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4" r:id="rId3"/>
    <p:sldId id="277" r:id="rId4"/>
    <p:sldId id="266" r:id="rId5"/>
    <p:sldId id="294" r:id="rId6"/>
    <p:sldId id="276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311" r:id="rId28"/>
    <p:sldId id="310" r:id="rId29"/>
    <p:sldId id="292" r:id="rId30"/>
    <p:sldId id="297" r:id="rId31"/>
    <p:sldId id="298" r:id="rId32"/>
    <p:sldId id="295" r:id="rId33"/>
    <p:sldId id="309" r:id="rId34"/>
    <p:sldId id="301" r:id="rId35"/>
    <p:sldId id="299" r:id="rId36"/>
    <p:sldId id="300" r:id="rId37"/>
    <p:sldId id="302" r:id="rId38"/>
    <p:sldId id="304" r:id="rId39"/>
    <p:sldId id="306" r:id="rId40"/>
    <p:sldId id="308" r:id="rId41"/>
    <p:sldId id="307" r:id="rId42"/>
    <p:sldId id="316" r:id="rId43"/>
    <p:sldId id="312" r:id="rId44"/>
    <p:sldId id="315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087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82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，不僅有香味，水果酵素可讓肉變得更軟嫩好吃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78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6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93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6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62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45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543150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0012-DA2C-40FC-9CD8-E41124391AFD}" type="datetimeFigureOut">
              <a:rPr lang="zh-TW" altLang="en-US"/>
              <a:pPr>
                <a:defRPr/>
              </a:pPr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3448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r>
              <a:rPr lang="zh-TW" altLang="en-US" dirty="0" smtClean="0"/>
              <a:t>微量營養素</a:t>
            </a:r>
            <a:r>
              <a:rPr lang="en-US" altLang="zh-TW" dirty="0" smtClean="0"/>
              <a:t>-</a:t>
            </a:r>
            <a:r>
              <a:rPr lang="zh-TW" altLang="en-US" dirty="0"/>
              <a:t>礦物質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dirty="0"/>
              <a:t>李淑玲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09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44322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200" dirty="0" smtClean="0">
                <a:solidFill>
                  <a:srgbClr val="FF0000"/>
                </a:solidFill>
              </a:rPr>
              <a:t>鈣</a:t>
            </a:r>
            <a:r>
              <a:rPr lang="en-US" altLang="zh-TW" sz="4200" dirty="0" smtClean="0">
                <a:solidFill>
                  <a:srgbClr val="FF0000"/>
                </a:solidFill>
              </a:rPr>
              <a:t>-</a:t>
            </a:r>
            <a:r>
              <a:rPr lang="zh-TW" altLang="en-US" sz="4200" dirty="0" smtClean="0">
                <a:solidFill>
                  <a:srgbClr val="FF0000"/>
                </a:solidFill>
              </a:rPr>
              <a:t>缺乏與過多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2203404"/>
            <a:ext cx="7305675" cy="432112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兒童</a:t>
            </a:r>
          </a:p>
          <a:p>
            <a:pPr lvl="1" eaLnBrk="1" hangingPunct="1"/>
            <a:r>
              <a:rPr kumimoji="0" lang="zh-TW" altLang="en-US" dirty="0" smtClean="0"/>
              <a:t>佝僂症</a:t>
            </a:r>
          </a:p>
          <a:p>
            <a:pPr eaLnBrk="1" hangingPunct="1"/>
            <a:r>
              <a:rPr kumimoji="0" lang="zh-TW" altLang="en-US" dirty="0" smtClean="0"/>
              <a:t>成人</a:t>
            </a:r>
          </a:p>
          <a:p>
            <a:pPr lvl="1" eaLnBrk="1" hangingPunct="1"/>
            <a:r>
              <a:rPr kumimoji="0" lang="zh-TW" altLang="en-US" dirty="0" smtClean="0"/>
              <a:t>軟骨病</a:t>
            </a:r>
          </a:p>
          <a:p>
            <a:pPr lvl="1" eaLnBrk="1" hangingPunct="1"/>
            <a:r>
              <a:rPr kumimoji="0" lang="zh-TW" altLang="en-US" dirty="0" smtClean="0"/>
              <a:t>骨質疏鬆</a:t>
            </a:r>
          </a:p>
        </p:txBody>
      </p:sp>
      <p:pic>
        <p:nvPicPr>
          <p:cNvPr id="4" name="Picture 5" descr="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4280"/>
            <a:ext cx="1562091" cy="251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cow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0718" y="3839560"/>
            <a:ext cx="1427192" cy="21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1520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73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鎂</a:t>
            </a: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硫</a:t>
            </a:r>
            <a:endParaRPr lang="zh-TW" altLang="en-US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11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9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36" y="445314"/>
            <a:ext cx="8540750" cy="823913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磷 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72593"/>
            <a:ext cx="7560840" cy="4177357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80~90%</a:t>
            </a:r>
            <a:r>
              <a:rPr lang="zh-TW" altLang="en-US" dirty="0"/>
              <a:t> </a:t>
            </a:r>
            <a:r>
              <a:rPr lang="zh-TW" altLang="en-US" dirty="0" smtClean="0"/>
              <a:t>磷與鈣複合存於骨骼中</a:t>
            </a:r>
          </a:p>
          <a:p>
            <a:pPr eaLnBrk="1" hangingPunct="1"/>
            <a:r>
              <a:rPr lang="zh-TW" altLang="en-US" dirty="0" smtClean="0"/>
              <a:t>能量的產生需要有磷的存在</a:t>
            </a:r>
          </a:p>
          <a:p>
            <a:r>
              <a:rPr lang="zh-TW" altLang="en-US" dirty="0" smtClean="0"/>
              <a:t>功能</a:t>
            </a:r>
            <a:r>
              <a:rPr lang="zh-TW" altLang="en-US" dirty="0"/>
              <a:t>：</a:t>
            </a:r>
          </a:p>
          <a:p>
            <a:pPr lvl="1"/>
            <a:r>
              <a:rPr lang="zh-TW" altLang="en-US" dirty="0"/>
              <a:t>磷脂質是細胞膜的主要成分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磷酸鹽</a:t>
            </a:r>
            <a:r>
              <a:rPr lang="zh-TW" altLang="en-US" dirty="0"/>
              <a:t>是骨骼與牙齒的重要組成</a:t>
            </a:r>
            <a:r>
              <a:rPr lang="zh-TW" altLang="en-US" dirty="0" smtClean="0"/>
              <a:t>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協助代謝作用</a:t>
            </a:r>
            <a:r>
              <a:rPr lang="zh-TW" altLang="en-US" dirty="0"/>
              <a:t>的中間</a:t>
            </a:r>
            <a:r>
              <a:rPr lang="zh-TW" altLang="en-US" dirty="0" smtClean="0"/>
              <a:t>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如：磷酸</a:t>
            </a:r>
            <a:r>
              <a:rPr lang="zh-TW" altLang="en-US" dirty="0"/>
              <a:t>化作</a:t>
            </a:r>
            <a:r>
              <a:rPr lang="zh-TW" altLang="en-US" dirty="0" smtClean="0"/>
              <a:t>用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協助維持體液、血液的酸鹼平衡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260648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2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93758"/>
            <a:ext cx="8229600" cy="78766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磷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8740" y="1484784"/>
            <a:ext cx="7787208" cy="3993303"/>
          </a:xfrm>
        </p:spPr>
        <p:txBody>
          <a:bodyPr/>
          <a:lstStyle/>
          <a:p>
            <a:r>
              <a:rPr lang="en-US" altLang="zh-TW" dirty="0"/>
              <a:t>60~70%</a:t>
            </a:r>
            <a:r>
              <a:rPr lang="zh-TW" altLang="en-US" dirty="0"/>
              <a:t>從飲食獲得，飲食中</a:t>
            </a:r>
            <a:r>
              <a:rPr lang="en-US" altLang="zh-TW" dirty="0"/>
              <a:t>Ca/P</a:t>
            </a:r>
            <a:r>
              <a:rPr lang="zh-TW" altLang="en-US" dirty="0"/>
              <a:t>的適當比例約為</a:t>
            </a:r>
            <a:r>
              <a:rPr lang="en-US" altLang="zh-TW" dirty="0"/>
              <a:t>1:1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來源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廣</a:t>
            </a:r>
            <a:r>
              <a:rPr lang="zh-TW" altLang="en-US" dirty="0"/>
              <a:t>佈於食物中，主要來自於含豐富蛋白質的食物及全榖類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260648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7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鎂</a:t>
            </a: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硫</a:t>
            </a:r>
          </a:p>
          <a:p>
            <a:pPr eaLnBrk="1" hangingPunct="1"/>
            <a:endParaRPr lang="zh-TW" altLang="en-US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214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23118"/>
            <a:ext cx="7097712" cy="589657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鈉 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8840"/>
            <a:ext cx="7366000" cy="460881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細胞外液主要的陽離子</a:t>
            </a:r>
          </a:p>
          <a:p>
            <a:pPr eaLnBrk="1" hangingPunct="1"/>
            <a:r>
              <a:rPr lang="zh-TW" altLang="en-US" dirty="0" smtClean="0"/>
              <a:t>功能</a:t>
            </a:r>
          </a:p>
          <a:p>
            <a:pPr lvl="1" eaLnBrk="1" hangingPunct="1"/>
            <a:r>
              <a:rPr lang="zh-TW" altLang="en-US" dirty="0" smtClean="0"/>
              <a:t>體液平衡</a:t>
            </a:r>
          </a:p>
          <a:p>
            <a:pPr lvl="1" eaLnBrk="1" hangingPunct="1"/>
            <a:r>
              <a:rPr lang="zh-TW" altLang="en-US" dirty="0" smtClean="0"/>
              <a:t>酸鹼平衡</a:t>
            </a:r>
          </a:p>
          <a:p>
            <a:pPr lvl="1" eaLnBrk="1" hangingPunct="1"/>
            <a:r>
              <a:rPr lang="zh-TW" altLang="en-US" dirty="0" smtClean="0"/>
              <a:t>協</a:t>
            </a:r>
            <a:r>
              <a:rPr lang="zh-TW" altLang="en-US" dirty="0"/>
              <a:t>助</a:t>
            </a:r>
            <a:r>
              <a:rPr lang="zh-TW" altLang="en-US" dirty="0" smtClean="0"/>
              <a:t>細胞滲透性：</a:t>
            </a:r>
            <a:r>
              <a:rPr lang="en-US" altLang="zh-TW" dirty="0" smtClean="0"/>
              <a:t>Na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-K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-ATPase</a:t>
            </a:r>
          </a:p>
          <a:p>
            <a:pPr lvl="1" eaLnBrk="1" hangingPunct="1"/>
            <a:r>
              <a:rPr lang="zh-TW" altLang="en-US" dirty="0" smtClean="0"/>
              <a:t>正常肌肉的興奮性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278368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3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20"/>
          </a:xfrm>
        </p:spPr>
        <p:txBody>
          <a:bodyPr/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鈉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7" y="1678660"/>
            <a:ext cx="8003232" cy="4447499"/>
          </a:xfrm>
        </p:spPr>
        <p:txBody>
          <a:bodyPr/>
          <a:lstStyle/>
          <a:p>
            <a:r>
              <a:rPr lang="zh-TW" altLang="en-US" dirty="0"/>
              <a:t>來源</a:t>
            </a:r>
            <a:r>
              <a:rPr lang="zh-TW" altLang="en-US" dirty="0" smtClean="0"/>
              <a:t>：高度</a:t>
            </a:r>
            <a:r>
              <a:rPr lang="zh-TW" altLang="en-US" dirty="0"/>
              <a:t>加工的食物通常含有高量</a:t>
            </a:r>
            <a:r>
              <a:rPr lang="zh-TW" altLang="en-US" dirty="0" smtClean="0"/>
              <a:t>的</a:t>
            </a:r>
            <a:r>
              <a:rPr lang="zh-TW" altLang="en-US" dirty="0"/>
              <a:t>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000099"/>
                </a:solidFill>
              </a:rPr>
              <a:t>缺乏與過多</a:t>
            </a:r>
            <a:r>
              <a:rPr lang="en-US" altLang="zh-TW" dirty="0">
                <a:solidFill>
                  <a:srgbClr val="000099"/>
                </a:solidFill>
              </a:rPr>
              <a:t>?</a:t>
            </a:r>
          </a:p>
          <a:p>
            <a:pPr lvl="1"/>
            <a:r>
              <a:rPr lang="zh-TW" altLang="en-US" dirty="0">
                <a:solidFill>
                  <a:srgbClr val="000099"/>
                </a:solidFill>
              </a:rPr>
              <a:t>膳食中鈉的問題不在缺乏，</a:t>
            </a:r>
            <a:r>
              <a:rPr lang="zh-TW" altLang="en-US" dirty="0"/>
              <a:t>而是”過多”</a:t>
            </a:r>
            <a:r>
              <a:rPr lang="en-US" altLang="zh-TW" dirty="0" smtClean="0"/>
              <a:t>!!</a:t>
            </a:r>
          </a:p>
          <a:p>
            <a:pPr lvl="1"/>
            <a:r>
              <a:rPr lang="zh-TW" altLang="en-US" dirty="0"/>
              <a:t>不少食物或調味料吃起來不特別鹹，鈉含量卻很高，例如白吐司、蘇打餅、麵線、麵包、油飯、沾醬、海帶、魚丸、洋芋片等，高鈉食物無所不在。</a:t>
            </a:r>
            <a:endParaRPr lang="en-US" altLang="zh-TW" dirty="0">
              <a:solidFill>
                <a:srgbClr val="000099"/>
              </a:solidFill>
            </a:endParaRPr>
          </a:p>
          <a:p>
            <a:endParaRPr lang="en-US" altLang="zh-TW" dirty="0">
              <a:solidFill>
                <a:srgbClr val="000099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278368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09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900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07"/>
          </a:xfrm>
        </p:spPr>
        <p:txBody>
          <a:bodyPr/>
          <a:lstStyle/>
          <a:p>
            <a:pPr fontAlgn="t">
              <a:buFont typeface="Wingdings" panose="05000000000000000000" pitchFamily="2" charset="2"/>
              <a:buChar char="u"/>
            </a:pPr>
            <a:r>
              <a:rPr lang="zh-TW" altLang="en-US" dirty="0"/>
              <a:t>減低鈉攝取</a:t>
            </a:r>
            <a:r>
              <a:rPr lang="zh-TW" altLang="en-US" dirty="0" smtClean="0"/>
              <a:t>方法</a:t>
            </a:r>
            <a:endParaRPr lang="en-US" altLang="zh-TW" sz="2400" dirty="0" smtClean="0"/>
          </a:p>
          <a:p>
            <a:pPr marL="457200" indent="-457200" fontAlgn="t">
              <a:spcBef>
                <a:spcPts val="1800"/>
              </a:spcBef>
              <a:buFont typeface="+mj-lt"/>
              <a:buAutoNum type="arabicPeriod"/>
            </a:pPr>
            <a:r>
              <a:rPr lang="zh-TW" altLang="en-US" sz="2400" dirty="0" smtClean="0"/>
              <a:t>多</a:t>
            </a:r>
            <a:r>
              <a:rPr lang="zh-TW" altLang="en-US" sz="2400" dirty="0"/>
              <a:t>吃生鮮食物</a:t>
            </a:r>
            <a:r>
              <a:rPr lang="zh-TW" altLang="en-US" sz="2400" dirty="0" smtClean="0"/>
              <a:t>：</a:t>
            </a:r>
            <a:r>
              <a:rPr lang="zh-TW" altLang="en-US" sz="2400" dirty="0"/>
              <a:t>減少</a:t>
            </a:r>
            <a:r>
              <a:rPr lang="zh-TW" altLang="en-US" sz="2400" dirty="0" smtClean="0"/>
              <a:t>過多調味、少</a:t>
            </a:r>
            <a:r>
              <a:rPr lang="zh-TW" altLang="en-US" sz="2400" dirty="0"/>
              <a:t>吃加工</a:t>
            </a:r>
            <a:r>
              <a:rPr lang="zh-TW" altLang="en-US" sz="2400" dirty="0" smtClean="0"/>
              <a:t>食品。</a:t>
            </a:r>
            <a:endParaRPr lang="zh-TW" altLang="en-US" sz="2400" dirty="0"/>
          </a:p>
          <a:p>
            <a:pPr marL="457200" indent="-457200" fontAlgn="t">
              <a:spcBef>
                <a:spcPts val="1800"/>
              </a:spcBef>
              <a:buFont typeface="+mj-lt"/>
              <a:buAutoNum type="arabicPeriod"/>
            </a:pPr>
            <a:r>
              <a:rPr lang="zh-TW" altLang="en-US" sz="2400" dirty="0" smtClean="0"/>
              <a:t>慎</a:t>
            </a:r>
            <a:r>
              <a:rPr lang="zh-TW" altLang="en-US" sz="2400" dirty="0"/>
              <a:t>選調味食材：用薑汁、胡椒、洋蔥、辣椒、番茄、檸檬</a:t>
            </a:r>
            <a:r>
              <a:rPr lang="zh-TW" altLang="en-US" sz="2400" dirty="0" smtClean="0"/>
              <a:t>等辛</a:t>
            </a:r>
            <a:r>
              <a:rPr lang="zh-TW" altLang="en-US" sz="2400" dirty="0"/>
              <a:t>香料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代替胡椒鹽、辣椒醬、食鹽或</a:t>
            </a:r>
            <a:r>
              <a:rPr lang="zh-TW" altLang="en-US" sz="2400" dirty="0" smtClean="0"/>
              <a:t>味精。</a:t>
            </a:r>
            <a:endParaRPr lang="zh-TW" altLang="en-US" sz="2400" dirty="0"/>
          </a:p>
          <a:p>
            <a:pPr marL="457200" indent="-457200" fontAlgn="t">
              <a:spcBef>
                <a:spcPts val="1800"/>
              </a:spcBef>
              <a:buFont typeface="+mj-lt"/>
              <a:buAutoNum type="arabicPeriod"/>
            </a:pPr>
            <a:r>
              <a:rPr lang="zh-TW" altLang="en-US" sz="2400" dirty="0" smtClean="0"/>
              <a:t>改變</a:t>
            </a:r>
            <a:r>
              <a:rPr lang="zh-TW" altLang="en-US" sz="2400" dirty="0"/>
              <a:t>醃肉方式</a:t>
            </a:r>
            <a:r>
              <a:rPr lang="zh-TW" altLang="en-US" sz="2400" dirty="0" smtClean="0"/>
              <a:t>：可</a:t>
            </a:r>
            <a:r>
              <a:rPr lang="zh-TW" altLang="en-US" sz="2400" dirty="0"/>
              <a:t>用酸甜水果泥取代</a:t>
            </a:r>
            <a:r>
              <a:rPr lang="zh-TW" altLang="en-US" sz="2400" dirty="0" smtClean="0"/>
              <a:t>醬油。</a:t>
            </a:r>
            <a:endParaRPr lang="en-US" altLang="zh-TW" sz="2400" dirty="0" smtClean="0"/>
          </a:p>
          <a:p>
            <a:pPr marL="457200" indent="-457200" fontAlgn="t">
              <a:spcBef>
                <a:spcPts val="1800"/>
              </a:spcBef>
              <a:buFont typeface="+mj-lt"/>
              <a:buAutoNum type="arabicPeriod"/>
            </a:pPr>
            <a:r>
              <a:rPr lang="zh-TW" altLang="en-US" sz="2400" dirty="0" smtClean="0"/>
              <a:t>少沾醬、少喝濃湯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火鍋湯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：少用沾醬，或以薑汁、紅酒醋、蘿蔔泥代替。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278368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37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鎂</a:t>
            </a: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硫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18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68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51" y="476672"/>
            <a:ext cx="8540750" cy="896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鉀  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704856" cy="4824759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體內</a:t>
            </a:r>
            <a:r>
              <a:rPr lang="zh-TW" altLang="en-US" dirty="0"/>
              <a:t>含</a:t>
            </a:r>
            <a:r>
              <a:rPr lang="zh-TW" altLang="en-US" dirty="0" smtClean="0"/>
              <a:t>量約為</a:t>
            </a:r>
            <a:r>
              <a:rPr lang="zh-TW" altLang="en-US" dirty="0"/>
              <a:t>鈉</a:t>
            </a:r>
            <a:r>
              <a:rPr lang="zh-TW" altLang="en-US" dirty="0" smtClean="0"/>
              <a:t>的二倍</a:t>
            </a:r>
          </a:p>
          <a:p>
            <a:pPr eaLnBrk="1" hangingPunct="1"/>
            <a:r>
              <a:rPr lang="zh-TW" altLang="en-US" dirty="0" smtClean="0"/>
              <a:t>細胞內的主要陽離子</a:t>
            </a:r>
          </a:p>
          <a:p>
            <a:pPr eaLnBrk="1" hangingPunct="1"/>
            <a:r>
              <a:rPr lang="zh-TW" altLang="en-US" dirty="0" smtClean="0"/>
              <a:t>功能</a:t>
            </a:r>
          </a:p>
          <a:p>
            <a:pPr lvl="1"/>
            <a:r>
              <a:rPr lang="zh-TW" altLang="en-US" dirty="0" smtClean="0"/>
              <a:t>水分電解質的平衡</a:t>
            </a:r>
            <a:r>
              <a:rPr lang="en-US" altLang="zh-TW" dirty="0"/>
              <a:t>(</a:t>
            </a:r>
            <a:r>
              <a:rPr lang="zh-TW" altLang="en-US" dirty="0"/>
              <a:t>鉀、鈉、氫</a:t>
            </a:r>
            <a:r>
              <a:rPr lang="en-US" altLang="zh-TW" dirty="0"/>
              <a:t> </a:t>
            </a:r>
            <a:r>
              <a:rPr lang="zh-TW" altLang="en-US" dirty="0"/>
              <a:t>共同參與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 lvl="1"/>
            <a:r>
              <a:rPr lang="zh-TW" altLang="en-US" dirty="0" smtClean="0"/>
              <a:t>人體</a:t>
            </a:r>
            <a:r>
              <a:rPr lang="zh-TW" altLang="en-US" dirty="0"/>
              <a:t>酸鹼平衡的</a:t>
            </a:r>
            <a:r>
              <a:rPr lang="zh-TW" altLang="en-US" dirty="0" smtClean="0"/>
              <a:t>維持。</a:t>
            </a:r>
            <a:endParaRPr lang="en-US" altLang="zh-TW" dirty="0" smtClean="0"/>
          </a:p>
          <a:p>
            <a:pPr lvl="1"/>
            <a:r>
              <a:rPr lang="zh-TW" altLang="en-US" dirty="0"/>
              <a:t>細胞生長及代謝所</a:t>
            </a:r>
            <a:r>
              <a:rPr lang="zh-TW" altLang="en-US" dirty="0" smtClean="0"/>
              <a:t>必需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主要</a:t>
            </a:r>
            <a:r>
              <a:rPr lang="zh-TW" altLang="en-US" dirty="0"/>
              <a:t>影響醣類代謝及蛋白質合成</a:t>
            </a:r>
            <a:r>
              <a:rPr lang="zh-TW" altLang="en-US" dirty="0" smtClean="0"/>
              <a:t>過程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肌肉活力：影響心肌和骨骼肌的活動。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5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礦物質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第一</a:t>
            </a:r>
            <a:r>
              <a:rPr lang="zh-TW" altLang="en-US" dirty="0" smtClean="0"/>
              <a:t>節 礦物質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第二節 主要</a:t>
            </a:r>
            <a:r>
              <a:rPr lang="zh-TW" altLang="en-US" dirty="0"/>
              <a:t>礦物質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巨量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第三節 微量礦物質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微量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fld id="{D96AAF2D-FBF0-4444-8B8A-29338B860032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9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57972"/>
            <a:ext cx="8229600" cy="49908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7053"/>
            <a:ext cx="8507288" cy="3830690"/>
          </a:xfrm>
        </p:spPr>
        <p:txBody>
          <a:bodyPr/>
          <a:lstStyle/>
          <a:p>
            <a:r>
              <a:rPr lang="zh-TW" altLang="en-US" dirty="0"/>
              <a:t>鉀離子不平衡的結果</a:t>
            </a:r>
            <a:endParaRPr lang="en-US" altLang="zh-TW" dirty="0" smtClean="0"/>
          </a:p>
          <a:p>
            <a:pPr lvl="1"/>
            <a:r>
              <a:rPr lang="zh-TW" altLang="en-US" dirty="0"/>
              <a:t>低血鉀，常見原因</a:t>
            </a:r>
            <a:r>
              <a:rPr lang="zh-TW" altLang="en-US" dirty="0" smtClean="0"/>
              <a:t>為：攝取</a:t>
            </a:r>
            <a:r>
              <a:rPr lang="zh-TW" altLang="en-US" dirty="0"/>
              <a:t>減少、流失過多，如腹瀉、嘔吐</a:t>
            </a:r>
            <a:r>
              <a:rPr lang="zh-TW" altLang="en-US" dirty="0" smtClean="0"/>
              <a:t>等。</a:t>
            </a:r>
            <a:endParaRPr lang="en-US" altLang="zh-TW" dirty="0"/>
          </a:p>
          <a:p>
            <a:pPr lvl="1"/>
            <a:r>
              <a:rPr lang="zh-TW" altLang="en-US" dirty="0"/>
              <a:t>當人體發生低血鉀時，將影響人體的心臟血管、中樞神經、消化、泌尿及肌肉系統。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來源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 smtClean="0"/>
              <a:t>鉀</a:t>
            </a:r>
            <a:r>
              <a:rPr lang="zh-TW" altLang="en-US" dirty="0"/>
              <a:t>離子存在許多食物，其中以蔬菜、水果</a:t>
            </a:r>
            <a:r>
              <a:rPr lang="zh-TW" altLang="en-US" dirty="0" smtClean="0"/>
              <a:t>居多。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7544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26" y="5229199"/>
            <a:ext cx="1184342" cy="1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7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7132"/>
            <a:ext cx="8229600" cy="710508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鉀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2" y="1417640"/>
            <a:ext cx="6842400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60032" y="6356351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https://www.careonline.com.tw/2017/08/serum-k.html</a:t>
            </a:r>
            <a:endParaRPr lang="zh-TW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54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鎂</a:t>
            </a: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硫</a:t>
            </a:r>
          </a:p>
          <a:p>
            <a:pPr marL="0" indent="0" eaLnBrk="1" hangingPunct="1">
              <a:buNone/>
            </a:pPr>
            <a:endParaRPr lang="zh-TW" altLang="en-US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96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579251"/>
            <a:ext cx="8229600" cy="796952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氯 </a:t>
            </a:r>
            <a:r>
              <a:rPr lang="en-US" altLang="zh-TW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5"/>
            <a:ext cx="8136904" cy="4885998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細胞外主要的陰離子</a:t>
            </a:r>
          </a:p>
          <a:p>
            <a:pPr eaLnBrk="1" hangingPunct="1"/>
            <a:r>
              <a:rPr lang="zh-TW" altLang="en-US" dirty="0" smtClean="0"/>
              <a:t>功能</a:t>
            </a:r>
          </a:p>
          <a:p>
            <a:pPr lvl="1"/>
            <a:r>
              <a:rPr lang="zh-TW" altLang="en-US" dirty="0" smtClean="0"/>
              <a:t>氯</a:t>
            </a:r>
            <a:r>
              <a:rPr lang="zh-TW" altLang="en-US" dirty="0"/>
              <a:t>與鈉、鉀同等重要，多集中於細胞外液，都具有電解質的功能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酸鹼平衡</a:t>
            </a:r>
          </a:p>
          <a:p>
            <a:pPr lvl="1" eaLnBrk="1" hangingPunct="1"/>
            <a:r>
              <a:rPr lang="zh-TW" altLang="en-US" dirty="0" smtClean="0"/>
              <a:t>胃酸的主要成分</a:t>
            </a:r>
          </a:p>
          <a:p>
            <a:pPr eaLnBrk="1" hangingPunct="1"/>
            <a:r>
              <a:rPr lang="zh-TW" altLang="en-US" dirty="0" smtClean="0"/>
              <a:t>來源：食鹽和加工食品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36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鎂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硫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59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40750" cy="836613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鎂 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5538"/>
            <a:ext cx="8109024" cy="5545137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70%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的鎂與鈣、磷結合形成骨鹽</a:t>
            </a:r>
          </a:p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廣佈於具代謝功能的細胞</a:t>
            </a:r>
          </a:p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二價鎂離子與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ATP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形成複合體</a:t>
            </a:r>
          </a:p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細胞內液重要的陽離子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功能：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醣類代謝、蛋白質代謝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細胞再生與生長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平滑肌的作用：減少將造成血管擴張並抑制平滑肌的動作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233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81" y="527769"/>
            <a:ext cx="8229600" cy="1143000"/>
          </a:xfrm>
        </p:spPr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</a:rPr>
              <a:t>鎂</a:t>
            </a:r>
            <a:endParaRPr lang="zh-TW" altLang="en-US" sz="4200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987" y="1964898"/>
            <a:ext cx="7715200" cy="4189861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來源：天然未加工的食物含量較多</a:t>
            </a:r>
          </a:p>
          <a:p>
            <a:pPr lvl="1" eaLnBrk="1" hangingPunct="1"/>
            <a:r>
              <a:rPr lang="zh-TW" altLang="en-US" dirty="0" smtClean="0"/>
              <a:t>以綠色蔬菜含量豐富</a:t>
            </a:r>
          </a:p>
          <a:p>
            <a:pPr lvl="1" eaLnBrk="1" hangingPunct="1"/>
            <a:r>
              <a:rPr lang="zh-TW" altLang="en-US" dirty="0" smtClean="0"/>
              <a:t>鎂是葉綠體中的主要成分之ㄧ。</a:t>
            </a:r>
          </a:p>
          <a:p>
            <a:pPr lvl="1" eaLnBrk="1" hangingPunct="1"/>
            <a:r>
              <a:rPr lang="zh-TW" altLang="en-US" dirty="0" smtClean="0"/>
              <a:t>鎂易在烹調中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如水煮</a:t>
            </a:r>
            <a:r>
              <a:rPr lang="en-US" altLang="zh-TW" dirty="0" smtClean="0"/>
              <a:t>)</a:t>
            </a:r>
            <a:r>
              <a:rPr lang="zh-TW" altLang="en-US" dirty="0" smtClean="0"/>
              <a:t>過程中流失。</a:t>
            </a:r>
          </a:p>
          <a:p>
            <a:pPr lvl="1" eaLnBrk="1" hangingPunct="1"/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233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59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47665" y="1600201"/>
            <a:ext cx="2448272" cy="3052936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鈣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磷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鈉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2"/>
          </p:nvPr>
        </p:nvSpPr>
        <p:spPr>
          <a:xfrm>
            <a:off x="4139952" y="1573733"/>
            <a:ext cx="2876132" cy="276490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氯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鎂</a:t>
            </a:r>
            <a:endParaRPr lang="en-US" altLang="zh-TW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tx1"/>
                </a:solidFill>
              </a:rPr>
              <a:t>硫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381005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255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4080"/>
          </a:xfrm>
        </p:spPr>
        <p:txBody>
          <a:bodyPr/>
          <a:lstStyle/>
          <a:p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2144" y="1484784"/>
            <a:ext cx="7800296" cy="4525959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為</a:t>
            </a:r>
            <a:r>
              <a:rPr lang="zh-TW" altLang="zh-TW" sz="3200" dirty="0">
                <a:latin typeface="Times New Roman" pitchFamily="18" charset="0"/>
                <a:cs typeface="Times New Roman" pitchFamily="18" charset="0"/>
              </a:rPr>
              <a:t>構成毛髮、軟骨、肌腱、指甲、皮膚、胰島素等之必須成分。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為胺基酸與維生素成分之一。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蛋、肉、豆類中均有含硫的胺基酸成分。</a:t>
            </a:r>
          </a:p>
        </p:txBody>
      </p:sp>
      <p:sp>
        <p:nvSpPr>
          <p:cNvPr id="6" name="矩形 5"/>
          <p:cNvSpPr/>
          <p:nvPr/>
        </p:nvSpPr>
        <p:spPr>
          <a:xfrm>
            <a:off x="467544" y="233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4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59664"/>
            <a:ext cx="8229600" cy="1143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708920"/>
            <a:ext cx="7715200" cy="3417239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鐵、鋅、碘、硒、氟、鉻</a:t>
            </a:r>
            <a:endParaRPr lang="en-US" altLang="zh-TW" sz="3200" dirty="0" smtClean="0"/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0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251520" y="404664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維生素與</a:t>
            </a:r>
            <a:r>
              <a:rPr lang="zh-TW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礦物質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0711" name="Picture 7" descr="\\192.168.10.65\work\排版\200806食品營養概論二版\ppt\08\08-p14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895056" cy="52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57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4476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鐵離子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8627" y="1424919"/>
            <a:ext cx="8229600" cy="4525959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鐵的功能與利用</a:t>
            </a:r>
          </a:p>
          <a:p>
            <a:pPr lvl="1" eaLnBrk="1" hangingPunct="1"/>
            <a:r>
              <a:rPr lang="zh-TW" altLang="en-US" dirty="0" smtClean="0"/>
              <a:t>形成細胞內外各種含鐵的蛋白質和酵素：</a:t>
            </a:r>
          </a:p>
          <a:p>
            <a:pPr lvl="1" eaLnBrk="1" hangingPunct="1"/>
            <a:r>
              <a:rPr lang="zh-TW" altLang="en-US" dirty="0" smtClean="0"/>
              <a:t>血紅素：氧氣運送 </a:t>
            </a:r>
            <a:r>
              <a:rPr lang="en-US" altLang="zh-TW" dirty="0" smtClean="0"/>
              <a:t>(</a:t>
            </a:r>
            <a:r>
              <a:rPr lang="zh-TW" altLang="en-US" dirty="0" smtClean="0"/>
              <a:t>肌紅素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鐵硫蛋白質：粒線體產生能量</a:t>
            </a:r>
          </a:p>
          <a:p>
            <a:pPr lvl="1" eaLnBrk="1" hangingPunct="1"/>
            <a:r>
              <a:rPr lang="zh-TW" altLang="en-US" dirty="0" smtClean="0"/>
              <a:t>核甘酸還原酶：製造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的原料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076056" y="4457276"/>
            <a:ext cx="3096344" cy="1892456"/>
            <a:chOff x="832" y="1436"/>
            <a:chExt cx="4237" cy="2236"/>
          </a:xfrm>
        </p:grpSpPr>
        <p:pic>
          <p:nvPicPr>
            <p:cNvPr id="7" name="Picture 4" descr="19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488"/>
              <a:ext cx="3474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929" y="1436"/>
              <a:ext cx="104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dirty="0">
                  <a:latin typeface="Verdana" pitchFamily="34" charset="0"/>
                  <a:ea typeface="標楷體" pitchFamily="65" charset="-120"/>
                </a:rPr>
                <a:t>(</a:t>
              </a:r>
              <a:r>
                <a:rPr lang="zh-TW" altLang="en-US" sz="1200" dirty="0">
                  <a:latin typeface="Verdana" pitchFamily="34" charset="0"/>
                  <a:ea typeface="標楷體" pitchFamily="65" charset="-120"/>
                </a:rPr>
                <a:t>血紅素</a:t>
              </a:r>
              <a:r>
                <a:rPr lang="en-US" altLang="zh-TW" sz="1200" dirty="0">
                  <a:latin typeface="Verdana" pitchFamily="34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95" y="2242"/>
              <a:ext cx="117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dirty="0">
                  <a:latin typeface="Verdana" pitchFamily="34" charset="0"/>
                  <a:ea typeface="標楷體" pitchFamily="65" charset="-120"/>
                </a:rPr>
                <a:t>(</a:t>
              </a:r>
              <a:r>
                <a:rPr lang="zh-TW" altLang="en-US" sz="1400" dirty="0">
                  <a:latin typeface="Verdana" pitchFamily="34" charset="0"/>
                  <a:ea typeface="標楷體" pitchFamily="65" charset="-120"/>
                </a:rPr>
                <a:t>鐵基質</a:t>
              </a:r>
              <a:r>
                <a:rPr lang="en-US" altLang="zh-TW" sz="1400" dirty="0">
                  <a:latin typeface="Verdana" pitchFamily="34" charset="0"/>
                  <a:ea typeface="標楷體" pitchFamily="65" charset="-120"/>
                </a:rPr>
                <a:t>)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9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鐵離子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1913" y="1196975"/>
            <a:ext cx="7305675" cy="51117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鐵的缺乏：</a:t>
            </a:r>
          </a:p>
          <a:p>
            <a:pPr lvl="1" eaLnBrk="1" hangingPunct="1"/>
            <a:r>
              <a:rPr lang="zh-TW" altLang="en-US" dirty="0" smtClean="0"/>
              <a:t>小球性貧血：</a:t>
            </a:r>
            <a:r>
              <a:rPr lang="zh-TW" altLang="en-US" dirty="0" smtClean="0">
                <a:hlinkClick r:id="" action="ppaction://noaction"/>
              </a:rPr>
              <a:t>缺鐵性貧血</a:t>
            </a:r>
            <a:endParaRPr lang="zh-TW" altLang="en-US" dirty="0" smtClean="0"/>
          </a:p>
          <a:p>
            <a:pPr lvl="2" eaLnBrk="1" hangingPunct="1"/>
            <a:r>
              <a:rPr lang="zh-TW" altLang="en-US" dirty="0" smtClean="0"/>
              <a:t>輕微貧血較少臨床徵狀</a:t>
            </a:r>
          </a:p>
          <a:p>
            <a:pPr lvl="2" eaLnBrk="1" hangingPunct="1"/>
            <a:r>
              <a:rPr lang="zh-TW" altLang="en-US" dirty="0" smtClean="0"/>
              <a:t>嚴重貧血</a:t>
            </a:r>
            <a:r>
              <a:rPr lang="en-US" altLang="zh-TW" dirty="0" smtClean="0"/>
              <a:t>:</a:t>
            </a:r>
            <a:r>
              <a:rPr lang="zh-TW" altLang="en-US" dirty="0" smtClean="0"/>
              <a:t>皮膚蒼白、身體虛弱、疲倦、頭暈目眩、食慾不振、怕冷等現象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dirty="0" smtClean="0"/>
              <a:t>鐵的過多症：</a:t>
            </a:r>
          </a:p>
          <a:p>
            <a:pPr lvl="1" eaLnBrk="1" hangingPunct="1"/>
            <a:r>
              <a:rPr lang="zh-TW" altLang="en-US" dirty="0" smtClean="0"/>
              <a:t>血鐵質沈著症：造成器官腫大</a:t>
            </a:r>
          </a:p>
          <a:p>
            <a:pPr eaLnBrk="1" hangingPunct="1"/>
            <a:endParaRPr lang="zh-TW" altLang="en-US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982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40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88" y="1167832"/>
            <a:ext cx="8435280" cy="4929407"/>
          </a:xfrm>
        </p:spPr>
        <p:txBody>
          <a:bodyPr/>
          <a:lstStyle/>
          <a:p>
            <a:r>
              <a:rPr lang="zh-TW" altLang="en-US" sz="3000" dirty="0" smtClean="0"/>
              <a:t>鐵在食物中存在形式：</a:t>
            </a:r>
            <a:endParaRPr lang="en-US" altLang="zh-TW" sz="3000" dirty="0" smtClean="0"/>
          </a:p>
          <a:p>
            <a:pPr lvl="1"/>
            <a:r>
              <a:rPr lang="zh-TW" altLang="en-US" sz="2600" dirty="0" smtClean="0"/>
              <a:t>肉類</a:t>
            </a:r>
            <a:r>
              <a:rPr lang="zh-TW" altLang="en-US" sz="2600" dirty="0"/>
              <a:t>、禽類及魚類的鐵質，約有</a:t>
            </a:r>
            <a:r>
              <a:rPr lang="en-US" altLang="zh-TW" sz="2600" dirty="0"/>
              <a:t>40%</a:t>
            </a:r>
            <a:r>
              <a:rPr lang="zh-TW" altLang="en-US" sz="2600" dirty="0"/>
              <a:t>是</a:t>
            </a:r>
            <a:r>
              <a:rPr lang="zh-TW" altLang="en-US" sz="2600" dirty="0">
                <a:solidFill>
                  <a:srgbClr val="C00000"/>
                </a:solidFill>
              </a:rPr>
              <a:t>血基質</a:t>
            </a:r>
            <a:r>
              <a:rPr lang="zh-TW" altLang="en-US" sz="2600" dirty="0" smtClean="0">
                <a:solidFill>
                  <a:srgbClr val="C00000"/>
                </a:solidFill>
              </a:rPr>
              <a:t>鐵</a:t>
            </a:r>
            <a:r>
              <a:rPr lang="en-US" altLang="zh-TW" sz="2600" dirty="0" smtClean="0"/>
              <a:t>(</a:t>
            </a:r>
            <a:r>
              <a:rPr lang="en-US" altLang="zh-TW" sz="2600" dirty="0" err="1" smtClean="0"/>
              <a:t>Heme</a:t>
            </a:r>
            <a:r>
              <a:rPr lang="en-US" altLang="zh-TW" sz="2600" dirty="0" smtClean="0"/>
              <a:t> iron)</a:t>
            </a:r>
          </a:p>
          <a:p>
            <a:pPr lvl="1"/>
            <a:r>
              <a:rPr lang="zh-TW" altLang="en-US" sz="2600" dirty="0" smtClean="0"/>
              <a:t>其餘是植物來源的</a:t>
            </a:r>
            <a:r>
              <a:rPr lang="zh-TW" altLang="en-US" sz="2600" dirty="0" smtClean="0">
                <a:solidFill>
                  <a:srgbClr val="C00000"/>
                </a:solidFill>
              </a:rPr>
              <a:t>非血基質鐵</a:t>
            </a:r>
            <a:r>
              <a:rPr lang="en-US" altLang="zh-TW" sz="2600" dirty="0" smtClean="0"/>
              <a:t>(Non </a:t>
            </a:r>
            <a:r>
              <a:rPr lang="en-US" altLang="zh-TW" sz="2600" dirty="0" err="1" smtClean="0"/>
              <a:t>heme</a:t>
            </a:r>
            <a:r>
              <a:rPr lang="en-US" altLang="zh-TW" sz="2600" dirty="0" smtClean="0"/>
              <a:t> iron)</a:t>
            </a:r>
          </a:p>
          <a:p>
            <a:pPr lvl="1"/>
            <a:r>
              <a:rPr lang="zh-TW" altLang="en-US" sz="2600" dirty="0" smtClean="0"/>
              <a:t>血</a:t>
            </a:r>
            <a:r>
              <a:rPr lang="zh-TW" altLang="en-US" sz="2600" dirty="0"/>
              <a:t>基質鐵的吸收率較</a:t>
            </a:r>
            <a:r>
              <a:rPr lang="zh-TW" altLang="en-US" sz="2600" dirty="0" smtClean="0"/>
              <a:t>高</a:t>
            </a:r>
            <a:r>
              <a:rPr lang="en-US" altLang="zh-TW" sz="2600" dirty="0" smtClean="0"/>
              <a:t>20-35%</a:t>
            </a:r>
            <a:r>
              <a:rPr lang="zh-TW" altLang="en-US" sz="2600" dirty="0"/>
              <a:t>，非血基質鐵其收率只有</a:t>
            </a:r>
            <a:r>
              <a:rPr lang="en-US" altLang="zh-TW" sz="2600" dirty="0"/>
              <a:t>2-20%</a:t>
            </a:r>
            <a:r>
              <a:rPr lang="zh-TW" altLang="en-US" sz="2600" dirty="0"/>
              <a:t>。</a:t>
            </a:r>
          </a:p>
          <a:p>
            <a:endParaRPr lang="en-US" altLang="zh-TW" dirty="0" smtClean="0"/>
          </a:p>
          <a:p>
            <a:r>
              <a:rPr lang="zh-TW" altLang="en-US" sz="3000" dirty="0" smtClean="0"/>
              <a:t>食物來源</a:t>
            </a:r>
            <a:endParaRPr lang="en-US" altLang="zh-TW" sz="3000" dirty="0"/>
          </a:p>
          <a:p>
            <a:pPr lvl="1"/>
            <a:r>
              <a:rPr lang="zh-TW" altLang="en-US" sz="2600" dirty="0" smtClean="0"/>
              <a:t>蛋黃</a:t>
            </a:r>
            <a:r>
              <a:rPr lang="zh-TW" altLang="en-US" sz="2600" dirty="0"/>
              <a:t>、牛奶、瘦肉</a:t>
            </a:r>
            <a:r>
              <a:rPr lang="zh-TW" altLang="en-US" sz="2600" dirty="0" smtClean="0"/>
              <a:t>、海</a:t>
            </a:r>
            <a:r>
              <a:rPr lang="zh-TW" altLang="en-US" sz="2600" dirty="0"/>
              <a:t>藻類、豆類、全榖</a:t>
            </a:r>
            <a:r>
              <a:rPr lang="zh-TW" altLang="en-US" sz="2600" dirty="0" smtClean="0"/>
              <a:t>類</a:t>
            </a:r>
            <a:r>
              <a:rPr lang="zh-TW" altLang="en-US" sz="2600" dirty="0"/>
              <a:t>、</a:t>
            </a:r>
            <a:r>
              <a:rPr lang="zh-TW" altLang="en-US" sz="2600" dirty="0" smtClean="0"/>
              <a:t>綠葉蔬菜等</a:t>
            </a:r>
            <a:endParaRPr lang="en-US" altLang="zh-TW" sz="2600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155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6"/>
          </a:xfrm>
        </p:spPr>
        <p:txBody>
          <a:bodyPr/>
          <a:lstStyle/>
          <a:p>
            <a:r>
              <a:rPr lang="zh-TW" altLang="en-US" dirty="0"/>
              <a:t>鐵離子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2800" dirty="0"/>
              <a:t>建議劑量：</a:t>
            </a:r>
          </a:p>
          <a:p>
            <a:pPr lvl="1" fontAlgn="base"/>
            <a:r>
              <a:rPr lang="en-US" altLang="zh-TW" sz="2400" dirty="0"/>
              <a:t>10-15</a:t>
            </a:r>
            <a:r>
              <a:rPr lang="zh-TW" altLang="en-US" sz="2400" dirty="0"/>
              <a:t>毫克 </a:t>
            </a:r>
            <a:endParaRPr lang="en-US" altLang="zh-TW" sz="2400" dirty="0" smtClean="0"/>
          </a:p>
          <a:p>
            <a:pPr lvl="1" fontAlgn="base"/>
            <a:r>
              <a:rPr lang="zh-TW" altLang="en-US" sz="2400" dirty="0" smtClean="0"/>
              <a:t>國人膳食營養建議</a:t>
            </a:r>
            <a:r>
              <a:rPr lang="zh-TW" altLang="en-US" sz="2400" dirty="0"/>
              <a:t>量女性為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毫克</a:t>
            </a:r>
            <a:endParaRPr lang="en-US" altLang="zh-TW" sz="2400" dirty="0" smtClean="0"/>
          </a:p>
          <a:p>
            <a:pPr lvl="1" fontAlgn="base"/>
            <a:endParaRPr lang="en-US" altLang="zh-TW" sz="2400" dirty="0"/>
          </a:p>
          <a:p>
            <a:pPr lvl="1" fontAlgn="base"/>
            <a:r>
              <a:rPr lang="zh-TW" altLang="en-US" dirty="0" smtClean="0"/>
              <a:t>女性</a:t>
            </a:r>
            <a:r>
              <a:rPr lang="zh-TW" altLang="en-US" dirty="0"/>
              <a:t>運動員需增加攝取達</a:t>
            </a:r>
            <a:r>
              <a:rPr lang="en-US" altLang="zh-TW" dirty="0"/>
              <a:t>70%</a:t>
            </a:r>
            <a:r>
              <a:rPr lang="zh-TW" altLang="en-US" dirty="0"/>
              <a:t>，若是素食運動員、練跑者，鐵質每日建議攝取</a:t>
            </a:r>
            <a:r>
              <a:rPr lang="en-US" altLang="zh-TW" dirty="0" smtClean="0"/>
              <a:t>18</a:t>
            </a:r>
            <a:r>
              <a:rPr lang="zh-TW" altLang="en-US" dirty="0"/>
              <a:t>毫克以上。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04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2" y="783371"/>
            <a:ext cx="8229600" cy="114300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555776" y="2203836"/>
            <a:ext cx="2084043" cy="2609127"/>
          </a:xfrm>
        </p:spPr>
        <p:txBody>
          <a:bodyPr/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鐵</a:t>
            </a:r>
          </a:p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</a:rPr>
              <a:t>鋅</a:t>
            </a:r>
          </a:p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銅</a:t>
            </a:r>
          </a:p>
          <a:p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碘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硒</a:t>
            </a:r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34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27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850104"/>
          </a:xfrm>
        </p:spPr>
        <p:txBody>
          <a:bodyPr/>
          <a:lstStyle/>
          <a:p>
            <a:r>
              <a:rPr lang="zh-TW" altLang="en-US" sz="3900" dirty="0">
                <a:solidFill>
                  <a:schemeClr val="tx1"/>
                </a:solidFill>
              </a:rPr>
              <a:t>鋅</a:t>
            </a:r>
            <a:endParaRPr lang="zh-TW" altLang="en-US" sz="3900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95889"/>
            <a:ext cx="8229600" cy="4525959"/>
          </a:xfrm>
        </p:spPr>
        <p:txBody>
          <a:bodyPr/>
          <a:lstStyle/>
          <a:p>
            <a:pPr marL="552450" indent="-552450" eaLnBrk="1" hangingPunct="1"/>
            <a:r>
              <a:rPr lang="zh-TW" altLang="en-US" dirty="0" smtClean="0"/>
              <a:t>功能：</a:t>
            </a:r>
          </a:p>
          <a:p>
            <a:pPr marL="933450" lvl="1" indent="-476250">
              <a:spcBef>
                <a:spcPct val="20000"/>
              </a:spcBef>
            </a:pPr>
            <a:r>
              <a:rPr lang="zh-TW" altLang="en-US" dirty="0" smtClean="0"/>
              <a:t>與</a:t>
            </a:r>
            <a:r>
              <a:rPr lang="zh-TW" altLang="en-US" dirty="0" smtClean="0"/>
              <a:t>生長</a:t>
            </a:r>
            <a:r>
              <a:rPr lang="zh-TW" altLang="en-US" dirty="0"/>
              <a:t>發育及細胞分裂</a:t>
            </a:r>
            <a:r>
              <a:rPr lang="zh-TW" altLang="en-US" dirty="0" smtClean="0"/>
              <a:t>有關</a:t>
            </a:r>
            <a:r>
              <a:rPr lang="zh-TW" altLang="en-US" dirty="0"/>
              <a:t>酵素反應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933450" lvl="1" indent="-476250">
              <a:spcBef>
                <a:spcPct val="20000"/>
              </a:spcBef>
            </a:pPr>
            <a:r>
              <a:rPr lang="zh-TW" altLang="en-US" dirty="0"/>
              <a:t>參與人體許多重要酶的組成、並與能量代謝、蛋白質、脂肪代謝有關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33450" lvl="1" indent="-476250">
              <a:spcBef>
                <a:spcPct val="20000"/>
              </a:spcBef>
            </a:pPr>
            <a:r>
              <a:rPr lang="zh-TW" altLang="en-US" dirty="0" smtClean="0"/>
              <a:t>維持</a:t>
            </a:r>
            <a:r>
              <a:rPr lang="zh-TW" altLang="en-US" dirty="0"/>
              <a:t>性腺功能重要的</a:t>
            </a:r>
            <a:r>
              <a:rPr lang="zh-TW" altLang="en-US" dirty="0" smtClean="0"/>
              <a:t>礦物質</a:t>
            </a:r>
            <a:endParaRPr lang="en-US" altLang="zh-TW" dirty="0" smtClean="0"/>
          </a:p>
          <a:p>
            <a:pPr marL="933450" lvl="1" indent="-476250">
              <a:spcBef>
                <a:spcPct val="20000"/>
              </a:spcBef>
            </a:pPr>
            <a:r>
              <a:rPr lang="zh-TW" altLang="en-US" dirty="0"/>
              <a:t>與味覺及食慾控制功能有關</a:t>
            </a:r>
            <a:endParaRPr kumimoji="0" lang="zh-TW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42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900" dirty="0">
                <a:solidFill>
                  <a:schemeClr val="tx1"/>
                </a:solidFill>
              </a:rPr>
              <a:t>鋅</a:t>
            </a:r>
            <a:endParaRPr lang="zh-TW" altLang="en-US" sz="3900" dirty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125792" cy="42436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800" dirty="0" smtClean="0">
                <a:latin typeface="標楷體" panose="03000509000000000000" pitchFamily="65" charset="-120"/>
              </a:rPr>
              <a:t>很多日常食物都含有鋅，</a:t>
            </a:r>
            <a:r>
              <a:rPr lang="zh-TW" altLang="en-US" sz="2800" dirty="0">
                <a:latin typeface="標楷體" panose="03000509000000000000" pitchFamily="65" charset="-120"/>
              </a:rPr>
              <a:t>以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動物</a:t>
            </a:r>
            <a:r>
              <a:rPr lang="zh-TW" altLang="en-US" sz="2800" dirty="0">
                <a:latin typeface="標楷體" panose="03000509000000000000" pitchFamily="65" charset="-120"/>
              </a:rPr>
              <a:t>內臟、 牛奶、穀類、豆類含量較高。 </a:t>
            </a:r>
          </a:p>
          <a:p>
            <a:pPr lvl="1">
              <a:spcBef>
                <a:spcPts val="0"/>
              </a:spcBef>
            </a:pPr>
            <a:endParaRPr lang="en-US" altLang="zh-TW" sz="2400" dirty="0" smtClean="0"/>
          </a:p>
          <a:p>
            <a:pPr lvl="1">
              <a:spcBef>
                <a:spcPts val="0"/>
              </a:spcBef>
            </a:pPr>
            <a:r>
              <a:rPr lang="zh-TW" altLang="en-US" sz="2400" dirty="0"/>
              <a:t>以</a:t>
            </a:r>
            <a:r>
              <a:rPr lang="zh-TW" altLang="en-US" sz="2400" dirty="0" smtClean="0"/>
              <a:t>動物</a:t>
            </a:r>
            <a:r>
              <a:rPr lang="zh-TW" altLang="en-US" sz="2400" dirty="0"/>
              <a:t>內臟及海鮮類含量最</a:t>
            </a:r>
            <a:r>
              <a:rPr lang="zh-TW" altLang="en-US" sz="2400" dirty="0" smtClean="0"/>
              <a:t>豐富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牡蠣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含量高</a:t>
            </a:r>
            <a:r>
              <a:rPr lang="en-US" altLang="zh-TW" sz="2400" dirty="0" smtClean="0"/>
              <a:t>) </a:t>
            </a:r>
            <a:r>
              <a:rPr lang="zh-TW" altLang="en-US" sz="2400" dirty="0"/>
              <a:t>。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TW" sz="2800" dirty="0">
              <a:latin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kumimoji="0" lang="zh-TW" altLang="en-US" dirty="0" smtClean="0"/>
              <a:t>鋅的生</a:t>
            </a:r>
            <a:r>
              <a:rPr lang="zh-TW" altLang="en-US" dirty="0" smtClean="0"/>
              <a:t>物有效性</a:t>
            </a:r>
            <a:r>
              <a:rPr lang="en-US" altLang="zh-TW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動物</a:t>
            </a:r>
            <a:r>
              <a:rPr lang="zh-TW" altLang="en-US" sz="2400" dirty="0"/>
              <a:t>性</a:t>
            </a:r>
            <a:r>
              <a:rPr lang="zh-TW" altLang="en-US" sz="2400" dirty="0" smtClean="0"/>
              <a:t>來源 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 植物性來源 </a:t>
            </a:r>
            <a:endParaRPr lang="en-US" altLang="zh-TW" sz="2400" dirty="0">
              <a:solidFill>
                <a:srgbClr val="0033CC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TW" altLang="en-US" sz="2400" dirty="0" smtClean="0">
                <a:solidFill>
                  <a:srgbClr val="0033CC"/>
                </a:solidFill>
              </a:rPr>
              <a:t>動物性食品的吸收率會比植物性食品要來的好</a:t>
            </a:r>
            <a:endParaRPr lang="en-US" altLang="zh-TW" sz="2400" dirty="0" smtClean="0">
              <a:solidFill>
                <a:srgbClr val="0033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29475"/>
            <a:ext cx="2485659" cy="154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08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2" y="783371"/>
            <a:ext cx="8229600" cy="114300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15026" y="1772816"/>
            <a:ext cx="2084043" cy="2609127"/>
          </a:xfrm>
        </p:spPr>
        <p:txBody>
          <a:bodyPr/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鐵</a:t>
            </a:r>
          </a:p>
          <a:p>
            <a:pPr eaLnBrk="1" hangingPunct="1"/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鋅</a:t>
            </a:r>
          </a:p>
          <a:p>
            <a:r>
              <a:rPr lang="zh-TW" altLang="en-US" sz="3200" dirty="0">
                <a:solidFill>
                  <a:schemeClr val="tx1"/>
                </a:solidFill>
              </a:rPr>
              <a:t>銅</a:t>
            </a:r>
          </a:p>
          <a:p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碘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硒</a:t>
            </a:r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37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94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900" dirty="0" smtClean="0">
                <a:solidFill>
                  <a:schemeClr val="tx1"/>
                </a:solidFill>
              </a:rPr>
              <a:t>銅</a:t>
            </a:r>
            <a:endParaRPr lang="zh-TW" altLang="en-US" sz="3900" dirty="0" smtClean="0">
              <a:solidFill>
                <a:srgbClr val="CC66FF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931224" cy="45259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生理功能</a:t>
            </a:r>
          </a:p>
          <a:p>
            <a:pPr lvl="1">
              <a:spcBef>
                <a:spcPct val="45000"/>
              </a:spcBef>
            </a:pPr>
            <a:r>
              <a:rPr lang="zh-TW" altLang="en-US" dirty="0" smtClean="0"/>
              <a:t>銅是構成細胞色素酶及細胞色素氧化酶的重要物質，是合成人體</a:t>
            </a:r>
            <a:r>
              <a:rPr lang="en-US" altLang="zh-TW" dirty="0" smtClean="0"/>
              <a:t>30</a:t>
            </a:r>
            <a:r>
              <a:rPr lang="zh-TW" altLang="en-US" dirty="0" smtClean="0"/>
              <a:t>多種酶的原料。</a:t>
            </a:r>
          </a:p>
          <a:p>
            <a:pPr lvl="2">
              <a:spcBef>
                <a:spcPct val="45000"/>
              </a:spcBef>
            </a:pPr>
            <a:r>
              <a:rPr lang="zh-TW" altLang="en-US" dirty="0" smtClean="0"/>
              <a:t>超氧化陰離子歧化酶 </a:t>
            </a:r>
            <a:endParaRPr lang="en-US" altLang="zh-TW" dirty="0" smtClean="0"/>
          </a:p>
          <a:p>
            <a:pPr lvl="2">
              <a:spcBef>
                <a:spcPct val="45000"/>
              </a:spcBef>
            </a:pPr>
            <a:r>
              <a:rPr lang="zh-TW" altLang="en-US" dirty="0" smtClean="0"/>
              <a:t>細胞色素氧化酶 </a:t>
            </a:r>
            <a:endParaRPr lang="en-US" altLang="zh-TW" dirty="0" smtClean="0"/>
          </a:p>
          <a:p>
            <a:pPr lvl="2">
              <a:spcBef>
                <a:spcPct val="45000"/>
              </a:spcBef>
            </a:pPr>
            <a:r>
              <a:rPr lang="zh-TW" altLang="en-US" dirty="0" smtClean="0"/>
              <a:t>血漿藍蛋白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105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2" y="783371"/>
            <a:ext cx="8229600" cy="114300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00682" y="2132856"/>
            <a:ext cx="2084043" cy="2609127"/>
          </a:xfrm>
        </p:spPr>
        <p:txBody>
          <a:bodyPr/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鐵</a:t>
            </a:r>
          </a:p>
          <a:p>
            <a:pPr eaLnBrk="1" hangingPunct="1"/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鋅</a:t>
            </a:r>
          </a:p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銅</a:t>
            </a:r>
          </a:p>
          <a:p>
            <a:r>
              <a:rPr lang="zh-TW" altLang="en-US" sz="3200" dirty="0">
                <a:solidFill>
                  <a:schemeClr val="tx1"/>
                </a:solidFill>
              </a:rPr>
              <a:t>碘</a:t>
            </a:r>
          </a:p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硒</a:t>
            </a:r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39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0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礦物質</a:t>
            </a:r>
            <a:r>
              <a:rPr lang="zh-TW" altLang="en-US" dirty="0"/>
              <a:t>功能</a:t>
            </a:r>
            <a:endParaRPr lang="zh-TW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00200"/>
            <a:ext cx="7643192" cy="452595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 smtClean="0"/>
              <a:t>功能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構成身體組織的成份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協助蛋白質和酵素發揮正常功能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參與體內的生化反應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四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訊息的傳遞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五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維持酸鹼平衡、滲透壓以及水分平衡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六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一些激素、輔酶的組成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7040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碘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28" y="1196752"/>
            <a:ext cx="8229600" cy="4525959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碘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是構成甲狀腺激素，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甲狀腺素及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三碘甲狀腺胺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酸的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重要成分。</a:t>
            </a: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功能：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新陳代謝。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神經肌肉組織、調節能量。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成長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、發育、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生殖、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骨骼生成、蛋白質合成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00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75969"/>
            <a:ext cx="8229600" cy="638780"/>
          </a:xfrm>
        </p:spPr>
        <p:txBody>
          <a:bodyPr/>
          <a:lstStyle/>
          <a:p>
            <a:r>
              <a:rPr lang="zh-TW" altLang="en-US" sz="3900" dirty="0">
                <a:solidFill>
                  <a:schemeClr val="tx1"/>
                </a:solidFill>
              </a:rPr>
              <a:t>碘</a:t>
            </a:r>
            <a:endParaRPr lang="zh-TW" altLang="en-US" sz="3900" dirty="0" smtClean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46" y="1548037"/>
            <a:ext cx="8229600" cy="425788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TW" altLang="en-US" dirty="0" smtClean="0"/>
              <a:t>食物</a:t>
            </a:r>
            <a:endParaRPr lang="en-US" altLang="zh-TW" dirty="0" smtClean="0"/>
          </a:p>
          <a:p>
            <a:pPr marL="457200" lvl="1" indent="0">
              <a:lnSpc>
                <a:spcPct val="105000"/>
              </a:lnSpc>
              <a:buNone/>
            </a:pPr>
            <a:endParaRPr lang="zh-TW" altLang="en-US" dirty="0"/>
          </a:p>
          <a:p>
            <a:pPr lvl="1">
              <a:lnSpc>
                <a:spcPct val="105000"/>
              </a:lnSpc>
            </a:pPr>
            <a:r>
              <a:rPr lang="zh-TW" altLang="en-US" dirty="0"/>
              <a:t>海帶、海產為其最佳來源</a:t>
            </a:r>
          </a:p>
          <a:p>
            <a:pPr lvl="1">
              <a:lnSpc>
                <a:spcPct val="105000"/>
              </a:lnSpc>
            </a:pPr>
            <a:r>
              <a:rPr lang="zh-TW" altLang="en-US" dirty="0" smtClean="0"/>
              <a:t>添加</a:t>
            </a:r>
            <a:r>
              <a:rPr lang="zh-TW" altLang="en-US" dirty="0"/>
              <a:t>碘的</a:t>
            </a:r>
            <a:r>
              <a:rPr lang="zh-TW" altLang="en-US" dirty="0" smtClean="0"/>
              <a:t>食鹽。 </a:t>
            </a:r>
            <a:endParaRPr lang="zh-TW" altLang="en-US" dirty="0"/>
          </a:p>
          <a:p>
            <a:pPr eaLnBrk="1" hangingPunct="1">
              <a:lnSpc>
                <a:spcPct val="105000"/>
              </a:lnSpc>
            </a:pP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92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2" y="783371"/>
            <a:ext cx="8229600" cy="114300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400682" y="2132856"/>
            <a:ext cx="2084043" cy="2609127"/>
          </a:xfrm>
        </p:spPr>
        <p:txBody>
          <a:bodyPr/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鐵</a:t>
            </a:r>
          </a:p>
          <a:p>
            <a:pPr eaLnBrk="1" hangingPunct="1"/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</a:rPr>
              <a:t>鋅</a:t>
            </a:r>
          </a:p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銅</a:t>
            </a:r>
          </a:p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碘</a:t>
            </a:r>
          </a:p>
          <a:p>
            <a:r>
              <a:rPr lang="zh-TW" altLang="en-US" sz="3200" dirty="0">
                <a:solidFill>
                  <a:schemeClr val="tx1"/>
                </a:solidFill>
              </a:rPr>
              <a:t>硒</a:t>
            </a:r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42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6"/>
          </a:xfrm>
        </p:spPr>
        <p:txBody>
          <a:bodyPr/>
          <a:lstStyle/>
          <a:p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硒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457200" lvl="1" indent="-4572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為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麩胱甘肽過氧化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酶的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重要成分，為抗氧化酵素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過多與缺乏狀況</a:t>
            </a:r>
          </a:p>
          <a:p>
            <a:pPr marL="742950" lvl="2" indent="-3429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過多：長期會累積於肝臟、腎臟、血管、心臟中，造成毒性傷害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缺乏：若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於兒童期缺乏，會導致關節僵硬、生長遲緩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等。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食物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來源與建議攝取量</a:t>
            </a:r>
          </a:p>
          <a:p>
            <a:pPr marL="742950" lvl="2" indent="-3429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內臟、肉品、海產食物，植物性來源食物含硒量與土壤的硒含量有關。</a:t>
            </a:r>
          </a:p>
          <a:p>
            <a:pPr marL="742950" lvl="2" indent="-342900" algn="just"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建議成人每天的攝取量為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微克</a:t>
            </a:r>
          </a:p>
          <a:p>
            <a:pPr marL="285750" lvl="5" indent="-2857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n"/>
            </a:pP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332656"/>
            <a:ext cx="27045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第三節 微量礦物質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7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94262" y="5755322"/>
            <a:ext cx="59554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3333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土壤</a:t>
            </a:r>
            <a:r>
              <a:rPr lang="zh-TW" altLang="en-US" sz="3000" dirty="0">
                <a:solidFill>
                  <a:srgbClr val="3333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的硒含量會影響作物的硒含量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764704"/>
            <a:ext cx="747393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219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礦物質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794" y="1417640"/>
            <a:ext cx="7931224" cy="4525959"/>
          </a:xfrm>
        </p:spPr>
        <p:txBody>
          <a:bodyPr/>
          <a:lstStyle/>
          <a:p>
            <a:r>
              <a:rPr lang="zh-TW" altLang="en-US" dirty="0" smtClean="0"/>
              <a:t>巨</a:t>
            </a:r>
            <a:r>
              <a:rPr lang="zh-TW" altLang="en-US" dirty="0"/>
              <a:t>量</a:t>
            </a:r>
            <a:r>
              <a:rPr lang="zh-TW" altLang="en-US" dirty="0" smtClean="0"/>
              <a:t>礦物質</a:t>
            </a:r>
            <a:endParaRPr lang="en-US" altLang="zh-TW" dirty="0" smtClean="0"/>
          </a:p>
          <a:p>
            <a:pPr lvl="1"/>
            <a:r>
              <a:rPr lang="zh-TW" altLang="en-US" dirty="0"/>
              <a:t>每日需求量大於</a:t>
            </a:r>
            <a:r>
              <a:rPr lang="en-US" altLang="zh-TW" dirty="0"/>
              <a:t>100</a:t>
            </a:r>
            <a:r>
              <a:rPr lang="zh-TW" altLang="en-US" dirty="0" smtClean="0"/>
              <a:t>毫克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鈣、磷、鉀、鎂 、鈉、氯、 硫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微量元素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每日需求量通常小於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毫克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鐵、鋅、碘、硒、氟、鉻等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91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541845" y="332656"/>
            <a:ext cx="75326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礦物質營養素</a:t>
            </a:r>
          </a:p>
        </p:txBody>
      </p:sp>
      <p:pic>
        <p:nvPicPr>
          <p:cNvPr id="182282" name="Picture 10" descr="\\192.168.10.65\work\排版\200806食品營養概論二版\ppt\08\08-p14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" y="1268760"/>
            <a:ext cx="77803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D482A57-9E68-4CA5-8587-CA5BC7E66607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70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第二</a:t>
            </a:r>
            <a:r>
              <a:rPr lang="zh-TW" altLang="en-US" sz="4000" dirty="0" smtClean="0"/>
              <a:t>節 主要</a:t>
            </a:r>
            <a:r>
              <a:rPr lang="zh-TW" altLang="en-US" sz="4000" dirty="0"/>
              <a:t>礦物質</a:t>
            </a:r>
            <a:r>
              <a:rPr lang="en-US" altLang="zh-TW" sz="4000" dirty="0"/>
              <a:t>(</a:t>
            </a:r>
            <a:r>
              <a:rPr lang="zh-TW" altLang="en-US" sz="4000" dirty="0"/>
              <a:t>巨</a:t>
            </a:r>
            <a:r>
              <a:rPr lang="zh-TW" altLang="en-US" sz="4000" dirty="0" smtClean="0"/>
              <a:t>量</a:t>
            </a:r>
            <a:r>
              <a:rPr lang="en-US" altLang="zh-TW" sz="4000" dirty="0" smtClean="0"/>
              <a:t>)</a:t>
            </a:r>
            <a:endParaRPr lang="en-US" altLang="zh-TW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0550" y="1882775"/>
            <a:ext cx="1798638" cy="3509963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鈣</a:t>
            </a:r>
          </a:p>
          <a:p>
            <a:pPr eaLnBrk="1" hangingPunct="1"/>
            <a:r>
              <a:rPr lang="zh-TW" altLang="en-US" sz="3600" dirty="0" smtClean="0"/>
              <a:t>磷</a:t>
            </a:r>
          </a:p>
          <a:p>
            <a:pPr eaLnBrk="1" hangingPunct="1"/>
            <a:r>
              <a:rPr lang="zh-TW" altLang="en-US" sz="3600" dirty="0" smtClean="0"/>
              <a:t>鈉</a:t>
            </a:r>
          </a:p>
          <a:p>
            <a:pPr eaLnBrk="1" hangingPunct="1"/>
            <a:r>
              <a:rPr lang="zh-TW" altLang="en-US" sz="3600" dirty="0" smtClean="0"/>
              <a:t>鉀</a:t>
            </a:r>
          </a:p>
          <a:p>
            <a:pPr eaLnBrk="1" hangingPunct="1"/>
            <a:endParaRPr lang="en-US" altLang="zh-TW" sz="360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6525" y="1882775"/>
            <a:ext cx="2516188" cy="3128963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氯</a:t>
            </a:r>
          </a:p>
          <a:p>
            <a:pPr eaLnBrk="1" hangingPunct="1"/>
            <a:r>
              <a:rPr lang="zh-TW" altLang="en-US" sz="3600" dirty="0" smtClean="0"/>
              <a:t>鎂</a:t>
            </a:r>
            <a:endParaRPr lang="en-US" altLang="zh-TW" sz="3600" dirty="0" smtClean="0"/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硫</a:t>
            </a:r>
            <a:endParaRPr lang="zh-TW" altLang="en-US" sz="36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6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3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7921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鈣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428" y="1046901"/>
            <a:ext cx="7787207" cy="5041900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含量最大，佔總體重的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1.5~2%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TW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99%</a:t>
            </a:r>
            <a:r>
              <a:rPr lang="zh-TW" altLang="en-US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用來構成骨骼和牙齒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1%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存於血漿和體液中，執行重要代謝。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/>
              <a:t>功能：</a:t>
            </a:r>
          </a:p>
          <a:p>
            <a:pPr lvl="1"/>
            <a:r>
              <a:rPr lang="zh-TW" altLang="en-US" dirty="0"/>
              <a:t>生成骨骼與牙齒</a:t>
            </a:r>
          </a:p>
          <a:p>
            <a:pPr lvl="1"/>
            <a:r>
              <a:rPr lang="zh-TW" altLang="en-US" dirty="0"/>
              <a:t>細胞內訊息傳遞，調節酵素活性與細胞機能</a:t>
            </a:r>
          </a:p>
          <a:p>
            <a:pPr lvl="1"/>
            <a:r>
              <a:rPr lang="zh-TW" altLang="en-US" dirty="0"/>
              <a:t>正常神經傳導，心跳，肌肉活動等</a:t>
            </a:r>
          </a:p>
          <a:p>
            <a:pPr lvl="1"/>
            <a:r>
              <a:rPr lang="zh-TW" altLang="en-US" dirty="0"/>
              <a:t>正常凝血機制 </a:t>
            </a:r>
          </a:p>
          <a:p>
            <a:pPr eaLnBrk="1" hangingPunct="1">
              <a:lnSpc>
                <a:spcPts val="3900"/>
              </a:lnSpc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900"/>
              </a:lnSpc>
            </a:pP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84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7097713" cy="576262"/>
          </a:xfrm>
        </p:spPr>
        <p:txBody>
          <a:bodyPr/>
          <a:lstStyle/>
          <a:p>
            <a:pPr eaLnBrk="1" hangingPunct="1"/>
            <a:r>
              <a:rPr lang="zh-TW" altLang="en-US" sz="4200" dirty="0" smtClean="0">
                <a:solidFill>
                  <a:schemeClr val="tx1"/>
                </a:solidFill>
              </a:rPr>
              <a:t>每日需要量</a:t>
            </a:r>
          </a:p>
        </p:txBody>
      </p:sp>
      <p:pic>
        <p:nvPicPr>
          <p:cNvPr id="22531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2201"/>
            <a:ext cx="7632848" cy="42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26D6C25-9B7C-46B7-B45F-A5B1AA9A7337}" type="slidenum">
              <a:rPr lang="en-US" altLang="zh-TW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88640"/>
            <a:ext cx="2839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主要礦物質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06" y="5004028"/>
            <a:ext cx="2335642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1835</Words>
  <Application>Microsoft Office PowerPoint</Application>
  <PresentationFormat>如螢幕大小 (4:3)</PresentationFormat>
  <Paragraphs>341</Paragraphs>
  <Slides>44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新細明體</vt:lpstr>
      <vt:lpstr>標楷體</vt:lpstr>
      <vt:lpstr>Arial</vt:lpstr>
      <vt:lpstr>Calibri</vt:lpstr>
      <vt:lpstr>Times New Roman</vt:lpstr>
      <vt:lpstr>Verdana</vt:lpstr>
      <vt:lpstr>Wingdings</vt:lpstr>
      <vt:lpstr>Office 佈景主題</vt:lpstr>
      <vt:lpstr>課程名稱-微量營養素-礦物質</vt:lpstr>
      <vt:lpstr>礦物質</vt:lpstr>
      <vt:lpstr>PowerPoint 簡報</vt:lpstr>
      <vt:lpstr>礦物質功能</vt:lpstr>
      <vt:lpstr>礦物質</vt:lpstr>
      <vt:lpstr>PowerPoint 簡報</vt:lpstr>
      <vt:lpstr>第二節 主要礦物質(巨量)</vt:lpstr>
      <vt:lpstr>鈣</vt:lpstr>
      <vt:lpstr>每日需要量</vt:lpstr>
      <vt:lpstr>鈣-缺乏與過多</vt:lpstr>
      <vt:lpstr>PowerPoint 簡報</vt:lpstr>
      <vt:lpstr>磷 </vt:lpstr>
      <vt:lpstr>磷 </vt:lpstr>
      <vt:lpstr>PowerPoint 簡報</vt:lpstr>
      <vt:lpstr>鈉  (Na)</vt:lpstr>
      <vt:lpstr>鈉  (Na)</vt:lpstr>
      <vt:lpstr>PowerPoint 簡報</vt:lpstr>
      <vt:lpstr>PowerPoint 簡報</vt:lpstr>
      <vt:lpstr>鉀  (K)</vt:lpstr>
      <vt:lpstr>PowerPoint 簡報</vt:lpstr>
      <vt:lpstr>鉀</vt:lpstr>
      <vt:lpstr>PowerPoint 簡報</vt:lpstr>
      <vt:lpstr>氯 (Cl)</vt:lpstr>
      <vt:lpstr>PowerPoint 簡報</vt:lpstr>
      <vt:lpstr>鎂 (Mg)</vt:lpstr>
      <vt:lpstr>鎂</vt:lpstr>
      <vt:lpstr>PowerPoint 簡報</vt:lpstr>
      <vt:lpstr>硫</vt:lpstr>
      <vt:lpstr>第三節 微量礦物質(微量)</vt:lpstr>
      <vt:lpstr>鐵離子</vt:lpstr>
      <vt:lpstr>鐵離子</vt:lpstr>
      <vt:lpstr>PowerPoint 簡報</vt:lpstr>
      <vt:lpstr>鐵離子</vt:lpstr>
      <vt:lpstr>第三節 微量礦物質(微量)</vt:lpstr>
      <vt:lpstr>鋅</vt:lpstr>
      <vt:lpstr>鋅</vt:lpstr>
      <vt:lpstr>第三節 微量礦物質(微量)</vt:lpstr>
      <vt:lpstr>銅</vt:lpstr>
      <vt:lpstr>第三節 微量礦物質(微量)</vt:lpstr>
      <vt:lpstr>碘</vt:lpstr>
      <vt:lpstr>碘</vt:lpstr>
      <vt:lpstr>第三節 微量礦物質(微量)</vt:lpstr>
      <vt:lpstr>硒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109</cp:revision>
  <dcterms:created xsi:type="dcterms:W3CDTF">2017-11-07T02:54:43Z</dcterms:created>
  <dcterms:modified xsi:type="dcterms:W3CDTF">2018-06-19T04:54:25Z</dcterms:modified>
</cp:coreProperties>
</file>