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49" r:id="rId2"/>
    <p:sldId id="350" r:id="rId3"/>
    <p:sldId id="399" r:id="rId4"/>
    <p:sldId id="351" r:id="rId5"/>
    <p:sldId id="352" r:id="rId6"/>
    <p:sldId id="400" r:id="rId7"/>
    <p:sldId id="398" r:id="rId8"/>
    <p:sldId id="300" r:id="rId9"/>
    <p:sldId id="301" r:id="rId10"/>
    <p:sldId id="302" r:id="rId11"/>
    <p:sldId id="292" r:id="rId12"/>
    <p:sldId id="297" r:id="rId13"/>
    <p:sldId id="303" r:id="rId14"/>
    <p:sldId id="304" r:id="rId15"/>
    <p:sldId id="305" r:id="rId16"/>
    <p:sldId id="259" r:id="rId17"/>
    <p:sldId id="278" r:id="rId18"/>
    <p:sldId id="306" r:id="rId19"/>
    <p:sldId id="279" r:id="rId20"/>
    <p:sldId id="283" r:id="rId21"/>
    <p:sldId id="280" r:id="rId22"/>
    <p:sldId id="281" r:id="rId23"/>
    <p:sldId id="282" r:id="rId24"/>
    <p:sldId id="313" r:id="rId25"/>
    <p:sldId id="408" r:id="rId26"/>
    <p:sldId id="409" r:id="rId27"/>
    <p:sldId id="410" r:id="rId28"/>
    <p:sldId id="314" r:id="rId29"/>
    <p:sldId id="411" r:id="rId30"/>
    <p:sldId id="315" r:id="rId31"/>
    <p:sldId id="316" r:id="rId32"/>
    <p:sldId id="317" r:id="rId33"/>
    <p:sldId id="318" r:id="rId34"/>
    <p:sldId id="319" r:id="rId35"/>
    <p:sldId id="320" r:id="rId36"/>
    <p:sldId id="321" r:id="rId37"/>
    <p:sldId id="322" r:id="rId38"/>
    <p:sldId id="323" r:id="rId39"/>
    <p:sldId id="324" r:id="rId40"/>
    <p:sldId id="325" r:id="rId41"/>
    <p:sldId id="353" r:id="rId42"/>
    <p:sldId id="354" r:id="rId43"/>
    <p:sldId id="355" r:id="rId44"/>
    <p:sldId id="356" r:id="rId45"/>
    <p:sldId id="357" r:id="rId46"/>
    <p:sldId id="358" r:id="rId47"/>
    <p:sldId id="359" r:id="rId48"/>
    <p:sldId id="266" r:id="rId49"/>
    <p:sldId id="390" r:id="rId50"/>
    <p:sldId id="396" r:id="rId5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3775" autoAdjust="0"/>
  </p:normalViewPr>
  <p:slideViewPr>
    <p:cSldViewPr>
      <p:cViewPr>
        <p:scale>
          <a:sx n="50" d="100"/>
          <a:sy n="50" d="100"/>
        </p:scale>
        <p:origin x="-571" y="-58"/>
      </p:cViewPr>
      <p:guideLst>
        <p:guide orient="horz" pos="2160"/>
        <p:guide pos="2880"/>
      </p:guideLst>
    </p:cSldViewPr>
  </p:slideViewPr>
  <p:outlineViewPr>
    <p:cViewPr>
      <p:scale>
        <a:sx n="33" d="100"/>
        <a:sy n="33" d="100"/>
      </p:scale>
      <p:origin x="0" y="3162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6E5299-8488-420F-AEFD-A7B9AA019329}" type="datetimeFigureOut">
              <a:rPr lang="zh-TW" altLang="en-US" smtClean="0"/>
              <a:pPr/>
              <a:t>2018/7/23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C983F4-5B41-4EC3-B247-690080D5C272}"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FDC983F4-5B41-4EC3-B247-690080D5C272}" type="slidenum">
              <a:rPr lang="zh-TW" altLang="en-US" smtClean="0"/>
              <a:pPr/>
              <a:t>5</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GRID:</a:t>
            </a:r>
            <a:endParaRPr lang="zh-TW" altLang="en-US" dirty="0"/>
          </a:p>
        </p:txBody>
      </p:sp>
      <p:sp>
        <p:nvSpPr>
          <p:cNvPr id="4" name="投影片編號版面配置區 3"/>
          <p:cNvSpPr>
            <a:spLocks noGrp="1"/>
          </p:cNvSpPr>
          <p:nvPr>
            <p:ph type="sldNum" sz="quarter" idx="10"/>
          </p:nvPr>
        </p:nvSpPr>
        <p:spPr/>
        <p:txBody>
          <a:bodyPr/>
          <a:lstStyle/>
          <a:p>
            <a:fld id="{FDC983F4-5B41-4EC3-B247-690080D5C272}" type="slidenum">
              <a:rPr lang="zh-TW" altLang="en-US" smtClean="0"/>
              <a:pPr/>
              <a:t>7</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082C3B36-B63F-4D21-8C5E-CC7F5C8A36A7}" type="slidenum">
              <a:rPr lang="zh-TW" altLang="en-US" smtClean="0"/>
              <a:pPr/>
              <a:t>28</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FDC983F4-5B41-4EC3-B247-690080D5C272}" type="slidenum">
              <a:rPr lang="zh-TW" altLang="en-US" smtClean="0"/>
              <a:pPr/>
              <a:t>32</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r>
              <a:rPr lang="zh-TW" altLang="en-US" smtClean="0">
                <a:ea typeface="新細明體" charset="-120"/>
              </a:rPr>
              <a:t>外加經驗分享</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zh-TW" altLang="zh-TW" sz="900" b="1" dirty="0" smtClean="0">
                <a:ea typeface="新細明體" charset="-120"/>
              </a:rPr>
              <a:t>胸廓出口症候群的症狀會比一般椎間盤突出或骨刺壓迫神經的症狀更複雜</a:t>
            </a:r>
            <a:endParaRPr lang="en-US" altLang="zh-TW" sz="900" b="1" dirty="0" smtClean="0">
              <a:latin typeface="標楷體" pitchFamily="65" charset="-120"/>
              <a:ea typeface="標楷體" pitchFamily="65" charset="-120"/>
            </a:endParaRPr>
          </a:p>
          <a:p>
            <a:r>
              <a:rPr lang="zh-TW" altLang="en-US" sz="1200" i="0" kern="1200" dirty="0" smtClean="0">
                <a:solidFill>
                  <a:schemeClr val="tx1"/>
                </a:solidFill>
                <a:latin typeface="+mn-lt"/>
                <a:ea typeface="+mn-ea"/>
                <a:cs typeface="+mn-cs"/>
              </a:rPr>
              <a:t>壓迫到臂叢神經，會出現上肢痲痺，刺痛，麻木，針刺感或冷熱感覺異常、手掌麻脹感。 </a:t>
            </a:r>
          </a:p>
          <a:p>
            <a:r>
              <a:rPr lang="zh-TW" altLang="en-US" sz="1200" i="0" kern="1200" dirty="0" smtClean="0">
                <a:solidFill>
                  <a:schemeClr val="tx1"/>
                </a:solidFill>
                <a:latin typeface="+mn-lt"/>
                <a:ea typeface="+mn-ea"/>
                <a:cs typeface="+mn-cs"/>
              </a:rPr>
              <a:t>壓到鎖骨下動脈，會見手掌蒼白，缺氧，寒冷及缺血的現象。 </a:t>
            </a:r>
          </a:p>
          <a:p>
            <a:r>
              <a:rPr lang="zh-TW" altLang="en-US" sz="1200" i="0" kern="1200" dirty="0" smtClean="0">
                <a:solidFill>
                  <a:schemeClr val="tx1"/>
                </a:solidFill>
                <a:latin typeface="+mn-lt"/>
                <a:ea typeface="+mn-ea"/>
                <a:cs typeface="+mn-cs"/>
              </a:rPr>
              <a:t>壓到鎖骨下靜脈，會見手掌暗藍而水腫。 </a:t>
            </a:r>
          </a:p>
          <a:p>
            <a:r>
              <a:rPr lang="zh-TW" altLang="en-US" sz="1200" i="0" kern="1200" dirty="0" smtClean="0">
                <a:solidFill>
                  <a:schemeClr val="tx1"/>
                </a:solidFill>
                <a:latin typeface="+mn-lt"/>
                <a:ea typeface="+mn-ea"/>
                <a:cs typeface="+mn-cs"/>
              </a:rPr>
              <a:t>壓到交感神經時，手部遇冷變白，手部下垂時表面血管會不正常地膨脹，手掌變成深紫紅色。</a:t>
            </a:r>
          </a:p>
          <a:p>
            <a:pPr eaLnBrk="1" hangingPunct="1"/>
            <a:endParaRPr lang="zh-TW" altLang="en-US" dirty="0" smtClean="0">
              <a:ea typeface="新細明體"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E35453DE-F576-4861-89E1-C37D47A411F7}" type="datetime1">
              <a:rPr lang="zh-TW" altLang="en-US" smtClean="0"/>
              <a:pPr/>
              <a:t>2018/7/23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EBE5502-4AA9-46EB-992D-00E69AC042D4}" type="datetime1">
              <a:rPr lang="zh-TW" altLang="en-US" smtClean="0"/>
              <a:pPr/>
              <a:t>2018/7/23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EF5E939-7841-45BF-AFC8-B7BFD238727E}" type="datetime1">
              <a:rPr lang="zh-TW" altLang="en-US" smtClean="0"/>
              <a:pPr/>
              <a:t>2018/7/23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245225"/>
            <a:ext cx="2133600" cy="476250"/>
          </a:xfrm>
        </p:spPr>
        <p:txBody>
          <a:bodyPr/>
          <a:lstStyle>
            <a:lvl1pPr>
              <a:defRPr/>
            </a:lvl1pPr>
          </a:lstStyle>
          <a:p>
            <a:fld id="{F6D66B58-4B8D-4DA8-B287-53B10E1858C4}" type="datetime1">
              <a:rPr lang="zh-TW" altLang="en-US" smtClean="0"/>
              <a:pPr/>
              <a:t>2018/7/23</a:t>
            </a:fld>
            <a:endParaRPr lang="en-US" altLang="zh-TW"/>
          </a:p>
        </p:txBody>
      </p:sp>
      <p:sp>
        <p:nvSpPr>
          <p:cNvPr id="6" name="頁尾版面配置區 5"/>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7" name="投影片編號版面配置區 6"/>
          <p:cNvSpPr>
            <a:spLocks noGrp="1"/>
          </p:cNvSpPr>
          <p:nvPr>
            <p:ph type="sldNum" sz="quarter" idx="12"/>
          </p:nvPr>
        </p:nvSpPr>
        <p:spPr>
          <a:xfrm>
            <a:off x="6553200" y="6245225"/>
            <a:ext cx="2133600" cy="476250"/>
          </a:xfrm>
        </p:spPr>
        <p:txBody>
          <a:bodyPr/>
          <a:lstStyle>
            <a:lvl1pPr>
              <a:defRPr/>
            </a:lvl1pPr>
          </a:lstStyle>
          <a:p>
            <a:fld id="{90B4093C-80A9-40A2-B7E2-64CDC064766B}" type="slidenum">
              <a:rPr lang="en-US" altLang="zh-TW"/>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8229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7200" y="3938588"/>
            <a:ext cx="8229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245225"/>
            <a:ext cx="2133600" cy="476250"/>
          </a:xfrm>
        </p:spPr>
        <p:txBody>
          <a:bodyPr/>
          <a:lstStyle>
            <a:lvl1pPr>
              <a:defRPr/>
            </a:lvl1pPr>
          </a:lstStyle>
          <a:p>
            <a:fld id="{E861A03A-CB4A-4F5A-8408-E0A9B0883F14}" type="datetime1">
              <a:rPr lang="zh-TW" altLang="en-US" smtClean="0"/>
              <a:pPr/>
              <a:t>2018/7/23</a:t>
            </a:fld>
            <a:endParaRPr lang="en-US" altLang="zh-TW"/>
          </a:p>
        </p:txBody>
      </p:sp>
      <p:sp>
        <p:nvSpPr>
          <p:cNvPr id="6" name="頁尾版面配置區 5"/>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7" name="投影片編號版面配置區 6"/>
          <p:cNvSpPr>
            <a:spLocks noGrp="1"/>
          </p:cNvSpPr>
          <p:nvPr>
            <p:ph type="sldNum" sz="quarter" idx="12"/>
          </p:nvPr>
        </p:nvSpPr>
        <p:spPr>
          <a:xfrm>
            <a:off x="6553200" y="6245225"/>
            <a:ext cx="2133600" cy="476250"/>
          </a:xfrm>
        </p:spPr>
        <p:txBody>
          <a:bodyPr/>
          <a:lstStyle>
            <a:lvl1pPr>
              <a:defRPr/>
            </a:lvl1pPr>
          </a:lstStyle>
          <a:p>
            <a:fld id="{53898396-0B05-4088-AA02-D90C0A07D936}"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510FD76-2387-4BA0-9A1C-E9E47D20150E}" type="datetime1">
              <a:rPr lang="zh-TW" altLang="en-US" smtClean="0"/>
              <a:pPr/>
              <a:t>2018/7/23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938571E-44F3-4A91-9AF7-D0DE5A4FB570}" type="datetime1">
              <a:rPr lang="zh-TW" altLang="en-US" smtClean="0"/>
              <a:pPr/>
              <a:t>2018/7/23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B0B74D59-C955-46B0-BEF1-29F351C66905}" type="datetime1">
              <a:rPr lang="zh-TW" altLang="en-US" smtClean="0"/>
              <a:pPr/>
              <a:t>2018/7/23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BDFB35EE-AF2C-4ADD-B578-C26ABCF422DE}" type="datetime1">
              <a:rPr lang="zh-TW" altLang="en-US" smtClean="0"/>
              <a:pPr/>
              <a:t>2018/7/23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07A190E2-384A-48B4-B29F-B6A511EB7F2D}" type="datetime1">
              <a:rPr lang="zh-TW" altLang="en-US" smtClean="0"/>
              <a:pPr/>
              <a:t>2018/7/23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40C2F6C-A7FA-46B1-96A0-66987C2EC8B5}" type="datetime1">
              <a:rPr lang="zh-TW" altLang="en-US" smtClean="0"/>
              <a:pPr/>
              <a:t>2018/7/23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DB73D21-4D39-4455-9298-61B44A62C811}" type="datetime1">
              <a:rPr lang="zh-TW" altLang="en-US" smtClean="0"/>
              <a:pPr/>
              <a:t>2018/7/23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52A82B9-8B4A-4CE3-86B1-7CE03EC83F68}" type="datetime1">
              <a:rPr lang="zh-TW" altLang="en-US" smtClean="0"/>
              <a:pPr/>
              <a:t>2018/7/23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ea typeface="標楷體" pitchFamily="65" charset="-120"/>
                <a:cs typeface="Times New Roman" pitchFamily="18" charset="0"/>
              </a:defRPr>
            </a:lvl1pPr>
          </a:lstStyle>
          <a:p>
            <a:fld id="{BBADC2D9-CAED-4973-AEBD-B4B3EDD03D67}" type="datetime1">
              <a:rPr lang="zh-TW" altLang="en-US" smtClean="0"/>
              <a:pPr/>
              <a:t>2018/7/23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ea typeface="標楷體" pitchFamily="65" charset="-120"/>
                <a:cs typeface="Times New Roman" pitchFamily="18" charset="0"/>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ea typeface="標楷體" pitchFamily="65" charset="-120"/>
                <a:cs typeface="Times New Roman" pitchFamily="18" charset="0"/>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Times New Roman" pitchFamily="18" charset="0"/>
          <a:ea typeface="標楷體" pitchFamily="65" charset="-120"/>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標楷體" pitchFamily="65" charset="-120"/>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標楷體" pitchFamily="65" charset="-120"/>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標楷體" pitchFamily="65" charset="-120"/>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標楷體" pitchFamily="65" charset="-120"/>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標楷體" pitchFamily="65" charset="-12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C:\Users\WGChang\Documents\&#25105;&#30340;&#25945;&#23416;&#27284;&#26696;(20150728&#20633;&#20221;)\&#21508;&#22823;&#23560;&#19978;&#35506;&#36039;&#26009;\&#32854;&#32004;&#32752;&#22823;&#23416;\1021-&#27665;&#20439;&#30274;&#27861;&#12289;&#36939;&#21205;&#20663;&#23475;&#35413;&#20272;&#12289;&#30740;&#31350;&#27861;\&#36939;&#21205;&#20663;&#23475;&#35413;&#20272;\&#36939;&#21205;&#20663;&#23475;&#35413;&#20272;&#35506;&#31243;&#35611;&#32681;\Chronic%20AC%20joint%20dislocation%20preoperative%20shoulder%20examination.avi"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hyperlink" Target="https://www.youtube.com/watch?v=EY2tNBOmvGs" TargetMode="Externa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hyperlink" Target="http://myoworkshop.blogspot.com/2011/10/thoracic-outlet-syndrome.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tw.myblog.yahoo.com/a371010a/article?mid=875&amp;prev=917&amp;l=f&amp;fid=19"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tw.myblog.yahoo.com/a371010a/article?mid=875&amp;prev=917&amp;l=f&amp;fid=19"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myoworkshop.blogspot.com/2011/10/thoracic-outlet-syndrome.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2" Type="http://schemas.openxmlformats.org/officeDocument/2006/relationships/hyperlink" Target="http://a0910008345.pixnet.net/blog/post/27534610-%E8%83%B8%E5%BB%93%E5%87%BA%E5%8F%A3%E7%97%87%E5%80%99%E7%BE%A4-thoracic-outlet-syndrom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youtube.com/watch?v=Sru_KUJ0MgM&amp;NR=1&amp;feature=endscreen"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youtube.com/watch?v=zOYt9LJi7Z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hyperlink" Target="http://www.tw16.net/monographData.asp?m1No=2&amp;m2No=71&amp;m3No=169&amp;mMo=358"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kotoseikeigeka.life.coocan.jp/sakotukossetu.htm" TargetMode="External"/><Relationship Id="rId2" Type="http://schemas.openxmlformats.org/officeDocument/2006/relationships/hyperlink" Target="https://smallcollation.blogspot.com/2013/04/fracture-of-clavicle.html" TargetMode="External"/><Relationship Id="rId1" Type="http://schemas.openxmlformats.org/officeDocument/2006/relationships/slideLayout" Target="../slideLayouts/slideLayout2.xml"/><Relationship Id="rId5" Type="http://schemas.openxmlformats.org/officeDocument/2006/relationships/hyperlink" Target="http://www.afa-sport.com.tw/contentbypermalink/678319da01bdfb306a0e24663d90ec98" TargetMode="External"/><Relationship Id="rId4" Type="http://schemas.openxmlformats.org/officeDocument/2006/relationships/hyperlink" Target="http://jibing.qiuyi.cn/jgjtw/2013/0828/144247.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hyperlink" Target="http://chris751201.pixnet.net/blog/post/6722003-%E8%82%B1%E4%BA%8C%E9%A0%AD%E8%82%8C%E8%82%8C%E8%85%B1%E7%82%8E(bicep-brachii-tendiniti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zh-TW" dirty="0" err="1">
                <a:latin typeface="Times New Roman" pitchFamily="18" charset="0"/>
                <a:ea typeface="標楷體" pitchFamily="65" charset="-120"/>
                <a:cs typeface="Times New Roman" pitchFamily="18" charset="0"/>
              </a:rPr>
              <a:t>Bankart</a:t>
            </a:r>
            <a:r>
              <a:rPr lang="en-US" altLang="zh-TW" dirty="0">
                <a:latin typeface="Times New Roman" pitchFamily="18" charset="0"/>
                <a:ea typeface="標楷體" pitchFamily="65" charset="-120"/>
                <a:cs typeface="Times New Roman" pitchFamily="18" charset="0"/>
              </a:rPr>
              <a:t> lesion</a:t>
            </a:r>
          </a:p>
        </p:txBody>
      </p:sp>
      <p:sp>
        <p:nvSpPr>
          <p:cNvPr id="58371" name="Rectangle 3"/>
          <p:cNvSpPr>
            <a:spLocks noGrp="1" noChangeArrowheads="1"/>
          </p:cNvSpPr>
          <p:nvPr>
            <p:ph type="body" sz="half" idx="1"/>
          </p:nvPr>
        </p:nvSpPr>
        <p:spPr/>
        <p:txBody>
          <a:bodyPr/>
          <a:lstStyle/>
          <a:p>
            <a:pPr marL="711200" indent="-711200"/>
            <a:r>
              <a:rPr lang="zh-TW" altLang="en-US" sz="2800" b="1" dirty="0">
                <a:latin typeface="Times New Roman" pitchFamily="18" charset="0"/>
                <a:ea typeface="標楷體" pitchFamily="65" charset="-120"/>
                <a:cs typeface="Times New Roman" pitchFamily="18" charset="0"/>
              </a:rPr>
              <a:t>前下方撕裂</a:t>
            </a:r>
          </a:p>
          <a:p>
            <a:pPr marL="711200" indent="-711200"/>
            <a:endParaRPr lang="zh-TW" altLang="en-US" sz="2800" b="1" dirty="0">
              <a:latin typeface="Times New Roman" pitchFamily="18" charset="0"/>
              <a:ea typeface="標楷體" pitchFamily="65" charset="-120"/>
              <a:cs typeface="Times New Roman" pitchFamily="18" charset="0"/>
            </a:endParaRPr>
          </a:p>
          <a:p>
            <a:pPr marL="711200" indent="-711200"/>
            <a:r>
              <a:rPr lang="zh-TW" altLang="en-US" sz="2800" b="1" dirty="0">
                <a:latin typeface="Times New Roman" pitchFamily="18" charset="0"/>
                <a:ea typeface="標楷體" pitchFamily="65" charset="-120"/>
                <a:cs typeface="Times New Roman" pitchFamily="18" charset="0"/>
              </a:rPr>
              <a:t>傷害發生</a:t>
            </a:r>
            <a:r>
              <a:rPr lang="zh-TW" altLang="en-US" sz="2800" b="1" dirty="0" smtClean="0">
                <a:latin typeface="Times New Roman" pitchFamily="18" charset="0"/>
                <a:ea typeface="標楷體" pitchFamily="65" charset="-120"/>
                <a:cs typeface="Times New Roman" pitchFamily="18" charset="0"/>
              </a:rPr>
              <a:t>原因</a:t>
            </a:r>
            <a:endParaRPr lang="en-US" altLang="zh-TW" sz="2400" b="1" dirty="0" smtClean="0">
              <a:latin typeface="Times New Roman" pitchFamily="18" charset="0"/>
              <a:ea typeface="標楷體" pitchFamily="65" charset="-120"/>
              <a:cs typeface="Times New Roman" pitchFamily="18" charset="0"/>
            </a:endParaRPr>
          </a:p>
          <a:p>
            <a:pPr marL="1066800" lvl="1" indent="-609600"/>
            <a:endParaRPr lang="zh-TW" altLang="en-US" sz="2400" b="1" dirty="0">
              <a:latin typeface="Times New Roman" pitchFamily="18" charset="0"/>
              <a:ea typeface="標楷體" pitchFamily="65" charset="-120"/>
              <a:cs typeface="Times New Roman" pitchFamily="18" charset="0"/>
            </a:endParaRPr>
          </a:p>
        </p:txBody>
      </p:sp>
      <p:pic>
        <p:nvPicPr>
          <p:cNvPr id="58372" name="Picture 4" descr="bankart"/>
          <p:cNvPicPr>
            <a:picLocks noGrp="1" noChangeAspect="1" noChangeArrowheads="1"/>
          </p:cNvPicPr>
          <p:nvPr>
            <p:ph sz="half" idx="2"/>
          </p:nvPr>
        </p:nvPicPr>
        <p:blipFill>
          <a:blip r:embed="rId2" cstate="screen"/>
          <a:srcRect/>
          <a:stretch>
            <a:fillRect/>
          </a:stretch>
        </p:blipFill>
        <p:spPr>
          <a:xfrm>
            <a:off x="4572000" y="2133600"/>
            <a:ext cx="4335463" cy="3308350"/>
          </a:xfrm>
          <a:noFill/>
          <a:ln/>
        </p:spPr>
      </p:pic>
      <p:sp>
        <p:nvSpPr>
          <p:cNvPr id="5" name="橢圓 4"/>
          <p:cNvSpPr/>
          <p:nvPr/>
        </p:nvSpPr>
        <p:spPr>
          <a:xfrm>
            <a:off x="4644008" y="4293096"/>
            <a:ext cx="2376264" cy="1368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p:txBody>
          <a:bodyPr/>
          <a:lstStyle/>
          <a:p>
            <a:fld id="{90B4093C-80A9-40A2-B7E2-64CDC064766B}" type="slidenum">
              <a:rPr lang="en-US" altLang="zh-TW" smtClean="0"/>
              <a:pPr/>
              <a:t>1</a:t>
            </a:fld>
            <a:endParaRPr lang="en-US" altLang="zh-TW"/>
          </a:p>
        </p:txBody>
      </p:sp>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latin typeface="Times New Roman" pitchFamily="18" charset="0"/>
                <a:ea typeface="標楷體" pitchFamily="65" charset="-120"/>
                <a:cs typeface="Times New Roman" pitchFamily="18" charset="0"/>
              </a:rPr>
              <a:t>症狀與徵兆</a:t>
            </a:r>
            <a:endParaRPr lang="zh-TW" altLang="en-US" dirty="0">
              <a:latin typeface="Times New Roman" pitchFamily="18" charset="0"/>
              <a:ea typeface="標楷體" pitchFamily="65" charset="-120"/>
              <a:cs typeface="Times New Roman" pitchFamily="18" charset="0"/>
            </a:endParaRPr>
          </a:p>
        </p:txBody>
      </p:sp>
      <p:sp>
        <p:nvSpPr>
          <p:cNvPr id="1253379" name="Rectangle 3"/>
          <p:cNvSpPr>
            <a:spLocks noGrp="1" noChangeArrowheads="1"/>
          </p:cNvSpPr>
          <p:nvPr>
            <p:ph idx="1"/>
          </p:nvPr>
        </p:nvSpPr>
        <p:spPr/>
        <p:txBody>
          <a:bodyPr>
            <a:normAutofit fontScale="92500" lnSpcReduction="20000"/>
          </a:bodyPr>
          <a:lstStyle/>
          <a:p>
            <a:r>
              <a:rPr lang="zh-TW" altLang="en-US" dirty="0" smtClean="0">
                <a:latin typeface="Times New Roman" pitchFamily="18" charset="0"/>
                <a:ea typeface="標楷體" pitchFamily="65" charset="-120"/>
                <a:cs typeface="Times New Roman" pitchFamily="18" charset="0"/>
              </a:rPr>
              <a:t>肩峰鎖骨關節處產生</a:t>
            </a:r>
            <a:r>
              <a:rPr lang="zh-TW" altLang="en-US" dirty="0" smtClean="0">
                <a:solidFill>
                  <a:srgbClr val="FF0000"/>
                </a:solidFill>
                <a:latin typeface="Times New Roman" pitchFamily="18" charset="0"/>
                <a:ea typeface="標楷體" pitchFamily="65" charset="-120"/>
                <a:cs typeface="Times New Roman" pitchFamily="18" charset="0"/>
              </a:rPr>
              <a:t>觸痛</a:t>
            </a:r>
            <a:endParaRPr lang="en-US" altLang="zh-TW" dirty="0" smtClean="0">
              <a:latin typeface="Times New Roman" pitchFamily="18" charset="0"/>
              <a:ea typeface="標楷體" pitchFamily="65" charset="-120"/>
              <a:cs typeface="Times New Roman" pitchFamily="18" charset="0"/>
            </a:endParaRPr>
          </a:p>
          <a:p>
            <a:r>
              <a:rPr lang="zh-TW" altLang="en-US" dirty="0" smtClean="0">
                <a:solidFill>
                  <a:srgbClr val="FF0000"/>
                </a:solidFill>
                <a:latin typeface="Times New Roman" pitchFamily="18" charset="0"/>
                <a:ea typeface="標楷體" pitchFamily="65" charset="-120"/>
                <a:cs typeface="Times New Roman" pitchFamily="18" charset="0"/>
              </a:rPr>
              <a:t>主被動或阻抗式</a:t>
            </a:r>
            <a:r>
              <a:rPr lang="zh-TW" altLang="en-US" dirty="0" smtClean="0">
                <a:latin typeface="Times New Roman" pitchFamily="18" charset="0"/>
                <a:ea typeface="標楷體" pitchFamily="65" charset="-120"/>
                <a:cs typeface="Times New Roman" pitchFamily="18" charset="0"/>
              </a:rPr>
              <a:t>之肩部活動（尤其是外展）</a:t>
            </a:r>
            <a:r>
              <a:rPr lang="zh-TW" altLang="en-US" dirty="0" smtClean="0">
                <a:solidFill>
                  <a:srgbClr val="FF0000"/>
                </a:solidFill>
                <a:latin typeface="Times New Roman" pitchFamily="18" charset="0"/>
                <a:ea typeface="標楷體" pitchFamily="65" charset="-120"/>
                <a:cs typeface="Times New Roman" pitchFamily="18" charset="0"/>
              </a:rPr>
              <a:t>均會疼痛</a:t>
            </a:r>
            <a:endParaRPr lang="zh-TW" altLang="en-US" dirty="0" smtClean="0">
              <a:latin typeface="Times New Roman" pitchFamily="18" charset="0"/>
              <a:ea typeface="標楷體" pitchFamily="65" charset="-120"/>
              <a:cs typeface="Times New Roman" pitchFamily="18" charset="0"/>
            </a:endParaRPr>
          </a:p>
          <a:p>
            <a:r>
              <a:rPr lang="zh-TW" altLang="en-US" dirty="0" smtClean="0">
                <a:latin typeface="Times New Roman" pitchFamily="18" charset="0"/>
                <a:ea typeface="標楷體" pitchFamily="65" charset="-120"/>
                <a:cs typeface="Times New Roman" pitchFamily="18" charset="0"/>
              </a:rPr>
              <a:t>出血、腫脹、發炎，外觀可能變形。</a:t>
            </a:r>
            <a:endParaRPr lang="en-US" altLang="zh-TW" dirty="0" smtClean="0">
              <a:latin typeface="Times New Roman" pitchFamily="18" charset="0"/>
              <a:ea typeface="標楷體" pitchFamily="65" charset="-120"/>
              <a:cs typeface="Times New Roman" pitchFamily="18" charset="0"/>
            </a:endParaRPr>
          </a:p>
          <a:p>
            <a:r>
              <a:rPr lang="zh-TW" altLang="en-US" dirty="0" smtClean="0">
                <a:latin typeface="Times New Roman" pitchFamily="18" charset="0"/>
                <a:ea typeface="標楷體" pitchFamily="65" charset="-120"/>
                <a:cs typeface="Times New Roman" pitchFamily="18" charset="0"/>
              </a:rPr>
              <a:t>第二級的扭傷，在肩峰鎖骨關節處可以摸到</a:t>
            </a:r>
            <a:r>
              <a:rPr lang="zh-TW" altLang="en-US" dirty="0" smtClean="0">
                <a:solidFill>
                  <a:srgbClr val="FF0000"/>
                </a:solidFill>
                <a:latin typeface="Times New Roman" pitchFamily="18" charset="0"/>
                <a:ea typeface="標楷體" pitchFamily="65" charset="-120"/>
                <a:cs typeface="Times New Roman" pitchFamily="18" charset="0"/>
              </a:rPr>
              <a:t>凹陷</a:t>
            </a:r>
            <a:r>
              <a:rPr lang="zh-TW" altLang="en-US" dirty="0" smtClean="0">
                <a:latin typeface="Times New Roman" pitchFamily="18" charset="0"/>
                <a:ea typeface="標楷體" pitchFamily="65" charset="-120"/>
                <a:cs typeface="Times New Roman" pitchFamily="18" charset="0"/>
              </a:rPr>
              <a:t>（鎖骨略高於肩峰而形成一階梯狀變形）</a:t>
            </a:r>
            <a:endParaRPr lang="en-US" altLang="zh-TW" dirty="0" smtClean="0">
              <a:latin typeface="Times New Roman" pitchFamily="18" charset="0"/>
              <a:ea typeface="標楷體" pitchFamily="65" charset="-120"/>
              <a:cs typeface="Times New Roman" pitchFamily="18" charset="0"/>
            </a:endParaRPr>
          </a:p>
          <a:p>
            <a:r>
              <a:rPr lang="zh-TW" altLang="en-US" dirty="0" smtClean="0">
                <a:latin typeface="Times New Roman" pitchFamily="18" charset="0"/>
                <a:ea typeface="標楷體" pitchFamily="65" charset="-120"/>
                <a:cs typeface="Times New Roman" pitchFamily="18" charset="0"/>
              </a:rPr>
              <a:t>若更嚴重時，階梯狀變形更為明顯而出現所謂的「</a:t>
            </a:r>
            <a:r>
              <a:rPr lang="zh-TW" altLang="en-US" dirty="0" smtClean="0">
                <a:solidFill>
                  <a:srgbClr val="FF0000"/>
                </a:solidFill>
                <a:latin typeface="Times New Roman" pitchFamily="18" charset="0"/>
                <a:ea typeface="標楷體" pitchFamily="65" charset="-120"/>
                <a:cs typeface="Times New Roman" pitchFamily="18" charset="0"/>
              </a:rPr>
              <a:t>琴鍵現象</a:t>
            </a:r>
            <a:r>
              <a:rPr lang="zh-TW" altLang="en-US" dirty="0" smtClean="0">
                <a:latin typeface="Times New Roman" pitchFamily="18" charset="0"/>
                <a:ea typeface="標楷體" pitchFamily="65" charset="-120"/>
                <a:cs typeface="Times New Roman" pitchFamily="18" charset="0"/>
              </a:rPr>
              <a:t>」</a:t>
            </a:r>
            <a:r>
              <a:rPr lang="en-US" altLang="zh-TW" dirty="0" smtClean="0">
                <a:latin typeface="Times New Roman" pitchFamily="18" charset="0"/>
                <a:ea typeface="標楷體" pitchFamily="65" charset="-120"/>
                <a:cs typeface="Times New Roman" pitchFamily="18" charset="0"/>
              </a:rPr>
              <a:t>(piano key sign)</a:t>
            </a:r>
          </a:p>
          <a:p>
            <a:pPr lvl="1"/>
            <a:r>
              <a:rPr lang="zh-TW" altLang="en-US" dirty="0" smtClean="0">
                <a:latin typeface="Times New Roman" pitchFamily="18" charset="0"/>
                <a:ea typeface="標楷體" pitchFamily="65" charset="-120"/>
                <a:cs typeface="Times New Roman" pitchFamily="18" charset="0"/>
              </a:rPr>
              <a:t>手向下壓鎖骨遠端時，鎖骨會下沉，但當手放開時，鎖骨遠端會立即向上回彈，就像鋼琴琴鍵一樣。</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10</a:t>
            </a:fld>
            <a:endParaRPr lang="zh-TW" altLang="en-US"/>
          </a:p>
        </p:txBody>
      </p:sp>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itchFamily="18" charset="0"/>
                <a:ea typeface="標楷體" pitchFamily="65" charset="-120"/>
                <a:cs typeface="Times New Roman" pitchFamily="18" charset="0"/>
              </a:rPr>
              <a:t>檢查方式</a:t>
            </a:r>
            <a:endParaRPr lang="zh-TW" altLang="en-US" dirty="0">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p:txBody>
          <a:bodyPr/>
          <a:lstStyle/>
          <a:p>
            <a:r>
              <a:rPr lang="en-US" altLang="zh-TW" dirty="0" smtClean="0">
                <a:latin typeface="Times New Roman" pitchFamily="18" charset="0"/>
                <a:ea typeface="標楷體" pitchFamily="65" charset="-120"/>
                <a:cs typeface="Times New Roman" pitchFamily="18" charset="0"/>
              </a:rPr>
              <a:t>Piano Key Test</a:t>
            </a:r>
          </a:p>
          <a:p>
            <a:endParaRPr lang="zh-TW" altLang="en-US" dirty="0">
              <a:latin typeface="Times New Roman" pitchFamily="18" charset="0"/>
              <a:ea typeface="標楷體" pitchFamily="65" charset="-120"/>
              <a:cs typeface="Times New Roman" pitchFamily="18" charset="0"/>
            </a:endParaRPr>
          </a:p>
        </p:txBody>
      </p:sp>
      <p:pic>
        <p:nvPicPr>
          <p:cNvPr id="6" name="Chronic AC joint dislocation preoperative shoulder examination.avi">
            <a:hlinkClick r:id="" action="ppaction://media"/>
          </p:cNvPr>
          <p:cNvPicPr>
            <a:picLocks noRot="1" noChangeAspect="1"/>
          </p:cNvPicPr>
          <p:nvPr>
            <a:videoFile r:link="rId1"/>
          </p:nvPr>
        </p:nvPicPr>
        <p:blipFill>
          <a:blip r:embed="rId3" cstate="screen"/>
          <a:stretch>
            <a:fillRect/>
          </a:stretch>
        </p:blipFill>
        <p:spPr>
          <a:xfrm>
            <a:off x="827584" y="3068960"/>
            <a:ext cx="3096344" cy="2090032"/>
          </a:xfrm>
          <a:prstGeom prst="rect">
            <a:avLst/>
          </a:prstGeom>
        </p:spPr>
      </p:pic>
      <p:pic>
        <p:nvPicPr>
          <p:cNvPr id="7" name="Picture 1"/>
          <p:cNvPicPr>
            <a:picLocks noChangeAspect="1" noChangeArrowheads="1"/>
          </p:cNvPicPr>
          <p:nvPr/>
        </p:nvPicPr>
        <p:blipFill>
          <a:blip r:embed="rId4" cstate="screen"/>
          <a:srcRect/>
          <a:stretch>
            <a:fillRect/>
          </a:stretch>
        </p:blipFill>
        <p:spPr bwMode="auto">
          <a:xfrm>
            <a:off x="5004048" y="1844824"/>
            <a:ext cx="2924498" cy="1899722"/>
          </a:xfrm>
          <a:prstGeom prst="rect">
            <a:avLst/>
          </a:prstGeom>
          <a:noFill/>
          <a:ln w="9525">
            <a:noFill/>
            <a:miter lim="800000"/>
            <a:headEnd/>
            <a:tailEnd/>
          </a:ln>
        </p:spPr>
      </p:pic>
      <p:pic>
        <p:nvPicPr>
          <p:cNvPr id="8" name="Picture 2"/>
          <p:cNvPicPr>
            <a:picLocks noChangeAspect="1" noChangeArrowheads="1"/>
          </p:cNvPicPr>
          <p:nvPr/>
        </p:nvPicPr>
        <p:blipFill>
          <a:blip r:embed="rId5" cstate="screen"/>
          <a:srcRect/>
          <a:stretch>
            <a:fillRect/>
          </a:stretch>
        </p:blipFill>
        <p:spPr bwMode="auto">
          <a:xfrm>
            <a:off x="5004048" y="4221088"/>
            <a:ext cx="2932435" cy="1913718"/>
          </a:xfrm>
          <a:prstGeom prst="rect">
            <a:avLst/>
          </a:prstGeom>
          <a:noFill/>
          <a:ln w="9525">
            <a:noFill/>
            <a:miter lim="800000"/>
            <a:headEnd/>
            <a:tailEnd/>
          </a:ln>
        </p:spPr>
      </p:pic>
      <p:sp>
        <p:nvSpPr>
          <p:cNvPr id="9" name="矩形 8"/>
          <p:cNvSpPr/>
          <p:nvPr/>
        </p:nvSpPr>
        <p:spPr>
          <a:xfrm>
            <a:off x="5940152" y="5949280"/>
            <a:ext cx="1107996" cy="369332"/>
          </a:xfrm>
          <a:prstGeom prst="rect">
            <a:avLst/>
          </a:prstGeom>
        </p:spPr>
        <p:txBody>
          <a:bodyPr wrap="none">
            <a:spAutoFit/>
          </a:bodyPr>
          <a:lstStyle/>
          <a:p>
            <a:r>
              <a:rPr lang="zh-TW" altLang="en-US" dirty="0" smtClean="0"/>
              <a:t>外展受限</a:t>
            </a:r>
            <a:endParaRPr lang="zh-TW" altLang="en-US" dirty="0"/>
          </a:p>
        </p:txBody>
      </p:sp>
      <p:sp>
        <p:nvSpPr>
          <p:cNvPr id="10" name="矩形 9"/>
          <p:cNvSpPr/>
          <p:nvPr/>
        </p:nvSpPr>
        <p:spPr>
          <a:xfrm>
            <a:off x="5724128" y="3707740"/>
            <a:ext cx="1601079" cy="369332"/>
          </a:xfrm>
          <a:prstGeom prst="rect">
            <a:avLst/>
          </a:prstGeom>
        </p:spPr>
        <p:txBody>
          <a:bodyPr wrap="none">
            <a:spAutoFit/>
          </a:bodyPr>
          <a:lstStyle/>
          <a:p>
            <a:r>
              <a:rPr lang="en-US" altLang="zh-TW" dirty="0" smtClean="0"/>
              <a:t>Piano key sigh</a:t>
            </a:r>
            <a:endParaRPr lang="zh-TW" altLang="en-US" dirty="0"/>
          </a:p>
        </p:txBody>
      </p:sp>
      <p:sp>
        <p:nvSpPr>
          <p:cNvPr id="11" name="投影片編號版面配置區 10"/>
          <p:cNvSpPr>
            <a:spLocks noGrp="1"/>
          </p:cNvSpPr>
          <p:nvPr>
            <p:ph type="sldNum" sz="quarter" idx="12"/>
          </p:nvPr>
        </p:nvSpPr>
        <p:spPr/>
        <p:txBody>
          <a:bodyPr/>
          <a:lstStyle/>
          <a:p>
            <a:fld id="{73DA0BB7-265A-403C-9275-D587AB510EDC}" type="slidenum">
              <a:rPr lang="zh-TW" altLang="en-US" smtClean="0"/>
              <a:pPr/>
              <a:t>11</a:t>
            </a:fld>
            <a:endParaRPr lang="zh-TW" altLang="en-US"/>
          </a:p>
        </p:txBody>
      </p:sp>
    </p:spTree>
  </p:cSld>
  <p:clrMapOvr>
    <a:masterClrMapping/>
  </p:clrMapOvr>
  <p:transition>
    <p:cut/>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p:txBody>
          <a:bodyPr/>
          <a:lstStyle/>
          <a:p>
            <a:endParaRPr lang="zh-TW" altLang="en-US"/>
          </a:p>
        </p:txBody>
      </p:sp>
      <p:pic>
        <p:nvPicPr>
          <p:cNvPr id="46082" name="Picture 2" descr="ãè©å³°ééª¨éç¯æ­å·ãçåçæå°çµæ"/>
          <p:cNvPicPr>
            <a:picLocks noChangeAspect="1" noChangeArrowheads="1"/>
          </p:cNvPicPr>
          <p:nvPr/>
        </p:nvPicPr>
        <p:blipFill>
          <a:blip r:embed="rId2" cstate="print"/>
          <a:srcRect/>
          <a:stretch>
            <a:fillRect/>
          </a:stretch>
        </p:blipFill>
        <p:spPr bwMode="auto">
          <a:xfrm>
            <a:off x="827584" y="548680"/>
            <a:ext cx="6408712" cy="5903293"/>
          </a:xfrm>
          <a:prstGeom prst="rect">
            <a:avLst/>
          </a:prstGeom>
          <a:noFill/>
        </p:spPr>
      </p:pic>
      <p:pic>
        <p:nvPicPr>
          <p:cNvPr id="46084" name="Picture 4" descr="ãè©å³°ééª¨éç¯æ­å·ãçåçæå°çµæ"/>
          <p:cNvPicPr>
            <a:picLocks noChangeAspect="1" noChangeArrowheads="1"/>
          </p:cNvPicPr>
          <p:nvPr/>
        </p:nvPicPr>
        <p:blipFill>
          <a:blip r:embed="rId3" cstate="print"/>
          <a:srcRect/>
          <a:stretch>
            <a:fillRect/>
          </a:stretch>
        </p:blipFill>
        <p:spPr bwMode="auto">
          <a:xfrm flipH="1">
            <a:off x="5796136" y="4581128"/>
            <a:ext cx="2952328" cy="1905000"/>
          </a:xfrm>
          <a:prstGeom prst="rect">
            <a:avLst/>
          </a:prstGeom>
          <a:noFill/>
        </p:spPr>
      </p:pic>
      <p:sp>
        <p:nvSpPr>
          <p:cNvPr id="6" name="投影片編號版面配置區 5"/>
          <p:cNvSpPr>
            <a:spLocks noGrp="1"/>
          </p:cNvSpPr>
          <p:nvPr>
            <p:ph type="sldNum" sz="quarter" idx="12"/>
          </p:nvPr>
        </p:nvSpPr>
        <p:spPr/>
        <p:txBody>
          <a:bodyPr/>
          <a:lstStyle/>
          <a:p>
            <a:fld id="{73DA0BB7-265A-403C-9275-D587AB510EDC}" type="slidenum">
              <a:rPr lang="zh-TW" altLang="en-US" smtClean="0"/>
              <a:pPr/>
              <a:t>12</a:t>
            </a:fld>
            <a:endParaRPr lang="zh-TW" altLang="en-US"/>
          </a:p>
        </p:txBody>
      </p:sp>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itchFamily="18" charset="0"/>
                <a:ea typeface="標楷體" pitchFamily="65" charset="-120"/>
                <a:cs typeface="Times New Roman" pitchFamily="18" charset="0"/>
              </a:rPr>
              <a:t>處置</a:t>
            </a:r>
            <a:endParaRPr lang="zh-TW" altLang="en-US" dirty="0">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p:txBody>
          <a:bodyPr/>
          <a:lstStyle/>
          <a:p>
            <a:r>
              <a:rPr lang="en-US" altLang="zh-TW" dirty="0" smtClean="0">
                <a:latin typeface="Times New Roman" pitchFamily="18" charset="0"/>
                <a:ea typeface="標楷體" pitchFamily="65" charset="-120"/>
                <a:cs typeface="Times New Roman" pitchFamily="18" charset="0"/>
              </a:rPr>
              <a:t>PRICE</a:t>
            </a:r>
          </a:p>
          <a:p>
            <a:r>
              <a:rPr lang="zh-TW" altLang="en-US" dirty="0" smtClean="0">
                <a:latin typeface="Times New Roman" pitchFamily="18" charset="0"/>
                <a:ea typeface="標楷體" pitchFamily="65" charset="-120"/>
                <a:cs typeface="Times New Roman" pitchFamily="18" charset="0"/>
              </a:rPr>
              <a:t>保守治療</a:t>
            </a:r>
            <a:endParaRPr lang="en-US" altLang="zh-TW" dirty="0" smtClean="0">
              <a:latin typeface="Times New Roman" pitchFamily="18" charset="0"/>
              <a:ea typeface="標楷體" pitchFamily="65" charset="-120"/>
              <a:cs typeface="Times New Roman" pitchFamily="18" charset="0"/>
            </a:endParaRPr>
          </a:p>
          <a:p>
            <a:r>
              <a:rPr lang="zh-TW" altLang="en-US" dirty="0" smtClean="0">
                <a:latin typeface="Times New Roman" pitchFamily="18" charset="0"/>
                <a:ea typeface="標楷體" pitchFamily="65" charset="-120"/>
                <a:cs typeface="Times New Roman" pitchFamily="18" charset="0"/>
              </a:rPr>
              <a:t>手術治療</a:t>
            </a:r>
            <a:endParaRPr lang="zh-TW" altLang="en-US" dirty="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13</a:t>
            </a:fld>
            <a:endParaRPr lang="zh-TW" altLang="en-US"/>
          </a:p>
        </p:txBody>
      </p:sp>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zh-TW" altLang="en-US" sz="4000" b="1" u="sng" dirty="0">
                <a:latin typeface="Times New Roman" pitchFamily="18" charset="0"/>
                <a:ea typeface="標楷體" pitchFamily="65" charset="-120"/>
                <a:cs typeface="Times New Roman" pitchFamily="18" charset="0"/>
              </a:rPr>
              <a:t>旋轉肌群撕裂</a:t>
            </a:r>
            <a:r>
              <a:rPr lang="zh-TW" altLang="en-US" sz="4000" b="1" dirty="0">
                <a:latin typeface="Times New Roman" pitchFamily="18" charset="0"/>
                <a:ea typeface="標楷體" pitchFamily="65" charset="-120"/>
                <a:cs typeface="Times New Roman" pitchFamily="18" charset="0"/>
              </a:rPr>
              <a:t>（</a:t>
            </a:r>
            <a:r>
              <a:rPr lang="en-US" altLang="zh-TW" sz="4000" b="1" dirty="0">
                <a:latin typeface="Times New Roman" pitchFamily="18" charset="0"/>
                <a:ea typeface="標楷體" pitchFamily="65" charset="-120"/>
                <a:cs typeface="Times New Roman" pitchFamily="18" charset="0"/>
              </a:rPr>
              <a:t>Rotator cuff tear</a:t>
            </a:r>
            <a:r>
              <a:rPr lang="zh-TW" altLang="en-US" sz="4000" b="1" dirty="0">
                <a:latin typeface="Times New Roman" pitchFamily="18" charset="0"/>
                <a:ea typeface="標楷體" pitchFamily="65" charset="-120"/>
                <a:cs typeface="Times New Roman" pitchFamily="18" charset="0"/>
              </a:rPr>
              <a:t>）</a:t>
            </a:r>
            <a:r>
              <a:rPr lang="zh-TW" altLang="en-US" sz="4000" dirty="0">
                <a:latin typeface="Times New Roman" pitchFamily="18" charset="0"/>
                <a:ea typeface="標楷體" pitchFamily="65" charset="-120"/>
                <a:cs typeface="Times New Roman" pitchFamily="18" charset="0"/>
              </a:rPr>
              <a:t> </a:t>
            </a:r>
          </a:p>
        </p:txBody>
      </p:sp>
      <p:sp>
        <p:nvSpPr>
          <p:cNvPr id="11267" name="Rectangle 3"/>
          <p:cNvSpPr>
            <a:spLocks noGrp="1" noChangeArrowheads="1"/>
          </p:cNvSpPr>
          <p:nvPr>
            <p:ph type="body" sz="half" idx="1"/>
          </p:nvPr>
        </p:nvSpPr>
        <p:spPr/>
        <p:txBody>
          <a:bodyPr/>
          <a:lstStyle/>
          <a:p>
            <a:pPr>
              <a:lnSpc>
                <a:spcPct val="90000"/>
              </a:lnSpc>
            </a:pPr>
            <a:r>
              <a:rPr lang="zh-TW" altLang="en-US" sz="2000" dirty="0" smtClean="0">
                <a:latin typeface="Times New Roman" pitchFamily="18" charset="0"/>
                <a:ea typeface="標楷體" pitchFamily="65" charset="-120"/>
                <a:cs typeface="Times New Roman" pitchFamily="18" charset="0"/>
              </a:rPr>
              <a:t>分急性</a:t>
            </a:r>
            <a:r>
              <a:rPr lang="zh-TW" altLang="en-US" sz="2000" dirty="0">
                <a:latin typeface="Times New Roman" pitchFamily="18" charset="0"/>
                <a:ea typeface="標楷體" pitchFamily="65" charset="-120"/>
                <a:cs typeface="Times New Roman" pitchFamily="18" charset="0"/>
              </a:rPr>
              <a:t>、慢性、退化性，部分或全部的斷裂。</a:t>
            </a:r>
          </a:p>
          <a:p>
            <a:pPr>
              <a:lnSpc>
                <a:spcPct val="90000"/>
              </a:lnSpc>
            </a:pPr>
            <a:endParaRPr lang="zh-TW" altLang="en-US" sz="2000" dirty="0">
              <a:latin typeface="Times New Roman" pitchFamily="18" charset="0"/>
              <a:ea typeface="標楷體" pitchFamily="65" charset="-120"/>
              <a:cs typeface="Times New Roman" pitchFamily="18" charset="0"/>
            </a:endParaRPr>
          </a:p>
          <a:p>
            <a:pPr>
              <a:lnSpc>
                <a:spcPct val="90000"/>
              </a:lnSpc>
            </a:pPr>
            <a:r>
              <a:rPr lang="zh-TW" altLang="en-US" sz="2000" dirty="0">
                <a:latin typeface="Times New Roman" pitchFamily="18" charset="0"/>
                <a:ea typeface="標楷體" pitchFamily="65" charset="-120"/>
                <a:cs typeface="Times New Roman" pitchFamily="18" charset="0"/>
              </a:rPr>
              <a:t>常因</a:t>
            </a:r>
            <a:r>
              <a:rPr lang="zh-TW" altLang="en-US" sz="2000" dirty="0">
                <a:solidFill>
                  <a:srgbClr val="FF0000"/>
                </a:solidFill>
                <a:latin typeface="Times New Roman" pitchFamily="18" charset="0"/>
                <a:ea typeface="標楷體" pitchFamily="65" charset="-120"/>
                <a:cs typeface="Times New Roman" pitchFamily="18" charset="0"/>
              </a:rPr>
              <a:t>過度使用</a:t>
            </a:r>
            <a:r>
              <a:rPr lang="en-US" altLang="zh-TW" sz="2000" dirty="0">
                <a:solidFill>
                  <a:srgbClr val="FF0000"/>
                </a:solidFill>
                <a:latin typeface="Times New Roman" pitchFamily="18" charset="0"/>
                <a:ea typeface="標楷體" pitchFamily="65" charset="-120"/>
                <a:cs typeface="Times New Roman" pitchFamily="18" charset="0"/>
              </a:rPr>
              <a:t>(overuse)</a:t>
            </a:r>
            <a:r>
              <a:rPr lang="zh-TW" altLang="en-US" sz="2000" dirty="0">
                <a:latin typeface="Times New Roman" pitchFamily="18" charset="0"/>
                <a:ea typeface="標楷體" pitchFamily="65" charset="-120"/>
                <a:cs typeface="Times New Roman" pitchFamily="18" charset="0"/>
              </a:rPr>
              <a:t>或因過於劇烈的收縮或伸展而造成拉傷</a:t>
            </a:r>
          </a:p>
          <a:p>
            <a:pPr>
              <a:lnSpc>
                <a:spcPct val="90000"/>
              </a:lnSpc>
            </a:pPr>
            <a:endParaRPr lang="zh-TW" altLang="en-US" sz="2000" dirty="0">
              <a:latin typeface="Times New Roman" pitchFamily="18" charset="0"/>
              <a:ea typeface="標楷體" pitchFamily="65" charset="-120"/>
              <a:cs typeface="Times New Roman" pitchFamily="18" charset="0"/>
            </a:endParaRPr>
          </a:p>
          <a:p>
            <a:pPr>
              <a:lnSpc>
                <a:spcPct val="90000"/>
              </a:lnSpc>
            </a:pPr>
            <a:r>
              <a:rPr lang="zh-TW" altLang="en-US" sz="2000" dirty="0">
                <a:solidFill>
                  <a:srgbClr val="FF0000"/>
                </a:solidFill>
                <a:latin typeface="Times New Roman" pitchFamily="18" charset="0"/>
                <a:ea typeface="標楷體" pitchFamily="65" charset="-120"/>
                <a:cs typeface="Times New Roman" pitchFamily="18" charset="0"/>
              </a:rPr>
              <a:t>反覆使用引發的肌肉疲勞</a:t>
            </a:r>
            <a:r>
              <a:rPr lang="zh-TW" altLang="en-US" sz="2000" dirty="0">
                <a:latin typeface="Times New Roman" pitchFamily="18" charset="0"/>
                <a:ea typeface="標楷體" pitchFamily="65" charset="-120"/>
                <a:cs typeface="Times New Roman" pitchFamily="18" charset="0"/>
              </a:rPr>
              <a:t>會造成旋轉肌群的肌肉或肌腱撕裂。</a:t>
            </a:r>
          </a:p>
          <a:p>
            <a:pPr>
              <a:lnSpc>
                <a:spcPct val="90000"/>
              </a:lnSpc>
            </a:pPr>
            <a:endParaRPr lang="zh-TW" altLang="en-US" sz="2000" dirty="0">
              <a:latin typeface="Times New Roman" pitchFamily="18" charset="0"/>
              <a:ea typeface="標楷體" pitchFamily="65" charset="-120"/>
              <a:cs typeface="Times New Roman" pitchFamily="18" charset="0"/>
            </a:endParaRPr>
          </a:p>
          <a:p>
            <a:pPr>
              <a:lnSpc>
                <a:spcPct val="90000"/>
              </a:lnSpc>
            </a:pPr>
            <a:r>
              <a:rPr lang="zh-TW" altLang="en-US" sz="2000" dirty="0" smtClean="0">
                <a:latin typeface="Times New Roman" pitchFamily="18" charset="0"/>
                <a:ea typeface="標楷體" pitchFamily="65" charset="-120"/>
                <a:cs typeface="Times New Roman" pitchFamily="18" charset="0"/>
              </a:rPr>
              <a:t>退化性變化，會發生鈣化而最後肌腱斷裂。 </a:t>
            </a:r>
            <a:endParaRPr lang="zh-TW" altLang="en-US" sz="2000" dirty="0">
              <a:latin typeface="Times New Roman" pitchFamily="18" charset="0"/>
              <a:ea typeface="標楷體" pitchFamily="65" charset="-120"/>
              <a:cs typeface="Times New Roman" pitchFamily="18" charset="0"/>
            </a:endParaRPr>
          </a:p>
        </p:txBody>
      </p:sp>
      <p:pic>
        <p:nvPicPr>
          <p:cNvPr id="11270" name="Picture 6" descr="旋轉肌群傷害"/>
          <p:cNvPicPr>
            <a:picLocks noGrp="1" noChangeAspect="1" noChangeArrowheads="1"/>
          </p:cNvPicPr>
          <p:nvPr>
            <p:ph sz="half" idx="2"/>
          </p:nvPr>
        </p:nvPicPr>
        <p:blipFill>
          <a:blip r:embed="rId2" cstate="screen"/>
          <a:srcRect/>
          <a:stretch>
            <a:fillRect/>
          </a:stretch>
        </p:blipFill>
        <p:spPr>
          <a:xfrm>
            <a:off x="4876800" y="1676400"/>
            <a:ext cx="3662363" cy="4267200"/>
          </a:xfrm>
          <a:noFill/>
          <a:ln/>
        </p:spPr>
      </p:pic>
      <p:sp>
        <p:nvSpPr>
          <p:cNvPr id="5" name="投影片編號版面配置區 4"/>
          <p:cNvSpPr>
            <a:spLocks noGrp="1"/>
          </p:cNvSpPr>
          <p:nvPr>
            <p:ph type="sldNum" sz="quarter" idx="12"/>
          </p:nvPr>
        </p:nvSpPr>
        <p:spPr/>
        <p:txBody>
          <a:bodyPr/>
          <a:lstStyle/>
          <a:p>
            <a:fld id="{90B4093C-80A9-40A2-B7E2-64CDC064766B}" type="slidenum">
              <a:rPr lang="en-US" altLang="zh-TW" smtClean="0"/>
              <a:pPr/>
              <a:t>14</a:t>
            </a:fld>
            <a:endParaRPr lang="en-US" altLang="zh-TW"/>
          </a:p>
        </p:txBody>
      </p:sp>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latin typeface="Times New Roman" pitchFamily="18" charset="0"/>
                <a:ea typeface="標楷體" pitchFamily="65" charset="-120"/>
                <a:cs typeface="Times New Roman" pitchFamily="18" charset="0"/>
              </a:rPr>
              <a:t>症狀與徵兆</a:t>
            </a:r>
            <a:endParaRPr lang="zh-TW" altLang="en-US" dirty="0">
              <a:latin typeface="Times New Roman" pitchFamily="18" charset="0"/>
              <a:ea typeface="標楷體" pitchFamily="65" charset="-120"/>
              <a:cs typeface="Times New Roman" pitchFamily="18" charset="0"/>
            </a:endParaRPr>
          </a:p>
        </p:txBody>
      </p:sp>
      <p:sp>
        <p:nvSpPr>
          <p:cNvPr id="1264643" name="Rectangle 3"/>
          <p:cNvSpPr>
            <a:spLocks noGrp="1" noChangeArrowheads="1"/>
          </p:cNvSpPr>
          <p:nvPr>
            <p:ph idx="1"/>
          </p:nvPr>
        </p:nvSpPr>
        <p:spPr/>
        <p:txBody>
          <a:bodyPr/>
          <a:lstStyle/>
          <a:p>
            <a:r>
              <a:rPr lang="zh-TW" altLang="en-US" dirty="0" smtClean="0">
                <a:latin typeface="Times New Roman" pitchFamily="18" charset="0"/>
                <a:ea typeface="標楷體" pitchFamily="65" charset="-120"/>
                <a:cs typeface="Times New Roman" pitchFamily="18" charset="0"/>
              </a:rPr>
              <a:t>發生</a:t>
            </a:r>
            <a:r>
              <a:rPr lang="zh-TW" altLang="en-US" dirty="0">
                <a:latin typeface="Times New Roman" pitchFamily="18" charset="0"/>
                <a:ea typeface="標楷體" pitchFamily="65" charset="-120"/>
                <a:cs typeface="Times New Roman" pitchFamily="18" charset="0"/>
              </a:rPr>
              <a:t>腫脹、肌肉痙攣、無力及觸痛。</a:t>
            </a:r>
          </a:p>
          <a:p>
            <a:r>
              <a:rPr lang="zh-TW" altLang="en-US" dirty="0">
                <a:solidFill>
                  <a:srgbClr val="FF0000"/>
                </a:solidFill>
                <a:latin typeface="Times New Roman" pitchFamily="18" charset="0"/>
                <a:ea typeface="標楷體" pitchFamily="65" charset="-120"/>
                <a:cs typeface="Times New Roman" pitchFamily="18" charset="0"/>
              </a:rPr>
              <a:t>主動、阻抗動作和被動伸展均會疼痛</a:t>
            </a:r>
            <a:r>
              <a:rPr lang="zh-TW" altLang="en-US" dirty="0">
                <a:latin typeface="Times New Roman" pitchFamily="18" charset="0"/>
                <a:ea typeface="標楷體" pitchFamily="65" charset="-120"/>
                <a:cs typeface="Times New Roman" pitchFamily="18" charset="0"/>
              </a:rPr>
              <a:t>。</a:t>
            </a:r>
          </a:p>
          <a:p>
            <a:r>
              <a:rPr lang="zh-TW" altLang="en-US" dirty="0">
                <a:latin typeface="Times New Roman" pitchFamily="18" charset="0"/>
                <a:ea typeface="標楷體" pitchFamily="65" charset="-120"/>
                <a:cs typeface="Times New Roman" pitchFamily="18" charset="0"/>
              </a:rPr>
              <a:t>在</a:t>
            </a:r>
            <a:r>
              <a:rPr lang="zh-TW" altLang="en-US" dirty="0">
                <a:solidFill>
                  <a:srgbClr val="FF0000"/>
                </a:solidFill>
                <a:latin typeface="Times New Roman" pitchFamily="18" charset="0"/>
                <a:ea typeface="標楷體" pitchFamily="65" charset="-120"/>
                <a:cs typeface="Times New Roman" pitchFamily="18" charset="0"/>
              </a:rPr>
              <a:t>受傷時可能會聽到「啪」聲</a:t>
            </a:r>
            <a:r>
              <a:rPr lang="zh-TW" altLang="en-US" dirty="0">
                <a:latin typeface="Times New Roman" pitchFamily="18" charset="0"/>
                <a:ea typeface="標楷體" pitchFamily="65" charset="-120"/>
                <a:cs typeface="Times New Roman" pitchFamily="18" charset="0"/>
              </a:rPr>
              <a:t>，之後在肩膀後上可能看到瘀瘢。</a:t>
            </a:r>
          </a:p>
          <a:p>
            <a:r>
              <a:rPr lang="zh-TW" altLang="en-US" dirty="0">
                <a:latin typeface="Times New Roman" pitchFamily="18" charset="0"/>
                <a:ea typeface="標楷體" pitchFamily="65" charset="-120"/>
                <a:cs typeface="Times New Roman" pitchFamily="18" charset="0"/>
              </a:rPr>
              <a:t>做外展、外旋及肩之屈曲時會疼痛。在較嚴重時，可能發現肌肉有缺損及血腫形成。</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15</a:t>
            </a:fld>
            <a:endParaRPr lang="zh-TW" altLang="en-US"/>
          </a:p>
        </p:txBody>
      </p:sp>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u="sng" dirty="0" smtClean="0">
                <a:latin typeface="Times New Roman" pitchFamily="18" charset="0"/>
                <a:ea typeface="標楷體" pitchFamily="65" charset="-120"/>
                <a:cs typeface="Times New Roman" pitchFamily="18" charset="0"/>
              </a:rPr>
              <a:t>肩夾擠症候群</a:t>
            </a:r>
            <a:endParaRPr lang="zh-TW" altLang="en-US" u="sng" dirty="0">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p:txBody>
          <a:bodyPr/>
          <a:lstStyle/>
          <a:p>
            <a:r>
              <a:rPr lang="zh-TW" altLang="en-US" dirty="0" smtClean="0">
                <a:latin typeface="Times New Roman" pitchFamily="18" charset="0"/>
                <a:ea typeface="標楷體" pitchFamily="65" charset="-120"/>
                <a:cs typeface="Times New Roman" pitchFamily="18" charset="0"/>
              </a:rPr>
              <a:t>好發過頭式運動項目，如羽球、排球、游泳等</a:t>
            </a:r>
            <a:endParaRPr lang="en-US" altLang="zh-TW" dirty="0" smtClean="0">
              <a:latin typeface="Times New Roman" pitchFamily="18" charset="0"/>
              <a:ea typeface="標楷體" pitchFamily="65" charset="-120"/>
              <a:cs typeface="Times New Roman" pitchFamily="18" charset="0"/>
            </a:endParaRPr>
          </a:p>
          <a:p>
            <a:r>
              <a:rPr lang="zh-TW" altLang="en-US" dirty="0" smtClean="0">
                <a:latin typeface="Times New Roman" pitchFamily="18" charset="0"/>
                <a:ea typeface="標楷體" pitchFamily="65" charset="-120"/>
                <a:cs typeface="Times New Roman" pitchFamily="18" charset="0"/>
              </a:rPr>
              <a:t>重量訓練的肩上推舉動作</a:t>
            </a:r>
            <a:endParaRPr lang="en-US" altLang="zh-TW" dirty="0" smtClean="0">
              <a:latin typeface="Times New Roman" pitchFamily="18" charset="0"/>
              <a:ea typeface="標楷體" pitchFamily="65" charset="-120"/>
              <a:cs typeface="Times New Roman" pitchFamily="18" charset="0"/>
            </a:endParaRPr>
          </a:p>
          <a:p>
            <a:endParaRPr lang="en-US" altLang="zh-TW" dirty="0" smtClean="0">
              <a:latin typeface="Times New Roman" pitchFamily="18" charset="0"/>
              <a:ea typeface="標楷體" pitchFamily="65" charset="-120"/>
              <a:cs typeface="Times New Roman" pitchFamily="18" charset="0"/>
            </a:endParaRPr>
          </a:p>
          <a:p>
            <a:endParaRPr lang="zh-TW" altLang="en-US" dirty="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16</a:t>
            </a:fld>
            <a:endParaRPr lang="zh-TW" altLang="en-US"/>
          </a:p>
        </p:txBody>
      </p:sp>
    </p:spTree>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itchFamily="18" charset="0"/>
                <a:ea typeface="標楷體" pitchFamily="65" charset="-120"/>
                <a:cs typeface="Times New Roman" pitchFamily="18" charset="0"/>
              </a:rPr>
              <a:t>症狀</a:t>
            </a:r>
            <a:endParaRPr lang="zh-TW" altLang="en-US" dirty="0">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p:txBody>
          <a:bodyPr/>
          <a:lstStyle/>
          <a:p>
            <a:r>
              <a:rPr lang="zh-TW" altLang="en-US" dirty="0" smtClean="0">
                <a:latin typeface="Times New Roman" pitchFamily="18" charset="0"/>
                <a:ea typeface="標楷體" pitchFamily="65" charset="-120"/>
                <a:cs typeface="Times New Roman" pitchFamily="18" charset="0"/>
              </a:rPr>
              <a:t>受到肩峰下空間減少所引起</a:t>
            </a:r>
            <a:endParaRPr lang="en-US" altLang="zh-TW" dirty="0" smtClean="0">
              <a:latin typeface="Times New Roman" pitchFamily="18" charset="0"/>
              <a:ea typeface="標楷體" pitchFamily="65" charset="-120"/>
              <a:cs typeface="Times New Roman" pitchFamily="18" charset="0"/>
            </a:endParaRPr>
          </a:p>
          <a:p>
            <a:r>
              <a:rPr lang="zh-TW" altLang="en-US" dirty="0" smtClean="0">
                <a:latin typeface="Times New Roman" pitchFamily="18" charset="0"/>
                <a:ea typeface="標楷體" pitchFamily="65" charset="-120"/>
                <a:cs typeface="Times New Roman" pitchFamily="18" charset="0"/>
              </a:rPr>
              <a:t>主要受擠壓的結構</a:t>
            </a:r>
            <a:endParaRPr lang="en-US" altLang="zh-TW" dirty="0" smtClean="0">
              <a:latin typeface="Times New Roman" pitchFamily="18" charset="0"/>
              <a:ea typeface="標楷體" pitchFamily="65" charset="-120"/>
              <a:cs typeface="Times New Roman" pitchFamily="18" charset="0"/>
            </a:endParaRPr>
          </a:p>
          <a:p>
            <a:pPr lvl="1"/>
            <a:r>
              <a:rPr lang="zh-TW" altLang="en-US" dirty="0" smtClean="0">
                <a:latin typeface="Times New Roman" pitchFamily="18" charset="0"/>
                <a:ea typeface="標楷體" pitchFamily="65" charset="-120"/>
                <a:cs typeface="Times New Roman" pitchFamily="18" charset="0"/>
              </a:rPr>
              <a:t>棘上肌</a:t>
            </a:r>
            <a:endParaRPr lang="en-US" altLang="zh-TW" dirty="0" smtClean="0">
              <a:latin typeface="Times New Roman" pitchFamily="18" charset="0"/>
              <a:ea typeface="標楷體" pitchFamily="65" charset="-120"/>
              <a:cs typeface="Times New Roman" pitchFamily="18" charset="0"/>
            </a:endParaRPr>
          </a:p>
          <a:p>
            <a:pPr lvl="1"/>
            <a:r>
              <a:rPr lang="zh-TW" altLang="en-US" dirty="0" smtClean="0">
                <a:latin typeface="Times New Roman" pitchFamily="18" charset="0"/>
                <a:ea typeface="標楷體" pitchFamily="65" charset="-120"/>
                <a:cs typeface="Times New Roman" pitchFamily="18" charset="0"/>
              </a:rPr>
              <a:t>肩峰下滑液囊</a:t>
            </a:r>
            <a:endParaRPr lang="zh-TW" altLang="en-US" dirty="0">
              <a:latin typeface="Times New Roman" pitchFamily="18" charset="0"/>
              <a:ea typeface="標楷體" pitchFamily="65" charset="-120"/>
              <a:cs typeface="Times New Roman" pitchFamily="18" charset="0"/>
            </a:endParaRPr>
          </a:p>
        </p:txBody>
      </p:sp>
      <p:pic>
        <p:nvPicPr>
          <p:cNvPr id="4" name="內容版面配置區 3" descr="50_04.jpg"/>
          <p:cNvPicPr>
            <a:picLocks noChangeAspect="1"/>
          </p:cNvPicPr>
          <p:nvPr/>
        </p:nvPicPr>
        <p:blipFill>
          <a:blip r:embed="rId2" cstate="print"/>
          <a:stretch>
            <a:fillRect/>
          </a:stretch>
        </p:blipFill>
        <p:spPr>
          <a:xfrm>
            <a:off x="3635896" y="3429000"/>
            <a:ext cx="5109812" cy="2952328"/>
          </a:xfrm>
          <a:prstGeom prst="rect">
            <a:avLst/>
          </a:prstGeom>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17</a:t>
            </a:fld>
            <a:endParaRPr lang="zh-TW" altLang="en-US"/>
          </a:p>
        </p:txBody>
      </p:sp>
    </p:spTree>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itchFamily="18" charset="0"/>
                <a:ea typeface="標楷體" pitchFamily="65" charset="-120"/>
                <a:cs typeface="Times New Roman" pitchFamily="18" charset="0"/>
              </a:rPr>
              <a:t>徵兆</a:t>
            </a:r>
            <a:endParaRPr lang="zh-TW" altLang="en-US" dirty="0">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p:txBody>
          <a:bodyPr/>
          <a:lstStyle/>
          <a:p>
            <a:r>
              <a:rPr lang="zh-TW" altLang="en-US" dirty="0" smtClean="0">
                <a:latin typeface="Times New Roman" pitchFamily="18" charset="0"/>
                <a:ea typeface="標楷體" pitchFamily="65" charset="-120"/>
                <a:cs typeface="Times New Roman" pitchFamily="18" charset="0"/>
              </a:rPr>
              <a:t>肩峰的外上側可以發現局部的觸痛點。</a:t>
            </a:r>
          </a:p>
          <a:p>
            <a:r>
              <a:rPr lang="zh-TW" altLang="en-US" dirty="0" smtClean="0">
                <a:solidFill>
                  <a:srgbClr val="FF0000"/>
                </a:solidFill>
                <a:latin typeface="Times New Roman" pitchFamily="18" charset="0"/>
                <a:ea typeface="標楷體" pitchFamily="65" charset="-120"/>
                <a:cs typeface="Times New Roman" pitchFamily="18" charset="0"/>
              </a:rPr>
              <a:t>活動時</a:t>
            </a:r>
            <a:r>
              <a:rPr lang="zh-TW" altLang="en-US" dirty="0" smtClean="0">
                <a:latin typeface="Times New Roman" pitchFamily="18" charset="0"/>
                <a:ea typeface="標楷體" pitchFamily="65" charset="-120"/>
                <a:cs typeface="Times New Roman" pitchFamily="18" charset="0"/>
              </a:rPr>
              <a:t>會出現疼痛及肌腱夾擠摩擦聲</a:t>
            </a:r>
            <a:r>
              <a:rPr lang="en-US" altLang="zh-TW" dirty="0" smtClean="0">
                <a:latin typeface="Times New Roman" pitchFamily="18" charset="0"/>
                <a:ea typeface="標楷體" pitchFamily="65" charset="-120"/>
                <a:cs typeface="Times New Roman" pitchFamily="18" charset="0"/>
              </a:rPr>
              <a:t>(snapping)</a:t>
            </a:r>
            <a:r>
              <a:rPr lang="zh-TW" altLang="en-US" dirty="0" smtClean="0">
                <a:latin typeface="Times New Roman" pitchFamily="18" charset="0"/>
                <a:ea typeface="標楷體" pitchFamily="65" charset="-120"/>
                <a:cs typeface="Times New Roman" pitchFamily="18" charset="0"/>
              </a:rPr>
              <a:t>與無力感。</a:t>
            </a:r>
          </a:p>
          <a:p>
            <a:r>
              <a:rPr lang="zh-TW" altLang="en-US" dirty="0" smtClean="0">
                <a:solidFill>
                  <a:srgbClr val="FF0000"/>
                </a:solidFill>
                <a:latin typeface="Times New Roman" pitchFamily="18" charset="0"/>
                <a:ea typeface="標楷體" pitchFamily="65" charset="-120"/>
                <a:cs typeface="Times New Roman" pitchFamily="18" charset="0"/>
              </a:rPr>
              <a:t>無法以患側側身睡覺</a:t>
            </a:r>
            <a:r>
              <a:rPr lang="zh-TW" altLang="en-US" dirty="0" smtClean="0">
                <a:latin typeface="Times New Roman" pitchFamily="18" charset="0"/>
                <a:ea typeface="標楷體" pitchFamily="65" charset="-120"/>
                <a:cs typeface="Times New Roman" pitchFamily="18" charset="0"/>
              </a:rPr>
              <a:t>，因為側身的姿勢會使關節內的夾擠情形變得更嚴重。</a:t>
            </a:r>
          </a:p>
          <a:p>
            <a:endParaRPr lang="zh-TW" altLang="en-US" dirty="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18</a:t>
            </a:fld>
            <a:endParaRPr lang="zh-TW" altLang="en-US"/>
          </a:p>
        </p:txBody>
      </p:sp>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itchFamily="18" charset="0"/>
                <a:ea typeface="標楷體" pitchFamily="65" charset="-120"/>
                <a:cs typeface="Times New Roman" pitchFamily="18" charset="0"/>
              </a:rPr>
              <a:t>傷害機轉</a:t>
            </a:r>
            <a:endParaRPr lang="zh-TW" altLang="en-US" dirty="0">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p:txBody>
          <a:bodyPr/>
          <a:lstStyle/>
          <a:p>
            <a:r>
              <a:rPr lang="zh-TW" altLang="en-US" dirty="0" smtClean="0">
                <a:latin typeface="Times New Roman" pitchFamily="18" charset="0"/>
                <a:ea typeface="標楷體" pitchFamily="65" charset="-120"/>
                <a:cs typeface="Times New Roman" pitchFamily="18" charset="0"/>
              </a:rPr>
              <a:t>急性傷害</a:t>
            </a:r>
            <a:endParaRPr lang="en-US" altLang="zh-TW" dirty="0" smtClean="0">
              <a:latin typeface="Times New Roman" pitchFamily="18" charset="0"/>
              <a:ea typeface="標楷體" pitchFamily="65" charset="-120"/>
              <a:cs typeface="Times New Roman" pitchFamily="18" charset="0"/>
            </a:endParaRPr>
          </a:p>
          <a:p>
            <a:r>
              <a:rPr lang="zh-TW" altLang="en-US" dirty="0" smtClean="0">
                <a:latin typeface="Times New Roman" pitchFamily="18" charset="0"/>
                <a:ea typeface="標楷體" pitchFamily="65" charset="-120"/>
                <a:cs typeface="Times New Roman" pitchFamily="18" charset="0"/>
              </a:rPr>
              <a:t>肩關節不穩定</a:t>
            </a:r>
            <a:endParaRPr lang="en-US" altLang="zh-TW" dirty="0" smtClean="0">
              <a:latin typeface="Times New Roman" pitchFamily="18" charset="0"/>
              <a:ea typeface="標楷體" pitchFamily="65" charset="-120"/>
              <a:cs typeface="Times New Roman" pitchFamily="18" charset="0"/>
            </a:endParaRPr>
          </a:p>
          <a:p>
            <a:r>
              <a:rPr lang="zh-TW" altLang="en-US" dirty="0" smtClean="0">
                <a:latin typeface="Times New Roman" pitchFamily="18" charset="0"/>
                <a:ea typeface="標楷體" pitchFamily="65" charset="-120"/>
                <a:cs typeface="Times New Roman" pitchFamily="18" charset="0"/>
              </a:rPr>
              <a:t>肌肉無力</a:t>
            </a:r>
            <a:endParaRPr lang="en-US" altLang="zh-TW" dirty="0" smtClean="0">
              <a:latin typeface="Times New Roman" pitchFamily="18" charset="0"/>
              <a:ea typeface="標楷體" pitchFamily="65" charset="-120"/>
              <a:cs typeface="Times New Roman" pitchFamily="18" charset="0"/>
            </a:endParaRPr>
          </a:p>
          <a:p>
            <a:r>
              <a:rPr lang="zh-TW" altLang="en-US" dirty="0" smtClean="0">
                <a:latin typeface="Times New Roman" pitchFamily="18" charset="0"/>
                <a:ea typeface="標楷體" pitchFamily="65" charset="-120"/>
                <a:cs typeface="Times New Roman" pitchFamily="18" charset="0"/>
              </a:rPr>
              <a:t>過度使用</a:t>
            </a:r>
            <a:endParaRPr lang="en-US" altLang="zh-TW" dirty="0" smtClean="0">
              <a:latin typeface="Times New Roman" pitchFamily="18" charset="0"/>
              <a:ea typeface="標楷體" pitchFamily="65" charset="-120"/>
              <a:cs typeface="Times New Roman" pitchFamily="18" charset="0"/>
            </a:endParaRPr>
          </a:p>
          <a:p>
            <a:r>
              <a:rPr lang="zh-TW" altLang="en-US" dirty="0" smtClean="0">
                <a:latin typeface="Times New Roman" pitchFamily="18" charset="0"/>
                <a:ea typeface="標楷體" pitchFamily="65" charset="-120"/>
                <a:cs typeface="Times New Roman" pitchFamily="18" charset="0"/>
              </a:rPr>
              <a:t>骨骼異常</a:t>
            </a:r>
            <a:endParaRPr lang="en-US" altLang="zh-TW" dirty="0" smtClean="0">
              <a:latin typeface="Times New Roman" pitchFamily="18" charset="0"/>
              <a:ea typeface="標楷體" pitchFamily="65" charset="-120"/>
              <a:cs typeface="Times New Roman" pitchFamily="18" charset="0"/>
            </a:endParaRPr>
          </a:p>
          <a:p>
            <a:r>
              <a:rPr lang="zh-TW" altLang="en-US" dirty="0" smtClean="0">
                <a:latin typeface="Times New Roman" pitchFamily="18" charset="0"/>
                <a:ea typeface="標楷體" pitchFamily="65" charset="-120"/>
                <a:cs typeface="Times New Roman" pitchFamily="18" charset="0"/>
              </a:rPr>
              <a:t>缺血性問題（老人常見）</a:t>
            </a:r>
            <a:endParaRPr lang="zh-TW" altLang="en-US" dirty="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19</a:t>
            </a:fld>
            <a:endParaRPr lang="zh-TW" altLang="en-US"/>
          </a:p>
        </p:txBody>
      </p:sp>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latin typeface="Times New Roman" pitchFamily="18" charset="0"/>
                <a:ea typeface="標楷體" pitchFamily="65" charset="-120"/>
                <a:cs typeface="Times New Roman" pitchFamily="18" charset="0"/>
              </a:rPr>
              <a:t>症狀與徵兆</a:t>
            </a:r>
            <a:endParaRPr lang="zh-TW" altLang="en-US" dirty="0">
              <a:latin typeface="Times New Roman" pitchFamily="18" charset="0"/>
              <a:ea typeface="標楷體" pitchFamily="65" charset="-120"/>
              <a:cs typeface="Times New Roman" pitchFamily="18" charset="0"/>
            </a:endParaRPr>
          </a:p>
        </p:txBody>
      </p:sp>
      <p:sp>
        <p:nvSpPr>
          <p:cNvPr id="1258499" name="Rectangle 3"/>
          <p:cNvSpPr>
            <a:spLocks noGrp="1" noChangeArrowheads="1"/>
          </p:cNvSpPr>
          <p:nvPr>
            <p:ph idx="1"/>
          </p:nvPr>
        </p:nvSpPr>
        <p:spPr/>
        <p:txBody>
          <a:bodyPr/>
          <a:lstStyle/>
          <a:p>
            <a:r>
              <a:rPr lang="zh-TW" altLang="en-US" dirty="0" smtClean="0">
                <a:latin typeface="Times New Roman" pitchFamily="18" charset="0"/>
                <a:ea typeface="標楷體" pitchFamily="65" charset="-120"/>
                <a:cs typeface="Times New Roman" pitchFamily="18" charset="0"/>
              </a:rPr>
              <a:t>因</a:t>
            </a:r>
            <a:r>
              <a:rPr lang="zh-TW" altLang="en-US" dirty="0">
                <a:latin typeface="Times New Roman" pitchFamily="18" charset="0"/>
                <a:ea typeface="標楷體" pitchFamily="65" charset="-120"/>
                <a:cs typeface="Times New Roman" pitchFamily="18" charset="0"/>
              </a:rPr>
              <a:t>痛而導致肩膀無法做出順暢的</a:t>
            </a:r>
            <a:r>
              <a:rPr lang="zh-TW" altLang="en-US" dirty="0" smtClean="0">
                <a:latin typeface="Times New Roman" pitchFamily="18" charset="0"/>
                <a:ea typeface="標楷體" pitchFamily="65" charset="-120"/>
                <a:cs typeface="Times New Roman" pitchFamily="18" charset="0"/>
              </a:rPr>
              <a:t>動作</a:t>
            </a:r>
            <a:endParaRPr lang="en-US" altLang="zh-TW" dirty="0" smtClean="0">
              <a:latin typeface="Times New Roman" pitchFamily="18" charset="0"/>
              <a:ea typeface="標楷體" pitchFamily="65" charset="-120"/>
              <a:cs typeface="Times New Roman" pitchFamily="18" charset="0"/>
            </a:endParaRPr>
          </a:p>
          <a:p>
            <a:r>
              <a:rPr lang="zh-TW" altLang="en-US" dirty="0" smtClean="0">
                <a:latin typeface="Times New Roman" pitchFamily="18" charset="0"/>
                <a:ea typeface="標楷體" pitchFamily="65" charset="-120"/>
                <a:cs typeface="Times New Roman" pitchFamily="18" charset="0"/>
              </a:rPr>
              <a:t>傷</a:t>
            </a:r>
            <a:r>
              <a:rPr lang="zh-TW" altLang="en-US" dirty="0">
                <a:latin typeface="Times New Roman" pitchFamily="18" charset="0"/>
                <a:ea typeface="標楷體" pitchFamily="65" charset="-120"/>
                <a:cs typeface="Times New Roman" pitchFamily="18" charset="0"/>
              </a:rPr>
              <a:t>者在做被迫</a:t>
            </a:r>
            <a:r>
              <a:rPr lang="zh-TW" altLang="en-US" dirty="0">
                <a:solidFill>
                  <a:srgbClr val="FF0000"/>
                </a:solidFill>
                <a:latin typeface="Times New Roman" pitchFamily="18" charset="0"/>
                <a:ea typeface="標楷體" pitchFamily="65" charset="-120"/>
                <a:cs typeface="Times New Roman" pitchFamily="18" charset="0"/>
              </a:rPr>
              <a:t>外旋</a:t>
            </a:r>
            <a:r>
              <a:rPr lang="zh-TW" altLang="en-US" dirty="0">
                <a:latin typeface="Times New Roman" pitchFamily="18" charset="0"/>
                <a:ea typeface="標楷體" pitchFamily="65" charset="-120"/>
                <a:cs typeface="Times New Roman" pitchFamily="18" charset="0"/>
              </a:rPr>
              <a:t>時會聽或感覺到有聲音。</a:t>
            </a:r>
          </a:p>
          <a:p>
            <a:r>
              <a:rPr lang="zh-TW" altLang="en-US" dirty="0" smtClean="0">
                <a:solidFill>
                  <a:srgbClr val="FF0000"/>
                </a:solidFill>
                <a:latin typeface="Times New Roman" pitchFamily="18" charset="0"/>
                <a:ea typeface="標楷體" pitchFamily="65" charset="-120"/>
                <a:cs typeface="Times New Roman" pitchFamily="18" charset="0"/>
              </a:rPr>
              <a:t>外展</a:t>
            </a:r>
            <a:r>
              <a:rPr lang="en-US" altLang="zh-TW" dirty="0" smtClean="0">
                <a:solidFill>
                  <a:srgbClr val="FF0000"/>
                </a:solidFill>
                <a:latin typeface="Times New Roman" pitchFamily="18" charset="0"/>
                <a:ea typeface="標楷體" pitchFamily="65" charset="-120"/>
                <a:cs typeface="Times New Roman" pitchFamily="18" charset="0"/>
              </a:rPr>
              <a:t>90°</a:t>
            </a:r>
            <a:r>
              <a:rPr lang="zh-TW" altLang="en-US" dirty="0" smtClean="0">
                <a:latin typeface="Times New Roman" pitchFamily="18" charset="0"/>
                <a:ea typeface="標楷體" pitchFamily="65" charset="-120"/>
                <a:cs typeface="Times New Roman" pitchFamily="18" charset="0"/>
              </a:rPr>
              <a:t>做</a:t>
            </a:r>
            <a:r>
              <a:rPr lang="zh-TW" altLang="en-US" dirty="0" smtClean="0">
                <a:solidFill>
                  <a:srgbClr val="FF0000"/>
                </a:solidFill>
                <a:latin typeface="Times New Roman" pitchFamily="18" charset="0"/>
                <a:ea typeface="標楷體" pitchFamily="65" charset="-120"/>
                <a:cs typeface="Times New Roman" pitchFamily="18" charset="0"/>
              </a:rPr>
              <a:t>外</a:t>
            </a:r>
            <a:r>
              <a:rPr lang="zh-TW" altLang="en-US" dirty="0">
                <a:solidFill>
                  <a:srgbClr val="FF0000"/>
                </a:solidFill>
                <a:latin typeface="Times New Roman" pitchFamily="18" charset="0"/>
                <a:ea typeface="標楷體" pitchFamily="65" charset="-120"/>
                <a:cs typeface="Times New Roman" pitchFamily="18" charset="0"/>
              </a:rPr>
              <a:t>旋</a:t>
            </a:r>
            <a:r>
              <a:rPr lang="zh-TW" altLang="en-US" dirty="0">
                <a:latin typeface="Times New Roman" pitchFamily="18" charset="0"/>
                <a:ea typeface="標楷體" pitchFamily="65" charset="-120"/>
                <a:cs typeface="Times New Roman" pitchFamily="18" charset="0"/>
              </a:rPr>
              <a:t>時會痛，</a:t>
            </a:r>
            <a:r>
              <a:rPr lang="zh-TW" altLang="en-US" dirty="0">
                <a:solidFill>
                  <a:srgbClr val="FF0000"/>
                </a:solidFill>
                <a:latin typeface="Times New Roman" pitchFamily="18" charset="0"/>
                <a:ea typeface="標楷體" pitchFamily="65" charset="-120"/>
                <a:cs typeface="Times New Roman" pitchFamily="18" charset="0"/>
              </a:rPr>
              <a:t>水平外展</a:t>
            </a:r>
            <a:r>
              <a:rPr lang="zh-TW" altLang="en-US" dirty="0">
                <a:latin typeface="Times New Roman" pitchFamily="18" charset="0"/>
                <a:ea typeface="標楷體" pitchFamily="65" charset="-120"/>
                <a:cs typeface="Times New Roman" pitchFamily="18" charset="0"/>
              </a:rPr>
              <a:t>也會痛，且</a:t>
            </a:r>
            <a:r>
              <a:rPr lang="zh-TW" altLang="en-US" dirty="0">
                <a:solidFill>
                  <a:srgbClr val="FF0000"/>
                </a:solidFill>
                <a:latin typeface="Times New Roman" pitchFamily="18" charset="0"/>
                <a:ea typeface="標楷體" pitchFamily="65" charset="-120"/>
                <a:cs typeface="Times New Roman" pitchFamily="18" charset="0"/>
              </a:rPr>
              <a:t>旋轉肌群無力</a:t>
            </a:r>
            <a:r>
              <a:rPr lang="zh-TW" altLang="en-US" dirty="0" smtClean="0">
                <a:latin typeface="Times New Roman" pitchFamily="18" charset="0"/>
                <a:ea typeface="標楷體" pitchFamily="65" charset="-120"/>
                <a:cs typeface="Times New Roman" pitchFamily="18" charset="0"/>
              </a:rPr>
              <a:t>。</a:t>
            </a:r>
            <a:endParaRPr lang="en-US" altLang="zh-TW" dirty="0" smtClean="0">
              <a:latin typeface="Times New Roman" pitchFamily="18" charset="0"/>
              <a:ea typeface="標楷體" pitchFamily="65" charset="-120"/>
              <a:cs typeface="Times New Roman" pitchFamily="18" charset="0"/>
            </a:endParaRPr>
          </a:p>
          <a:p>
            <a:r>
              <a:rPr lang="zh-TW" altLang="en-US" dirty="0" smtClean="0">
                <a:latin typeface="Times New Roman" pitchFamily="18" charset="0"/>
                <a:ea typeface="標楷體" pitchFamily="65" charset="-120"/>
                <a:cs typeface="Times New Roman" pitchFamily="18" charset="0"/>
              </a:rPr>
              <a:t>恐慌測試（</a:t>
            </a:r>
            <a:r>
              <a:rPr lang="en-US" altLang="zh-TW" dirty="0" smtClean="0">
                <a:latin typeface="Times New Roman" pitchFamily="18" charset="0"/>
                <a:ea typeface="標楷體" pitchFamily="65" charset="-120"/>
                <a:cs typeface="Times New Roman" pitchFamily="18" charset="0"/>
              </a:rPr>
              <a:t>apprehension test</a:t>
            </a:r>
            <a:r>
              <a:rPr lang="zh-TW" altLang="en-US" dirty="0" smtClean="0">
                <a:latin typeface="Times New Roman" pitchFamily="18" charset="0"/>
                <a:ea typeface="標楷體" pitchFamily="65" charset="-120"/>
                <a:cs typeface="Times New Roman" pitchFamily="18" charset="0"/>
              </a:rPr>
              <a:t>）及再復位測試</a:t>
            </a:r>
            <a:r>
              <a:rPr lang="en-US" altLang="zh-TW" dirty="0" smtClean="0">
                <a:latin typeface="Times New Roman" pitchFamily="18" charset="0"/>
                <a:ea typeface="標楷體" pitchFamily="65" charset="-120"/>
                <a:cs typeface="Times New Roman" pitchFamily="18" charset="0"/>
              </a:rPr>
              <a:t>(relocation test)</a:t>
            </a:r>
            <a:r>
              <a:rPr lang="zh-TW" altLang="en-US" dirty="0" smtClean="0">
                <a:latin typeface="Times New Roman" pitchFamily="18" charset="0"/>
                <a:ea typeface="標楷體" pitchFamily="65" charset="-120"/>
                <a:cs typeface="Times New Roman" pitchFamily="18" charset="0"/>
              </a:rPr>
              <a:t>。</a:t>
            </a:r>
            <a:endParaRPr lang="en-US" altLang="zh-TW" dirty="0" smtClean="0">
              <a:latin typeface="Times New Roman" pitchFamily="18" charset="0"/>
              <a:ea typeface="標楷體" pitchFamily="65" charset="-120"/>
              <a:cs typeface="Times New Roman" pitchFamily="18" charset="0"/>
            </a:endParaRPr>
          </a:p>
          <a:p>
            <a:r>
              <a:rPr lang="zh-TW" altLang="en-US" dirty="0" smtClean="0">
                <a:latin typeface="Times New Roman" pitchFamily="18" charset="0"/>
                <a:ea typeface="標楷體" pitchFamily="65" charset="-120"/>
                <a:cs typeface="Times New Roman" pitchFamily="18" charset="0"/>
              </a:rPr>
              <a:t>進一步檢查可進行磁振造影或關節鏡。</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a:t>
            </a:fld>
            <a:endParaRPr lang="zh-TW" altLang="en-US"/>
          </a:p>
        </p:txBody>
      </p:sp>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itchFamily="18" charset="0"/>
                <a:ea typeface="標楷體" pitchFamily="65" charset="-120"/>
                <a:cs typeface="Times New Roman" pitchFamily="18" charset="0"/>
              </a:rPr>
              <a:t>肌肉無力的影響</a:t>
            </a:r>
            <a:endParaRPr lang="zh-TW" altLang="en-US" dirty="0">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p:txBody>
          <a:bodyPr/>
          <a:lstStyle/>
          <a:p>
            <a:r>
              <a:rPr lang="zh-TW" altLang="en-US" dirty="0" smtClean="0">
                <a:latin typeface="Times New Roman" pitchFamily="18" charset="0"/>
                <a:ea typeface="標楷體" pitchFamily="65" charset="-120"/>
                <a:cs typeface="Times New Roman" pitchFamily="18" charset="0"/>
              </a:rPr>
              <a:t>肩胛下肌、棘下肌為常見無力肌肉</a:t>
            </a:r>
            <a:endParaRPr lang="en-US" altLang="zh-TW" dirty="0" smtClean="0">
              <a:latin typeface="Times New Roman" pitchFamily="18" charset="0"/>
              <a:ea typeface="標楷體" pitchFamily="65" charset="-120"/>
              <a:cs typeface="Times New Roman" pitchFamily="18" charset="0"/>
            </a:endParaRPr>
          </a:p>
          <a:p>
            <a:endParaRPr lang="zh-TW" altLang="en-US" dirty="0">
              <a:latin typeface="Times New Roman" pitchFamily="18" charset="0"/>
              <a:ea typeface="標楷體" pitchFamily="65" charset="-120"/>
              <a:cs typeface="Times New Roman" pitchFamily="18" charset="0"/>
            </a:endParaRPr>
          </a:p>
        </p:txBody>
      </p:sp>
      <p:pic>
        <p:nvPicPr>
          <p:cNvPr id="39938" name="Picture 2" descr="ãè©èéª¨ åå¶ãçåçæå°çµæ"/>
          <p:cNvPicPr>
            <a:picLocks noChangeAspect="1" noChangeArrowheads="1"/>
          </p:cNvPicPr>
          <p:nvPr/>
        </p:nvPicPr>
        <p:blipFill>
          <a:blip r:embed="rId2" cstate="print"/>
          <a:srcRect/>
          <a:stretch>
            <a:fillRect/>
          </a:stretch>
        </p:blipFill>
        <p:spPr bwMode="auto">
          <a:xfrm>
            <a:off x="467544" y="2636912"/>
            <a:ext cx="3863752" cy="3350597"/>
          </a:xfrm>
          <a:prstGeom prst="rect">
            <a:avLst/>
          </a:prstGeom>
          <a:noFill/>
        </p:spPr>
      </p:pic>
      <p:sp>
        <p:nvSpPr>
          <p:cNvPr id="5" name="矩形 4"/>
          <p:cNvSpPr/>
          <p:nvPr/>
        </p:nvSpPr>
        <p:spPr>
          <a:xfrm>
            <a:off x="845840" y="6165304"/>
            <a:ext cx="5454352" cy="369332"/>
          </a:xfrm>
          <a:prstGeom prst="rect">
            <a:avLst/>
          </a:prstGeom>
        </p:spPr>
        <p:txBody>
          <a:bodyPr wrap="square">
            <a:spAutoFit/>
          </a:bodyPr>
          <a:lstStyle/>
          <a:p>
            <a:r>
              <a:rPr lang="en-US" altLang="zh-TW" dirty="0" smtClean="0"/>
              <a:t>http://www.healthofall.com/a2017812520235/</a:t>
            </a:r>
            <a:endParaRPr lang="zh-TW" altLang="en-US" dirty="0"/>
          </a:p>
        </p:txBody>
      </p:sp>
      <p:pic>
        <p:nvPicPr>
          <p:cNvPr id="39940" name="Picture 4" descr="https://i1.kknews.cc/SIG=1200cdo/n79000883n6sp5pp00s.jpg"/>
          <p:cNvPicPr>
            <a:picLocks noChangeAspect="1" noChangeArrowheads="1"/>
          </p:cNvPicPr>
          <p:nvPr/>
        </p:nvPicPr>
        <p:blipFill>
          <a:blip r:embed="rId3" cstate="print"/>
          <a:srcRect/>
          <a:stretch>
            <a:fillRect/>
          </a:stretch>
        </p:blipFill>
        <p:spPr bwMode="auto">
          <a:xfrm>
            <a:off x="4355976" y="2636912"/>
            <a:ext cx="4003698" cy="3384376"/>
          </a:xfrm>
          <a:prstGeom prst="rect">
            <a:avLst/>
          </a:prstGeom>
          <a:noFill/>
        </p:spPr>
      </p:pic>
      <p:sp>
        <p:nvSpPr>
          <p:cNvPr id="7" name="矩形 6"/>
          <p:cNvSpPr/>
          <p:nvPr/>
        </p:nvSpPr>
        <p:spPr>
          <a:xfrm>
            <a:off x="827584" y="6453336"/>
            <a:ext cx="4422814" cy="369332"/>
          </a:xfrm>
          <a:prstGeom prst="rect">
            <a:avLst/>
          </a:prstGeom>
        </p:spPr>
        <p:txBody>
          <a:bodyPr wrap="none">
            <a:spAutoFit/>
          </a:bodyPr>
          <a:lstStyle/>
          <a:p>
            <a:r>
              <a:rPr lang="en-US" altLang="zh-TW" dirty="0" smtClean="0"/>
              <a:t>https://kknews.cc/zh-hk/health/vpvnnq.html</a:t>
            </a:r>
            <a:endParaRPr lang="zh-TW" altLang="en-US" dirty="0"/>
          </a:p>
        </p:txBody>
      </p:sp>
      <p:sp>
        <p:nvSpPr>
          <p:cNvPr id="8" name="投影片編號版面配置區 7"/>
          <p:cNvSpPr>
            <a:spLocks noGrp="1"/>
          </p:cNvSpPr>
          <p:nvPr>
            <p:ph type="sldNum" sz="quarter" idx="12"/>
          </p:nvPr>
        </p:nvSpPr>
        <p:spPr/>
        <p:txBody>
          <a:bodyPr/>
          <a:lstStyle/>
          <a:p>
            <a:fld id="{73DA0BB7-265A-403C-9275-D587AB510EDC}" type="slidenum">
              <a:rPr lang="zh-TW" altLang="en-US" smtClean="0"/>
              <a:pPr/>
              <a:t>20</a:t>
            </a:fld>
            <a:endParaRPr lang="zh-TW" altLang="en-US"/>
          </a:p>
        </p:txBody>
      </p:sp>
    </p:spTree>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itchFamily="18" charset="0"/>
                <a:ea typeface="標楷體" pitchFamily="65" charset="-120"/>
                <a:cs typeface="Times New Roman" pitchFamily="18" charset="0"/>
              </a:rPr>
              <a:t>檢查方式</a:t>
            </a:r>
            <a:endParaRPr lang="zh-TW" altLang="en-US" dirty="0">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p:txBody>
          <a:bodyPr/>
          <a:lstStyle/>
          <a:p>
            <a:r>
              <a:rPr lang="en-US" altLang="zh-TW" dirty="0" smtClean="0">
                <a:latin typeface="Times New Roman" pitchFamily="18" charset="0"/>
                <a:ea typeface="標楷體" pitchFamily="65" charset="-120"/>
                <a:cs typeface="Times New Roman" pitchFamily="18" charset="0"/>
              </a:rPr>
              <a:t>Near test</a:t>
            </a:r>
          </a:p>
          <a:p>
            <a:endParaRPr lang="en-US" altLang="zh-TW" dirty="0" smtClean="0">
              <a:latin typeface="Times New Roman" pitchFamily="18" charset="0"/>
              <a:ea typeface="標楷體" pitchFamily="65" charset="-120"/>
              <a:cs typeface="Times New Roman" pitchFamily="18" charset="0"/>
            </a:endParaRPr>
          </a:p>
          <a:p>
            <a:endParaRPr lang="en-US" altLang="zh-TW" dirty="0" smtClean="0">
              <a:latin typeface="Times New Roman" pitchFamily="18" charset="0"/>
              <a:ea typeface="標楷體" pitchFamily="65" charset="-120"/>
              <a:cs typeface="Times New Roman" pitchFamily="18" charset="0"/>
            </a:endParaRPr>
          </a:p>
          <a:p>
            <a:endParaRPr lang="en-US" altLang="zh-TW" dirty="0" smtClean="0">
              <a:latin typeface="Times New Roman" pitchFamily="18" charset="0"/>
              <a:ea typeface="標楷體" pitchFamily="65" charset="-120"/>
              <a:cs typeface="Times New Roman" pitchFamily="18" charset="0"/>
            </a:endParaRPr>
          </a:p>
          <a:p>
            <a:r>
              <a:rPr lang="en-US" altLang="zh-TW" dirty="0" smtClean="0">
                <a:latin typeface="Times New Roman" pitchFamily="18" charset="0"/>
                <a:ea typeface="標楷體" pitchFamily="65" charset="-120"/>
                <a:cs typeface="Times New Roman" pitchFamily="18" charset="0"/>
              </a:rPr>
              <a:t>Empty Can Test</a:t>
            </a:r>
          </a:p>
          <a:p>
            <a:endParaRPr lang="en-US" altLang="zh-TW" dirty="0" smtClean="0">
              <a:latin typeface="Times New Roman" pitchFamily="18" charset="0"/>
              <a:ea typeface="標楷體" pitchFamily="65" charset="-120"/>
              <a:cs typeface="Times New Roman" pitchFamily="18" charset="0"/>
            </a:endParaRPr>
          </a:p>
          <a:p>
            <a:endParaRPr lang="en-US" altLang="zh-TW" dirty="0" smtClean="0">
              <a:latin typeface="Times New Roman" pitchFamily="18" charset="0"/>
              <a:ea typeface="標楷體" pitchFamily="65" charset="-120"/>
              <a:cs typeface="Times New Roman" pitchFamily="18" charset="0"/>
            </a:endParaRPr>
          </a:p>
          <a:p>
            <a:endParaRPr lang="zh-TW" altLang="en-US" dirty="0">
              <a:latin typeface="Times New Roman" pitchFamily="18" charset="0"/>
              <a:ea typeface="標楷體" pitchFamily="65" charset="-120"/>
              <a:cs typeface="Times New Roman" pitchFamily="18" charset="0"/>
            </a:endParaRPr>
          </a:p>
        </p:txBody>
      </p:sp>
      <p:pic>
        <p:nvPicPr>
          <p:cNvPr id="43010" name="Picture 2" descr="Near's test shoulder 的圖片結果"/>
          <p:cNvPicPr>
            <a:picLocks noChangeAspect="1" noChangeArrowheads="1"/>
          </p:cNvPicPr>
          <p:nvPr/>
        </p:nvPicPr>
        <p:blipFill>
          <a:blip r:embed="rId2" cstate="print"/>
          <a:srcRect/>
          <a:stretch>
            <a:fillRect/>
          </a:stretch>
        </p:blipFill>
        <p:spPr bwMode="auto">
          <a:xfrm>
            <a:off x="3779912" y="1700808"/>
            <a:ext cx="1716063" cy="1987020"/>
          </a:xfrm>
          <a:prstGeom prst="rect">
            <a:avLst/>
          </a:prstGeom>
          <a:noFill/>
        </p:spPr>
      </p:pic>
      <p:pic>
        <p:nvPicPr>
          <p:cNvPr id="43012" name="Picture 4" descr="Empty Can Test 的圖片結果"/>
          <p:cNvPicPr>
            <a:picLocks noChangeAspect="1" noChangeArrowheads="1"/>
          </p:cNvPicPr>
          <p:nvPr/>
        </p:nvPicPr>
        <p:blipFill>
          <a:blip r:embed="rId3" cstate="print"/>
          <a:srcRect/>
          <a:stretch>
            <a:fillRect/>
          </a:stretch>
        </p:blipFill>
        <p:spPr bwMode="auto">
          <a:xfrm>
            <a:off x="3635896" y="4653136"/>
            <a:ext cx="2131368" cy="1507471"/>
          </a:xfrm>
          <a:prstGeom prst="rect">
            <a:avLst/>
          </a:prstGeom>
          <a:noFill/>
        </p:spPr>
      </p:pic>
      <p:sp>
        <p:nvSpPr>
          <p:cNvPr id="6" name="投影片編號版面配置區 5"/>
          <p:cNvSpPr>
            <a:spLocks noGrp="1"/>
          </p:cNvSpPr>
          <p:nvPr>
            <p:ph type="sldNum" sz="quarter" idx="12"/>
          </p:nvPr>
        </p:nvSpPr>
        <p:spPr/>
        <p:txBody>
          <a:bodyPr/>
          <a:lstStyle/>
          <a:p>
            <a:fld id="{73DA0BB7-265A-403C-9275-D587AB510EDC}" type="slidenum">
              <a:rPr lang="zh-TW" altLang="en-US" smtClean="0"/>
              <a:pPr/>
              <a:t>21</a:t>
            </a:fld>
            <a:endParaRPr lang="zh-TW" altLang="en-US"/>
          </a:p>
        </p:txBody>
      </p:sp>
    </p:spTree>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itchFamily="18" charset="0"/>
                <a:ea typeface="標楷體" pitchFamily="65" charset="-120"/>
                <a:cs typeface="Times New Roman" pitchFamily="18" charset="0"/>
              </a:rPr>
              <a:t>處置</a:t>
            </a:r>
            <a:endParaRPr lang="zh-TW" altLang="en-US" dirty="0">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p:txBody>
          <a:bodyPr/>
          <a:lstStyle/>
          <a:p>
            <a:r>
              <a:rPr lang="zh-TW" altLang="en-US" dirty="0" smtClean="0">
                <a:latin typeface="Times New Roman" pitchFamily="18" charset="0"/>
                <a:ea typeface="標楷體" pitchFamily="65" charset="-120"/>
                <a:cs typeface="Times New Roman" pitchFamily="18" charset="0"/>
              </a:rPr>
              <a:t>減輕疼痛症狀</a:t>
            </a:r>
            <a:endParaRPr lang="en-US" altLang="zh-TW" dirty="0" smtClean="0">
              <a:latin typeface="Times New Roman" pitchFamily="18" charset="0"/>
              <a:ea typeface="標楷體" pitchFamily="65" charset="-120"/>
              <a:cs typeface="Times New Roman" pitchFamily="18" charset="0"/>
            </a:endParaRPr>
          </a:p>
          <a:p>
            <a:pPr lvl="1"/>
            <a:r>
              <a:rPr lang="en-US" altLang="zh-TW" dirty="0" smtClean="0">
                <a:latin typeface="Times New Roman" pitchFamily="18" charset="0"/>
                <a:ea typeface="標楷體" pitchFamily="65" charset="-120"/>
                <a:cs typeface="Times New Roman" pitchFamily="18" charset="0"/>
              </a:rPr>
              <a:t>PRICE</a:t>
            </a:r>
          </a:p>
          <a:p>
            <a:pPr lvl="1"/>
            <a:r>
              <a:rPr lang="zh-TW" altLang="en-US" dirty="0" smtClean="0">
                <a:latin typeface="Times New Roman" pitchFamily="18" charset="0"/>
                <a:ea typeface="標楷體" pitchFamily="65" charset="-120"/>
                <a:cs typeface="Times New Roman" pitchFamily="18" charset="0"/>
              </a:rPr>
              <a:t>藥物</a:t>
            </a:r>
            <a:endParaRPr lang="en-US" altLang="zh-TW" dirty="0" smtClean="0">
              <a:latin typeface="Times New Roman" pitchFamily="18" charset="0"/>
              <a:ea typeface="標楷體" pitchFamily="65" charset="-120"/>
              <a:cs typeface="Times New Roman" pitchFamily="18" charset="0"/>
            </a:endParaRPr>
          </a:p>
          <a:p>
            <a:endParaRPr lang="en-US" altLang="zh-TW" dirty="0" smtClean="0">
              <a:latin typeface="Times New Roman" pitchFamily="18" charset="0"/>
              <a:ea typeface="標楷體" pitchFamily="65" charset="-120"/>
              <a:cs typeface="Times New Roman" pitchFamily="18" charset="0"/>
            </a:endParaRPr>
          </a:p>
          <a:p>
            <a:endParaRPr lang="zh-TW" altLang="en-US" dirty="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22</a:t>
            </a:fld>
            <a:endParaRPr lang="zh-TW" altLang="en-US"/>
          </a:p>
        </p:txBody>
      </p:sp>
    </p:spTree>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itchFamily="18" charset="0"/>
                <a:ea typeface="標楷體" pitchFamily="65" charset="-120"/>
                <a:cs typeface="Times New Roman" pitchFamily="18" charset="0"/>
              </a:rPr>
              <a:t>預防保護</a:t>
            </a:r>
            <a:endParaRPr lang="zh-TW" altLang="en-US" dirty="0">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p:txBody>
          <a:bodyPr/>
          <a:lstStyle/>
          <a:p>
            <a:r>
              <a:rPr lang="zh-TW" altLang="en-US" dirty="0" smtClean="0"/>
              <a:t>肌力強化</a:t>
            </a:r>
            <a:endParaRPr lang="en-US" altLang="zh-TW" dirty="0" smtClean="0"/>
          </a:p>
          <a:p>
            <a:r>
              <a:rPr lang="zh-TW" altLang="en-US" dirty="0" smtClean="0"/>
              <a:t>活動度保護</a:t>
            </a:r>
            <a:endParaRPr lang="zh-TW" altLang="en-US" dirty="0"/>
          </a:p>
        </p:txBody>
      </p:sp>
      <p:pic>
        <p:nvPicPr>
          <p:cNvPr id="10" name="Picture 2"/>
          <p:cNvPicPr>
            <a:picLocks noChangeAspect="1" noChangeArrowheads="1"/>
          </p:cNvPicPr>
          <p:nvPr/>
        </p:nvPicPr>
        <p:blipFill>
          <a:blip r:embed="rId2" cstate="screen"/>
          <a:srcRect/>
          <a:stretch>
            <a:fillRect/>
          </a:stretch>
        </p:blipFill>
        <p:spPr bwMode="auto">
          <a:xfrm>
            <a:off x="4644008" y="1484784"/>
            <a:ext cx="3248300" cy="2357349"/>
          </a:xfrm>
          <a:prstGeom prst="rect">
            <a:avLst/>
          </a:prstGeom>
          <a:ln>
            <a:noFill/>
          </a:ln>
          <a:effectLst>
            <a:outerShdw blurRad="292100" dist="139700" dir="2700000" algn="tl" rotWithShape="0">
              <a:srgbClr val="333333">
                <a:alpha val="65000"/>
              </a:srgbClr>
            </a:outerShdw>
          </a:effectLst>
        </p:spPr>
      </p:pic>
      <p:pic>
        <p:nvPicPr>
          <p:cNvPr id="11" name="Picture 4"/>
          <p:cNvPicPr>
            <a:picLocks noChangeAspect="1" noChangeArrowheads="1"/>
          </p:cNvPicPr>
          <p:nvPr/>
        </p:nvPicPr>
        <p:blipFill>
          <a:blip r:embed="rId3" cstate="screen"/>
          <a:srcRect/>
          <a:stretch>
            <a:fillRect/>
          </a:stretch>
        </p:blipFill>
        <p:spPr bwMode="auto">
          <a:xfrm>
            <a:off x="899592" y="3140968"/>
            <a:ext cx="3456384" cy="2682057"/>
          </a:xfrm>
          <a:prstGeom prst="rect">
            <a:avLst/>
          </a:prstGeom>
          <a:ln>
            <a:noFill/>
          </a:ln>
          <a:effectLst>
            <a:outerShdw blurRad="292100" dist="139700" dir="2700000" algn="tl" rotWithShape="0">
              <a:srgbClr val="333333">
                <a:alpha val="65000"/>
              </a:srgbClr>
            </a:outerShdw>
          </a:effectLst>
        </p:spPr>
      </p:pic>
      <p:pic>
        <p:nvPicPr>
          <p:cNvPr id="12" name="Picture 2"/>
          <p:cNvPicPr>
            <a:picLocks noChangeAspect="1" noChangeArrowheads="1"/>
          </p:cNvPicPr>
          <p:nvPr/>
        </p:nvPicPr>
        <p:blipFill>
          <a:blip r:embed="rId4" cstate="screen"/>
          <a:srcRect/>
          <a:stretch>
            <a:fillRect/>
          </a:stretch>
        </p:blipFill>
        <p:spPr bwMode="auto">
          <a:xfrm>
            <a:off x="4644008" y="3933056"/>
            <a:ext cx="3280530" cy="2520280"/>
          </a:xfrm>
          <a:prstGeom prst="rect">
            <a:avLst/>
          </a:prstGeom>
          <a:ln>
            <a:noFill/>
          </a:ln>
          <a:effectLst>
            <a:outerShdw blurRad="292100" dist="139700" dir="2700000" algn="tl" rotWithShape="0">
              <a:srgbClr val="333333">
                <a:alpha val="65000"/>
              </a:srgbClr>
            </a:outerShdw>
          </a:effectLst>
        </p:spPr>
      </p:pic>
      <p:sp>
        <p:nvSpPr>
          <p:cNvPr id="13" name="矩形 12"/>
          <p:cNvSpPr/>
          <p:nvPr/>
        </p:nvSpPr>
        <p:spPr>
          <a:xfrm>
            <a:off x="1619672" y="6488668"/>
            <a:ext cx="5670376" cy="369332"/>
          </a:xfrm>
          <a:prstGeom prst="rect">
            <a:avLst/>
          </a:prstGeom>
        </p:spPr>
        <p:txBody>
          <a:bodyPr wrap="square">
            <a:spAutoFit/>
          </a:bodyPr>
          <a:lstStyle/>
          <a:p>
            <a:r>
              <a:rPr lang="en-US" altLang="zh-TW" dirty="0" smtClean="0">
                <a:hlinkClick r:id="rId5"/>
              </a:rPr>
              <a:t>https://www.youtube.com/watch?v=EY2tNBOmvGs</a:t>
            </a:r>
            <a:r>
              <a:rPr lang="zh-TW" altLang="en-US" dirty="0" smtClean="0"/>
              <a:t> </a:t>
            </a:r>
            <a:endParaRPr lang="zh-TW" altLang="en-US" dirty="0"/>
          </a:p>
        </p:txBody>
      </p:sp>
      <p:sp>
        <p:nvSpPr>
          <p:cNvPr id="8" name="投影片編號版面配置區 7"/>
          <p:cNvSpPr>
            <a:spLocks noGrp="1"/>
          </p:cNvSpPr>
          <p:nvPr>
            <p:ph type="sldNum" sz="quarter" idx="12"/>
          </p:nvPr>
        </p:nvSpPr>
        <p:spPr/>
        <p:txBody>
          <a:bodyPr/>
          <a:lstStyle/>
          <a:p>
            <a:fld id="{73DA0BB7-265A-403C-9275-D587AB510EDC}" type="slidenum">
              <a:rPr lang="zh-TW" altLang="en-US" smtClean="0"/>
              <a:pPr/>
              <a:t>23</a:t>
            </a:fld>
            <a:endParaRPr lang="zh-TW" altLang="en-US"/>
          </a:p>
        </p:txBody>
      </p:sp>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b="1" u="sng" dirty="0" smtClean="0">
                <a:latin typeface="Times New Roman" pitchFamily="18" charset="0"/>
                <a:ea typeface="標楷體" pitchFamily="65" charset="-120"/>
                <a:cs typeface="Times New Roman" pitchFamily="18" charset="0"/>
              </a:rPr>
              <a:t>肱二頭肌肌腱炎</a:t>
            </a:r>
            <a:endParaRPr lang="zh-TW" altLang="en-US" u="sng" dirty="0">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a:xfrm>
            <a:off x="457200" y="1935480"/>
            <a:ext cx="4258816" cy="4733880"/>
          </a:xfrm>
        </p:spPr>
        <p:txBody>
          <a:bodyPr>
            <a:normAutofit fontScale="92500" lnSpcReduction="20000"/>
          </a:bodyPr>
          <a:lstStyle/>
          <a:p>
            <a:r>
              <a:rPr lang="zh-TW" altLang="en-US" dirty="0" smtClean="0">
                <a:latin typeface="Times New Roman" pitchFamily="18" charset="0"/>
                <a:ea typeface="標楷體" pitchFamily="65" charset="-120"/>
                <a:cs typeface="Times New Roman" pitchFamily="18" charset="0"/>
              </a:rPr>
              <a:t>傷害發生在瞬間發力或上舉型動作導致</a:t>
            </a:r>
          </a:p>
          <a:p>
            <a:endParaRPr lang="en-US" altLang="zh-TW" dirty="0" smtClean="0">
              <a:latin typeface="Times New Roman" pitchFamily="18" charset="0"/>
              <a:ea typeface="標楷體" pitchFamily="65" charset="-120"/>
              <a:cs typeface="Times New Roman" pitchFamily="18" charset="0"/>
            </a:endParaRPr>
          </a:p>
          <a:p>
            <a:r>
              <a:rPr lang="zh-TW" altLang="en-US" dirty="0" smtClean="0">
                <a:latin typeface="Times New Roman" pitchFamily="18" charset="0"/>
                <a:ea typeface="標楷體" pitchFamily="65" charset="-120"/>
                <a:cs typeface="Times New Roman" pitchFamily="18" charset="0"/>
              </a:rPr>
              <a:t>疼痛位置發生在二頭肌肌溝處</a:t>
            </a:r>
          </a:p>
          <a:p>
            <a:endParaRPr lang="en-US" altLang="zh-TW" dirty="0" smtClean="0">
              <a:latin typeface="Times New Roman" pitchFamily="18" charset="0"/>
              <a:ea typeface="標楷體" pitchFamily="65" charset="-120"/>
              <a:cs typeface="Times New Roman" pitchFamily="18" charset="0"/>
            </a:endParaRPr>
          </a:p>
          <a:p>
            <a:r>
              <a:rPr lang="zh-TW" altLang="en-US" dirty="0" smtClean="0">
                <a:latin typeface="Times New Roman" pitchFamily="18" charset="0"/>
                <a:ea typeface="標楷體" pitchFamily="65" charset="-120"/>
                <a:cs typeface="Times New Roman" pitchFamily="18" charset="0"/>
              </a:rPr>
              <a:t>可透過肱二頭肌主動測試或抗阻力測試來檢查</a:t>
            </a:r>
          </a:p>
          <a:p>
            <a:pPr lvl="1"/>
            <a:r>
              <a:rPr lang="zh-TW" altLang="en-US" dirty="0" smtClean="0">
                <a:latin typeface="Times New Roman" pitchFamily="18" charset="0"/>
                <a:ea typeface="標楷體" pitchFamily="65" charset="-120"/>
                <a:cs typeface="Times New Roman" pitchFamily="18" charset="0"/>
              </a:rPr>
              <a:t>發力痛 </a:t>
            </a:r>
            <a:r>
              <a:rPr lang="en-US" altLang="zh-TW" dirty="0" smtClean="0">
                <a:latin typeface="Times New Roman" pitchFamily="18" charset="0"/>
                <a:ea typeface="標楷體" pitchFamily="65" charset="-120"/>
                <a:cs typeface="Times New Roman" pitchFamily="18" charset="0"/>
              </a:rPr>
              <a:t>&amp;</a:t>
            </a:r>
            <a:r>
              <a:rPr lang="zh-TW" altLang="en-US" dirty="0" smtClean="0">
                <a:latin typeface="Times New Roman" pitchFamily="18" charset="0"/>
                <a:ea typeface="標楷體" pitchFamily="65" charset="-120"/>
                <a:cs typeface="Times New Roman" pitchFamily="18" charset="0"/>
              </a:rPr>
              <a:t> 不發力不痛</a:t>
            </a:r>
            <a:r>
              <a:rPr lang="en-US" altLang="zh-TW" dirty="0" smtClean="0">
                <a:latin typeface="Times New Roman" pitchFamily="18" charset="0"/>
                <a:ea typeface="標楷體" pitchFamily="65" charset="-120"/>
                <a:cs typeface="Times New Roman" pitchFamily="18" charset="0"/>
              </a:rPr>
              <a:t>:+</a:t>
            </a:r>
          </a:p>
        </p:txBody>
      </p:sp>
      <p:pic>
        <p:nvPicPr>
          <p:cNvPr id="4" name="Picture 7" descr="4abb53b71b864"/>
          <p:cNvPicPr>
            <a:picLocks noChangeAspect="1" noChangeArrowheads="1"/>
          </p:cNvPicPr>
          <p:nvPr/>
        </p:nvPicPr>
        <p:blipFill>
          <a:blip r:embed="rId2" cstate="screen"/>
          <a:srcRect/>
          <a:stretch>
            <a:fillRect/>
          </a:stretch>
        </p:blipFill>
        <p:spPr bwMode="auto">
          <a:xfrm>
            <a:off x="4788024" y="2060848"/>
            <a:ext cx="3672408" cy="4253056"/>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24</a:t>
            </a:fld>
            <a:endParaRPr lang="zh-TW" altLang="en-US"/>
          </a:p>
        </p:txBody>
      </p:sp>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介紹</a:t>
            </a:r>
            <a:endParaRPr lang="zh-TW" altLang="en-US" dirty="0"/>
          </a:p>
        </p:txBody>
      </p:sp>
      <p:sp>
        <p:nvSpPr>
          <p:cNvPr id="3" name="內容版面配置區 2"/>
          <p:cNvSpPr>
            <a:spLocks noGrp="1"/>
          </p:cNvSpPr>
          <p:nvPr>
            <p:ph idx="1"/>
          </p:nvPr>
        </p:nvSpPr>
        <p:spPr/>
        <p:txBody>
          <a:bodyPr/>
          <a:lstStyle/>
          <a:p>
            <a:r>
              <a:rPr lang="zh-TW" altLang="en-US" dirty="0" smtClean="0"/>
              <a:t>一種經常發生在肩前處疼痛的問題，其原因來自於單一次瞬間拉扯造成組織撕裂傷，也可能來自重複性使用過度而造成慢性發炎。</a:t>
            </a:r>
            <a:endParaRPr lang="en-US" altLang="zh-TW" dirty="0" smtClean="0"/>
          </a:p>
          <a:p>
            <a:endParaRPr lang="en-US" altLang="zh-TW" dirty="0" smtClean="0"/>
          </a:p>
          <a:p>
            <a:r>
              <a:rPr lang="zh-TW" altLang="en-US" dirty="0" smtClean="0"/>
              <a:t>運動員、手臂使用族群、家庭主婦、健身者、</a:t>
            </a:r>
            <a:r>
              <a:rPr lang="en-US" altLang="zh-TW" dirty="0" smtClean="0"/>
              <a:t>…</a:t>
            </a:r>
            <a:r>
              <a:rPr lang="zh-TW" altLang="en-US" dirty="0" smtClean="0"/>
              <a:t>皆容易是好發族群</a:t>
            </a: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25</a:t>
            </a:fld>
            <a:endParaRPr lang="zh-TW" altLang="en-US"/>
          </a:p>
        </p:txBody>
      </p:sp>
    </p:spTree>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症狀</a:t>
            </a:r>
            <a:endParaRPr lang="zh-TW" altLang="en-US" dirty="0"/>
          </a:p>
        </p:txBody>
      </p:sp>
      <p:sp>
        <p:nvSpPr>
          <p:cNvPr id="3" name="內容版面配置區 2"/>
          <p:cNvSpPr>
            <a:spLocks noGrp="1"/>
          </p:cNvSpPr>
          <p:nvPr>
            <p:ph idx="1"/>
          </p:nvPr>
        </p:nvSpPr>
        <p:spPr/>
        <p:txBody>
          <a:bodyPr/>
          <a:lstStyle/>
          <a:p>
            <a:r>
              <a:rPr lang="zh-TW" altLang="en-US" dirty="0" smtClean="0"/>
              <a:t>痠痛</a:t>
            </a:r>
            <a:endParaRPr lang="en-US" altLang="zh-TW" dirty="0" smtClean="0"/>
          </a:p>
          <a:p>
            <a:r>
              <a:rPr lang="zh-TW" altLang="en-US" dirty="0" smtClean="0"/>
              <a:t>緊繃</a:t>
            </a:r>
            <a:endParaRPr lang="en-US" altLang="zh-TW" dirty="0" smtClean="0"/>
          </a:p>
          <a:p>
            <a:r>
              <a:rPr lang="zh-TW" altLang="en-US" dirty="0" smtClean="0"/>
              <a:t>無力</a:t>
            </a: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26</a:t>
            </a:fld>
            <a:endParaRPr lang="zh-TW" altLang="en-US"/>
          </a:p>
        </p:txBody>
      </p:sp>
    </p:spTree>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處置</a:t>
            </a:r>
            <a:endParaRPr lang="zh-TW" altLang="en-US" dirty="0"/>
          </a:p>
        </p:txBody>
      </p:sp>
      <p:sp>
        <p:nvSpPr>
          <p:cNvPr id="3" name="內容版面配置區 2"/>
          <p:cNvSpPr>
            <a:spLocks noGrp="1"/>
          </p:cNvSpPr>
          <p:nvPr>
            <p:ph idx="1"/>
          </p:nvPr>
        </p:nvSpPr>
        <p:spPr/>
        <p:txBody>
          <a:bodyPr/>
          <a:lstStyle/>
          <a:p>
            <a:r>
              <a:rPr lang="zh-TW" altLang="en-US" dirty="0" smtClean="0"/>
              <a:t>保守治療</a:t>
            </a:r>
            <a:endParaRPr lang="en-US" altLang="zh-TW" dirty="0" smtClean="0"/>
          </a:p>
          <a:p>
            <a:pPr lvl="1"/>
            <a:r>
              <a:rPr lang="en-US" altLang="zh-TW" dirty="0" smtClean="0"/>
              <a:t>PRCIE</a:t>
            </a:r>
          </a:p>
          <a:p>
            <a:pPr lvl="1"/>
            <a:r>
              <a:rPr lang="zh-TW" altLang="en-US" dirty="0" smtClean="0"/>
              <a:t>電療、超音波</a:t>
            </a:r>
            <a:endParaRPr lang="en-US" altLang="zh-TW" dirty="0" smtClean="0"/>
          </a:p>
          <a:p>
            <a:pPr lvl="1"/>
            <a:endParaRPr lang="en-US" altLang="zh-TW" dirty="0" smtClean="0"/>
          </a:p>
          <a:p>
            <a:r>
              <a:rPr lang="zh-TW" altLang="en-US" dirty="0" smtClean="0"/>
              <a:t>改變訓練量或訓練模式</a:t>
            </a:r>
            <a:endParaRPr lang="en-US" altLang="zh-TW" dirty="0" smtClean="0"/>
          </a:p>
          <a:p>
            <a:endParaRPr lang="en-US" altLang="zh-TW" dirty="0" smtClean="0"/>
          </a:p>
          <a:p>
            <a:r>
              <a:rPr lang="zh-TW" altLang="en-US" dirty="0" smtClean="0"/>
              <a:t>嚴重者可採藥物注射</a:t>
            </a: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27</a:t>
            </a:fld>
            <a:endParaRPr lang="zh-TW" altLang="en-US"/>
          </a:p>
        </p:txBody>
      </p:sp>
    </p:spTree>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latin typeface="Times New Roman" pitchFamily="18" charset="0"/>
                <a:ea typeface="標楷體" pitchFamily="65" charset="-120"/>
                <a:cs typeface="Times New Roman" pitchFamily="18" charset="0"/>
              </a:rPr>
              <a:t>二頭肌肌腱脫位</a:t>
            </a:r>
            <a:endParaRPr lang="zh-TW" altLang="en-US" dirty="0">
              <a:latin typeface="Times New Roman" pitchFamily="18" charset="0"/>
              <a:ea typeface="標楷體" pitchFamily="65" charset="-120"/>
              <a:cs typeface="Times New Roman" pitchFamily="18" charset="0"/>
            </a:endParaRPr>
          </a:p>
        </p:txBody>
      </p:sp>
      <p:sp>
        <p:nvSpPr>
          <p:cNvPr id="4" name="內容版面配置區 3"/>
          <p:cNvSpPr>
            <a:spLocks noGrp="1"/>
          </p:cNvSpPr>
          <p:nvPr>
            <p:ph idx="1"/>
          </p:nvPr>
        </p:nvSpPr>
        <p:spPr>
          <a:xfrm>
            <a:off x="457200" y="1935480"/>
            <a:ext cx="4402832" cy="4389120"/>
          </a:xfrm>
        </p:spPr>
        <p:txBody>
          <a:bodyPr>
            <a:normAutofit fontScale="85000" lnSpcReduction="10000"/>
          </a:bodyPr>
          <a:lstStyle/>
          <a:p>
            <a:r>
              <a:rPr lang="zh-TW" altLang="en-US" dirty="0" smtClean="0">
                <a:latin typeface="Times New Roman" pitchFamily="18" charset="0"/>
                <a:ea typeface="標楷體" pitchFamily="65" charset="-120"/>
                <a:cs typeface="Times New Roman" pitchFamily="18" charset="0"/>
              </a:rPr>
              <a:t>二頭肌肌腱過度發力導致固定肌腱之橫韌帶鬆弛或撕裂，進而導致肌腱脫位</a:t>
            </a:r>
            <a:endParaRPr lang="en-US" altLang="zh-TW" dirty="0" smtClean="0">
              <a:latin typeface="Times New Roman" pitchFamily="18" charset="0"/>
              <a:ea typeface="標楷體" pitchFamily="65" charset="-120"/>
              <a:cs typeface="Times New Roman" pitchFamily="18" charset="0"/>
            </a:endParaRPr>
          </a:p>
          <a:p>
            <a:endParaRPr lang="en-US" altLang="zh-CN" dirty="0" smtClean="0">
              <a:latin typeface="Times New Roman" pitchFamily="18" charset="0"/>
              <a:ea typeface="標楷體" pitchFamily="65" charset="-120"/>
              <a:cs typeface="Times New Roman" pitchFamily="18" charset="0"/>
            </a:endParaRPr>
          </a:p>
          <a:p>
            <a:r>
              <a:rPr lang="zh-TW" altLang="en-US" dirty="0" smtClean="0">
                <a:latin typeface="Times New Roman" pitchFamily="18" charset="0"/>
                <a:ea typeface="標楷體" pitchFamily="65" charset="-120"/>
                <a:cs typeface="Times New Roman" pitchFamily="18" charset="0"/>
              </a:rPr>
              <a:t>病人屈肘前臂旋前、抗主力與主動旋後時，肱二頭肌勾出現疼痛</a:t>
            </a:r>
            <a:r>
              <a:rPr lang="en-US" altLang="zh-TW" dirty="0" smtClean="0">
                <a:latin typeface="Times New Roman" pitchFamily="18" charset="0"/>
                <a:ea typeface="標楷體" pitchFamily="65" charset="-120"/>
                <a:cs typeface="Times New Roman" pitchFamily="18" charset="0"/>
              </a:rPr>
              <a:t>:</a:t>
            </a:r>
            <a:r>
              <a:rPr lang="zh-TW" altLang="en-US" dirty="0" smtClean="0">
                <a:latin typeface="Times New Roman" pitchFamily="18" charset="0"/>
                <a:ea typeface="標楷體" pitchFamily="65" charset="-120"/>
                <a:cs typeface="Times New Roman" pitchFamily="18" charset="0"/>
              </a:rPr>
              <a:t> </a:t>
            </a:r>
            <a:r>
              <a:rPr lang="en-US" altLang="zh-TW" dirty="0" smtClean="0">
                <a:latin typeface="Times New Roman" pitchFamily="18" charset="0"/>
                <a:ea typeface="標楷體" pitchFamily="65" charset="-120"/>
                <a:cs typeface="Times New Roman" pitchFamily="18" charset="0"/>
              </a:rPr>
              <a:t>+</a:t>
            </a:r>
          </a:p>
          <a:p>
            <a:endParaRPr lang="en-US" altLang="zh-CN" dirty="0" smtClean="0">
              <a:latin typeface="Times New Roman" pitchFamily="18" charset="0"/>
              <a:ea typeface="標楷體" pitchFamily="65" charset="-120"/>
              <a:cs typeface="Times New Roman" pitchFamily="18" charset="0"/>
            </a:endParaRPr>
          </a:p>
          <a:p>
            <a:r>
              <a:rPr lang="zh-TW" altLang="en-US" dirty="0" smtClean="0">
                <a:latin typeface="Times New Roman" pitchFamily="18" charset="0"/>
                <a:ea typeface="標楷體" pitchFamily="65" charset="-120"/>
                <a:cs typeface="Times New Roman" pitchFamily="18" charset="0"/>
              </a:rPr>
              <a:t>常用檢查為</a:t>
            </a:r>
            <a:r>
              <a:rPr lang="en-US" altLang="zh-TW" dirty="0" err="1" smtClean="0">
                <a:latin typeface="Times New Roman" pitchFamily="18" charset="0"/>
                <a:ea typeface="標楷體" pitchFamily="65" charset="-120"/>
                <a:cs typeface="Times New Roman" pitchFamily="18" charset="0"/>
              </a:rPr>
              <a:t>Yergason’s</a:t>
            </a:r>
            <a:r>
              <a:rPr lang="en-US" altLang="zh-TW" dirty="0" smtClean="0">
                <a:latin typeface="Times New Roman" pitchFamily="18" charset="0"/>
                <a:ea typeface="標楷體" pitchFamily="65" charset="-120"/>
                <a:cs typeface="Times New Roman" pitchFamily="18" charset="0"/>
              </a:rPr>
              <a:t> test</a:t>
            </a:r>
            <a:endParaRPr lang="zh-CN" altLang="en-US" dirty="0" smtClean="0">
              <a:latin typeface="Times New Roman" pitchFamily="18" charset="0"/>
              <a:ea typeface="標楷體" pitchFamily="65" charset="-120"/>
              <a:cs typeface="Times New Roman" pitchFamily="18" charset="0"/>
            </a:endParaRPr>
          </a:p>
        </p:txBody>
      </p:sp>
      <p:pic>
        <p:nvPicPr>
          <p:cNvPr id="58370" name="Picture 2" descr="http://www.rotator-cuff-therapy-exercises.com/image-files/rotator-cuff-syndrome.jpg"/>
          <p:cNvPicPr>
            <a:picLocks noChangeAspect="1" noChangeArrowheads="1"/>
          </p:cNvPicPr>
          <p:nvPr/>
        </p:nvPicPr>
        <p:blipFill>
          <a:blip r:embed="rId3" cstate="screen"/>
          <a:srcRect/>
          <a:stretch>
            <a:fillRect/>
          </a:stretch>
        </p:blipFill>
        <p:spPr bwMode="auto">
          <a:xfrm>
            <a:off x="4932040" y="2132856"/>
            <a:ext cx="3935338" cy="3935338"/>
          </a:xfrm>
          <a:prstGeom prst="rect">
            <a:avLst/>
          </a:prstGeom>
          <a:noFill/>
        </p:spPr>
      </p:pic>
      <p:sp>
        <p:nvSpPr>
          <p:cNvPr id="7" name="矩形 6"/>
          <p:cNvSpPr/>
          <p:nvPr/>
        </p:nvSpPr>
        <p:spPr>
          <a:xfrm>
            <a:off x="6156176" y="4221088"/>
            <a:ext cx="877163" cy="369332"/>
          </a:xfrm>
          <a:prstGeom prst="rect">
            <a:avLst/>
          </a:prstGeom>
        </p:spPr>
        <p:txBody>
          <a:bodyPr wrap="none">
            <a:spAutoFit/>
          </a:bodyPr>
          <a:lstStyle/>
          <a:p>
            <a:r>
              <a:rPr lang="zh-TW" altLang="en-US" b="1" dirty="0" smtClean="0">
                <a:solidFill>
                  <a:schemeClr val="accent2">
                    <a:lumMod val="75000"/>
                  </a:schemeClr>
                </a:solidFill>
              </a:rPr>
              <a:t>橫韌帶</a:t>
            </a:r>
            <a:endParaRPr lang="zh-TW" altLang="en-US" b="1" dirty="0">
              <a:solidFill>
                <a:schemeClr val="accent2">
                  <a:lumMod val="75000"/>
                </a:schemeClr>
              </a:solidFill>
            </a:endParaRPr>
          </a:p>
        </p:txBody>
      </p:sp>
      <p:sp>
        <p:nvSpPr>
          <p:cNvPr id="6" name="橢圓 5"/>
          <p:cNvSpPr/>
          <p:nvPr/>
        </p:nvSpPr>
        <p:spPr>
          <a:xfrm>
            <a:off x="5940152" y="3933056"/>
            <a:ext cx="1368152"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投影片編號版面配置區 7"/>
          <p:cNvSpPr>
            <a:spLocks noGrp="1"/>
          </p:cNvSpPr>
          <p:nvPr>
            <p:ph type="sldNum" sz="quarter" idx="12"/>
          </p:nvPr>
        </p:nvSpPr>
        <p:spPr/>
        <p:txBody>
          <a:bodyPr/>
          <a:lstStyle/>
          <a:p>
            <a:fld id="{73DA0BB7-265A-403C-9275-D587AB510EDC}" type="slidenum">
              <a:rPr lang="zh-TW" altLang="en-US" smtClean="0"/>
              <a:pPr/>
              <a:t>28</a:t>
            </a:fld>
            <a:endParaRPr lang="zh-TW" altLang="en-US"/>
          </a:p>
        </p:txBody>
      </p:sp>
    </p:spTree>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err="1" smtClean="0"/>
              <a:t>Yergason’s</a:t>
            </a:r>
            <a:r>
              <a:rPr lang="en-US" altLang="zh-TW" dirty="0" smtClean="0"/>
              <a:t> test</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153602" name="Picture 2"/>
          <p:cNvPicPr>
            <a:picLocks noChangeAspect="1" noChangeArrowheads="1"/>
          </p:cNvPicPr>
          <p:nvPr/>
        </p:nvPicPr>
        <p:blipFill>
          <a:blip r:embed="rId2" cstate="print"/>
          <a:srcRect/>
          <a:stretch>
            <a:fillRect/>
          </a:stretch>
        </p:blipFill>
        <p:spPr bwMode="auto">
          <a:xfrm>
            <a:off x="1691680" y="1700808"/>
            <a:ext cx="6408712" cy="4825864"/>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29</a:t>
            </a:fld>
            <a:endParaRPr lang="zh-TW" altLang="en-US"/>
          </a:p>
        </p:txBody>
      </p: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其他徵狀</a:t>
            </a:r>
            <a:endParaRPr lang="zh-TW" altLang="en-US" dirty="0"/>
          </a:p>
        </p:txBody>
      </p:sp>
      <p:sp>
        <p:nvSpPr>
          <p:cNvPr id="3" name="內容版面配置區 2"/>
          <p:cNvSpPr>
            <a:spLocks noGrp="1"/>
          </p:cNvSpPr>
          <p:nvPr>
            <p:ph idx="1"/>
          </p:nvPr>
        </p:nvSpPr>
        <p:spPr/>
        <p:txBody>
          <a:bodyPr/>
          <a:lstStyle/>
          <a:p>
            <a:pPr marL="514350" indent="-514350">
              <a:buFont typeface="+mj-lt"/>
              <a:buAutoNum type="arabicPeriod"/>
            </a:pPr>
            <a:r>
              <a:rPr lang="zh-TW" altLang="zh-TW" dirty="0" smtClean="0"/>
              <a:t>盂肱關節內旋角度的減少</a:t>
            </a:r>
          </a:p>
          <a:p>
            <a:pPr marL="514350" indent="-514350">
              <a:buFont typeface="+mj-lt"/>
              <a:buAutoNum type="arabicPeriod"/>
            </a:pPr>
            <a:r>
              <a:rPr lang="zh-TW" altLang="zh-TW" dirty="0" smtClean="0"/>
              <a:t>旋轉肌群和肩胛穩定肌群之肌力與肌耐力力量不足</a:t>
            </a:r>
          </a:p>
          <a:p>
            <a:pPr marL="514350" indent="-514350">
              <a:buFont typeface="+mj-lt"/>
              <a:buAutoNum type="arabicPeriod"/>
            </a:pPr>
            <a:r>
              <a:rPr lang="zh-TW" altLang="zh-TW" dirty="0" smtClean="0"/>
              <a:t>肩膀動作會卡住、產生聲音，疼痛會非常的明顯</a:t>
            </a:r>
          </a:p>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3</a:t>
            </a:fld>
            <a:endParaRPr lang="zh-TW" altLang="en-US"/>
          </a:p>
        </p:txBody>
      </p:sp>
    </p:spTree>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smtClean="0">
                <a:latin typeface="Times New Roman" pitchFamily="18" charset="0"/>
                <a:ea typeface="標楷體" pitchFamily="65" charset="-120"/>
                <a:cs typeface="Times New Roman" pitchFamily="18" charset="0"/>
              </a:rPr>
              <a:t>肱二頭肌長頭斷裂</a:t>
            </a:r>
            <a:endParaRPr lang="zh-TW" altLang="en-US" dirty="0">
              <a:latin typeface="Times New Roman" pitchFamily="18" charset="0"/>
              <a:ea typeface="標楷體" pitchFamily="65" charset="-120"/>
              <a:cs typeface="Times New Roman" pitchFamily="18" charset="0"/>
            </a:endParaRPr>
          </a:p>
        </p:txBody>
      </p:sp>
      <p:sp>
        <p:nvSpPr>
          <p:cNvPr id="1276931" name="Rectangle 3"/>
          <p:cNvSpPr>
            <a:spLocks noGrp="1" noChangeArrowheads="1"/>
          </p:cNvSpPr>
          <p:nvPr>
            <p:ph idx="1"/>
          </p:nvPr>
        </p:nvSpPr>
        <p:spPr>
          <a:xfrm>
            <a:off x="457200" y="1935480"/>
            <a:ext cx="4546848" cy="4389120"/>
          </a:xfrm>
        </p:spPr>
        <p:txBody>
          <a:bodyPr>
            <a:normAutofit fontScale="92500" lnSpcReduction="20000"/>
          </a:bodyPr>
          <a:lstStyle/>
          <a:p>
            <a:pPr lvl="1"/>
            <a:r>
              <a:rPr lang="zh-TW" altLang="en-US" dirty="0" smtClean="0">
                <a:latin typeface="Times New Roman" pitchFamily="18" charset="0"/>
                <a:ea typeface="標楷體" pitchFamily="65" charset="-120"/>
                <a:cs typeface="Times New Roman" pitchFamily="18" charset="0"/>
              </a:rPr>
              <a:t>當</a:t>
            </a:r>
            <a:r>
              <a:rPr lang="zh-TW" altLang="en-US" dirty="0">
                <a:latin typeface="Times New Roman" pitchFamily="18" charset="0"/>
                <a:ea typeface="標楷體" pitchFamily="65" charset="-120"/>
                <a:cs typeface="Times New Roman" pitchFamily="18" charset="0"/>
              </a:rPr>
              <a:t>肱二頭肌收縮時，劇烈而過大的相反力量（或負荷）很容易造成肱二頭肌長頭</a:t>
            </a:r>
            <a:r>
              <a:rPr lang="zh-TW" altLang="en-US" dirty="0" smtClean="0">
                <a:latin typeface="Times New Roman" pitchFamily="18" charset="0"/>
                <a:ea typeface="標楷體" pitchFamily="65" charset="-120"/>
                <a:cs typeface="Times New Roman" pitchFamily="18" charset="0"/>
              </a:rPr>
              <a:t>斷裂</a:t>
            </a:r>
            <a:endParaRPr lang="en-US" altLang="zh-TW" dirty="0" smtClean="0">
              <a:latin typeface="Times New Roman" pitchFamily="18" charset="0"/>
              <a:ea typeface="標楷體" pitchFamily="65" charset="-120"/>
              <a:cs typeface="Times New Roman" pitchFamily="18" charset="0"/>
            </a:endParaRPr>
          </a:p>
          <a:p>
            <a:pPr lvl="1"/>
            <a:r>
              <a:rPr lang="zh-TW" altLang="en-US" dirty="0" smtClean="0">
                <a:latin typeface="Times New Roman" pitchFamily="18" charset="0"/>
                <a:ea typeface="標楷體" pitchFamily="65" charset="-120"/>
                <a:cs typeface="Times New Roman" pitchFamily="18" charset="0"/>
              </a:rPr>
              <a:t>尤其是</a:t>
            </a:r>
            <a:r>
              <a:rPr lang="zh-TW" altLang="en-US" dirty="0">
                <a:latin typeface="Times New Roman" pitchFamily="18" charset="0"/>
                <a:ea typeface="標楷體" pitchFamily="65" charset="-120"/>
                <a:cs typeface="Times New Roman" pitchFamily="18" charset="0"/>
              </a:rPr>
              <a:t>當傷者的肱二頭肌本來就有一些舊傷或發炎，而突然要對抗巨大的負荷時最容易發生</a:t>
            </a:r>
            <a:r>
              <a:rPr lang="zh-TW" altLang="en-US" dirty="0" smtClean="0">
                <a:latin typeface="Times New Roman" pitchFamily="18" charset="0"/>
                <a:ea typeface="標楷體" pitchFamily="65" charset="-120"/>
                <a:cs typeface="Times New Roman" pitchFamily="18" charset="0"/>
              </a:rPr>
              <a:t>。</a:t>
            </a:r>
            <a:endParaRPr lang="en-US" altLang="zh-TW" dirty="0" smtClean="0">
              <a:latin typeface="Times New Roman" pitchFamily="18" charset="0"/>
              <a:ea typeface="標楷體" pitchFamily="65" charset="-120"/>
              <a:cs typeface="Times New Roman" pitchFamily="18" charset="0"/>
            </a:endParaRPr>
          </a:p>
          <a:p>
            <a:pPr lvl="1"/>
            <a:r>
              <a:rPr lang="zh-TW" altLang="en-US" dirty="0" smtClean="0">
                <a:latin typeface="Times New Roman" pitchFamily="18" charset="0"/>
                <a:ea typeface="標楷體" pitchFamily="65" charset="-120"/>
                <a:cs typeface="Times New Roman" pitchFamily="18" charset="0"/>
              </a:rPr>
              <a:t>做</a:t>
            </a:r>
            <a:r>
              <a:rPr lang="en-US" altLang="zh-TW" dirty="0" smtClean="0">
                <a:latin typeface="Times New Roman" pitchFamily="18" charset="0"/>
                <a:ea typeface="標楷體" pitchFamily="65" charset="-120"/>
                <a:cs typeface="Times New Roman" pitchFamily="18" charset="0"/>
              </a:rPr>
              <a:t>Ludington test</a:t>
            </a:r>
            <a:r>
              <a:rPr lang="zh-TW" altLang="en-US" dirty="0" smtClean="0">
                <a:latin typeface="Times New Roman" pitchFamily="18" charset="0"/>
                <a:ea typeface="標楷體" pitchFamily="65" charset="-120"/>
                <a:cs typeface="Times New Roman" pitchFamily="18" charset="0"/>
              </a:rPr>
              <a:t>，或主動</a:t>
            </a:r>
            <a:r>
              <a:rPr lang="en-US" altLang="zh-TW" dirty="0" smtClean="0">
                <a:latin typeface="Times New Roman" pitchFamily="18" charset="0"/>
                <a:ea typeface="標楷體" pitchFamily="65" charset="-120"/>
                <a:cs typeface="Times New Roman" pitchFamily="18" charset="0"/>
              </a:rPr>
              <a:t>/</a:t>
            </a:r>
            <a:r>
              <a:rPr lang="zh-TW" altLang="en-US" dirty="0" smtClean="0">
                <a:latin typeface="Times New Roman" pitchFamily="18" charset="0"/>
                <a:ea typeface="標楷體" pitchFamily="65" charset="-120"/>
                <a:cs typeface="Times New Roman" pitchFamily="18" charset="0"/>
              </a:rPr>
              <a:t>抗阻力的曲肘動作，看是否有二頭肌肌腱的收縮</a:t>
            </a:r>
          </a:p>
          <a:p>
            <a:pPr lvl="1">
              <a:buNone/>
            </a:pPr>
            <a:endParaRPr lang="zh-TW" altLang="en-US" dirty="0">
              <a:latin typeface="Times New Roman" pitchFamily="18" charset="0"/>
              <a:ea typeface="標楷體" pitchFamily="65" charset="-120"/>
              <a:cs typeface="Times New Roman" pitchFamily="18" charset="0"/>
            </a:endParaRPr>
          </a:p>
        </p:txBody>
      </p:sp>
      <p:pic>
        <p:nvPicPr>
          <p:cNvPr id="4" name="Picture 2" descr="6-17"/>
          <p:cNvPicPr>
            <a:picLocks noChangeAspect="1" noChangeArrowheads="1"/>
          </p:cNvPicPr>
          <p:nvPr/>
        </p:nvPicPr>
        <p:blipFill>
          <a:blip r:embed="rId2" cstate="screen">
            <a:clrChange>
              <a:clrFrom>
                <a:srgbClr val="FFFFFF"/>
              </a:clrFrom>
              <a:clrTo>
                <a:srgbClr val="FFFFFF">
                  <a:alpha val="0"/>
                </a:srgbClr>
              </a:clrTo>
            </a:clrChange>
          </a:blip>
          <a:srcRect l="30005" t="47815" r="30005" b="11327"/>
          <a:stretch>
            <a:fillRect/>
          </a:stretch>
        </p:blipFill>
        <p:spPr bwMode="auto">
          <a:xfrm>
            <a:off x="5940152" y="188640"/>
            <a:ext cx="3021054" cy="4176192"/>
          </a:xfrm>
          <a:prstGeom prst="rect">
            <a:avLst/>
          </a:prstGeom>
          <a:noFill/>
        </p:spPr>
      </p:pic>
      <p:pic>
        <p:nvPicPr>
          <p:cNvPr id="5" name="Picture 6"/>
          <p:cNvPicPr>
            <a:picLocks noChangeAspect="1" noChangeArrowheads="1"/>
          </p:cNvPicPr>
          <p:nvPr/>
        </p:nvPicPr>
        <p:blipFill>
          <a:blip r:embed="rId3" cstate="screen"/>
          <a:srcRect/>
          <a:stretch>
            <a:fillRect/>
          </a:stretch>
        </p:blipFill>
        <p:spPr bwMode="auto">
          <a:xfrm>
            <a:off x="5508104" y="4725144"/>
            <a:ext cx="2890664" cy="1817957"/>
          </a:xfrm>
          <a:prstGeom prst="rect">
            <a:avLst/>
          </a:prstGeom>
          <a:noFill/>
          <a:ln w="9525">
            <a:noFill/>
            <a:miter lim="800000"/>
            <a:headEnd/>
            <a:tailEnd/>
          </a:ln>
        </p:spPr>
      </p:pic>
      <p:sp>
        <p:nvSpPr>
          <p:cNvPr id="6" name="投影片編號版面配置區 5"/>
          <p:cNvSpPr>
            <a:spLocks noGrp="1"/>
          </p:cNvSpPr>
          <p:nvPr>
            <p:ph type="sldNum" sz="quarter" idx="12"/>
          </p:nvPr>
        </p:nvSpPr>
        <p:spPr/>
        <p:txBody>
          <a:bodyPr/>
          <a:lstStyle/>
          <a:p>
            <a:fld id="{73DA0BB7-265A-403C-9275-D587AB510EDC}" type="slidenum">
              <a:rPr lang="zh-TW" altLang="en-US" smtClean="0"/>
              <a:pPr/>
              <a:t>30</a:t>
            </a:fld>
            <a:endParaRPr lang="zh-TW" altLang="en-US"/>
          </a:p>
        </p:txBody>
      </p:sp>
    </p:spTree>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latin typeface="Times New Roman" pitchFamily="18" charset="0"/>
                <a:ea typeface="標楷體" pitchFamily="65" charset="-120"/>
                <a:cs typeface="Times New Roman" pitchFamily="18" charset="0"/>
              </a:rPr>
              <a:t>Ludington’s test</a:t>
            </a:r>
            <a:endParaRPr lang="zh-TW" altLang="en-US" dirty="0">
              <a:latin typeface="Times New Roman" pitchFamily="18" charset="0"/>
              <a:ea typeface="標楷體" pitchFamily="65" charset="-120"/>
              <a:cs typeface="Times New Roman" pitchFamily="18" charset="0"/>
            </a:endParaRPr>
          </a:p>
        </p:txBody>
      </p:sp>
      <p:sp>
        <p:nvSpPr>
          <p:cNvPr id="5" name="內容版面配置區 4"/>
          <p:cNvSpPr>
            <a:spLocks noGrp="1"/>
          </p:cNvSpPr>
          <p:nvPr>
            <p:ph idx="1"/>
          </p:nvPr>
        </p:nvSpPr>
        <p:spPr/>
        <p:txBody>
          <a:bodyPr/>
          <a:lstStyle/>
          <a:p>
            <a:endParaRPr lang="zh-TW" altLang="en-US"/>
          </a:p>
        </p:txBody>
      </p:sp>
      <p:pic>
        <p:nvPicPr>
          <p:cNvPr id="6" name="Picture 2" descr="6-18"/>
          <p:cNvPicPr>
            <a:picLocks noChangeAspect="1" noChangeArrowheads="1"/>
          </p:cNvPicPr>
          <p:nvPr/>
        </p:nvPicPr>
        <p:blipFill>
          <a:blip r:embed="rId2" cstate="screen">
            <a:clrChange>
              <a:clrFrom>
                <a:srgbClr val="FFFFFF"/>
              </a:clrFrom>
              <a:clrTo>
                <a:srgbClr val="FFFFFF">
                  <a:alpha val="0"/>
                </a:srgbClr>
              </a:clrTo>
            </a:clrChange>
          </a:blip>
          <a:srcRect l="13538" t="45209" r="13538" b="20027"/>
          <a:stretch>
            <a:fillRect/>
          </a:stretch>
        </p:blipFill>
        <p:spPr bwMode="auto">
          <a:xfrm>
            <a:off x="971600" y="1916832"/>
            <a:ext cx="6516216" cy="4203864"/>
          </a:xfrm>
          <a:prstGeom prst="rect">
            <a:avLst/>
          </a:prstGeom>
          <a:noFill/>
        </p:spPr>
      </p:pic>
      <p:sp>
        <p:nvSpPr>
          <p:cNvPr id="7" name="投影片編號版面配置區 6"/>
          <p:cNvSpPr>
            <a:spLocks noGrp="1"/>
          </p:cNvSpPr>
          <p:nvPr>
            <p:ph type="sldNum" sz="quarter" idx="12"/>
          </p:nvPr>
        </p:nvSpPr>
        <p:spPr/>
        <p:txBody>
          <a:bodyPr/>
          <a:lstStyle/>
          <a:p>
            <a:fld id="{73DA0BB7-265A-403C-9275-D587AB510EDC}" type="slidenum">
              <a:rPr lang="zh-TW" altLang="en-US" smtClean="0"/>
              <a:pPr/>
              <a:t>31</a:t>
            </a:fld>
            <a:endParaRPr lang="zh-TW" altLang="en-US"/>
          </a:p>
        </p:txBody>
      </p:sp>
    </p:spTree>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zh-TW" altLang="en-US" b="1" u="sng" dirty="0" smtClean="0">
                <a:latin typeface="Times New Roman" pitchFamily="18" charset="0"/>
                <a:ea typeface="標楷體" pitchFamily="65" charset="-120"/>
                <a:cs typeface="Times New Roman" pitchFamily="18" charset="0"/>
              </a:rPr>
              <a:t>胸出口症候群</a:t>
            </a:r>
          </a:p>
        </p:txBody>
      </p:sp>
      <p:sp>
        <p:nvSpPr>
          <p:cNvPr id="4099" name="Rectangle 3"/>
          <p:cNvSpPr>
            <a:spLocks noGrp="1"/>
          </p:cNvSpPr>
          <p:nvPr>
            <p:ph idx="1"/>
          </p:nvPr>
        </p:nvSpPr>
        <p:spPr/>
        <p:txBody>
          <a:bodyPr>
            <a:normAutofit/>
          </a:bodyPr>
          <a:lstStyle/>
          <a:p>
            <a:pPr eaLnBrk="1" hangingPunct="1">
              <a:buFont typeface="Arial" charset="0"/>
              <a:buNone/>
              <a:defRPr/>
            </a:pPr>
            <a:r>
              <a:rPr lang="en-US" altLang="zh-TW" sz="2400" dirty="0" smtClean="0">
                <a:solidFill>
                  <a:schemeClr val="tx1">
                    <a:lumMod val="95000"/>
                    <a:lumOff val="5000"/>
                  </a:schemeClr>
                </a:solidFill>
                <a:latin typeface="Times New Roman" pitchFamily="18" charset="0"/>
                <a:ea typeface="標楷體" pitchFamily="65" charset="-120"/>
                <a:cs typeface="Times New Roman" pitchFamily="18" charset="0"/>
              </a:rPr>
              <a:t>1.</a:t>
            </a:r>
            <a:r>
              <a:rPr lang="zh-TW" altLang="en-US" sz="2400" dirty="0" smtClean="0">
                <a:solidFill>
                  <a:schemeClr val="tx1">
                    <a:lumMod val="95000"/>
                    <a:lumOff val="5000"/>
                  </a:schemeClr>
                </a:solidFill>
                <a:latin typeface="Times New Roman" pitchFamily="18" charset="0"/>
                <a:ea typeface="標楷體" pitchFamily="65" charset="-120"/>
                <a:cs typeface="Times New Roman" pitchFamily="18" charset="0"/>
              </a:rPr>
              <a:t>通常是指位於肩、頸部的肌肉過於發達，壓迫到通過這些結構之間的血管或是神經</a:t>
            </a:r>
            <a:endParaRPr lang="en-US" altLang="zh-TW" sz="2400" dirty="0" smtClean="0">
              <a:solidFill>
                <a:schemeClr val="tx1">
                  <a:lumMod val="95000"/>
                  <a:lumOff val="5000"/>
                </a:schemeClr>
              </a:solidFill>
              <a:latin typeface="Times New Roman" pitchFamily="18" charset="0"/>
              <a:ea typeface="標楷體" pitchFamily="65" charset="-120"/>
              <a:cs typeface="Times New Roman" pitchFamily="18" charset="0"/>
            </a:endParaRPr>
          </a:p>
          <a:p>
            <a:pPr>
              <a:buFont typeface="Arial" charset="0"/>
              <a:buNone/>
              <a:defRPr/>
            </a:pPr>
            <a:r>
              <a:rPr lang="en-US" altLang="zh-TW" sz="2400" dirty="0" smtClean="0">
                <a:solidFill>
                  <a:schemeClr val="tx1">
                    <a:lumMod val="95000"/>
                    <a:lumOff val="5000"/>
                  </a:schemeClr>
                </a:solidFill>
                <a:latin typeface="Times New Roman" pitchFamily="18" charset="0"/>
                <a:ea typeface="標楷體" pitchFamily="65" charset="-120"/>
                <a:cs typeface="Times New Roman" pitchFamily="18" charset="0"/>
              </a:rPr>
              <a:t>3.</a:t>
            </a:r>
            <a:r>
              <a:rPr lang="zh-TW" altLang="en-US" sz="2400" dirty="0" smtClean="0">
                <a:solidFill>
                  <a:schemeClr val="tx1">
                    <a:lumMod val="95000"/>
                    <a:lumOff val="5000"/>
                  </a:schemeClr>
                </a:solidFill>
                <a:latin typeface="Times New Roman" pitchFamily="18" charset="0"/>
                <a:ea typeface="標楷體" pitchFamily="65" charset="-120"/>
                <a:cs typeface="Times New Roman" pitchFamily="18" charset="0"/>
              </a:rPr>
              <a:t>年齡層從</a:t>
            </a:r>
            <a:r>
              <a:rPr lang="en-US" altLang="zh-TW" sz="2400" dirty="0" smtClean="0">
                <a:solidFill>
                  <a:schemeClr val="tx1">
                    <a:lumMod val="95000"/>
                    <a:lumOff val="5000"/>
                  </a:schemeClr>
                </a:solidFill>
                <a:latin typeface="Times New Roman" pitchFamily="18" charset="0"/>
                <a:ea typeface="標楷體" pitchFamily="65" charset="-120"/>
                <a:cs typeface="Times New Roman" pitchFamily="18" charset="0"/>
              </a:rPr>
              <a:t>20</a:t>
            </a:r>
            <a:r>
              <a:rPr lang="zh-TW" altLang="en-US" sz="2400" dirty="0" smtClean="0">
                <a:solidFill>
                  <a:schemeClr val="tx1">
                    <a:lumMod val="95000"/>
                    <a:lumOff val="5000"/>
                  </a:schemeClr>
                </a:solidFill>
                <a:latin typeface="Times New Roman" pitchFamily="18" charset="0"/>
                <a:ea typeface="標楷體" pitchFamily="65" charset="-120"/>
                <a:cs typeface="Times New Roman" pitchFamily="18" charset="0"/>
              </a:rPr>
              <a:t>歲到</a:t>
            </a:r>
            <a:r>
              <a:rPr lang="en-US" altLang="zh-TW" sz="2400" dirty="0" smtClean="0">
                <a:solidFill>
                  <a:schemeClr val="tx1">
                    <a:lumMod val="95000"/>
                    <a:lumOff val="5000"/>
                  </a:schemeClr>
                </a:solidFill>
                <a:latin typeface="Times New Roman" pitchFamily="18" charset="0"/>
                <a:ea typeface="標楷體" pitchFamily="65" charset="-120"/>
                <a:cs typeface="Times New Roman" pitchFamily="18" charset="0"/>
              </a:rPr>
              <a:t>70</a:t>
            </a:r>
            <a:r>
              <a:rPr lang="zh-TW" altLang="en-US" sz="2400" dirty="0" smtClean="0">
                <a:solidFill>
                  <a:schemeClr val="tx1">
                    <a:lumMod val="95000"/>
                    <a:lumOff val="5000"/>
                  </a:schemeClr>
                </a:solidFill>
                <a:latin typeface="Times New Roman" pitchFamily="18" charset="0"/>
                <a:ea typeface="標楷體" pitchFamily="65" charset="-120"/>
                <a:cs typeface="Times New Roman" pitchFamily="18" charset="0"/>
              </a:rPr>
              <a:t>歲都有發生機率，</a:t>
            </a:r>
            <a:r>
              <a:rPr lang="zh-TW" altLang="en-US" sz="2400" dirty="0" smtClean="0">
                <a:solidFill>
                  <a:srgbClr val="FF0000"/>
                </a:solidFill>
                <a:latin typeface="Times New Roman" pitchFamily="18" charset="0"/>
                <a:ea typeface="標楷體" pitchFamily="65" charset="-120"/>
                <a:cs typeface="Times New Roman" pitchFamily="18" charset="0"/>
              </a:rPr>
              <a:t>不過以</a:t>
            </a:r>
            <a:r>
              <a:rPr lang="en-US" altLang="zh-TW" sz="2400" dirty="0" smtClean="0">
                <a:solidFill>
                  <a:srgbClr val="FF0000"/>
                </a:solidFill>
                <a:latin typeface="Times New Roman" pitchFamily="18" charset="0"/>
                <a:ea typeface="標楷體" pitchFamily="65" charset="-120"/>
                <a:cs typeface="Times New Roman" pitchFamily="18" charset="0"/>
              </a:rPr>
              <a:t>20-45</a:t>
            </a:r>
            <a:r>
              <a:rPr lang="zh-TW" altLang="en-US" sz="2400" dirty="0" smtClean="0">
                <a:solidFill>
                  <a:srgbClr val="FF0000"/>
                </a:solidFill>
                <a:latin typeface="Times New Roman" pitchFamily="18" charset="0"/>
                <a:ea typeface="標楷體" pitchFamily="65" charset="-120"/>
                <a:cs typeface="Times New Roman" pitchFamily="18" charset="0"/>
              </a:rPr>
              <a:t>歲的青壯年族群佔</a:t>
            </a:r>
            <a:r>
              <a:rPr lang="en-US" altLang="zh-TW" sz="2400" dirty="0" smtClean="0">
                <a:solidFill>
                  <a:srgbClr val="FF0000"/>
                </a:solidFill>
                <a:latin typeface="Times New Roman" pitchFamily="18" charset="0"/>
                <a:ea typeface="標楷體" pitchFamily="65" charset="-120"/>
                <a:cs typeface="Times New Roman" pitchFamily="18" charset="0"/>
              </a:rPr>
              <a:t>8</a:t>
            </a:r>
            <a:r>
              <a:rPr lang="zh-TW" altLang="en-US" sz="2400" dirty="0" smtClean="0">
                <a:solidFill>
                  <a:srgbClr val="FF0000"/>
                </a:solidFill>
                <a:latin typeface="Times New Roman" pitchFamily="18" charset="0"/>
                <a:ea typeface="標楷體" pitchFamily="65" charset="-120"/>
                <a:cs typeface="Times New Roman" pitchFamily="18" charset="0"/>
              </a:rPr>
              <a:t>成最多</a:t>
            </a:r>
            <a:r>
              <a:rPr lang="zh-TW" altLang="en-US" sz="2400" dirty="0" smtClean="0">
                <a:solidFill>
                  <a:schemeClr val="tx1">
                    <a:lumMod val="95000"/>
                    <a:lumOff val="5000"/>
                  </a:schemeClr>
                </a:solidFill>
                <a:latin typeface="Times New Roman" pitchFamily="18" charset="0"/>
                <a:ea typeface="標楷體" pitchFamily="65" charset="-120"/>
                <a:cs typeface="Times New Roman" pitchFamily="18" charset="0"/>
              </a:rPr>
              <a:t>，其中</a:t>
            </a:r>
            <a:r>
              <a:rPr lang="zh-TW" altLang="en-US" sz="2400" dirty="0" smtClean="0">
                <a:solidFill>
                  <a:srgbClr val="FF0000"/>
                </a:solidFill>
                <a:latin typeface="Times New Roman" pitchFamily="18" charset="0"/>
                <a:ea typeface="標楷體" pitchFamily="65" charset="-120"/>
                <a:cs typeface="Times New Roman" pitchFamily="18" charset="0"/>
              </a:rPr>
              <a:t>女性發病率比男性高</a:t>
            </a:r>
            <a:r>
              <a:rPr lang="en-US" altLang="zh-TW" sz="2400" dirty="0" smtClean="0">
                <a:solidFill>
                  <a:srgbClr val="FF0000"/>
                </a:solidFill>
                <a:latin typeface="Times New Roman" pitchFamily="18" charset="0"/>
                <a:ea typeface="標楷體" pitchFamily="65" charset="-120"/>
                <a:cs typeface="Times New Roman" pitchFamily="18" charset="0"/>
              </a:rPr>
              <a:t>4</a:t>
            </a:r>
            <a:r>
              <a:rPr lang="zh-TW" altLang="en-US" sz="2400" dirty="0" smtClean="0">
                <a:solidFill>
                  <a:srgbClr val="FF0000"/>
                </a:solidFill>
                <a:latin typeface="Times New Roman" pitchFamily="18" charset="0"/>
                <a:ea typeface="標楷體" pitchFamily="65" charset="-120"/>
                <a:cs typeface="Times New Roman" pitchFamily="18" charset="0"/>
              </a:rPr>
              <a:t>倍</a:t>
            </a:r>
            <a:r>
              <a:rPr lang="zh-TW" altLang="en-US" sz="2400" dirty="0" smtClean="0">
                <a:solidFill>
                  <a:schemeClr val="tx1">
                    <a:lumMod val="95000"/>
                    <a:lumOff val="5000"/>
                  </a:schemeClr>
                </a:solidFill>
                <a:latin typeface="Times New Roman" pitchFamily="18" charset="0"/>
                <a:ea typeface="標楷體" pitchFamily="65" charset="-120"/>
                <a:cs typeface="Times New Roman" pitchFamily="18" charset="0"/>
              </a:rPr>
              <a:t>之多</a:t>
            </a:r>
            <a:endParaRPr lang="en-US" altLang="zh-TW" sz="2400" dirty="0" smtClean="0">
              <a:solidFill>
                <a:schemeClr val="tx1">
                  <a:lumMod val="95000"/>
                  <a:lumOff val="5000"/>
                </a:schemeClr>
              </a:solidFill>
              <a:latin typeface="Times New Roman" pitchFamily="18" charset="0"/>
              <a:ea typeface="標楷體" pitchFamily="65" charset="-120"/>
              <a:cs typeface="Times New Roman" pitchFamily="18" charset="0"/>
            </a:endParaRPr>
          </a:p>
          <a:p>
            <a:pPr>
              <a:buFont typeface="Arial" charset="0"/>
              <a:buNone/>
              <a:defRPr/>
            </a:pPr>
            <a:r>
              <a:rPr lang="zh-TW" altLang="en-US" sz="2400" dirty="0" smtClean="0">
                <a:latin typeface="Times New Roman" pitchFamily="18" charset="0"/>
                <a:ea typeface="標楷體" pitchFamily="65" charset="-120"/>
                <a:cs typeface="Times New Roman" pitchFamily="18" charset="0"/>
              </a:rPr>
              <a:t/>
            </a:r>
            <a:br>
              <a:rPr lang="zh-TW" altLang="en-US" sz="2400" dirty="0" smtClean="0">
                <a:latin typeface="Times New Roman" pitchFamily="18" charset="0"/>
                <a:ea typeface="標楷體" pitchFamily="65" charset="-120"/>
                <a:cs typeface="Times New Roman" pitchFamily="18" charset="0"/>
              </a:rPr>
            </a:br>
            <a:endParaRPr lang="zh-TW" altLang="en-US" sz="2400" dirty="0" smtClean="0">
              <a:solidFill>
                <a:srgbClr val="3366FF"/>
              </a:solidFill>
              <a:latin typeface="Times New Roman" pitchFamily="18" charset="0"/>
              <a:ea typeface="標楷體" pitchFamily="65" charset="-120"/>
              <a:cs typeface="Times New Roman" pitchFamily="18" charset="0"/>
            </a:endParaRPr>
          </a:p>
        </p:txBody>
      </p:sp>
      <p:sp>
        <p:nvSpPr>
          <p:cNvPr id="4101" name="矩形 4"/>
          <p:cNvSpPr>
            <a:spLocks noChangeArrowheads="1"/>
          </p:cNvSpPr>
          <p:nvPr/>
        </p:nvSpPr>
        <p:spPr bwMode="auto">
          <a:xfrm>
            <a:off x="179388" y="6021388"/>
            <a:ext cx="8964612" cy="369887"/>
          </a:xfrm>
          <a:prstGeom prst="rect">
            <a:avLst/>
          </a:prstGeom>
          <a:noFill/>
          <a:ln w="9525">
            <a:noFill/>
            <a:miter lim="800000"/>
            <a:headEnd/>
            <a:tailEnd/>
          </a:ln>
        </p:spPr>
        <p:txBody>
          <a:bodyPr>
            <a:spAutoFit/>
          </a:bodyPr>
          <a:lstStyle/>
          <a:p>
            <a:r>
              <a:rPr lang="en-US" altLang="zh-TW" dirty="0">
                <a:hlinkClick r:id="rId4"/>
              </a:rPr>
              <a:t>http://myoworkshop.blogspot.com/2011/10/thoracic-outlet-syndrome.html</a:t>
            </a:r>
            <a:endParaRPr lang="zh-TW" altLang="en-US" dirty="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32</a:t>
            </a:fld>
            <a:endParaRPr lang="zh-TW" altLang="en-US"/>
          </a:p>
        </p:txBody>
      </p:sp>
    </p:spTree>
    <p:custDataLst>
      <p:tags r:id="rId1"/>
    </p:custData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checkerboard(across)">
                                      <p:cBhvr>
                                        <p:cTn id="12" dur="500"/>
                                        <p:tgtEl>
                                          <p:spTgt spid="40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099">
                                            <p:txEl>
                                              <p:pRg st="1" end="1"/>
                                            </p:txEl>
                                          </p:spTgt>
                                        </p:tgtEl>
                                        <p:attrNameLst>
                                          <p:attrName>style.visibility</p:attrName>
                                        </p:attrNameLst>
                                      </p:cBhvr>
                                      <p:to>
                                        <p:strVal val="visible"/>
                                      </p:to>
                                    </p:set>
                                    <p:animEffect transition="in" filter="checkerboard(across)">
                                      <p:cBhvr>
                                        <p:cTn id="17"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r>
              <a:rPr lang="zh-TW" altLang="en-US" b="1" dirty="0" smtClean="0">
                <a:latin typeface="Times New Roman" pitchFamily="18" charset="0"/>
                <a:ea typeface="標楷體" pitchFamily="65" charset="-120"/>
                <a:cs typeface="Times New Roman" pitchFamily="18" charset="0"/>
              </a:rPr>
              <a:t>傷害機制</a:t>
            </a:r>
          </a:p>
        </p:txBody>
      </p:sp>
      <p:sp>
        <p:nvSpPr>
          <p:cNvPr id="7171" name="內容版面配置區 2"/>
          <p:cNvSpPr>
            <a:spLocks noGrp="1"/>
          </p:cNvSpPr>
          <p:nvPr>
            <p:ph idx="1"/>
          </p:nvPr>
        </p:nvSpPr>
        <p:spPr/>
        <p:txBody>
          <a:bodyPr/>
          <a:lstStyle/>
          <a:p>
            <a:pPr eaLnBrk="1" hangingPunct="1">
              <a:defRPr/>
            </a:pPr>
            <a:r>
              <a:rPr lang="zh-TW" altLang="en-US" sz="2800" dirty="0" smtClean="0">
                <a:solidFill>
                  <a:srgbClr val="3366FF"/>
                </a:solidFill>
                <a:latin typeface="Times New Roman" pitchFamily="18" charset="0"/>
                <a:ea typeface="標楷體" pitchFamily="65" charset="-120"/>
                <a:cs typeface="Times New Roman" pitchFamily="18" charset="0"/>
              </a:rPr>
              <a:t> </a:t>
            </a:r>
          </a:p>
          <a:p>
            <a:pPr eaLnBrk="1" hangingPunct="1">
              <a:defRPr/>
            </a:pPr>
            <a:endParaRPr lang="zh-TW" altLang="en-US" dirty="0" smtClean="0">
              <a:latin typeface="Times New Roman" pitchFamily="18" charset="0"/>
              <a:ea typeface="標楷體" pitchFamily="65" charset="-120"/>
              <a:cs typeface="Times New Roman" pitchFamily="18" charset="0"/>
            </a:endParaRPr>
          </a:p>
        </p:txBody>
      </p:sp>
      <p:pic>
        <p:nvPicPr>
          <p:cNvPr id="7172" name="Picture 6"/>
          <p:cNvPicPr>
            <a:picLocks noChangeAspect="1" noChangeArrowheads="1"/>
          </p:cNvPicPr>
          <p:nvPr/>
        </p:nvPicPr>
        <p:blipFill>
          <a:blip r:embed="rId2" cstate="screen"/>
          <a:srcRect/>
          <a:stretch>
            <a:fillRect/>
          </a:stretch>
        </p:blipFill>
        <p:spPr bwMode="auto">
          <a:xfrm>
            <a:off x="827088" y="2205038"/>
            <a:ext cx="7927975" cy="3509962"/>
          </a:xfrm>
          <a:prstGeom prst="rect">
            <a:avLst/>
          </a:prstGeom>
          <a:noFill/>
          <a:ln w="9525">
            <a:noFill/>
            <a:miter lim="800000"/>
            <a:headEnd/>
            <a:tailEnd/>
          </a:ln>
        </p:spPr>
      </p:pic>
      <p:sp>
        <p:nvSpPr>
          <p:cNvPr id="5125" name="矩形 4"/>
          <p:cNvSpPr>
            <a:spLocks noChangeArrowheads="1"/>
          </p:cNvSpPr>
          <p:nvPr/>
        </p:nvSpPr>
        <p:spPr bwMode="auto">
          <a:xfrm>
            <a:off x="539750" y="6092825"/>
            <a:ext cx="8135938" cy="369888"/>
          </a:xfrm>
          <a:prstGeom prst="rect">
            <a:avLst/>
          </a:prstGeom>
          <a:noFill/>
          <a:ln w="9525">
            <a:noFill/>
            <a:miter lim="800000"/>
            <a:headEnd/>
            <a:tailEnd/>
          </a:ln>
        </p:spPr>
        <p:txBody>
          <a:bodyPr>
            <a:spAutoFit/>
          </a:bodyPr>
          <a:lstStyle/>
          <a:p>
            <a:r>
              <a:rPr lang="en-US" altLang="zh-TW">
                <a:hlinkClick r:id="rId3"/>
              </a:rPr>
              <a:t>http://tw.myblog.yahoo.com/a371010a/article?mid=875&amp;prev=917&amp;l=f&amp;fid=19</a:t>
            </a:r>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33</a:t>
            </a:fld>
            <a:endParaRPr lang="zh-TW" alt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strips(downLeft)">
                                      <p:cBhvr>
                                        <p:cTn id="12"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pPr eaLnBrk="1" hangingPunct="1"/>
            <a:r>
              <a:rPr lang="zh-TW" altLang="en-US" b="1" dirty="0" smtClean="0">
                <a:latin typeface="Times New Roman" pitchFamily="18" charset="0"/>
                <a:ea typeface="標楷體" pitchFamily="65" charset="-120"/>
                <a:cs typeface="Times New Roman" pitchFamily="18" charset="0"/>
              </a:rPr>
              <a:t>傷害機制</a:t>
            </a:r>
          </a:p>
        </p:txBody>
      </p:sp>
      <p:sp>
        <p:nvSpPr>
          <p:cNvPr id="8195" name="內容版面配置區 2"/>
          <p:cNvSpPr>
            <a:spLocks noGrp="1"/>
          </p:cNvSpPr>
          <p:nvPr>
            <p:ph idx="1"/>
          </p:nvPr>
        </p:nvSpPr>
        <p:spPr>
          <a:xfrm>
            <a:off x="457200" y="1600200"/>
            <a:ext cx="8229600" cy="3989388"/>
          </a:xfrm>
        </p:spPr>
        <p:txBody>
          <a:bodyPr/>
          <a:lstStyle/>
          <a:p>
            <a:pPr eaLnBrk="1" hangingPunct="1">
              <a:lnSpc>
                <a:spcPct val="80000"/>
              </a:lnSpc>
              <a:defRPr/>
            </a:pPr>
            <a:endParaRPr lang="zh-TW" altLang="en-US" dirty="0" smtClean="0">
              <a:solidFill>
                <a:schemeClr val="tx1">
                  <a:lumMod val="95000"/>
                  <a:lumOff val="5000"/>
                </a:schemeClr>
              </a:solidFill>
              <a:latin typeface="Times New Roman" pitchFamily="18" charset="0"/>
              <a:ea typeface="標楷體" pitchFamily="65" charset="-120"/>
              <a:cs typeface="Times New Roman" pitchFamily="18" charset="0"/>
            </a:endParaRPr>
          </a:p>
          <a:p>
            <a:pPr eaLnBrk="1" hangingPunct="1">
              <a:lnSpc>
                <a:spcPct val="120000"/>
              </a:lnSpc>
              <a:buFont typeface="Arial" charset="0"/>
              <a:buNone/>
              <a:defRPr/>
            </a:pPr>
            <a:r>
              <a:rPr lang="zh-TW" altLang="en-US" dirty="0" smtClean="0">
                <a:latin typeface="Times New Roman" pitchFamily="18" charset="0"/>
                <a:ea typeface="標楷體" pitchFamily="65" charset="-120"/>
                <a:cs typeface="Times New Roman" pitchFamily="18" charset="0"/>
              </a:rPr>
              <a:t>   </a:t>
            </a:r>
          </a:p>
          <a:p>
            <a:pPr eaLnBrk="1" hangingPunct="1">
              <a:defRPr/>
            </a:pPr>
            <a:endParaRPr lang="zh-TW" altLang="en-US" dirty="0" smtClean="0">
              <a:latin typeface="Times New Roman" pitchFamily="18" charset="0"/>
              <a:ea typeface="標楷體" pitchFamily="65" charset="-120"/>
              <a:cs typeface="Times New Roman" pitchFamily="18" charset="0"/>
            </a:endParaRPr>
          </a:p>
        </p:txBody>
      </p:sp>
      <p:pic>
        <p:nvPicPr>
          <p:cNvPr id="8196" name="Picture 6"/>
          <p:cNvPicPr>
            <a:picLocks noChangeAspect="1" noChangeArrowheads="1"/>
          </p:cNvPicPr>
          <p:nvPr/>
        </p:nvPicPr>
        <p:blipFill>
          <a:blip r:embed="rId2" cstate="screen"/>
          <a:srcRect/>
          <a:stretch>
            <a:fillRect/>
          </a:stretch>
        </p:blipFill>
        <p:spPr bwMode="auto">
          <a:xfrm>
            <a:off x="971550" y="2205038"/>
            <a:ext cx="7305675" cy="3257550"/>
          </a:xfrm>
          <a:prstGeom prst="rect">
            <a:avLst/>
          </a:prstGeom>
          <a:noFill/>
          <a:ln w="9525">
            <a:noFill/>
            <a:miter lim="800000"/>
            <a:headEnd/>
            <a:tailEnd/>
          </a:ln>
        </p:spPr>
      </p:pic>
      <p:sp>
        <p:nvSpPr>
          <p:cNvPr id="6149" name="矩形 4"/>
          <p:cNvSpPr>
            <a:spLocks noChangeArrowheads="1"/>
          </p:cNvSpPr>
          <p:nvPr/>
        </p:nvSpPr>
        <p:spPr bwMode="auto">
          <a:xfrm>
            <a:off x="611188" y="5949950"/>
            <a:ext cx="8281987" cy="368300"/>
          </a:xfrm>
          <a:prstGeom prst="rect">
            <a:avLst/>
          </a:prstGeom>
          <a:noFill/>
          <a:ln w="9525">
            <a:noFill/>
            <a:miter lim="800000"/>
            <a:headEnd/>
            <a:tailEnd/>
          </a:ln>
        </p:spPr>
        <p:txBody>
          <a:bodyPr>
            <a:spAutoFit/>
          </a:bodyPr>
          <a:lstStyle/>
          <a:p>
            <a:r>
              <a:rPr lang="en-US" altLang="zh-TW">
                <a:hlinkClick r:id="rId3"/>
              </a:rPr>
              <a:t>http://tw.myblog.yahoo.com/a371010a/article?mid=875&amp;prev=917&amp;l=f&amp;fid=19</a:t>
            </a:r>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34</a:t>
            </a:fld>
            <a:endParaRPr lang="zh-TW" altLang="en-US"/>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 calcmode="lin" valueType="num">
                                      <p:cBhvr additive="base">
                                        <p:cTn id="12" dur="500" fill="hold"/>
                                        <p:tgtEl>
                                          <p:spTgt spid="8196"/>
                                        </p:tgtEl>
                                        <p:attrNameLst>
                                          <p:attrName>ppt_x</p:attrName>
                                        </p:attrNameLst>
                                      </p:cBhvr>
                                      <p:tavLst>
                                        <p:tav tm="0">
                                          <p:val>
                                            <p:strVal val="#ppt_x"/>
                                          </p:val>
                                        </p:tav>
                                        <p:tav tm="100000">
                                          <p:val>
                                            <p:strVal val="#ppt_x"/>
                                          </p:val>
                                        </p:tav>
                                      </p:tavLst>
                                    </p:anim>
                                    <p:anim calcmode="lin" valueType="num">
                                      <p:cBhvr additive="base">
                                        <p:cTn id="13"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標題 1"/>
          <p:cNvSpPr>
            <a:spLocks noGrp="1"/>
          </p:cNvSpPr>
          <p:nvPr>
            <p:ph type="title"/>
          </p:nvPr>
        </p:nvSpPr>
        <p:spPr>
          <a:xfrm>
            <a:off x="468313" y="260350"/>
            <a:ext cx="8229600" cy="1143000"/>
          </a:xfrm>
        </p:spPr>
        <p:txBody>
          <a:bodyPr/>
          <a:lstStyle/>
          <a:p>
            <a:pPr eaLnBrk="1" hangingPunct="1"/>
            <a:r>
              <a:rPr lang="zh-TW" altLang="en-US" b="1" smtClean="0">
                <a:latin typeface="Times New Roman" pitchFamily="18" charset="0"/>
                <a:ea typeface="標楷體" pitchFamily="65" charset="-120"/>
                <a:cs typeface="Times New Roman" pitchFamily="18" charset="0"/>
              </a:rPr>
              <a:t>解剖構造</a:t>
            </a:r>
            <a:r>
              <a:rPr lang="en-US" altLang="zh-TW" b="1" smtClean="0">
                <a:latin typeface="Times New Roman" pitchFamily="18" charset="0"/>
                <a:ea typeface="標楷體" pitchFamily="65" charset="-120"/>
                <a:cs typeface="Times New Roman" pitchFamily="18" charset="0"/>
              </a:rPr>
              <a:t>-</a:t>
            </a:r>
            <a:r>
              <a:rPr lang="zh-TW" altLang="en-US" b="1" smtClean="0">
                <a:latin typeface="Times New Roman" pitchFamily="18" charset="0"/>
                <a:ea typeface="標楷體" pitchFamily="65" charset="-120"/>
                <a:cs typeface="Times New Roman" pitchFamily="18" charset="0"/>
              </a:rPr>
              <a:t>神經</a:t>
            </a:r>
          </a:p>
        </p:txBody>
      </p:sp>
      <p:pic>
        <p:nvPicPr>
          <p:cNvPr id="21508" name="Picture 4"/>
          <p:cNvPicPr>
            <a:picLocks noGrp="1" noChangeAspect="1" noChangeArrowheads="1"/>
          </p:cNvPicPr>
          <p:nvPr>
            <p:ph idx="4294967295"/>
          </p:nvPr>
        </p:nvPicPr>
        <p:blipFill>
          <a:blip r:embed="rId3" cstate="screen"/>
          <a:srcRect/>
          <a:stretch>
            <a:fillRect/>
          </a:stretch>
        </p:blipFill>
        <p:spPr>
          <a:xfrm>
            <a:off x="1476375" y="1316038"/>
            <a:ext cx="6553200" cy="5391150"/>
          </a:xfrm>
        </p:spPr>
      </p:pic>
      <p:sp>
        <p:nvSpPr>
          <p:cNvPr id="4" name="矩形 3"/>
          <p:cNvSpPr/>
          <p:nvPr/>
        </p:nvSpPr>
        <p:spPr>
          <a:xfrm>
            <a:off x="1116013" y="4437063"/>
            <a:ext cx="1108075" cy="36988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zh-TW" altLang="en-US" dirty="0"/>
              <a:t>屈腕肌群</a:t>
            </a:r>
          </a:p>
        </p:txBody>
      </p:sp>
      <p:sp>
        <p:nvSpPr>
          <p:cNvPr id="5" name="矩形 4"/>
          <p:cNvSpPr/>
          <p:nvPr/>
        </p:nvSpPr>
        <p:spPr>
          <a:xfrm>
            <a:off x="1547813" y="3141663"/>
            <a:ext cx="1108075" cy="36830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zh-TW" altLang="en-US" dirty="0"/>
              <a:t>二頭肌群</a:t>
            </a:r>
          </a:p>
        </p:txBody>
      </p:sp>
      <p:sp>
        <p:nvSpPr>
          <p:cNvPr id="6" name="矩形 5"/>
          <p:cNvSpPr/>
          <p:nvPr/>
        </p:nvSpPr>
        <p:spPr>
          <a:xfrm>
            <a:off x="2268538" y="1557338"/>
            <a:ext cx="1338262" cy="36830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zh-TW" altLang="en-US" dirty="0"/>
              <a:t>肩外展肌群</a:t>
            </a:r>
          </a:p>
        </p:txBody>
      </p:sp>
      <p:sp>
        <p:nvSpPr>
          <p:cNvPr id="7" name="矩形 6"/>
          <p:cNvSpPr/>
          <p:nvPr/>
        </p:nvSpPr>
        <p:spPr>
          <a:xfrm>
            <a:off x="7451725" y="1844675"/>
            <a:ext cx="479425" cy="369888"/>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altLang="zh-TW" dirty="0"/>
              <a:t>C5</a:t>
            </a:r>
            <a:endParaRPr lang="zh-TW" altLang="en-US" dirty="0"/>
          </a:p>
        </p:txBody>
      </p:sp>
      <p:sp>
        <p:nvSpPr>
          <p:cNvPr id="8" name="矩形 7"/>
          <p:cNvSpPr/>
          <p:nvPr/>
        </p:nvSpPr>
        <p:spPr>
          <a:xfrm>
            <a:off x="6732588" y="1835150"/>
            <a:ext cx="425450" cy="369888"/>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altLang="zh-TW" dirty="0"/>
              <a:t>C6</a:t>
            </a:r>
            <a:endParaRPr lang="zh-TW" altLang="en-US" dirty="0"/>
          </a:p>
        </p:txBody>
      </p:sp>
      <p:sp>
        <p:nvSpPr>
          <p:cNvPr id="9" name="矩形 8"/>
          <p:cNvSpPr/>
          <p:nvPr/>
        </p:nvSpPr>
        <p:spPr>
          <a:xfrm>
            <a:off x="6156325" y="1854200"/>
            <a:ext cx="425450" cy="369888"/>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altLang="zh-TW" dirty="0"/>
              <a:t>C7</a:t>
            </a:r>
            <a:endParaRPr lang="zh-TW" altLang="en-US" dirty="0"/>
          </a:p>
        </p:txBody>
      </p:sp>
      <p:sp>
        <p:nvSpPr>
          <p:cNvPr id="10" name="矩形 9"/>
          <p:cNvSpPr/>
          <p:nvPr/>
        </p:nvSpPr>
        <p:spPr>
          <a:xfrm>
            <a:off x="5586413" y="1844675"/>
            <a:ext cx="425450" cy="369888"/>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altLang="zh-TW" dirty="0"/>
              <a:t>C8</a:t>
            </a:r>
            <a:endParaRPr lang="zh-TW" altLang="en-US" dirty="0"/>
          </a:p>
        </p:txBody>
      </p:sp>
      <p:sp>
        <p:nvSpPr>
          <p:cNvPr id="11" name="矩形 10"/>
          <p:cNvSpPr/>
          <p:nvPr/>
        </p:nvSpPr>
        <p:spPr>
          <a:xfrm>
            <a:off x="5003800" y="1835150"/>
            <a:ext cx="414338" cy="369888"/>
          </a:xfrm>
          <a:prstGeom prst="rect">
            <a:avLst/>
          </a:prstGeom>
          <a:ln>
            <a:solidFill>
              <a:srgbClr val="7030A0"/>
            </a:solidFill>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altLang="zh-TW" dirty="0"/>
              <a:t>T1</a:t>
            </a:r>
            <a:endParaRPr lang="zh-TW" altLang="en-US" dirty="0"/>
          </a:p>
        </p:txBody>
      </p:sp>
      <p:sp>
        <p:nvSpPr>
          <p:cNvPr id="12" name="矩形 11"/>
          <p:cNvSpPr/>
          <p:nvPr/>
        </p:nvSpPr>
        <p:spPr>
          <a:xfrm>
            <a:off x="6659563" y="2349500"/>
            <a:ext cx="1339850" cy="368300"/>
          </a:xfrm>
          <a:prstGeom prst="rect">
            <a:avLst/>
          </a:prstGeom>
          <a:solidFill>
            <a:schemeClr val="lt1">
              <a:alpha val="31000"/>
            </a:schemeClr>
          </a:solidFill>
          <a:ln>
            <a:noFill/>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zh-TW" altLang="en-US" dirty="0"/>
              <a:t>肩外展肌群</a:t>
            </a:r>
          </a:p>
        </p:txBody>
      </p:sp>
      <p:sp>
        <p:nvSpPr>
          <p:cNvPr id="13" name="矩形 12"/>
          <p:cNvSpPr/>
          <p:nvPr/>
        </p:nvSpPr>
        <p:spPr>
          <a:xfrm>
            <a:off x="5435600" y="4149725"/>
            <a:ext cx="1108075" cy="368300"/>
          </a:xfrm>
          <a:prstGeom prst="rect">
            <a:avLst/>
          </a:prstGeom>
          <a:solidFill>
            <a:schemeClr val="lt1">
              <a:alpha val="31000"/>
            </a:schemeClr>
          </a:solidFill>
          <a:ln>
            <a:noFill/>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zh-TW" altLang="en-US" dirty="0"/>
              <a:t>二頭肌群</a:t>
            </a:r>
          </a:p>
        </p:txBody>
      </p:sp>
      <p:sp>
        <p:nvSpPr>
          <p:cNvPr id="14" name="矩形 13"/>
          <p:cNvSpPr/>
          <p:nvPr/>
        </p:nvSpPr>
        <p:spPr>
          <a:xfrm>
            <a:off x="4643438" y="5516563"/>
            <a:ext cx="1108075" cy="369887"/>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zh-TW" altLang="en-US" dirty="0"/>
              <a:t>屈腕肌群</a:t>
            </a:r>
          </a:p>
        </p:txBody>
      </p:sp>
      <p:sp>
        <p:nvSpPr>
          <p:cNvPr id="15" name="投影片編號版面配置區 14"/>
          <p:cNvSpPr>
            <a:spLocks noGrp="1"/>
          </p:cNvSpPr>
          <p:nvPr>
            <p:ph type="sldNum" sz="quarter" idx="12"/>
          </p:nvPr>
        </p:nvSpPr>
        <p:spPr/>
        <p:txBody>
          <a:bodyPr/>
          <a:lstStyle/>
          <a:p>
            <a:fld id="{73DA0BB7-265A-403C-9275-D587AB510EDC}" type="slidenum">
              <a:rPr lang="zh-TW" altLang="en-US" smtClean="0"/>
              <a:pPr/>
              <a:t>35</a:t>
            </a:fld>
            <a:endParaRPr lang="zh-TW" altLang="en-US"/>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505"/>
                                        </p:tgtEl>
                                        <p:attrNameLst>
                                          <p:attrName>style.visibility</p:attrName>
                                        </p:attrNameLst>
                                      </p:cBhvr>
                                      <p:to>
                                        <p:strVal val="visible"/>
                                      </p:to>
                                    </p:set>
                                    <p:animEffect transition="in" filter="fade">
                                      <p:cBhvr>
                                        <p:cTn id="7" dur="1000"/>
                                        <p:tgtEl>
                                          <p:spTgt spid="2150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1508"/>
                                        </p:tgtEl>
                                        <p:attrNameLst>
                                          <p:attrName>style.visibility</p:attrName>
                                        </p:attrNameLst>
                                      </p:cBhvr>
                                      <p:to>
                                        <p:strVal val="visible"/>
                                      </p:to>
                                    </p:set>
                                    <p:animEffect transition="in" filter="wipe(down)">
                                      <p:cBhvr>
                                        <p:cTn id="12" dur="580">
                                          <p:stCondLst>
                                            <p:cond delay="0"/>
                                          </p:stCondLst>
                                        </p:cTn>
                                        <p:tgtEl>
                                          <p:spTgt spid="21508"/>
                                        </p:tgtEl>
                                      </p:cBhvr>
                                    </p:animEffect>
                                    <p:anim calcmode="lin" valueType="num">
                                      <p:cBhvr>
                                        <p:cTn id="13" dur="1822" tmFilter="0,0; 0.14,0.36; 0.43,0.73; 0.71,0.91; 1.0,1.0">
                                          <p:stCondLst>
                                            <p:cond delay="0"/>
                                          </p:stCondLst>
                                        </p:cTn>
                                        <p:tgtEl>
                                          <p:spTgt spid="2150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150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150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150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1508"/>
                                        </p:tgtEl>
                                        <p:attrNameLst>
                                          <p:attrName>ppt_y</p:attrName>
                                        </p:attrNameLst>
                                      </p:cBhvr>
                                      <p:tavLst>
                                        <p:tav tm="0" fmla="#ppt_y-sin(pi*$)/81">
                                          <p:val>
                                            <p:fltVal val="0"/>
                                          </p:val>
                                        </p:tav>
                                        <p:tav tm="100000">
                                          <p:val>
                                            <p:fltVal val="1"/>
                                          </p:val>
                                        </p:tav>
                                      </p:tavLst>
                                    </p:anim>
                                    <p:animScale>
                                      <p:cBhvr>
                                        <p:cTn id="18" dur="26">
                                          <p:stCondLst>
                                            <p:cond delay="650"/>
                                          </p:stCondLst>
                                        </p:cTn>
                                        <p:tgtEl>
                                          <p:spTgt spid="21508"/>
                                        </p:tgtEl>
                                      </p:cBhvr>
                                      <p:to x="100000" y="60000"/>
                                    </p:animScale>
                                    <p:animScale>
                                      <p:cBhvr>
                                        <p:cTn id="19" dur="166" decel="50000">
                                          <p:stCondLst>
                                            <p:cond delay="676"/>
                                          </p:stCondLst>
                                        </p:cTn>
                                        <p:tgtEl>
                                          <p:spTgt spid="21508"/>
                                        </p:tgtEl>
                                      </p:cBhvr>
                                      <p:to x="100000" y="100000"/>
                                    </p:animScale>
                                    <p:animScale>
                                      <p:cBhvr>
                                        <p:cTn id="20" dur="26">
                                          <p:stCondLst>
                                            <p:cond delay="1312"/>
                                          </p:stCondLst>
                                        </p:cTn>
                                        <p:tgtEl>
                                          <p:spTgt spid="21508"/>
                                        </p:tgtEl>
                                      </p:cBhvr>
                                      <p:to x="100000" y="80000"/>
                                    </p:animScale>
                                    <p:animScale>
                                      <p:cBhvr>
                                        <p:cTn id="21" dur="166" decel="50000">
                                          <p:stCondLst>
                                            <p:cond delay="1338"/>
                                          </p:stCondLst>
                                        </p:cTn>
                                        <p:tgtEl>
                                          <p:spTgt spid="21508"/>
                                        </p:tgtEl>
                                      </p:cBhvr>
                                      <p:to x="100000" y="100000"/>
                                    </p:animScale>
                                    <p:animScale>
                                      <p:cBhvr>
                                        <p:cTn id="22" dur="26">
                                          <p:stCondLst>
                                            <p:cond delay="1642"/>
                                          </p:stCondLst>
                                        </p:cTn>
                                        <p:tgtEl>
                                          <p:spTgt spid="21508"/>
                                        </p:tgtEl>
                                      </p:cBhvr>
                                      <p:to x="100000" y="90000"/>
                                    </p:animScale>
                                    <p:animScale>
                                      <p:cBhvr>
                                        <p:cTn id="23" dur="166" decel="50000">
                                          <p:stCondLst>
                                            <p:cond delay="1668"/>
                                          </p:stCondLst>
                                        </p:cTn>
                                        <p:tgtEl>
                                          <p:spTgt spid="21508"/>
                                        </p:tgtEl>
                                      </p:cBhvr>
                                      <p:to x="100000" y="100000"/>
                                    </p:animScale>
                                    <p:animScale>
                                      <p:cBhvr>
                                        <p:cTn id="24" dur="26">
                                          <p:stCondLst>
                                            <p:cond delay="1808"/>
                                          </p:stCondLst>
                                        </p:cTn>
                                        <p:tgtEl>
                                          <p:spTgt spid="21508"/>
                                        </p:tgtEl>
                                      </p:cBhvr>
                                      <p:to x="100000" y="95000"/>
                                    </p:animScale>
                                    <p:animScale>
                                      <p:cBhvr>
                                        <p:cTn id="25" dur="166" decel="50000">
                                          <p:stCondLst>
                                            <p:cond delay="1834"/>
                                          </p:stCondLst>
                                        </p:cTn>
                                        <p:tgtEl>
                                          <p:spTgt spid="21508"/>
                                        </p:tgtEl>
                                      </p:cBhvr>
                                      <p:to x="100000" y="100000"/>
                                    </p:animScale>
                                  </p:childTnLst>
                                </p:cTn>
                              </p:par>
                            </p:childTnLst>
                          </p:cTn>
                        </p:par>
                        <p:par>
                          <p:cTn id="26" fill="hold">
                            <p:stCondLst>
                              <p:cond delay="2000"/>
                            </p:stCondLst>
                            <p:childTnLst>
                              <p:par>
                                <p:cTn id="27" presetID="21" presetClass="entr" presetSubtype="4"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4)">
                                      <p:cBhvr>
                                        <p:cTn id="29" dur="1000"/>
                                        <p:tgtEl>
                                          <p:spTgt spid="6"/>
                                        </p:tgtEl>
                                      </p:cBhvr>
                                    </p:animEffect>
                                  </p:childTnLst>
                                </p:cTn>
                              </p:par>
                            </p:childTnLst>
                          </p:cTn>
                        </p:par>
                        <p:par>
                          <p:cTn id="30" fill="hold">
                            <p:stCondLst>
                              <p:cond delay="3000"/>
                            </p:stCondLst>
                            <p:childTnLst>
                              <p:par>
                                <p:cTn id="31" presetID="21"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heel(4)">
                                      <p:cBhvr>
                                        <p:cTn id="33" dur="1000"/>
                                        <p:tgtEl>
                                          <p:spTgt spid="5"/>
                                        </p:tgtEl>
                                      </p:cBhvr>
                                    </p:animEffect>
                                  </p:childTnLst>
                                </p:cTn>
                              </p:par>
                            </p:childTnLst>
                          </p:cTn>
                        </p:par>
                        <p:par>
                          <p:cTn id="34" fill="hold">
                            <p:stCondLst>
                              <p:cond delay="4000"/>
                            </p:stCondLst>
                            <p:childTnLst>
                              <p:par>
                                <p:cTn id="35" presetID="21" presetClass="entr" presetSubtype="4"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heel(4)">
                                      <p:cBhvr>
                                        <p:cTn id="37" dur="1000"/>
                                        <p:tgtEl>
                                          <p:spTgt spid="4"/>
                                        </p:tgtEl>
                                      </p:cBhvr>
                                    </p:animEffect>
                                  </p:childTnLst>
                                </p:cTn>
                              </p:par>
                            </p:childTnLst>
                          </p:cTn>
                        </p:par>
                        <p:par>
                          <p:cTn id="38" fill="hold">
                            <p:stCondLst>
                              <p:cond delay="5000"/>
                            </p:stCondLst>
                            <p:childTnLst>
                              <p:par>
                                <p:cTn id="39" presetID="21" presetClass="entr" presetSubtype="4"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heel(4)">
                                      <p:cBhvr>
                                        <p:cTn id="41" dur="1000"/>
                                        <p:tgtEl>
                                          <p:spTgt spid="11"/>
                                        </p:tgtEl>
                                      </p:cBhvr>
                                    </p:animEffect>
                                  </p:childTnLst>
                                </p:cTn>
                              </p:par>
                            </p:childTnLst>
                          </p:cTn>
                        </p:par>
                        <p:par>
                          <p:cTn id="42" fill="hold">
                            <p:stCondLst>
                              <p:cond delay="6000"/>
                            </p:stCondLst>
                            <p:childTnLst>
                              <p:par>
                                <p:cTn id="43" presetID="21" presetClass="entr" presetSubtype="4"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heel(4)">
                                      <p:cBhvr>
                                        <p:cTn id="45" dur="1000"/>
                                        <p:tgtEl>
                                          <p:spTgt spid="10"/>
                                        </p:tgtEl>
                                      </p:cBhvr>
                                    </p:animEffect>
                                  </p:childTnLst>
                                </p:cTn>
                              </p:par>
                            </p:childTnLst>
                          </p:cTn>
                        </p:par>
                        <p:par>
                          <p:cTn id="46" fill="hold">
                            <p:stCondLst>
                              <p:cond delay="7000"/>
                            </p:stCondLst>
                            <p:childTnLst>
                              <p:par>
                                <p:cTn id="47" presetID="21" presetClass="entr" presetSubtype="4"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heel(4)">
                                      <p:cBhvr>
                                        <p:cTn id="49" dur="1000"/>
                                        <p:tgtEl>
                                          <p:spTgt spid="9"/>
                                        </p:tgtEl>
                                      </p:cBhvr>
                                    </p:animEffect>
                                  </p:childTnLst>
                                </p:cTn>
                              </p:par>
                            </p:childTnLst>
                          </p:cTn>
                        </p:par>
                        <p:par>
                          <p:cTn id="50" fill="hold">
                            <p:stCondLst>
                              <p:cond delay="8000"/>
                            </p:stCondLst>
                            <p:childTnLst>
                              <p:par>
                                <p:cTn id="51" presetID="21" presetClass="entr" presetSubtype="4"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heel(4)">
                                      <p:cBhvr>
                                        <p:cTn id="53" dur="1000"/>
                                        <p:tgtEl>
                                          <p:spTgt spid="8"/>
                                        </p:tgtEl>
                                      </p:cBhvr>
                                    </p:animEffect>
                                  </p:childTnLst>
                                </p:cTn>
                              </p:par>
                            </p:childTnLst>
                          </p:cTn>
                        </p:par>
                        <p:par>
                          <p:cTn id="54" fill="hold">
                            <p:stCondLst>
                              <p:cond delay="9000"/>
                            </p:stCondLst>
                            <p:childTnLst>
                              <p:par>
                                <p:cTn id="55" presetID="21" presetClass="entr" presetSubtype="4"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heel(4)">
                                      <p:cBhvr>
                                        <p:cTn id="57" dur="1000"/>
                                        <p:tgtEl>
                                          <p:spTgt spid="7"/>
                                        </p:tgtEl>
                                      </p:cBhvr>
                                    </p:animEffect>
                                  </p:childTnLst>
                                </p:cTn>
                              </p:par>
                            </p:childTnLst>
                          </p:cTn>
                        </p:par>
                        <p:par>
                          <p:cTn id="58" fill="hold">
                            <p:stCondLst>
                              <p:cond delay="100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62" dur="1000" fill="hold"/>
                                        <p:tgtEl>
                                          <p:spTgt spid="12"/>
                                        </p:tgtEl>
                                        <p:attrNameLst>
                                          <p:attrName>ppt_y</p:attrName>
                                        </p:attrNameLst>
                                      </p:cBhvr>
                                      <p:tavLst>
                                        <p:tav tm="0">
                                          <p:val>
                                            <p:strVal val="#ppt_y"/>
                                          </p:val>
                                        </p:tav>
                                        <p:tav tm="100000">
                                          <p:val>
                                            <p:strVal val="#ppt_y"/>
                                          </p:val>
                                        </p:tav>
                                      </p:tavLst>
                                    </p:anim>
                                    <p:anim calcmode="lin" valueType="num">
                                      <p:cBhvr>
                                        <p:cTn id="63" dur="10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64" dur="10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5" dur="1000" tmFilter="0,0; .5, 1; 1, 1"/>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13"/>
                                        </p:tgtEl>
                                        <p:attrNameLst>
                                          <p:attrName>style.visibility</p:attrName>
                                        </p:attrNameLst>
                                      </p:cBhvr>
                                      <p:to>
                                        <p:strVal val="visible"/>
                                      </p:to>
                                    </p:set>
                                    <p:anim calcmode="lin" valueType="num">
                                      <p:cBhvr>
                                        <p:cTn id="70" dur="10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1" dur="1000" fill="hold"/>
                                        <p:tgtEl>
                                          <p:spTgt spid="13"/>
                                        </p:tgtEl>
                                        <p:attrNameLst>
                                          <p:attrName>ppt_y</p:attrName>
                                        </p:attrNameLst>
                                      </p:cBhvr>
                                      <p:tavLst>
                                        <p:tav tm="0">
                                          <p:val>
                                            <p:strVal val="#ppt_y"/>
                                          </p:val>
                                        </p:tav>
                                        <p:tav tm="100000">
                                          <p:val>
                                            <p:strVal val="#ppt_y"/>
                                          </p:val>
                                        </p:tav>
                                      </p:tavLst>
                                    </p:anim>
                                    <p:anim calcmode="lin" valueType="num">
                                      <p:cBhvr>
                                        <p:cTn id="72" dur="10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3" dur="10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4" dur="10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pPr eaLnBrk="1" hangingPunct="1"/>
            <a:r>
              <a:rPr lang="zh-TW" altLang="zh-TW" b="1" smtClean="0">
                <a:latin typeface="Times New Roman" pitchFamily="18" charset="0"/>
                <a:ea typeface="標楷體" pitchFamily="65" charset="-120"/>
                <a:cs typeface="Times New Roman" pitchFamily="18" charset="0"/>
              </a:rPr>
              <a:t>症狀</a:t>
            </a:r>
            <a:endParaRPr lang="zh-TW" altLang="en-US" b="1" smtClean="0">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a:xfrm>
            <a:off x="457200" y="1935480"/>
            <a:ext cx="6131024" cy="4389120"/>
          </a:xfrm>
        </p:spPr>
        <p:txBody>
          <a:bodyPr>
            <a:noAutofit/>
          </a:bodyPr>
          <a:lstStyle/>
          <a:p>
            <a:pPr marL="514350" indent="-514350" eaLnBrk="1" hangingPunct="1">
              <a:buFont typeface="+mj-lt"/>
              <a:buAutoNum type="arabicPeriod"/>
              <a:defRPr/>
            </a:pPr>
            <a:r>
              <a:rPr lang="zh-TW" altLang="zh-TW" sz="2800" dirty="0" smtClean="0">
                <a:solidFill>
                  <a:srgbClr val="7030A0"/>
                </a:solidFill>
                <a:latin typeface="Times New Roman" pitchFamily="18" charset="0"/>
                <a:ea typeface="標楷體" pitchFamily="65" charset="-120"/>
                <a:cs typeface="Times New Roman" pitchFamily="18" charset="0"/>
              </a:rPr>
              <a:t>壓迫到臂叢神經</a:t>
            </a:r>
            <a:r>
              <a:rPr lang="zh-TW" altLang="en-US" sz="2800" dirty="0" smtClean="0">
                <a:solidFill>
                  <a:srgbClr val="7030A0"/>
                </a:solidFill>
                <a:latin typeface="Times New Roman" pitchFamily="18" charset="0"/>
                <a:ea typeface="標楷體" pitchFamily="65" charset="-120"/>
                <a:cs typeface="Times New Roman" pitchFamily="18" charset="0"/>
              </a:rPr>
              <a:t>：</a:t>
            </a:r>
            <a:r>
              <a:rPr lang="zh-TW" altLang="zh-TW" sz="2800" dirty="0" smtClean="0">
                <a:solidFill>
                  <a:schemeClr val="tx1">
                    <a:lumMod val="95000"/>
                    <a:lumOff val="5000"/>
                  </a:schemeClr>
                </a:solidFill>
                <a:latin typeface="Times New Roman" pitchFamily="18" charset="0"/>
                <a:ea typeface="標楷體" pitchFamily="65" charset="-120"/>
                <a:cs typeface="Times New Roman" pitchFamily="18" charset="0"/>
              </a:rPr>
              <a:t>會出現上肢痲痺</a:t>
            </a:r>
            <a:r>
              <a:rPr lang="zh-TW" altLang="en-US" sz="2800" dirty="0" smtClean="0">
                <a:solidFill>
                  <a:schemeClr val="tx1">
                    <a:lumMod val="95000"/>
                    <a:lumOff val="5000"/>
                  </a:schemeClr>
                </a:solidFill>
                <a:latin typeface="Times New Roman" pitchFamily="18" charset="0"/>
                <a:ea typeface="標楷體" pitchFamily="65" charset="-120"/>
                <a:cs typeface="Times New Roman" pitchFamily="18" charset="0"/>
              </a:rPr>
              <a:t>、</a:t>
            </a:r>
            <a:r>
              <a:rPr lang="zh-TW" altLang="zh-TW" sz="2800" dirty="0" smtClean="0">
                <a:solidFill>
                  <a:schemeClr val="tx1">
                    <a:lumMod val="95000"/>
                    <a:lumOff val="5000"/>
                  </a:schemeClr>
                </a:solidFill>
                <a:latin typeface="Times New Roman" pitchFamily="18" charset="0"/>
                <a:ea typeface="標楷體" pitchFamily="65" charset="-120"/>
                <a:cs typeface="Times New Roman" pitchFamily="18" charset="0"/>
              </a:rPr>
              <a:t>刺痛</a:t>
            </a:r>
            <a:r>
              <a:rPr lang="zh-TW" altLang="en-US" sz="2800" dirty="0" smtClean="0">
                <a:solidFill>
                  <a:schemeClr val="tx1">
                    <a:lumMod val="95000"/>
                    <a:lumOff val="5000"/>
                  </a:schemeClr>
                </a:solidFill>
                <a:latin typeface="Times New Roman" pitchFamily="18" charset="0"/>
                <a:ea typeface="標楷體" pitchFamily="65" charset="-120"/>
                <a:cs typeface="Times New Roman" pitchFamily="18" charset="0"/>
              </a:rPr>
              <a:t>、</a:t>
            </a:r>
            <a:r>
              <a:rPr lang="zh-TW" altLang="zh-TW" sz="2800" dirty="0" smtClean="0">
                <a:solidFill>
                  <a:schemeClr val="tx1">
                    <a:lumMod val="95000"/>
                    <a:lumOff val="5000"/>
                  </a:schemeClr>
                </a:solidFill>
                <a:latin typeface="Times New Roman" pitchFamily="18" charset="0"/>
                <a:ea typeface="標楷體" pitchFamily="65" charset="-120"/>
                <a:cs typeface="Times New Roman" pitchFamily="18" charset="0"/>
              </a:rPr>
              <a:t>麻木</a:t>
            </a:r>
            <a:r>
              <a:rPr lang="zh-TW" altLang="en-US" sz="2800" dirty="0" smtClean="0">
                <a:solidFill>
                  <a:schemeClr val="tx1">
                    <a:lumMod val="95000"/>
                    <a:lumOff val="5000"/>
                  </a:schemeClr>
                </a:solidFill>
                <a:latin typeface="Times New Roman" pitchFamily="18" charset="0"/>
                <a:ea typeface="標楷體" pitchFamily="65" charset="-120"/>
                <a:cs typeface="Times New Roman" pitchFamily="18" charset="0"/>
              </a:rPr>
              <a:t>、</a:t>
            </a:r>
            <a:r>
              <a:rPr lang="zh-TW" altLang="zh-TW" sz="2800" dirty="0" smtClean="0">
                <a:solidFill>
                  <a:schemeClr val="tx1">
                    <a:lumMod val="95000"/>
                    <a:lumOff val="5000"/>
                  </a:schemeClr>
                </a:solidFill>
                <a:latin typeface="Times New Roman" pitchFamily="18" charset="0"/>
                <a:ea typeface="標楷體" pitchFamily="65" charset="-120"/>
                <a:cs typeface="Times New Roman" pitchFamily="18" charset="0"/>
              </a:rPr>
              <a:t>針刺感或冷熱感覺異常、手掌麻脹感。</a:t>
            </a:r>
            <a:endParaRPr lang="en-US" altLang="zh-TW" sz="2800" dirty="0" smtClean="0">
              <a:solidFill>
                <a:schemeClr val="tx1">
                  <a:lumMod val="95000"/>
                  <a:lumOff val="5000"/>
                </a:schemeClr>
              </a:solidFill>
              <a:latin typeface="Times New Roman" pitchFamily="18" charset="0"/>
              <a:ea typeface="標楷體" pitchFamily="65" charset="-120"/>
              <a:cs typeface="Times New Roman" pitchFamily="18" charset="0"/>
            </a:endParaRPr>
          </a:p>
          <a:p>
            <a:pPr marL="514350" indent="-514350" eaLnBrk="1" hangingPunct="1">
              <a:buFont typeface="+mj-lt"/>
              <a:buAutoNum type="arabicPeriod"/>
              <a:defRPr/>
            </a:pPr>
            <a:r>
              <a:rPr lang="zh-TW" altLang="zh-TW" sz="2800" dirty="0" smtClean="0">
                <a:solidFill>
                  <a:srgbClr val="C00000"/>
                </a:solidFill>
                <a:latin typeface="Times New Roman" pitchFamily="18" charset="0"/>
                <a:ea typeface="標楷體" pitchFamily="65" charset="-120"/>
                <a:cs typeface="Times New Roman" pitchFamily="18" charset="0"/>
              </a:rPr>
              <a:t>壓到鎖骨下動脈</a:t>
            </a:r>
            <a:r>
              <a:rPr lang="zh-TW" altLang="en-US" sz="2800" dirty="0" smtClean="0">
                <a:solidFill>
                  <a:srgbClr val="B0105C"/>
                </a:solidFill>
                <a:latin typeface="Times New Roman" pitchFamily="18" charset="0"/>
                <a:ea typeface="標楷體" pitchFamily="65" charset="-120"/>
                <a:cs typeface="Times New Roman" pitchFamily="18" charset="0"/>
              </a:rPr>
              <a:t>：</a:t>
            </a:r>
            <a:r>
              <a:rPr lang="zh-TW" altLang="zh-TW" sz="2800" dirty="0" smtClean="0">
                <a:solidFill>
                  <a:schemeClr val="tx1">
                    <a:lumMod val="95000"/>
                    <a:lumOff val="5000"/>
                  </a:schemeClr>
                </a:solidFill>
                <a:latin typeface="Times New Roman" pitchFamily="18" charset="0"/>
                <a:ea typeface="標楷體" pitchFamily="65" charset="-120"/>
                <a:cs typeface="Times New Roman" pitchFamily="18" charset="0"/>
              </a:rPr>
              <a:t>會見手掌蒼白</a:t>
            </a:r>
            <a:r>
              <a:rPr lang="zh-TW" altLang="en-US" sz="2800" dirty="0" smtClean="0">
                <a:solidFill>
                  <a:schemeClr val="tx1">
                    <a:lumMod val="95000"/>
                    <a:lumOff val="5000"/>
                  </a:schemeClr>
                </a:solidFill>
                <a:latin typeface="Times New Roman" pitchFamily="18" charset="0"/>
                <a:ea typeface="標楷體" pitchFamily="65" charset="-120"/>
                <a:cs typeface="Times New Roman" pitchFamily="18" charset="0"/>
              </a:rPr>
              <a:t>、</a:t>
            </a:r>
            <a:r>
              <a:rPr lang="zh-TW" altLang="zh-TW" sz="2800" dirty="0" smtClean="0">
                <a:solidFill>
                  <a:schemeClr val="tx1">
                    <a:lumMod val="95000"/>
                    <a:lumOff val="5000"/>
                  </a:schemeClr>
                </a:solidFill>
                <a:latin typeface="Times New Roman" pitchFamily="18" charset="0"/>
                <a:ea typeface="標楷體" pitchFamily="65" charset="-120"/>
                <a:cs typeface="Times New Roman" pitchFamily="18" charset="0"/>
              </a:rPr>
              <a:t>缺氧</a:t>
            </a:r>
            <a:r>
              <a:rPr lang="zh-TW" altLang="en-US" sz="2800" dirty="0" smtClean="0">
                <a:solidFill>
                  <a:schemeClr val="tx1">
                    <a:lumMod val="95000"/>
                    <a:lumOff val="5000"/>
                  </a:schemeClr>
                </a:solidFill>
                <a:latin typeface="Times New Roman" pitchFamily="18" charset="0"/>
                <a:ea typeface="標楷體" pitchFamily="65" charset="-120"/>
                <a:cs typeface="Times New Roman" pitchFamily="18" charset="0"/>
              </a:rPr>
              <a:t>、</a:t>
            </a:r>
            <a:r>
              <a:rPr lang="zh-TW" altLang="zh-TW" sz="2800" dirty="0" smtClean="0">
                <a:solidFill>
                  <a:schemeClr val="tx1">
                    <a:lumMod val="95000"/>
                    <a:lumOff val="5000"/>
                  </a:schemeClr>
                </a:solidFill>
                <a:latin typeface="Times New Roman" pitchFamily="18" charset="0"/>
                <a:ea typeface="標楷體" pitchFamily="65" charset="-120"/>
                <a:cs typeface="Times New Roman" pitchFamily="18" charset="0"/>
              </a:rPr>
              <a:t>寒冷及缺血的現象。</a:t>
            </a:r>
            <a:endParaRPr lang="en-US" altLang="zh-TW" sz="2800" dirty="0" smtClean="0">
              <a:solidFill>
                <a:schemeClr val="tx1">
                  <a:lumMod val="95000"/>
                  <a:lumOff val="5000"/>
                </a:schemeClr>
              </a:solidFill>
              <a:latin typeface="Times New Roman" pitchFamily="18" charset="0"/>
              <a:ea typeface="標楷體" pitchFamily="65" charset="-120"/>
              <a:cs typeface="Times New Roman" pitchFamily="18" charset="0"/>
            </a:endParaRPr>
          </a:p>
          <a:p>
            <a:pPr marL="514350" indent="-514350" eaLnBrk="1" hangingPunct="1">
              <a:buFont typeface="+mj-lt"/>
              <a:buAutoNum type="arabicPeriod"/>
              <a:defRPr/>
            </a:pPr>
            <a:r>
              <a:rPr lang="zh-TW" altLang="zh-TW" sz="2800" dirty="0" smtClean="0">
                <a:solidFill>
                  <a:schemeClr val="accent2">
                    <a:lumMod val="50000"/>
                  </a:schemeClr>
                </a:solidFill>
                <a:latin typeface="Times New Roman" pitchFamily="18" charset="0"/>
                <a:ea typeface="標楷體" pitchFamily="65" charset="-120"/>
                <a:cs typeface="Times New Roman" pitchFamily="18" charset="0"/>
              </a:rPr>
              <a:t>壓到交感神經時</a:t>
            </a:r>
            <a:r>
              <a:rPr lang="zh-TW" altLang="en-US" sz="2800" dirty="0" smtClean="0">
                <a:solidFill>
                  <a:schemeClr val="accent2">
                    <a:lumMod val="50000"/>
                  </a:schemeClr>
                </a:solidFill>
                <a:latin typeface="Times New Roman" pitchFamily="18" charset="0"/>
                <a:ea typeface="標楷體" pitchFamily="65" charset="-120"/>
                <a:cs typeface="Times New Roman" pitchFamily="18" charset="0"/>
              </a:rPr>
              <a:t>：</a:t>
            </a:r>
            <a:r>
              <a:rPr lang="zh-TW" altLang="zh-TW" sz="2800" dirty="0" smtClean="0">
                <a:solidFill>
                  <a:schemeClr val="tx1">
                    <a:lumMod val="95000"/>
                    <a:lumOff val="5000"/>
                  </a:schemeClr>
                </a:solidFill>
                <a:latin typeface="Times New Roman" pitchFamily="18" charset="0"/>
                <a:ea typeface="標楷體" pitchFamily="65" charset="-120"/>
                <a:cs typeface="Times New Roman" pitchFamily="18" charset="0"/>
              </a:rPr>
              <a:t>手部遇冷變白</a:t>
            </a:r>
            <a:r>
              <a:rPr lang="zh-TW" altLang="en-US" sz="2800" dirty="0" smtClean="0">
                <a:solidFill>
                  <a:schemeClr val="tx1">
                    <a:lumMod val="95000"/>
                    <a:lumOff val="5000"/>
                  </a:schemeClr>
                </a:solidFill>
                <a:latin typeface="Times New Roman" pitchFamily="18" charset="0"/>
                <a:ea typeface="標楷體" pitchFamily="65" charset="-120"/>
                <a:cs typeface="Times New Roman" pitchFamily="18" charset="0"/>
              </a:rPr>
              <a:t>、</a:t>
            </a:r>
            <a:r>
              <a:rPr lang="zh-TW" altLang="zh-TW" sz="2800" dirty="0" smtClean="0">
                <a:solidFill>
                  <a:schemeClr val="tx1">
                    <a:lumMod val="95000"/>
                    <a:lumOff val="5000"/>
                  </a:schemeClr>
                </a:solidFill>
                <a:latin typeface="Times New Roman" pitchFamily="18" charset="0"/>
                <a:ea typeface="標楷體" pitchFamily="65" charset="-120"/>
                <a:cs typeface="Times New Roman" pitchFamily="18" charset="0"/>
              </a:rPr>
              <a:t>手部下垂時表面血管會不正常地膨脹</a:t>
            </a:r>
            <a:r>
              <a:rPr lang="zh-TW" altLang="en-US" sz="2800" dirty="0" smtClean="0">
                <a:solidFill>
                  <a:schemeClr val="tx1">
                    <a:lumMod val="95000"/>
                    <a:lumOff val="5000"/>
                  </a:schemeClr>
                </a:solidFill>
                <a:latin typeface="Times New Roman" pitchFamily="18" charset="0"/>
                <a:ea typeface="標楷體" pitchFamily="65" charset="-120"/>
                <a:cs typeface="Times New Roman" pitchFamily="18" charset="0"/>
              </a:rPr>
              <a:t>、</a:t>
            </a:r>
            <a:r>
              <a:rPr lang="zh-TW" altLang="zh-TW" sz="2800" dirty="0" smtClean="0">
                <a:solidFill>
                  <a:schemeClr val="tx1">
                    <a:lumMod val="95000"/>
                    <a:lumOff val="5000"/>
                  </a:schemeClr>
                </a:solidFill>
                <a:latin typeface="Times New Roman" pitchFamily="18" charset="0"/>
                <a:ea typeface="標楷體" pitchFamily="65" charset="-120"/>
                <a:cs typeface="Times New Roman" pitchFamily="18" charset="0"/>
              </a:rPr>
              <a:t>手掌變成深紫</a:t>
            </a:r>
            <a:r>
              <a:rPr lang="zh-TW" altLang="en-US" sz="2800" dirty="0" smtClean="0">
                <a:solidFill>
                  <a:schemeClr val="tx1">
                    <a:lumMod val="95000"/>
                    <a:lumOff val="5000"/>
                  </a:schemeClr>
                </a:solidFill>
                <a:latin typeface="Times New Roman" pitchFamily="18" charset="0"/>
                <a:ea typeface="標楷體" pitchFamily="65" charset="-120"/>
                <a:cs typeface="Times New Roman" pitchFamily="18" charset="0"/>
              </a:rPr>
              <a:t>。</a:t>
            </a:r>
            <a:endParaRPr lang="en-US" altLang="zh-TW" sz="2800" dirty="0" smtClean="0">
              <a:solidFill>
                <a:schemeClr val="tx1">
                  <a:lumMod val="95000"/>
                  <a:lumOff val="5000"/>
                </a:schemeClr>
              </a:solidFill>
              <a:latin typeface="Times New Roman" pitchFamily="18" charset="0"/>
              <a:ea typeface="標楷體" pitchFamily="65" charset="-120"/>
              <a:cs typeface="Times New Roman" pitchFamily="18" charset="0"/>
            </a:endParaRPr>
          </a:p>
          <a:p>
            <a:pPr marL="514350" indent="-514350" eaLnBrk="1" hangingPunct="1">
              <a:buFont typeface="+mj-lt"/>
              <a:buAutoNum type="arabicPeriod"/>
              <a:defRPr/>
            </a:pPr>
            <a:r>
              <a:rPr lang="zh-TW" altLang="zh-TW" sz="2800" dirty="0" smtClean="0">
                <a:solidFill>
                  <a:srgbClr val="3F6D19"/>
                </a:solidFill>
                <a:latin typeface="Times New Roman" pitchFamily="18" charset="0"/>
                <a:ea typeface="標楷體" pitchFamily="65" charset="-120"/>
                <a:cs typeface="Times New Roman" pitchFamily="18" charset="0"/>
              </a:rPr>
              <a:t>壓到鎖骨下靜脈</a:t>
            </a:r>
            <a:r>
              <a:rPr lang="zh-TW" altLang="en-US" sz="2800" dirty="0" smtClean="0">
                <a:solidFill>
                  <a:srgbClr val="0D5A50"/>
                </a:solidFill>
                <a:latin typeface="Times New Roman" pitchFamily="18" charset="0"/>
                <a:ea typeface="標楷體" pitchFamily="65" charset="-120"/>
                <a:cs typeface="Times New Roman" pitchFamily="18" charset="0"/>
              </a:rPr>
              <a:t>：</a:t>
            </a:r>
            <a:r>
              <a:rPr lang="zh-TW" altLang="zh-TW" sz="2800" dirty="0" smtClean="0">
                <a:solidFill>
                  <a:schemeClr val="tx1">
                    <a:lumMod val="95000"/>
                    <a:lumOff val="5000"/>
                  </a:schemeClr>
                </a:solidFill>
                <a:latin typeface="Times New Roman" pitchFamily="18" charset="0"/>
                <a:ea typeface="標楷體" pitchFamily="65" charset="-120"/>
                <a:cs typeface="Times New Roman" pitchFamily="18" charset="0"/>
              </a:rPr>
              <a:t>會見手掌暗藍而水腫。</a:t>
            </a:r>
            <a:endParaRPr lang="zh-TW" altLang="en-US" sz="2800" dirty="0" smtClean="0">
              <a:solidFill>
                <a:schemeClr val="tx1">
                  <a:lumMod val="95000"/>
                  <a:lumOff val="5000"/>
                </a:schemeClr>
              </a:solidFill>
              <a:latin typeface="Times New Roman" pitchFamily="18" charset="0"/>
              <a:ea typeface="標楷體" pitchFamily="65" charset="-120"/>
              <a:cs typeface="Times New Roman" pitchFamily="18" charset="0"/>
            </a:endParaRPr>
          </a:p>
        </p:txBody>
      </p:sp>
      <p:sp>
        <p:nvSpPr>
          <p:cNvPr id="8196" name="Rectangle 4"/>
          <p:cNvSpPr>
            <a:spLocks noChangeArrowheads="1"/>
          </p:cNvSpPr>
          <p:nvPr/>
        </p:nvSpPr>
        <p:spPr bwMode="auto">
          <a:xfrm>
            <a:off x="0" y="0"/>
            <a:ext cx="9144000" cy="0"/>
          </a:xfrm>
          <a:prstGeom prst="rect">
            <a:avLst/>
          </a:prstGeom>
          <a:noFill/>
          <a:ln w="9525">
            <a:noFill/>
            <a:miter lim="800000"/>
            <a:headEnd/>
            <a:tailEnd/>
          </a:ln>
        </p:spPr>
        <p:txBody>
          <a:bodyPr wrap="none" lIns="14283" anchor="ctr">
            <a:spAutoFit/>
          </a:bodyPr>
          <a:lstStyle/>
          <a:p>
            <a:endParaRPr lang="zh-TW" altLang="en-US"/>
          </a:p>
        </p:txBody>
      </p:sp>
      <p:sp>
        <p:nvSpPr>
          <p:cNvPr id="8197" name="矩形 4"/>
          <p:cNvSpPr>
            <a:spLocks noChangeArrowheads="1"/>
          </p:cNvSpPr>
          <p:nvPr/>
        </p:nvSpPr>
        <p:spPr bwMode="auto">
          <a:xfrm>
            <a:off x="611188" y="6445076"/>
            <a:ext cx="7742237" cy="368300"/>
          </a:xfrm>
          <a:prstGeom prst="rect">
            <a:avLst/>
          </a:prstGeom>
          <a:noFill/>
          <a:ln w="9525">
            <a:noFill/>
            <a:miter lim="800000"/>
            <a:headEnd/>
            <a:tailEnd/>
          </a:ln>
        </p:spPr>
        <p:txBody>
          <a:bodyPr>
            <a:spAutoFit/>
          </a:bodyPr>
          <a:lstStyle/>
          <a:p>
            <a:r>
              <a:rPr lang="en-US" altLang="zh-TW" dirty="0">
                <a:hlinkClick r:id="rId3"/>
              </a:rPr>
              <a:t>http://myoworkshop.blogspot.com/2011/10/thoracic-outlet-syndrome.html</a:t>
            </a:r>
            <a:endParaRPr lang="zh-TW" altLang="en-US" dirty="0"/>
          </a:p>
        </p:txBody>
      </p:sp>
      <p:pic>
        <p:nvPicPr>
          <p:cNvPr id="6" name="Picture 2" descr="http://www.thoracicoutletsyndromes.com/images/img139.jpg"/>
          <p:cNvPicPr>
            <a:picLocks noChangeAspect="1" noChangeArrowheads="1"/>
          </p:cNvPicPr>
          <p:nvPr/>
        </p:nvPicPr>
        <p:blipFill>
          <a:blip r:embed="rId4" cstate="screen"/>
          <a:srcRect/>
          <a:stretch>
            <a:fillRect/>
          </a:stretch>
        </p:blipFill>
        <p:spPr bwMode="auto">
          <a:xfrm>
            <a:off x="6660232" y="2420888"/>
            <a:ext cx="2267744" cy="3288230"/>
          </a:xfrm>
          <a:prstGeom prst="rect">
            <a:avLst/>
          </a:prstGeom>
          <a:noFill/>
        </p:spPr>
      </p:pic>
      <p:sp>
        <p:nvSpPr>
          <p:cNvPr id="7" name="投影片編號版面配置區 6"/>
          <p:cNvSpPr>
            <a:spLocks noGrp="1"/>
          </p:cNvSpPr>
          <p:nvPr>
            <p:ph type="sldNum" sz="quarter" idx="12"/>
          </p:nvPr>
        </p:nvSpPr>
        <p:spPr/>
        <p:txBody>
          <a:bodyPr/>
          <a:lstStyle/>
          <a:p>
            <a:fld id="{73DA0BB7-265A-403C-9275-D587AB510EDC}" type="slidenum">
              <a:rPr lang="zh-TW" altLang="en-US" smtClean="0"/>
              <a:pPr/>
              <a:t>36</a:t>
            </a:fld>
            <a:endParaRPr lang="zh-TW"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pPr eaLnBrk="1" hangingPunct="1"/>
            <a:r>
              <a:rPr lang="zh-TW" altLang="en-US" b="1" smtClean="0">
                <a:latin typeface="Times New Roman" pitchFamily="18" charset="0"/>
                <a:ea typeface="標楷體" pitchFamily="65" charset="-120"/>
                <a:cs typeface="Times New Roman" pitchFamily="18" charset="0"/>
              </a:rPr>
              <a:t>病因</a:t>
            </a:r>
          </a:p>
        </p:txBody>
      </p:sp>
      <p:sp>
        <p:nvSpPr>
          <p:cNvPr id="3" name="內容版面配置區 2"/>
          <p:cNvSpPr>
            <a:spLocks noGrp="1"/>
          </p:cNvSpPr>
          <p:nvPr>
            <p:ph idx="1"/>
          </p:nvPr>
        </p:nvSpPr>
        <p:spPr/>
        <p:txBody>
          <a:bodyPr>
            <a:normAutofit fontScale="92500" lnSpcReduction="10000"/>
          </a:bodyPr>
          <a:lstStyle/>
          <a:p>
            <a:pPr eaLnBrk="1" hangingPunct="1">
              <a:defRPr/>
            </a:pPr>
            <a:r>
              <a:rPr lang="zh-TW" altLang="zh-TW" sz="3000" dirty="0" smtClean="0">
                <a:solidFill>
                  <a:srgbClr val="FF0000"/>
                </a:solidFill>
                <a:latin typeface="Times New Roman" pitchFamily="18" charset="0"/>
                <a:ea typeface="標楷體" pitchFamily="65" charset="-120"/>
                <a:cs typeface="Times New Roman" pitchFamily="18" charset="0"/>
              </a:rPr>
              <a:t>先天異常或畸形</a:t>
            </a:r>
            <a:r>
              <a:rPr lang="en-US" altLang="zh-TW" sz="3000" dirty="0" smtClean="0">
                <a:solidFill>
                  <a:srgbClr val="FF0000"/>
                </a:solidFill>
                <a:latin typeface="Times New Roman" pitchFamily="18" charset="0"/>
                <a:ea typeface="標楷體" pitchFamily="65" charset="-120"/>
                <a:cs typeface="Times New Roman" pitchFamily="18" charset="0"/>
              </a:rPr>
              <a:t>(</a:t>
            </a:r>
            <a:r>
              <a:rPr lang="zh-TW" altLang="en-US" sz="3000" dirty="0" smtClean="0">
                <a:solidFill>
                  <a:srgbClr val="FF0000"/>
                </a:solidFill>
                <a:latin typeface="Times New Roman" pitchFamily="18" charset="0"/>
                <a:ea typeface="標楷體" pitchFamily="65" charset="-120"/>
                <a:cs typeface="Times New Roman" pitchFamily="18" charset="0"/>
              </a:rPr>
              <a:t>少部份</a:t>
            </a:r>
            <a:r>
              <a:rPr lang="en-US" altLang="zh-TW" sz="3000" dirty="0" smtClean="0">
                <a:solidFill>
                  <a:srgbClr val="FF0000"/>
                </a:solidFill>
                <a:latin typeface="Times New Roman" pitchFamily="18" charset="0"/>
                <a:ea typeface="標楷體" pitchFamily="65" charset="-120"/>
                <a:cs typeface="Times New Roman" pitchFamily="18" charset="0"/>
              </a:rPr>
              <a:t>)</a:t>
            </a:r>
          </a:p>
          <a:p>
            <a:pPr lvl="1" eaLnBrk="1" hangingPunct="1">
              <a:defRPr/>
            </a:pPr>
            <a:r>
              <a:rPr lang="zh-TW" altLang="zh-TW" sz="2600" dirty="0" smtClean="0">
                <a:solidFill>
                  <a:schemeClr val="tx1">
                    <a:lumMod val="95000"/>
                    <a:lumOff val="5000"/>
                  </a:schemeClr>
                </a:solidFill>
                <a:latin typeface="Times New Roman" pitchFamily="18" charset="0"/>
                <a:ea typeface="標楷體" pitchFamily="65" charset="-120"/>
                <a:cs typeface="Times New Roman" pitchFamily="18" charset="0"/>
              </a:rPr>
              <a:t>頸部肋骨、胸部第一肋骨錯位、異常增厚的肌肉、斜角肌毛病、或纖維化的束帶所致。</a:t>
            </a:r>
          </a:p>
          <a:p>
            <a:pPr eaLnBrk="1" hangingPunct="1">
              <a:defRPr/>
            </a:pPr>
            <a:r>
              <a:rPr lang="zh-TW" altLang="zh-TW" sz="3000" dirty="0" smtClean="0">
                <a:solidFill>
                  <a:srgbClr val="FF0000"/>
                </a:solidFill>
                <a:latin typeface="Times New Roman" pitchFamily="18" charset="0"/>
                <a:ea typeface="標楷體" pitchFamily="65" charset="-120"/>
                <a:cs typeface="Times New Roman" pitchFamily="18" charset="0"/>
              </a:rPr>
              <a:t>頸脊椎異常</a:t>
            </a:r>
            <a:r>
              <a:rPr lang="zh-TW" altLang="zh-TW" sz="3000" dirty="0" smtClean="0">
                <a:solidFill>
                  <a:srgbClr val="3366FF"/>
                </a:solidFill>
                <a:latin typeface="Times New Roman" pitchFamily="18" charset="0"/>
                <a:ea typeface="標楷體" pitchFamily="65" charset="-120"/>
                <a:cs typeface="Times New Roman" pitchFamily="18" charset="0"/>
              </a:rPr>
              <a:t>：</a:t>
            </a:r>
            <a:endParaRPr lang="en-US" altLang="zh-TW" sz="3000" dirty="0" smtClean="0">
              <a:solidFill>
                <a:srgbClr val="3366FF"/>
              </a:solidFill>
              <a:latin typeface="Times New Roman" pitchFamily="18" charset="0"/>
              <a:ea typeface="標楷體" pitchFamily="65" charset="-120"/>
              <a:cs typeface="Times New Roman" pitchFamily="18" charset="0"/>
            </a:endParaRPr>
          </a:p>
          <a:p>
            <a:pPr lvl="1" eaLnBrk="1" hangingPunct="1">
              <a:defRPr/>
            </a:pPr>
            <a:r>
              <a:rPr lang="zh-TW" altLang="zh-TW" sz="2600" dirty="0" smtClean="0">
                <a:solidFill>
                  <a:schemeClr val="tx1">
                    <a:lumMod val="95000"/>
                    <a:lumOff val="5000"/>
                  </a:schemeClr>
                </a:solidFill>
                <a:latin typeface="Times New Roman" pitchFamily="18" charset="0"/>
                <a:ea typeface="標楷體" pitchFamily="65" charset="-120"/>
                <a:cs typeface="Times New Roman" pitchFamily="18" charset="0"/>
              </a:rPr>
              <a:t>因長期頸椎及肩膀姿勢不良，手臂懸空無支撐長期工作，導致前鋸肌肥厚。</a:t>
            </a:r>
          </a:p>
          <a:p>
            <a:pPr eaLnBrk="1" hangingPunct="1">
              <a:defRPr/>
            </a:pPr>
            <a:r>
              <a:rPr lang="zh-TW" altLang="zh-TW" sz="3000" dirty="0" smtClean="0">
                <a:solidFill>
                  <a:srgbClr val="FF0000"/>
                </a:solidFill>
                <a:latin typeface="Times New Roman" pitchFamily="18" charset="0"/>
                <a:ea typeface="標楷體" pitchFamily="65" charset="-120"/>
                <a:cs typeface="Times New Roman" pitchFamily="18" charset="0"/>
              </a:rPr>
              <a:t>姿勢不良</a:t>
            </a:r>
            <a:r>
              <a:rPr lang="zh-TW" altLang="zh-TW" sz="3000" dirty="0" smtClean="0">
                <a:solidFill>
                  <a:srgbClr val="3366FF"/>
                </a:solidFill>
                <a:latin typeface="Times New Roman" pitchFamily="18" charset="0"/>
                <a:ea typeface="標楷體" pitchFamily="65" charset="-120"/>
                <a:cs typeface="Times New Roman" pitchFamily="18" charset="0"/>
              </a:rPr>
              <a:t>：</a:t>
            </a:r>
            <a:endParaRPr lang="en-US" altLang="zh-TW" sz="3000" dirty="0" smtClean="0">
              <a:solidFill>
                <a:srgbClr val="3366FF"/>
              </a:solidFill>
              <a:latin typeface="Times New Roman" pitchFamily="18" charset="0"/>
              <a:ea typeface="標楷體" pitchFamily="65" charset="-120"/>
              <a:cs typeface="Times New Roman" pitchFamily="18" charset="0"/>
            </a:endParaRPr>
          </a:p>
          <a:p>
            <a:pPr lvl="1" eaLnBrk="1" hangingPunct="1">
              <a:defRPr/>
            </a:pPr>
            <a:r>
              <a:rPr lang="zh-TW" altLang="zh-TW" sz="2600" dirty="0" smtClean="0">
                <a:solidFill>
                  <a:srgbClr val="FF0000"/>
                </a:solidFill>
                <a:latin typeface="Times New Roman" pitchFamily="18" charset="0"/>
                <a:ea typeface="標楷體" pitchFamily="65" charset="-120"/>
                <a:cs typeface="Times New Roman" pitchFamily="18" charset="0"/>
              </a:rPr>
              <a:t>長期開車</a:t>
            </a:r>
            <a:r>
              <a:rPr lang="zh-TW" altLang="zh-TW" sz="2600" dirty="0" smtClean="0">
                <a:solidFill>
                  <a:schemeClr val="tx1">
                    <a:lumMod val="95000"/>
                    <a:lumOff val="5000"/>
                  </a:schemeClr>
                </a:solidFill>
                <a:latin typeface="Times New Roman" pitchFamily="18" charset="0"/>
                <a:ea typeface="標楷體" pitchFamily="65" charset="-120"/>
                <a:cs typeface="Times New Roman" pitchFamily="18" charset="0"/>
              </a:rPr>
              <a:t>或</a:t>
            </a:r>
            <a:r>
              <a:rPr lang="zh-TW" altLang="zh-TW" sz="2600" dirty="0" smtClean="0">
                <a:solidFill>
                  <a:srgbClr val="FF0000"/>
                </a:solidFill>
                <a:latin typeface="Times New Roman" pitchFamily="18" charset="0"/>
                <a:ea typeface="標楷體" pitchFamily="65" charset="-120"/>
                <a:cs typeface="Times New Roman" pitchFamily="18" charset="0"/>
              </a:rPr>
              <a:t>搭車姿勢不良</a:t>
            </a:r>
            <a:r>
              <a:rPr lang="zh-TW" altLang="zh-TW" sz="2600" dirty="0" smtClean="0">
                <a:solidFill>
                  <a:schemeClr val="tx1">
                    <a:lumMod val="95000"/>
                    <a:lumOff val="5000"/>
                  </a:schemeClr>
                </a:solidFill>
                <a:latin typeface="Times New Roman" pitchFamily="18" charset="0"/>
                <a:ea typeface="標楷體" pitchFamily="65" charset="-120"/>
                <a:cs typeface="Times New Roman" pitchFamily="18" charset="0"/>
              </a:rPr>
              <a:t>、</a:t>
            </a:r>
            <a:r>
              <a:rPr lang="zh-TW" altLang="zh-TW" sz="2600" dirty="0" smtClean="0">
                <a:solidFill>
                  <a:srgbClr val="FF0000"/>
                </a:solidFill>
                <a:latin typeface="Times New Roman" pitchFamily="18" charset="0"/>
                <a:ea typeface="標楷體" pitchFamily="65" charset="-120"/>
                <a:cs typeface="Times New Roman" pitchFamily="18" charset="0"/>
              </a:rPr>
              <a:t>提重物</a:t>
            </a:r>
            <a:r>
              <a:rPr lang="zh-TW" altLang="zh-TW" sz="2600" dirty="0" smtClean="0">
                <a:solidFill>
                  <a:schemeClr val="tx1">
                    <a:lumMod val="95000"/>
                    <a:lumOff val="5000"/>
                  </a:schemeClr>
                </a:solidFill>
                <a:latin typeface="Times New Roman" pitchFamily="18" charset="0"/>
                <a:ea typeface="標楷體" pitchFamily="65" charset="-120"/>
                <a:cs typeface="Times New Roman" pitchFamily="18" charset="0"/>
              </a:rPr>
              <a:t>或兩臂出力勞動、</a:t>
            </a:r>
            <a:r>
              <a:rPr lang="zh-TW" altLang="zh-TW" sz="2600" dirty="0" smtClean="0">
                <a:solidFill>
                  <a:srgbClr val="FF0000"/>
                </a:solidFill>
                <a:latin typeface="Times New Roman" pitchFamily="18" charset="0"/>
                <a:ea typeface="標楷體" pitchFamily="65" charset="-120"/>
                <a:cs typeface="Times New Roman" pitchFamily="18" charset="0"/>
              </a:rPr>
              <a:t>從事電腦或文書工作坐姿不正確</a:t>
            </a:r>
            <a:r>
              <a:rPr lang="zh-TW" altLang="zh-TW" sz="2600" dirty="0" smtClean="0">
                <a:solidFill>
                  <a:schemeClr val="tx1">
                    <a:lumMod val="95000"/>
                    <a:lumOff val="5000"/>
                  </a:schemeClr>
                </a:solidFill>
                <a:latin typeface="Times New Roman" pitchFamily="18" charset="0"/>
                <a:ea typeface="標楷體" pitchFamily="65" charset="-120"/>
                <a:cs typeface="Times New Roman" pitchFamily="18" charset="0"/>
              </a:rPr>
              <a:t>，座椅高度與弧度不當，未能提供頸、肩及肘部足夠支持等，導致前鋸肌腫脹發炎。</a:t>
            </a:r>
          </a:p>
          <a:p>
            <a:pPr eaLnBrk="1" hangingPunct="1">
              <a:defRPr/>
            </a:pPr>
            <a:endParaRPr lang="zh-TW" altLang="en-US" dirty="0" smtClean="0">
              <a:solidFill>
                <a:srgbClr val="3366FF"/>
              </a:solidFill>
              <a:latin typeface="Times New Roman" pitchFamily="18" charset="0"/>
              <a:ea typeface="標楷體" pitchFamily="65" charset="-120"/>
              <a:cs typeface="Times New Roman" pitchFamily="18" charset="0"/>
            </a:endParaRPr>
          </a:p>
        </p:txBody>
      </p:sp>
      <p:sp>
        <p:nvSpPr>
          <p:cNvPr id="9220" name="矩形 3"/>
          <p:cNvSpPr>
            <a:spLocks noChangeArrowheads="1"/>
          </p:cNvSpPr>
          <p:nvPr/>
        </p:nvSpPr>
        <p:spPr bwMode="auto">
          <a:xfrm>
            <a:off x="179388" y="5805488"/>
            <a:ext cx="8713787" cy="922337"/>
          </a:xfrm>
          <a:prstGeom prst="rect">
            <a:avLst/>
          </a:prstGeom>
          <a:noFill/>
          <a:ln w="9525">
            <a:noFill/>
            <a:miter lim="800000"/>
            <a:headEnd/>
            <a:tailEnd/>
          </a:ln>
        </p:spPr>
        <p:txBody>
          <a:bodyPr>
            <a:spAutoFit/>
          </a:bodyPr>
          <a:lstStyle/>
          <a:p>
            <a:r>
              <a:rPr lang="en-US" altLang="zh-TW" dirty="0">
                <a:hlinkClick r:id="rId2"/>
              </a:rPr>
              <a:t>http://a0910008345.pixnet.net/blog/post/27534610-%E8%83%B8%E5%BB%93%E5%87%BA%E5%8F%A3%E7%97%87%E5%80%99%E7%BE%A4-thoracic-outlet-syndrome</a:t>
            </a:r>
            <a:endParaRPr lang="zh-TW" altLang="en-US" dirty="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37</a:t>
            </a:fld>
            <a:endParaRPr lang="zh-TW"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trips(downLeft)">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trips(downLeft)">
                                      <p:cBhvr>
                                        <p:cTn id="32" dur="1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strips(downLeft)">
                                      <p:cBhvr>
                                        <p:cTn id="3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標題 1"/>
          <p:cNvSpPr>
            <a:spLocks noGrp="1"/>
          </p:cNvSpPr>
          <p:nvPr>
            <p:ph type="title"/>
          </p:nvPr>
        </p:nvSpPr>
        <p:spPr/>
        <p:txBody>
          <a:bodyPr>
            <a:normAutofit/>
          </a:bodyPr>
          <a:lstStyle/>
          <a:p>
            <a:r>
              <a:rPr lang="zh-TW" altLang="en-US" sz="4000" b="1" dirty="0" smtClean="0">
                <a:latin typeface="Times New Roman" pitchFamily="18" charset="0"/>
                <a:ea typeface="標楷體" pitchFamily="65" charset="-120"/>
                <a:cs typeface="Times New Roman" pitchFamily="18" charset="0"/>
              </a:rPr>
              <a:t>評估方式</a:t>
            </a:r>
            <a:r>
              <a:rPr lang="en-US" altLang="zh-TW" sz="4000" b="1" dirty="0" smtClean="0">
                <a:latin typeface="Times New Roman" pitchFamily="18" charset="0"/>
                <a:ea typeface="標楷體" pitchFamily="65" charset="-120"/>
                <a:cs typeface="Times New Roman" pitchFamily="18" charset="0"/>
              </a:rPr>
              <a:t>---</a:t>
            </a:r>
            <a:r>
              <a:rPr lang="zh-TW" altLang="en-US" sz="4000" b="1" dirty="0" smtClean="0">
                <a:latin typeface="Times New Roman" pitchFamily="18" charset="0"/>
                <a:ea typeface="標楷體" pitchFamily="65" charset="-120"/>
                <a:cs typeface="Times New Roman" pitchFamily="18" charset="0"/>
              </a:rPr>
              <a:t>艾倫測試</a:t>
            </a:r>
            <a:r>
              <a:rPr lang="en-US" altLang="zh-TW" sz="4000" b="1" dirty="0" smtClean="0">
                <a:latin typeface="Times New Roman" pitchFamily="18" charset="0"/>
                <a:ea typeface="標楷體" pitchFamily="65" charset="-120"/>
                <a:cs typeface="Times New Roman" pitchFamily="18" charset="0"/>
              </a:rPr>
              <a:t>(</a:t>
            </a:r>
            <a:r>
              <a:rPr lang="en-US" altLang="zh-TW" sz="4400" dirty="0" smtClean="0">
                <a:solidFill>
                  <a:schemeClr val="tx1"/>
                </a:solidFill>
                <a:latin typeface="Times New Roman" pitchFamily="18" charset="0"/>
                <a:ea typeface="標楷體" pitchFamily="65" charset="-120"/>
                <a:cs typeface="Times New Roman" pitchFamily="18" charset="0"/>
                <a:hlinkClick r:id="rId2"/>
              </a:rPr>
              <a:t>Allen test</a:t>
            </a:r>
            <a:r>
              <a:rPr lang="en-US" altLang="zh-TW" sz="4000" b="1" dirty="0" smtClean="0">
                <a:latin typeface="Times New Roman" pitchFamily="18" charset="0"/>
                <a:ea typeface="標楷體" pitchFamily="65" charset="-120"/>
                <a:cs typeface="Times New Roman" pitchFamily="18" charset="0"/>
              </a:rPr>
              <a:t>)</a:t>
            </a:r>
          </a:p>
        </p:txBody>
      </p:sp>
      <p:sp>
        <p:nvSpPr>
          <p:cNvPr id="11267" name="內容版面配置區 2"/>
          <p:cNvSpPr>
            <a:spLocks noGrp="1"/>
          </p:cNvSpPr>
          <p:nvPr>
            <p:ph idx="1"/>
          </p:nvPr>
        </p:nvSpPr>
        <p:spPr>
          <a:xfrm>
            <a:off x="395288" y="2060848"/>
            <a:ext cx="8229600" cy="4536802"/>
          </a:xfrm>
        </p:spPr>
        <p:txBody>
          <a:bodyPr/>
          <a:lstStyle/>
          <a:p>
            <a:pPr eaLnBrk="1" hangingPunct="1">
              <a:lnSpc>
                <a:spcPct val="80000"/>
              </a:lnSpc>
              <a:buFont typeface="Arial" charset="0"/>
              <a:buNone/>
              <a:defRPr/>
            </a:pPr>
            <a:r>
              <a:rPr lang="en-US" altLang="zh-TW" sz="2800" dirty="0" smtClean="0">
                <a:solidFill>
                  <a:schemeClr val="tx1">
                    <a:lumMod val="95000"/>
                    <a:lumOff val="5000"/>
                  </a:schemeClr>
                </a:solidFill>
                <a:latin typeface="Times New Roman" pitchFamily="18" charset="0"/>
                <a:ea typeface="標楷體" pitchFamily="65" charset="-120"/>
                <a:cs typeface="Times New Roman" pitchFamily="18" charset="0"/>
              </a:rPr>
              <a:t>1.</a:t>
            </a:r>
            <a:r>
              <a:rPr lang="zh-TW" altLang="en-US" sz="2800" dirty="0" smtClean="0">
                <a:solidFill>
                  <a:schemeClr val="tx1">
                    <a:lumMod val="95000"/>
                    <a:lumOff val="5000"/>
                  </a:schemeClr>
                </a:solidFill>
                <a:latin typeface="Times New Roman" pitchFamily="18" charset="0"/>
                <a:ea typeface="標楷體" pitchFamily="65" charset="-120"/>
                <a:cs typeface="Times New Roman" pitchFamily="18" charset="0"/>
              </a:rPr>
              <a:t>受測者採站姿，將傷側的肩膀向上拉</a:t>
            </a:r>
            <a:r>
              <a:rPr lang="en-US" altLang="zh-TW" sz="2800" dirty="0" smtClean="0">
                <a:solidFill>
                  <a:schemeClr val="tx1">
                    <a:lumMod val="95000"/>
                    <a:lumOff val="5000"/>
                  </a:schemeClr>
                </a:solidFill>
                <a:latin typeface="Times New Roman" pitchFamily="18" charset="0"/>
                <a:ea typeface="標楷體" pitchFamily="65" charset="-120"/>
                <a:cs typeface="Times New Roman" pitchFamily="18" charset="0"/>
              </a:rPr>
              <a:t>90</a:t>
            </a:r>
            <a:r>
              <a:rPr lang="zh-TW" altLang="en-US" sz="2800" dirty="0" smtClean="0">
                <a:solidFill>
                  <a:schemeClr val="tx1">
                    <a:lumMod val="95000"/>
                    <a:lumOff val="5000"/>
                  </a:schemeClr>
                </a:solidFill>
                <a:latin typeface="Times New Roman" pitchFamily="18" charset="0"/>
                <a:ea typeface="標楷體" pitchFamily="65" charset="-120"/>
                <a:cs typeface="Times New Roman" pitchFamily="18" charset="0"/>
              </a:rPr>
              <a:t>度</a:t>
            </a:r>
          </a:p>
          <a:p>
            <a:pPr eaLnBrk="1" hangingPunct="1">
              <a:lnSpc>
                <a:spcPct val="80000"/>
              </a:lnSpc>
              <a:buFont typeface="Arial" charset="0"/>
              <a:buNone/>
              <a:defRPr/>
            </a:pPr>
            <a:r>
              <a:rPr lang="en-US" altLang="zh-TW" sz="2800" dirty="0" smtClean="0">
                <a:solidFill>
                  <a:schemeClr val="tx1">
                    <a:lumMod val="95000"/>
                    <a:lumOff val="5000"/>
                  </a:schemeClr>
                </a:solidFill>
                <a:latin typeface="Times New Roman" pitchFamily="18" charset="0"/>
                <a:ea typeface="標楷體" pitchFamily="65" charset="-120"/>
                <a:cs typeface="Times New Roman" pitchFamily="18" charset="0"/>
              </a:rPr>
              <a:t>2.</a:t>
            </a:r>
            <a:r>
              <a:rPr lang="zh-TW" altLang="en-US" sz="2800" dirty="0" smtClean="0">
                <a:solidFill>
                  <a:schemeClr val="tx1">
                    <a:lumMod val="95000"/>
                    <a:lumOff val="5000"/>
                  </a:schemeClr>
                </a:solidFill>
                <a:latin typeface="Times New Roman" pitchFamily="18" charset="0"/>
                <a:ea typeface="標楷體" pitchFamily="65" charset="-120"/>
                <a:cs typeface="Times New Roman" pitchFamily="18" charset="0"/>
              </a:rPr>
              <a:t>並將</a:t>
            </a:r>
            <a:r>
              <a:rPr lang="zh-TW" altLang="en-US" sz="2800" dirty="0" smtClean="0">
                <a:solidFill>
                  <a:srgbClr val="FF0000"/>
                </a:solidFill>
                <a:latin typeface="Times New Roman" pitchFamily="18" charset="0"/>
                <a:ea typeface="標楷體" pitchFamily="65" charset="-120"/>
                <a:cs typeface="Times New Roman" pitchFamily="18" charset="0"/>
              </a:rPr>
              <a:t>頭轉向未受傷</a:t>
            </a:r>
            <a:r>
              <a:rPr lang="zh-TW" altLang="en-US" sz="2800" dirty="0" smtClean="0">
                <a:solidFill>
                  <a:schemeClr val="tx1">
                    <a:lumMod val="95000"/>
                    <a:lumOff val="5000"/>
                  </a:schemeClr>
                </a:solidFill>
                <a:latin typeface="Times New Roman" pitchFamily="18" charset="0"/>
                <a:ea typeface="標楷體" pitchFamily="65" charset="-120"/>
                <a:cs typeface="Times New Roman" pitchFamily="18" charset="0"/>
              </a:rPr>
              <a:t>的那一側。</a:t>
            </a:r>
          </a:p>
          <a:p>
            <a:pPr eaLnBrk="1" hangingPunct="1">
              <a:lnSpc>
                <a:spcPct val="80000"/>
              </a:lnSpc>
              <a:buFont typeface="Arial" charset="0"/>
              <a:buNone/>
              <a:defRPr/>
            </a:pPr>
            <a:r>
              <a:rPr lang="en-US" altLang="zh-TW" sz="2800" dirty="0" smtClean="0">
                <a:solidFill>
                  <a:schemeClr val="tx1">
                    <a:lumMod val="95000"/>
                    <a:lumOff val="5000"/>
                  </a:schemeClr>
                </a:solidFill>
                <a:latin typeface="Times New Roman" pitchFamily="18" charset="0"/>
                <a:ea typeface="標楷體" pitchFamily="65" charset="-120"/>
                <a:cs typeface="Times New Roman" pitchFamily="18" charset="0"/>
              </a:rPr>
              <a:t>3.</a:t>
            </a:r>
            <a:r>
              <a:rPr lang="zh-TW" altLang="en-US" sz="2800" dirty="0" smtClean="0">
                <a:solidFill>
                  <a:schemeClr val="tx1">
                    <a:lumMod val="95000"/>
                    <a:lumOff val="5000"/>
                  </a:schemeClr>
                </a:solidFill>
                <a:latin typeface="Times New Roman" pitchFamily="18" charset="0"/>
                <a:ea typeface="標楷體" pitchFamily="65" charset="-120"/>
                <a:cs typeface="Times New Roman" pitchFamily="18" charset="0"/>
              </a:rPr>
              <a:t>測量受測者的橈動脈脈搏或血壓，若病人的</a:t>
            </a:r>
            <a:r>
              <a:rPr lang="zh-TW" altLang="en-US" sz="2800" dirty="0" smtClean="0">
                <a:solidFill>
                  <a:srgbClr val="FF0000"/>
                </a:solidFill>
                <a:latin typeface="Times New Roman" pitchFamily="18" charset="0"/>
                <a:ea typeface="標楷體" pitchFamily="65" charset="-120"/>
                <a:cs typeface="Times New Roman" pitchFamily="18" charset="0"/>
              </a:rPr>
              <a:t>橈動脈</a:t>
            </a:r>
            <a:r>
              <a:rPr lang="zh-TW" altLang="en-US" sz="2800" dirty="0" smtClean="0">
                <a:solidFill>
                  <a:schemeClr val="tx1">
                    <a:lumMod val="95000"/>
                    <a:lumOff val="5000"/>
                  </a:schemeClr>
                </a:solidFill>
                <a:latin typeface="Times New Roman" pitchFamily="18" charset="0"/>
                <a:ea typeface="標楷體" pitchFamily="65" charset="-120"/>
                <a:cs typeface="Times New Roman" pitchFamily="18" charset="0"/>
              </a:rPr>
              <a:t>脈搏消失或血壓減少，則表示病人可能有胸輸出症候群的現象。</a:t>
            </a:r>
          </a:p>
        </p:txBody>
      </p:sp>
      <p:sp>
        <p:nvSpPr>
          <p:cNvPr id="4" name="Rectangle 3"/>
          <p:cNvSpPr txBox="1">
            <a:spLocks/>
          </p:cNvSpPr>
          <p:nvPr/>
        </p:nvSpPr>
        <p:spPr>
          <a:xfrm>
            <a:off x="1259632" y="4797152"/>
            <a:ext cx="6840537" cy="1655762"/>
          </a:xfrm>
          <a:prstGeom prst="rect">
            <a:avLst/>
          </a:prstGeom>
        </p:spPr>
        <p:txBody>
          <a:bodyPr vert="horz">
            <a:normAutofit/>
          </a:bodyPr>
          <a:lstStyle/>
          <a:p>
            <a:pPr marL="274320" marR="0" lvl="0" indent="-274320" algn="l" defTabSz="914400" rtl="0" eaLnBrk="1" fontAlgn="auto" latinLnBrk="0" hangingPunct="1">
              <a:lnSpc>
                <a:spcPct val="90000"/>
              </a:lnSpc>
              <a:spcBef>
                <a:spcPct val="20000"/>
              </a:spcBef>
              <a:spcAft>
                <a:spcPts val="0"/>
              </a:spcAft>
              <a:buClr>
                <a:schemeClr val="accent3"/>
              </a:buClr>
              <a:buSzPct val="95000"/>
              <a:buFont typeface="Arial" charset="0"/>
              <a:buNone/>
              <a:tabLst/>
              <a:defRPr/>
            </a:pPr>
            <a:endParaRPr kumimoji="0" lang="en-US" altLang="zh-TW" sz="10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91490" name="Picture 2" descr="http://www.nismat.org/ptcor/thoracic_outlet/allen.jpg"/>
          <p:cNvPicPr>
            <a:picLocks noChangeAspect="1" noChangeArrowheads="1"/>
          </p:cNvPicPr>
          <p:nvPr/>
        </p:nvPicPr>
        <p:blipFill>
          <a:blip r:embed="rId3" cstate="screen"/>
          <a:srcRect/>
          <a:stretch>
            <a:fillRect/>
          </a:stretch>
        </p:blipFill>
        <p:spPr bwMode="auto">
          <a:xfrm>
            <a:off x="2418765" y="4005064"/>
            <a:ext cx="3809419" cy="2708920"/>
          </a:xfrm>
          <a:prstGeom prst="rect">
            <a:avLst/>
          </a:prstGeom>
          <a:noFill/>
        </p:spPr>
      </p:pic>
      <p:sp>
        <p:nvSpPr>
          <p:cNvPr id="6" name="投影片編號版面配置區 5"/>
          <p:cNvSpPr>
            <a:spLocks noGrp="1"/>
          </p:cNvSpPr>
          <p:nvPr>
            <p:ph type="sldNum" sz="quarter" idx="12"/>
          </p:nvPr>
        </p:nvSpPr>
        <p:spPr/>
        <p:txBody>
          <a:bodyPr/>
          <a:lstStyle/>
          <a:p>
            <a:fld id="{73DA0BB7-265A-403C-9275-D587AB510EDC}" type="slidenum">
              <a:rPr lang="zh-TW" altLang="en-US" smtClean="0"/>
              <a:pPr/>
              <a:t>38</a:t>
            </a:fld>
            <a:endParaRPr lang="zh-TW" altLang="en-US"/>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wheel(4)">
                                      <p:cBhvr>
                                        <p:cTn id="12" dur="1000"/>
                                        <p:tgtEl>
                                          <p:spTgt spid="112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Effect transition="in" filter="wheel(4)">
                                      <p:cBhvr>
                                        <p:cTn id="17" dur="1000"/>
                                        <p:tgtEl>
                                          <p:spTgt spid="112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1267">
                                            <p:txEl>
                                              <p:pRg st="2" end="2"/>
                                            </p:txEl>
                                          </p:spTgt>
                                        </p:tgtEl>
                                        <p:attrNameLst>
                                          <p:attrName>style.visibility</p:attrName>
                                        </p:attrNameLst>
                                      </p:cBhvr>
                                      <p:to>
                                        <p:strVal val="visible"/>
                                      </p:to>
                                    </p:set>
                                    <p:animEffect transition="in" filter="wheel(4)">
                                      <p:cBhvr>
                                        <p:cTn id="22" dur="1000"/>
                                        <p:tgtEl>
                                          <p:spTgt spid="11267">
                                            <p:txEl>
                                              <p:pRg st="2" end="2"/>
                                            </p:txEl>
                                          </p:spTgt>
                                        </p:tgtEl>
                                      </p:cBhvr>
                                    </p:animEffect>
                                  </p:childTnLst>
                                </p:cTn>
                              </p:par>
                            </p:childTnLst>
                          </p:cTn>
                        </p:par>
                        <p:par>
                          <p:cTn id="23" fill="hold">
                            <p:stCondLst>
                              <p:cond delay="1000"/>
                            </p:stCondLst>
                            <p:childTnLst>
                              <p:par>
                                <p:cTn id="24" presetID="10" presetClass="entr" presetSubtype="0" fill="hold" grpId="0" nodeType="afterEffect" nodePh="1">
                                  <p:stCondLst>
                                    <p:cond delay="0"/>
                                  </p:stCondLst>
                                  <p:endCondLst>
                                    <p:cond evt="begin" delay="0">
                                      <p:tn val="24"/>
                                    </p:cond>
                                  </p:end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normAutofit fontScale="90000"/>
          </a:bodyPr>
          <a:lstStyle/>
          <a:p>
            <a:r>
              <a:rPr lang="zh-TW" altLang="en-US" sz="4000" b="1" dirty="0" smtClean="0">
                <a:latin typeface="Times New Roman" pitchFamily="18" charset="0"/>
                <a:ea typeface="標楷體" pitchFamily="65" charset="-120"/>
                <a:cs typeface="Times New Roman" pitchFamily="18" charset="0"/>
              </a:rPr>
              <a:t>評估方式</a:t>
            </a:r>
            <a:r>
              <a:rPr lang="en-US" altLang="zh-TW" sz="4000" b="1" dirty="0" smtClean="0">
                <a:latin typeface="Times New Roman" pitchFamily="18" charset="0"/>
                <a:ea typeface="標楷體" pitchFamily="65" charset="-120"/>
                <a:cs typeface="Times New Roman" pitchFamily="18" charset="0"/>
              </a:rPr>
              <a:t>---</a:t>
            </a:r>
            <a:r>
              <a:rPr lang="zh-TW" altLang="en-US" sz="4000" b="1" dirty="0" smtClean="0">
                <a:latin typeface="Times New Roman" pitchFamily="18" charset="0"/>
                <a:ea typeface="標楷體" pitchFamily="65" charset="-120"/>
                <a:cs typeface="Times New Roman" pitchFamily="18" charset="0"/>
              </a:rPr>
              <a:t>艾得森測試</a:t>
            </a:r>
            <a:r>
              <a:rPr lang="en-US" altLang="zh-TW" sz="4000" b="1" dirty="0" smtClean="0">
                <a:latin typeface="Times New Roman" pitchFamily="18" charset="0"/>
                <a:ea typeface="標楷體" pitchFamily="65" charset="-120"/>
                <a:cs typeface="Times New Roman" pitchFamily="18" charset="0"/>
              </a:rPr>
              <a:t>(</a:t>
            </a:r>
            <a:r>
              <a:rPr lang="en-US" altLang="zh-TW" sz="4900" dirty="0" err="1" smtClean="0">
                <a:latin typeface="Times New Roman" pitchFamily="18" charset="0"/>
                <a:ea typeface="標楷體" pitchFamily="65" charset="-120"/>
                <a:cs typeface="Times New Roman" pitchFamily="18" charset="0"/>
                <a:hlinkClick r:id="rId2"/>
              </a:rPr>
              <a:t>Adson's</a:t>
            </a:r>
            <a:r>
              <a:rPr lang="en-US" altLang="zh-TW" sz="4900" dirty="0" smtClean="0">
                <a:latin typeface="Times New Roman" pitchFamily="18" charset="0"/>
                <a:ea typeface="標楷體" pitchFamily="65" charset="-120"/>
                <a:cs typeface="Times New Roman" pitchFamily="18" charset="0"/>
                <a:hlinkClick r:id="rId2"/>
              </a:rPr>
              <a:t> test</a:t>
            </a:r>
            <a:r>
              <a:rPr lang="en-US" altLang="zh-TW" sz="4000" b="1" dirty="0" smtClean="0">
                <a:latin typeface="Times New Roman" pitchFamily="18" charset="0"/>
                <a:ea typeface="標楷體" pitchFamily="65" charset="-120"/>
                <a:cs typeface="Times New Roman" pitchFamily="18" charset="0"/>
              </a:rPr>
              <a:t>)</a:t>
            </a:r>
            <a:endParaRPr lang="zh-TW" altLang="en-US" sz="4000" b="1" dirty="0" smtClean="0">
              <a:latin typeface="Times New Roman" pitchFamily="18" charset="0"/>
              <a:ea typeface="標楷體" pitchFamily="65" charset="-120"/>
              <a:cs typeface="Times New Roman" pitchFamily="18" charset="0"/>
            </a:endParaRPr>
          </a:p>
        </p:txBody>
      </p:sp>
      <p:sp>
        <p:nvSpPr>
          <p:cNvPr id="13315" name="Rectangle 3"/>
          <p:cNvSpPr>
            <a:spLocks noGrp="1"/>
          </p:cNvSpPr>
          <p:nvPr>
            <p:ph type="body" idx="1"/>
          </p:nvPr>
        </p:nvSpPr>
        <p:spPr/>
        <p:txBody>
          <a:bodyPr/>
          <a:lstStyle/>
          <a:p>
            <a:pPr eaLnBrk="1" hangingPunct="1">
              <a:lnSpc>
                <a:spcPct val="80000"/>
              </a:lnSpc>
              <a:buFont typeface="Arial" charset="0"/>
              <a:buNone/>
            </a:pPr>
            <a:r>
              <a:rPr lang="en-US" altLang="zh-TW" sz="2800" dirty="0" smtClean="0">
                <a:latin typeface="Times New Roman" pitchFamily="18" charset="0"/>
                <a:ea typeface="標楷體" pitchFamily="65" charset="-120"/>
                <a:cs typeface="Times New Roman" pitchFamily="18" charset="0"/>
              </a:rPr>
              <a:t>1.</a:t>
            </a:r>
            <a:r>
              <a:rPr lang="zh-TW" altLang="en-US" sz="2800" dirty="0" smtClean="0">
                <a:latin typeface="Times New Roman" pitchFamily="18" charset="0"/>
                <a:ea typeface="標楷體" pitchFamily="65" charset="-120"/>
                <a:cs typeface="Times New Roman" pitchFamily="18" charset="0"/>
              </a:rPr>
              <a:t>受測者採坐姿，將傷側的肩膀約外展</a:t>
            </a:r>
            <a:r>
              <a:rPr lang="en-US" altLang="zh-TW" sz="2800" dirty="0" smtClean="0">
                <a:latin typeface="Times New Roman" pitchFamily="18" charset="0"/>
                <a:ea typeface="標楷體" pitchFamily="65" charset="-120"/>
                <a:cs typeface="Times New Roman" pitchFamily="18" charset="0"/>
              </a:rPr>
              <a:t>30</a:t>
            </a:r>
            <a:r>
              <a:rPr lang="zh-TW" altLang="en-US" sz="2800" dirty="0" smtClean="0">
                <a:latin typeface="Times New Roman" pitchFamily="18" charset="0"/>
                <a:ea typeface="標楷體" pitchFamily="65" charset="-120"/>
                <a:cs typeface="Times New Roman" pitchFamily="18" charset="0"/>
              </a:rPr>
              <a:t>度</a:t>
            </a:r>
          </a:p>
          <a:p>
            <a:pPr eaLnBrk="1" hangingPunct="1">
              <a:lnSpc>
                <a:spcPct val="80000"/>
              </a:lnSpc>
              <a:buFont typeface="Arial" charset="0"/>
              <a:buNone/>
            </a:pPr>
            <a:r>
              <a:rPr lang="en-US" altLang="zh-TW" sz="2800" dirty="0" smtClean="0">
                <a:latin typeface="Times New Roman" pitchFamily="18" charset="0"/>
                <a:ea typeface="標楷體" pitchFamily="65" charset="-120"/>
                <a:cs typeface="Times New Roman" pitchFamily="18" charset="0"/>
              </a:rPr>
              <a:t>2.</a:t>
            </a:r>
            <a:r>
              <a:rPr lang="zh-TW" altLang="en-US" sz="2800" dirty="0" smtClean="0">
                <a:latin typeface="Times New Roman" pitchFamily="18" charset="0"/>
                <a:ea typeface="標楷體" pitchFamily="65" charset="-120"/>
                <a:cs typeface="Times New Roman" pitchFamily="18" charset="0"/>
              </a:rPr>
              <a:t>手肘伸直且手心朝前，要求受測者深呼吸後閉氣</a:t>
            </a:r>
          </a:p>
          <a:p>
            <a:pPr eaLnBrk="1" hangingPunct="1">
              <a:lnSpc>
                <a:spcPct val="80000"/>
              </a:lnSpc>
              <a:buFont typeface="Arial" charset="0"/>
              <a:buNone/>
            </a:pPr>
            <a:r>
              <a:rPr lang="en-US" altLang="zh-TW" sz="2800" dirty="0" smtClean="0">
                <a:latin typeface="Times New Roman" pitchFamily="18" charset="0"/>
                <a:ea typeface="標楷體" pitchFamily="65" charset="-120"/>
                <a:cs typeface="Times New Roman" pitchFamily="18" charset="0"/>
              </a:rPr>
              <a:t>3.</a:t>
            </a:r>
            <a:r>
              <a:rPr lang="zh-TW" altLang="en-US" sz="2800" dirty="0" smtClean="0">
                <a:latin typeface="Times New Roman" pitchFamily="18" charset="0"/>
                <a:ea typeface="標楷體" pitchFamily="65" charset="-120"/>
                <a:cs typeface="Times New Roman" pitchFamily="18" charset="0"/>
              </a:rPr>
              <a:t>並將</a:t>
            </a:r>
            <a:r>
              <a:rPr lang="zh-TW" altLang="en-US" sz="2800" dirty="0" smtClean="0">
                <a:solidFill>
                  <a:srgbClr val="FF0000"/>
                </a:solidFill>
                <a:latin typeface="Times New Roman" pitchFamily="18" charset="0"/>
                <a:ea typeface="標楷體" pitchFamily="65" charset="-120"/>
                <a:cs typeface="Times New Roman" pitchFamily="18" charset="0"/>
              </a:rPr>
              <a:t>頭轉向傷側</a:t>
            </a:r>
            <a:r>
              <a:rPr lang="zh-TW" altLang="en-US" sz="2800" dirty="0" smtClean="0">
                <a:latin typeface="Times New Roman" pitchFamily="18" charset="0"/>
                <a:ea typeface="標楷體" pitchFamily="65" charset="-120"/>
                <a:cs typeface="Times New Roman" pitchFamily="18" charset="0"/>
              </a:rPr>
              <a:t>。</a:t>
            </a:r>
          </a:p>
          <a:p>
            <a:pPr eaLnBrk="1" hangingPunct="1">
              <a:lnSpc>
                <a:spcPct val="80000"/>
              </a:lnSpc>
              <a:buFont typeface="Arial" charset="0"/>
              <a:buNone/>
            </a:pPr>
            <a:r>
              <a:rPr lang="en-US" altLang="zh-TW" sz="2800" dirty="0" smtClean="0">
                <a:latin typeface="Times New Roman" pitchFamily="18" charset="0"/>
                <a:ea typeface="標楷體" pitchFamily="65" charset="-120"/>
                <a:cs typeface="Times New Roman" pitchFamily="18" charset="0"/>
              </a:rPr>
              <a:t>4.</a:t>
            </a:r>
            <a:r>
              <a:rPr lang="zh-TW" altLang="en-US" sz="2800" dirty="0" smtClean="0">
                <a:latin typeface="Times New Roman" pitchFamily="18" charset="0"/>
                <a:ea typeface="標楷體" pitchFamily="65" charset="-120"/>
                <a:cs typeface="Times New Roman" pitchFamily="18" charset="0"/>
              </a:rPr>
              <a:t>測量受測者的橈動脈脈搏或血壓，若病人的橈動脈脈搏消失或血壓減少，則表示病人可能有胸輸出症候群的現象。 </a:t>
            </a:r>
            <a:br>
              <a:rPr lang="zh-TW" altLang="en-US" sz="2800" dirty="0" smtClean="0">
                <a:latin typeface="Times New Roman" pitchFamily="18" charset="0"/>
                <a:ea typeface="標楷體" pitchFamily="65" charset="-120"/>
                <a:cs typeface="Times New Roman" pitchFamily="18" charset="0"/>
              </a:rPr>
            </a:br>
            <a:endParaRPr lang="zh-TW" altLang="en-US" sz="2800" dirty="0" smtClean="0">
              <a:latin typeface="Times New Roman" pitchFamily="18" charset="0"/>
              <a:ea typeface="標楷體" pitchFamily="65" charset="-120"/>
              <a:cs typeface="Times New Roman" pitchFamily="18" charset="0"/>
            </a:endParaRPr>
          </a:p>
        </p:txBody>
      </p:sp>
      <p:sp>
        <p:nvSpPr>
          <p:cNvPr id="12292" name="Rectangle 4"/>
          <p:cNvSpPr>
            <a:spLocks noChangeArrowheads="1"/>
          </p:cNvSpPr>
          <p:nvPr/>
        </p:nvSpPr>
        <p:spPr bwMode="auto">
          <a:xfrm>
            <a:off x="0" y="0"/>
            <a:ext cx="9144000" cy="0"/>
          </a:xfrm>
          <a:prstGeom prst="rect">
            <a:avLst/>
          </a:prstGeom>
          <a:noFill/>
          <a:ln w="9525">
            <a:noFill/>
            <a:miter lim="800000"/>
            <a:headEnd/>
            <a:tailEnd/>
          </a:ln>
        </p:spPr>
        <p:txBody>
          <a:bodyPr wrap="none" lIns="71415" tIns="47610" rIns="71415" bIns="47610" anchor="ctr">
            <a:spAutoFit/>
          </a:bodyPr>
          <a:lstStyle/>
          <a:p>
            <a:endParaRPr lang="zh-TW" altLang="en-US">
              <a:latin typeface="Calibri" pitchFamily="34" charset="0"/>
            </a:endParaRPr>
          </a:p>
        </p:txBody>
      </p:sp>
      <p:pic>
        <p:nvPicPr>
          <p:cNvPr id="5" name="Picture 2" descr="http://www.amtamassage.org/uploads/cms/images/BodyMechanics-4.jpg"/>
          <p:cNvPicPr>
            <a:picLocks noChangeAspect="1" noChangeArrowheads="1"/>
          </p:cNvPicPr>
          <p:nvPr/>
        </p:nvPicPr>
        <p:blipFill>
          <a:blip r:embed="rId3" cstate="screen"/>
          <a:srcRect/>
          <a:stretch>
            <a:fillRect/>
          </a:stretch>
        </p:blipFill>
        <p:spPr bwMode="auto">
          <a:xfrm>
            <a:off x="4211960" y="4005064"/>
            <a:ext cx="2016224" cy="2721198"/>
          </a:xfrm>
          <a:prstGeom prst="rect">
            <a:avLst/>
          </a:prstGeom>
          <a:noFill/>
        </p:spPr>
      </p:pic>
      <p:sp>
        <p:nvSpPr>
          <p:cNvPr id="6" name="投影片編號版面配置區 5"/>
          <p:cNvSpPr>
            <a:spLocks noGrp="1"/>
          </p:cNvSpPr>
          <p:nvPr>
            <p:ph type="sldNum" sz="quarter" idx="12"/>
          </p:nvPr>
        </p:nvSpPr>
        <p:spPr/>
        <p:txBody>
          <a:bodyPr/>
          <a:lstStyle/>
          <a:p>
            <a:fld id="{73DA0BB7-265A-403C-9275-D587AB510EDC}" type="slidenum">
              <a:rPr lang="zh-TW" altLang="en-US" smtClean="0"/>
              <a:pPr/>
              <a:t>39</a:t>
            </a:fld>
            <a:endParaRPr lang="zh-TW" altLang="en-US"/>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 from="(-#ppt_w/2)" to="(#ppt_x)" calcmode="lin" valueType="num">
                                      <p:cBhvr>
                                        <p:cTn id="12" dur="600" fill="hold">
                                          <p:stCondLst>
                                            <p:cond delay="0"/>
                                          </p:stCondLst>
                                        </p:cTn>
                                        <p:tgtEl>
                                          <p:spTgt spid="13315">
                                            <p:txEl>
                                              <p:pRg st="0" end="0"/>
                                            </p:txEl>
                                          </p:spTgt>
                                        </p:tgtEl>
                                        <p:attrNameLst>
                                          <p:attrName>ppt_x</p:attrName>
                                        </p:attrNameLst>
                                      </p:cBhvr>
                                    </p:anim>
                                    <p:anim from="0" to="-1.0" calcmode="lin" valueType="num">
                                      <p:cBhvr>
                                        <p:cTn id="13" dur="200" decel="50000" autoRev="1" fill="hold">
                                          <p:stCondLst>
                                            <p:cond delay="600"/>
                                          </p:stCondLst>
                                        </p:cTn>
                                        <p:tgtEl>
                                          <p:spTgt spid="13315">
                                            <p:txEl>
                                              <p:pRg st="0" end="0"/>
                                            </p:txEl>
                                          </p:spTgt>
                                        </p:tgtEl>
                                        <p:attrNameLst>
                                          <p:attrName>xshear</p:attrName>
                                        </p:attrNameLst>
                                      </p:cBhvr>
                                    </p:anim>
                                    <p:animScale>
                                      <p:cBhvr>
                                        <p:cTn id="14" dur="200" decel="100000" autoRev="1" fill="hold">
                                          <p:stCondLst>
                                            <p:cond delay="600"/>
                                          </p:stCondLst>
                                        </p:cTn>
                                        <p:tgtEl>
                                          <p:spTgt spid="13315">
                                            <p:txEl>
                                              <p:pRg st="0" end="0"/>
                                            </p:txEl>
                                          </p:spTgt>
                                        </p:tgtEl>
                                      </p:cBhvr>
                                      <p:from x="100000" y="100000"/>
                                      <p:to x="80000" y="100000"/>
                                    </p:animScale>
                                    <p:anim by="(#ppt_h/3+#ppt_w*0.1)" calcmode="lin" valueType="num">
                                      <p:cBhvr additive="sum">
                                        <p:cTn id="15" dur="200" decel="100000" autoRev="1" fill="hold">
                                          <p:stCondLst>
                                            <p:cond delay="600"/>
                                          </p:stCondLst>
                                        </p:cTn>
                                        <p:tgtEl>
                                          <p:spTgt spid="13315">
                                            <p:txEl>
                                              <p:pRg st="0" end="0"/>
                                            </p:txEl>
                                          </p:spTgt>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13315">
                                            <p:txEl>
                                              <p:pRg st="1" end="1"/>
                                            </p:txEl>
                                          </p:spTgt>
                                        </p:tgtEl>
                                        <p:attrNameLst>
                                          <p:attrName>style.visibility</p:attrName>
                                        </p:attrNameLst>
                                      </p:cBhvr>
                                      <p:to>
                                        <p:strVal val="visible"/>
                                      </p:to>
                                    </p:set>
                                    <p:anim from="(-#ppt_w/2)" to="(#ppt_x)" calcmode="lin" valueType="num">
                                      <p:cBhvr>
                                        <p:cTn id="20" dur="600" fill="hold">
                                          <p:stCondLst>
                                            <p:cond delay="0"/>
                                          </p:stCondLst>
                                        </p:cTn>
                                        <p:tgtEl>
                                          <p:spTgt spid="13315">
                                            <p:txEl>
                                              <p:pRg st="1" end="1"/>
                                            </p:txEl>
                                          </p:spTgt>
                                        </p:tgtEl>
                                        <p:attrNameLst>
                                          <p:attrName>ppt_x</p:attrName>
                                        </p:attrNameLst>
                                      </p:cBhvr>
                                    </p:anim>
                                    <p:anim from="0" to="-1.0" calcmode="lin" valueType="num">
                                      <p:cBhvr>
                                        <p:cTn id="21" dur="200" decel="50000" autoRev="1" fill="hold">
                                          <p:stCondLst>
                                            <p:cond delay="600"/>
                                          </p:stCondLst>
                                        </p:cTn>
                                        <p:tgtEl>
                                          <p:spTgt spid="13315">
                                            <p:txEl>
                                              <p:pRg st="1" end="1"/>
                                            </p:txEl>
                                          </p:spTgt>
                                        </p:tgtEl>
                                        <p:attrNameLst>
                                          <p:attrName>xshear</p:attrName>
                                        </p:attrNameLst>
                                      </p:cBhvr>
                                    </p:anim>
                                    <p:animScale>
                                      <p:cBhvr>
                                        <p:cTn id="22" dur="200" decel="100000" autoRev="1" fill="hold">
                                          <p:stCondLst>
                                            <p:cond delay="600"/>
                                          </p:stCondLst>
                                        </p:cTn>
                                        <p:tgtEl>
                                          <p:spTgt spid="13315">
                                            <p:txEl>
                                              <p:pRg st="1" end="1"/>
                                            </p:txEl>
                                          </p:spTgt>
                                        </p:tgtEl>
                                      </p:cBhvr>
                                      <p:from x="100000" y="100000"/>
                                      <p:to x="80000" y="100000"/>
                                    </p:animScale>
                                    <p:anim by="(#ppt_h/3+#ppt_w*0.1)" calcmode="lin" valueType="num">
                                      <p:cBhvr additive="sum">
                                        <p:cTn id="23" dur="200" decel="100000" autoRev="1" fill="hold">
                                          <p:stCondLst>
                                            <p:cond delay="600"/>
                                          </p:stCondLst>
                                        </p:cTn>
                                        <p:tgtEl>
                                          <p:spTgt spid="13315">
                                            <p:txEl>
                                              <p:pRg st="1" end="1"/>
                                            </p:txEl>
                                          </p:spTgt>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13315">
                                            <p:txEl>
                                              <p:pRg st="2" end="2"/>
                                            </p:txEl>
                                          </p:spTgt>
                                        </p:tgtEl>
                                        <p:attrNameLst>
                                          <p:attrName>style.visibility</p:attrName>
                                        </p:attrNameLst>
                                      </p:cBhvr>
                                      <p:to>
                                        <p:strVal val="visible"/>
                                      </p:to>
                                    </p:set>
                                    <p:anim from="(-#ppt_w/2)" to="(#ppt_x)" calcmode="lin" valueType="num">
                                      <p:cBhvr>
                                        <p:cTn id="28" dur="600" fill="hold">
                                          <p:stCondLst>
                                            <p:cond delay="0"/>
                                          </p:stCondLst>
                                        </p:cTn>
                                        <p:tgtEl>
                                          <p:spTgt spid="13315">
                                            <p:txEl>
                                              <p:pRg st="2" end="2"/>
                                            </p:txEl>
                                          </p:spTgt>
                                        </p:tgtEl>
                                        <p:attrNameLst>
                                          <p:attrName>ppt_x</p:attrName>
                                        </p:attrNameLst>
                                      </p:cBhvr>
                                    </p:anim>
                                    <p:anim from="0" to="-1.0" calcmode="lin" valueType="num">
                                      <p:cBhvr>
                                        <p:cTn id="29" dur="200" decel="50000" autoRev="1" fill="hold">
                                          <p:stCondLst>
                                            <p:cond delay="600"/>
                                          </p:stCondLst>
                                        </p:cTn>
                                        <p:tgtEl>
                                          <p:spTgt spid="13315">
                                            <p:txEl>
                                              <p:pRg st="2" end="2"/>
                                            </p:txEl>
                                          </p:spTgt>
                                        </p:tgtEl>
                                        <p:attrNameLst>
                                          <p:attrName>xshear</p:attrName>
                                        </p:attrNameLst>
                                      </p:cBhvr>
                                    </p:anim>
                                    <p:animScale>
                                      <p:cBhvr>
                                        <p:cTn id="30" dur="200" decel="100000" autoRev="1" fill="hold">
                                          <p:stCondLst>
                                            <p:cond delay="600"/>
                                          </p:stCondLst>
                                        </p:cTn>
                                        <p:tgtEl>
                                          <p:spTgt spid="13315">
                                            <p:txEl>
                                              <p:pRg st="2" end="2"/>
                                            </p:txEl>
                                          </p:spTgt>
                                        </p:tgtEl>
                                      </p:cBhvr>
                                      <p:from x="100000" y="100000"/>
                                      <p:to x="80000" y="100000"/>
                                    </p:animScale>
                                    <p:anim by="(#ppt_h/3+#ppt_w*0.1)" calcmode="lin" valueType="num">
                                      <p:cBhvr additive="sum">
                                        <p:cTn id="31" dur="200" decel="100000" autoRev="1" fill="hold">
                                          <p:stCondLst>
                                            <p:cond delay="600"/>
                                          </p:stCondLst>
                                        </p:cTn>
                                        <p:tgtEl>
                                          <p:spTgt spid="13315">
                                            <p:txEl>
                                              <p:pRg st="2" end="2"/>
                                            </p:txEl>
                                          </p:spTgt>
                                        </p:tgtEl>
                                        <p:attrNameLst>
                                          <p:attrName>ppt_x</p:attrName>
                                        </p:attrNameLst>
                                      </p:cBhvr>
                                    </p:anim>
                                  </p:childTnLst>
                                </p:cTn>
                              </p:par>
                            </p:childTnLst>
                          </p:cTn>
                        </p:par>
                      </p:childTnLst>
                    </p:cTn>
                  </p:par>
                  <p:par>
                    <p:cTn id="32" fill="hold">
                      <p:stCondLst>
                        <p:cond delay="indefinite"/>
                      </p:stCondLst>
                      <p:childTnLst>
                        <p:par>
                          <p:cTn id="33" fill="hold">
                            <p:stCondLst>
                              <p:cond delay="0"/>
                            </p:stCondLst>
                            <p:childTnLst>
                              <p:par>
                                <p:cTn id="34" presetID="34" presetClass="entr" presetSubtype="0" fill="hold" grpId="0" nodeType="clickEffect">
                                  <p:stCondLst>
                                    <p:cond delay="0"/>
                                  </p:stCondLst>
                                  <p:childTnLst>
                                    <p:set>
                                      <p:cBhvr>
                                        <p:cTn id="35" dur="1" fill="hold">
                                          <p:stCondLst>
                                            <p:cond delay="0"/>
                                          </p:stCondLst>
                                        </p:cTn>
                                        <p:tgtEl>
                                          <p:spTgt spid="13315">
                                            <p:txEl>
                                              <p:pRg st="3" end="3"/>
                                            </p:txEl>
                                          </p:spTgt>
                                        </p:tgtEl>
                                        <p:attrNameLst>
                                          <p:attrName>style.visibility</p:attrName>
                                        </p:attrNameLst>
                                      </p:cBhvr>
                                      <p:to>
                                        <p:strVal val="visible"/>
                                      </p:to>
                                    </p:set>
                                    <p:anim from="(-#ppt_w/2)" to="(#ppt_x)" calcmode="lin" valueType="num">
                                      <p:cBhvr>
                                        <p:cTn id="36" dur="600" fill="hold">
                                          <p:stCondLst>
                                            <p:cond delay="0"/>
                                          </p:stCondLst>
                                        </p:cTn>
                                        <p:tgtEl>
                                          <p:spTgt spid="13315">
                                            <p:txEl>
                                              <p:pRg st="3" end="3"/>
                                            </p:txEl>
                                          </p:spTgt>
                                        </p:tgtEl>
                                        <p:attrNameLst>
                                          <p:attrName>ppt_x</p:attrName>
                                        </p:attrNameLst>
                                      </p:cBhvr>
                                    </p:anim>
                                    <p:anim from="0" to="-1.0" calcmode="lin" valueType="num">
                                      <p:cBhvr>
                                        <p:cTn id="37" dur="200" decel="50000" autoRev="1" fill="hold">
                                          <p:stCondLst>
                                            <p:cond delay="600"/>
                                          </p:stCondLst>
                                        </p:cTn>
                                        <p:tgtEl>
                                          <p:spTgt spid="13315">
                                            <p:txEl>
                                              <p:pRg st="3" end="3"/>
                                            </p:txEl>
                                          </p:spTgt>
                                        </p:tgtEl>
                                        <p:attrNameLst>
                                          <p:attrName>xshear</p:attrName>
                                        </p:attrNameLst>
                                      </p:cBhvr>
                                    </p:anim>
                                    <p:animScale>
                                      <p:cBhvr>
                                        <p:cTn id="38" dur="200" decel="100000" autoRev="1" fill="hold">
                                          <p:stCondLst>
                                            <p:cond delay="600"/>
                                          </p:stCondLst>
                                        </p:cTn>
                                        <p:tgtEl>
                                          <p:spTgt spid="13315">
                                            <p:txEl>
                                              <p:pRg st="3" end="3"/>
                                            </p:txEl>
                                          </p:spTgt>
                                        </p:tgtEl>
                                      </p:cBhvr>
                                      <p:from x="100000" y="100000"/>
                                      <p:to x="80000" y="100000"/>
                                    </p:animScale>
                                    <p:anim by="(#ppt_h/3+#ppt_w*0.1)" calcmode="lin" valueType="num">
                                      <p:cBhvr additive="sum">
                                        <p:cTn id="39" dur="200" decel="100000" autoRev="1" fill="hold">
                                          <p:stCondLst>
                                            <p:cond delay="600"/>
                                          </p:stCondLst>
                                        </p:cTn>
                                        <p:tgtEl>
                                          <p:spTgt spid="13315">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itchFamily="18" charset="0"/>
                <a:ea typeface="標楷體" pitchFamily="65" charset="-120"/>
                <a:cs typeface="Times New Roman" pitchFamily="18" charset="0"/>
              </a:rPr>
              <a:t>理學檢查方式</a:t>
            </a:r>
            <a:endParaRPr lang="zh-TW" altLang="en-US" dirty="0">
              <a:latin typeface="Times New Roman" pitchFamily="18" charset="0"/>
              <a:ea typeface="標楷體" pitchFamily="65" charset="-120"/>
              <a:cs typeface="Times New Roman" pitchFamily="18" charset="0"/>
            </a:endParaRPr>
          </a:p>
        </p:txBody>
      </p:sp>
      <p:sp>
        <p:nvSpPr>
          <p:cNvPr id="3" name="文字版面配置區 2"/>
          <p:cNvSpPr>
            <a:spLocks noGrp="1"/>
          </p:cNvSpPr>
          <p:nvPr>
            <p:ph type="body" sz="half" idx="1"/>
          </p:nvPr>
        </p:nvSpPr>
        <p:spPr/>
        <p:txBody>
          <a:bodyPr>
            <a:normAutofit fontScale="92500" lnSpcReduction="20000"/>
          </a:bodyPr>
          <a:lstStyle/>
          <a:p>
            <a:r>
              <a:rPr lang="en-US" altLang="zh-TW" dirty="0" smtClean="0">
                <a:latin typeface="Times New Roman" pitchFamily="18" charset="0"/>
                <a:ea typeface="標楷體" pitchFamily="65" charset="-120"/>
                <a:cs typeface="Times New Roman" pitchFamily="18" charset="0"/>
              </a:rPr>
              <a:t>Clunk test</a:t>
            </a:r>
          </a:p>
          <a:p>
            <a:pPr lvl="1"/>
            <a:r>
              <a:rPr lang="zh-TW" altLang="en-US" dirty="0" smtClean="0">
                <a:latin typeface="Times New Roman" pitchFamily="18" charset="0"/>
                <a:ea typeface="標楷體" pitchFamily="65" charset="-120"/>
                <a:cs typeface="Times New Roman" pitchFamily="18" charset="0"/>
              </a:rPr>
              <a:t>受測者仰臥屈肘，肩關節外展使手位於頭部上方；檢查者一手托住受測者肩關節，另一手抓住其肘關節，轉動肩關節並沿上臂方向施加壓力，使肱骨頭與上肩盂唇的不同位置擠壓磨擦，產生疼痛表示有上肩盂唇病灶</a:t>
            </a:r>
            <a:r>
              <a:rPr lang="en-US" altLang="zh-TW" dirty="0" smtClean="0">
                <a:latin typeface="Times New Roman" pitchFamily="18" charset="0"/>
                <a:ea typeface="標楷體" pitchFamily="65" charset="-120"/>
                <a:cs typeface="Times New Roman" pitchFamily="18" charset="0"/>
              </a:rPr>
              <a:t>(+)</a:t>
            </a:r>
            <a:r>
              <a:rPr lang="zh-TW" altLang="en-US" dirty="0" smtClean="0">
                <a:latin typeface="Times New Roman" pitchFamily="18" charset="0"/>
                <a:ea typeface="標楷體" pitchFamily="65" charset="-120"/>
                <a:cs typeface="Times New Roman" pitchFamily="18" charset="0"/>
              </a:rPr>
              <a:t>。</a:t>
            </a:r>
            <a:endParaRPr lang="en-US" altLang="zh-TW" dirty="0" smtClean="0">
              <a:latin typeface="Times New Roman" pitchFamily="18" charset="0"/>
              <a:ea typeface="標楷體" pitchFamily="65" charset="-120"/>
              <a:cs typeface="Times New Roman" pitchFamily="18" charset="0"/>
            </a:endParaRPr>
          </a:p>
        </p:txBody>
      </p:sp>
      <p:pic>
        <p:nvPicPr>
          <p:cNvPr id="182274" name="Picture 2"/>
          <p:cNvPicPr>
            <a:picLocks noChangeAspect="1" noChangeArrowheads="1"/>
          </p:cNvPicPr>
          <p:nvPr/>
        </p:nvPicPr>
        <p:blipFill>
          <a:blip r:embed="rId2" cstate="screen"/>
          <a:srcRect/>
          <a:stretch>
            <a:fillRect/>
          </a:stretch>
        </p:blipFill>
        <p:spPr bwMode="auto">
          <a:xfrm>
            <a:off x="2915816" y="3861048"/>
            <a:ext cx="3672408" cy="2605232"/>
          </a:xfrm>
          <a:prstGeom prst="rect">
            <a:avLst/>
          </a:prstGeom>
          <a:noFill/>
          <a:ln w="9525">
            <a:noFill/>
            <a:miter lim="800000"/>
            <a:headEnd/>
            <a:tailEnd/>
          </a:ln>
        </p:spPr>
      </p:pic>
      <p:sp>
        <p:nvSpPr>
          <p:cNvPr id="6" name="弧形 5"/>
          <p:cNvSpPr/>
          <p:nvPr/>
        </p:nvSpPr>
        <p:spPr>
          <a:xfrm>
            <a:off x="4644008" y="4669747"/>
            <a:ext cx="319340" cy="898952"/>
          </a:xfrm>
          <a:prstGeom prst="arc">
            <a:avLst>
              <a:gd name="adj1" fmla="val 16200000"/>
              <a:gd name="adj2" fmla="val 14456000"/>
            </a:avLst>
          </a:prstGeom>
          <a:ln w="38100">
            <a:solidFill>
              <a:srgbClr val="FF0000"/>
            </a:solidFill>
            <a:prstDash val="sysDash"/>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投影片編號版面配置區 6"/>
          <p:cNvSpPr>
            <a:spLocks noGrp="1"/>
          </p:cNvSpPr>
          <p:nvPr>
            <p:ph type="sldNum" sz="quarter" idx="12"/>
          </p:nvPr>
        </p:nvSpPr>
        <p:spPr/>
        <p:txBody>
          <a:bodyPr/>
          <a:lstStyle/>
          <a:p>
            <a:fld id="{53898396-0B05-4088-AA02-D90C0A07D936}" type="slidenum">
              <a:rPr lang="en-US" altLang="zh-TW" smtClean="0"/>
              <a:pPr/>
              <a:t>4</a:t>
            </a:fld>
            <a:endParaRPr lang="en-US" altLang="zh-TW"/>
          </a:p>
        </p:txBody>
      </p:sp>
    </p:spTree>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lstStyle/>
          <a:p>
            <a:pPr eaLnBrk="1" hangingPunct="1"/>
            <a:r>
              <a:rPr lang="zh-TW" altLang="en-US" b="1" smtClean="0">
                <a:latin typeface="Times New Roman" pitchFamily="18" charset="0"/>
                <a:ea typeface="標楷體" pitchFamily="65" charset="-120"/>
                <a:cs typeface="Times New Roman" pitchFamily="18" charset="0"/>
              </a:rPr>
              <a:t>治療</a:t>
            </a:r>
          </a:p>
        </p:txBody>
      </p:sp>
      <p:sp>
        <p:nvSpPr>
          <p:cNvPr id="18435" name="Rectangle 3"/>
          <p:cNvSpPr>
            <a:spLocks noGrp="1"/>
          </p:cNvSpPr>
          <p:nvPr>
            <p:ph type="body" idx="1"/>
          </p:nvPr>
        </p:nvSpPr>
        <p:spPr/>
        <p:txBody>
          <a:bodyPr/>
          <a:lstStyle/>
          <a:p>
            <a:pPr eaLnBrk="1" hangingPunct="1">
              <a:lnSpc>
                <a:spcPct val="80000"/>
              </a:lnSpc>
              <a:buFont typeface="Arial" charset="0"/>
              <a:buNone/>
              <a:defRPr/>
            </a:pPr>
            <a:r>
              <a:rPr lang="en-US" altLang="zh-TW" sz="2400" dirty="0" smtClean="0">
                <a:solidFill>
                  <a:schemeClr val="tx1">
                    <a:lumMod val="95000"/>
                    <a:lumOff val="5000"/>
                  </a:schemeClr>
                </a:solidFill>
                <a:latin typeface="Times New Roman" pitchFamily="18" charset="0"/>
                <a:ea typeface="標楷體" pitchFamily="65" charset="-120"/>
                <a:cs typeface="Times New Roman" pitchFamily="18" charset="0"/>
              </a:rPr>
              <a:t>1.</a:t>
            </a:r>
            <a:r>
              <a:rPr lang="zh-TW" altLang="en-US" sz="2400" dirty="0" smtClean="0">
                <a:solidFill>
                  <a:schemeClr val="tx1">
                    <a:lumMod val="95000"/>
                    <a:lumOff val="5000"/>
                  </a:schemeClr>
                </a:solidFill>
                <a:latin typeface="Times New Roman" pitchFamily="18" charset="0"/>
                <a:ea typeface="標楷體" pitchFamily="65" charset="-120"/>
                <a:cs typeface="Times New Roman" pitchFamily="18" charset="0"/>
              </a:rPr>
              <a:t>根據統計，胸輸出症候群患者接受傳統治療的</a:t>
            </a:r>
            <a:r>
              <a:rPr lang="zh-TW" altLang="en-US" sz="2400" dirty="0" smtClean="0">
                <a:solidFill>
                  <a:srgbClr val="FF0000"/>
                </a:solidFill>
                <a:latin typeface="Times New Roman" pitchFamily="18" charset="0"/>
                <a:ea typeface="標楷體" pitchFamily="65" charset="-120"/>
                <a:cs typeface="Times New Roman" pitchFamily="18" charset="0"/>
              </a:rPr>
              <a:t>復圓機率約為</a:t>
            </a:r>
            <a:r>
              <a:rPr lang="en-US" altLang="zh-TW" sz="2400" dirty="0" smtClean="0">
                <a:solidFill>
                  <a:srgbClr val="FF0000"/>
                </a:solidFill>
                <a:latin typeface="Times New Roman" pitchFamily="18" charset="0"/>
                <a:ea typeface="標楷體" pitchFamily="65" charset="-120"/>
                <a:cs typeface="Times New Roman" pitchFamily="18" charset="0"/>
              </a:rPr>
              <a:t>50% </a:t>
            </a:r>
            <a:r>
              <a:rPr lang="zh-TW" altLang="en-US" sz="2400" dirty="0" smtClean="0">
                <a:solidFill>
                  <a:srgbClr val="FF0000"/>
                </a:solidFill>
                <a:latin typeface="Times New Roman" pitchFamily="18" charset="0"/>
                <a:ea typeface="標楷體" pitchFamily="65" charset="-120"/>
                <a:cs typeface="Times New Roman" pitchFamily="18" charset="0"/>
              </a:rPr>
              <a:t>～ </a:t>
            </a:r>
            <a:r>
              <a:rPr lang="en-US" altLang="zh-TW" sz="2400" dirty="0" smtClean="0">
                <a:solidFill>
                  <a:srgbClr val="FF0000"/>
                </a:solidFill>
                <a:latin typeface="Times New Roman" pitchFamily="18" charset="0"/>
                <a:ea typeface="標楷體" pitchFamily="65" charset="-120"/>
                <a:cs typeface="Times New Roman" pitchFamily="18" charset="0"/>
              </a:rPr>
              <a:t>90%</a:t>
            </a:r>
            <a:r>
              <a:rPr lang="zh-TW" altLang="en-US" sz="2400" dirty="0" smtClean="0">
                <a:solidFill>
                  <a:srgbClr val="FF0000"/>
                </a:solidFill>
                <a:latin typeface="Times New Roman" pitchFamily="18" charset="0"/>
                <a:ea typeface="標楷體" pitchFamily="65" charset="-120"/>
                <a:cs typeface="Times New Roman" pitchFamily="18" charset="0"/>
              </a:rPr>
              <a:t>，</a:t>
            </a:r>
            <a:r>
              <a:rPr lang="zh-TW" altLang="en-US" sz="2400" dirty="0" smtClean="0">
                <a:solidFill>
                  <a:schemeClr val="tx1">
                    <a:lumMod val="95000"/>
                    <a:lumOff val="5000"/>
                  </a:schemeClr>
                </a:solidFill>
                <a:latin typeface="Times New Roman" pitchFamily="18" charset="0"/>
                <a:ea typeface="標楷體" pitchFamily="65" charset="-120"/>
                <a:cs typeface="Times New Roman" pitchFamily="18" charset="0"/>
              </a:rPr>
              <a:t>治療的焦點在</a:t>
            </a:r>
            <a:r>
              <a:rPr lang="zh-TW" altLang="en-US" sz="2400" dirty="0" smtClean="0">
                <a:solidFill>
                  <a:srgbClr val="FF0000"/>
                </a:solidFill>
                <a:latin typeface="Times New Roman" pitchFamily="18" charset="0"/>
                <a:ea typeface="標楷體" pitchFamily="65" charset="-120"/>
                <a:cs typeface="Times New Roman" pitchFamily="18" charset="0"/>
              </a:rPr>
              <a:t>肩部姿勢的矯正運動</a:t>
            </a:r>
            <a:r>
              <a:rPr lang="zh-TW" altLang="en-US" sz="2400" dirty="0" smtClean="0">
                <a:solidFill>
                  <a:srgbClr val="3366FF"/>
                </a:solidFill>
                <a:latin typeface="Times New Roman" pitchFamily="18" charset="0"/>
                <a:ea typeface="標楷體" pitchFamily="65" charset="-120"/>
                <a:cs typeface="Times New Roman" pitchFamily="18" charset="0"/>
              </a:rPr>
              <a:t>。</a:t>
            </a:r>
          </a:p>
          <a:p>
            <a:pPr eaLnBrk="1" hangingPunct="1">
              <a:lnSpc>
                <a:spcPct val="80000"/>
              </a:lnSpc>
              <a:buFont typeface="Arial" charset="0"/>
              <a:buNone/>
              <a:defRPr/>
            </a:pPr>
            <a:r>
              <a:rPr lang="en-US" altLang="zh-TW" sz="2400" dirty="0" smtClean="0">
                <a:solidFill>
                  <a:schemeClr val="tx1">
                    <a:lumMod val="95000"/>
                    <a:lumOff val="5000"/>
                  </a:schemeClr>
                </a:solidFill>
                <a:latin typeface="Times New Roman" pitchFamily="18" charset="0"/>
                <a:ea typeface="標楷體" pitchFamily="65" charset="-120"/>
                <a:cs typeface="Times New Roman" pitchFamily="18" charset="0"/>
              </a:rPr>
              <a:t>2.</a:t>
            </a:r>
            <a:r>
              <a:rPr lang="zh-TW" altLang="en-US" sz="2400" dirty="0" smtClean="0">
                <a:solidFill>
                  <a:schemeClr val="tx1">
                    <a:lumMod val="95000"/>
                    <a:lumOff val="5000"/>
                  </a:schemeClr>
                </a:solidFill>
                <a:latin typeface="Times New Roman" pitchFamily="18" charset="0"/>
                <a:ea typeface="標楷體" pitchFamily="65" charset="-120"/>
                <a:cs typeface="Times New Roman" pitchFamily="18" charset="0"/>
              </a:rPr>
              <a:t>肩部運動治療的焦點在於</a:t>
            </a:r>
            <a:r>
              <a:rPr lang="zh-TW" altLang="en-US" sz="2400" dirty="0" smtClean="0">
                <a:solidFill>
                  <a:srgbClr val="FF0000"/>
                </a:solidFill>
                <a:latin typeface="Times New Roman" pitchFamily="18" charset="0"/>
                <a:ea typeface="標楷體" pitchFamily="65" charset="-120"/>
                <a:cs typeface="Times New Roman" pitchFamily="18" charset="0"/>
              </a:rPr>
              <a:t>針對特定軟組織做伸展與肌力訓練。</a:t>
            </a:r>
          </a:p>
          <a:p>
            <a:pPr eaLnBrk="1" hangingPunct="1">
              <a:lnSpc>
                <a:spcPct val="80000"/>
              </a:lnSpc>
              <a:buFont typeface="Arial" charset="0"/>
              <a:buNone/>
              <a:defRPr/>
            </a:pPr>
            <a:r>
              <a:rPr lang="en-US" altLang="zh-TW" sz="2400" dirty="0" smtClean="0">
                <a:solidFill>
                  <a:schemeClr val="tx1">
                    <a:lumMod val="95000"/>
                    <a:lumOff val="5000"/>
                  </a:schemeClr>
                </a:solidFill>
                <a:latin typeface="Times New Roman" pitchFamily="18" charset="0"/>
                <a:ea typeface="標楷體" pitchFamily="65" charset="-120"/>
                <a:cs typeface="Times New Roman" pitchFamily="18" charset="0"/>
              </a:rPr>
              <a:t>3.</a:t>
            </a:r>
            <a:r>
              <a:rPr lang="zh-TW" altLang="en-US" sz="2400" dirty="0" smtClean="0">
                <a:solidFill>
                  <a:srgbClr val="FF0000"/>
                </a:solidFill>
                <a:latin typeface="Times New Roman" pitchFamily="18" charset="0"/>
                <a:ea typeface="標楷體" pitchFamily="65" charset="-120"/>
                <a:cs typeface="Times New Roman" pitchFamily="18" charset="0"/>
              </a:rPr>
              <a:t>伸展頸部周圍過於發達的肌肉</a:t>
            </a:r>
            <a:r>
              <a:rPr lang="zh-TW" altLang="en-US" sz="2400" dirty="0" smtClean="0">
                <a:solidFill>
                  <a:schemeClr val="tx1">
                    <a:lumMod val="95000"/>
                    <a:lumOff val="5000"/>
                  </a:schemeClr>
                </a:solidFill>
                <a:latin typeface="Times New Roman" pitchFamily="18" charset="0"/>
                <a:ea typeface="標楷體" pitchFamily="65" charset="-120"/>
                <a:cs typeface="Times New Roman" pitchFamily="18" charset="0"/>
              </a:rPr>
              <a:t>，例如斜角肌、頸側屈肌肉及胸小肌。</a:t>
            </a:r>
            <a:endParaRPr lang="en-US" altLang="zh-TW" sz="2400" dirty="0" smtClean="0">
              <a:solidFill>
                <a:schemeClr val="tx1">
                  <a:lumMod val="95000"/>
                  <a:lumOff val="5000"/>
                </a:schemeClr>
              </a:solidFill>
              <a:latin typeface="Times New Roman" pitchFamily="18" charset="0"/>
              <a:ea typeface="標楷體" pitchFamily="65" charset="-120"/>
              <a:cs typeface="Times New Roman" pitchFamily="18" charset="0"/>
            </a:endParaRPr>
          </a:p>
          <a:p>
            <a:pPr eaLnBrk="1" hangingPunct="1">
              <a:lnSpc>
                <a:spcPct val="80000"/>
              </a:lnSpc>
              <a:buFont typeface="Arial" charset="0"/>
              <a:buNone/>
              <a:defRPr/>
            </a:pPr>
            <a:r>
              <a:rPr lang="en-US" altLang="zh-TW" sz="2400" dirty="0" smtClean="0">
                <a:solidFill>
                  <a:schemeClr val="tx1">
                    <a:lumMod val="95000"/>
                    <a:lumOff val="5000"/>
                  </a:schemeClr>
                </a:solidFill>
                <a:latin typeface="Times New Roman" pitchFamily="18" charset="0"/>
                <a:ea typeface="標楷體" pitchFamily="65" charset="-120"/>
                <a:cs typeface="Times New Roman" pitchFamily="18" charset="0"/>
              </a:rPr>
              <a:t>4.</a:t>
            </a:r>
            <a:r>
              <a:rPr lang="zh-TW" altLang="zh-TW" sz="2400" dirty="0" smtClean="0">
                <a:solidFill>
                  <a:schemeClr val="tx1">
                    <a:lumMod val="95000"/>
                    <a:lumOff val="5000"/>
                  </a:schemeClr>
                </a:solidFill>
                <a:latin typeface="Times New Roman" pitchFamily="18" charset="0"/>
                <a:ea typeface="標楷體" pitchFamily="65" charset="-120"/>
                <a:cs typeface="Times New Roman" pitchFamily="18" charset="0"/>
              </a:rPr>
              <a:t>主要的肌肉放鬆技術</a:t>
            </a:r>
            <a:r>
              <a:rPr lang="en-US" altLang="zh-TW" sz="2400" dirty="0" smtClean="0">
                <a:solidFill>
                  <a:schemeClr val="tx1">
                    <a:lumMod val="95000"/>
                    <a:lumOff val="5000"/>
                  </a:schemeClr>
                </a:solidFill>
                <a:latin typeface="Times New Roman" pitchFamily="18" charset="0"/>
                <a:ea typeface="標楷體" pitchFamily="65" charset="-120"/>
                <a:cs typeface="Times New Roman" pitchFamily="18" charset="0"/>
              </a:rPr>
              <a:t> </a:t>
            </a:r>
            <a:r>
              <a:rPr lang="en-US" altLang="zh-TW" sz="2400" dirty="0" smtClean="0">
                <a:latin typeface="Times New Roman" pitchFamily="18" charset="0"/>
                <a:ea typeface="標楷體" pitchFamily="65" charset="-120"/>
                <a:cs typeface="Times New Roman" pitchFamily="18" charset="0"/>
              </a:rPr>
              <a:t>(</a:t>
            </a:r>
            <a:r>
              <a:rPr lang="zh-TW" altLang="zh-TW" sz="2400" dirty="0" smtClean="0">
                <a:latin typeface="Times New Roman" pitchFamily="18" charset="0"/>
                <a:ea typeface="標楷體" pitchFamily="65" charset="-120"/>
                <a:cs typeface="Times New Roman" pitchFamily="18" charset="0"/>
              </a:rPr>
              <a:t>如</a:t>
            </a:r>
            <a:r>
              <a:rPr lang="en-US" altLang="zh-TW" sz="2400" dirty="0" smtClean="0">
                <a:latin typeface="Times New Roman" pitchFamily="18" charset="0"/>
                <a:ea typeface="標楷體" pitchFamily="65" charset="-120"/>
                <a:cs typeface="Times New Roman" pitchFamily="18" charset="0"/>
              </a:rPr>
              <a:t>:</a:t>
            </a:r>
            <a:r>
              <a:rPr lang="zh-TW" altLang="zh-TW" sz="2400" dirty="0" smtClean="0">
                <a:solidFill>
                  <a:srgbClr val="C00000"/>
                </a:solidFill>
                <a:latin typeface="Times New Roman" pitchFamily="18" charset="0"/>
                <a:ea typeface="標楷體" pitchFamily="65" charset="-120"/>
                <a:cs typeface="Times New Roman" pitchFamily="18" charset="0"/>
              </a:rPr>
              <a:t>熱敷</a:t>
            </a:r>
            <a:r>
              <a:rPr lang="zh-TW" altLang="zh-TW" sz="2400" dirty="0" smtClean="0">
                <a:latin typeface="Times New Roman" pitchFamily="18" charset="0"/>
                <a:ea typeface="標楷體" pitchFamily="65" charset="-120"/>
                <a:cs typeface="Times New Roman" pitchFamily="18" charset="0"/>
              </a:rPr>
              <a:t>、</a:t>
            </a:r>
            <a:r>
              <a:rPr lang="zh-TW" altLang="zh-TW" sz="2400" dirty="0" smtClean="0">
                <a:solidFill>
                  <a:srgbClr val="3F6D19"/>
                </a:solidFill>
                <a:latin typeface="Times New Roman" pitchFamily="18" charset="0"/>
                <a:ea typeface="標楷體" pitchFamily="65" charset="-120"/>
                <a:cs typeface="Times New Roman" pitchFamily="18" charset="0"/>
              </a:rPr>
              <a:t>中頻干擾波電刺激</a:t>
            </a:r>
            <a:r>
              <a:rPr lang="zh-TW" altLang="zh-TW" sz="2400" dirty="0" smtClean="0">
                <a:latin typeface="Times New Roman" pitchFamily="18" charset="0"/>
                <a:ea typeface="標楷體" pitchFamily="65" charset="-120"/>
                <a:cs typeface="Times New Roman" pitchFamily="18" charset="0"/>
              </a:rPr>
              <a:t>、</a:t>
            </a:r>
            <a:r>
              <a:rPr lang="zh-TW" altLang="zh-TW" sz="2400" dirty="0" smtClean="0">
                <a:solidFill>
                  <a:schemeClr val="accent2">
                    <a:lumMod val="60000"/>
                    <a:lumOff val="40000"/>
                  </a:schemeClr>
                </a:solidFill>
                <a:latin typeface="Times New Roman" pitchFamily="18" charset="0"/>
                <a:ea typeface="標楷體" pitchFamily="65" charset="-120"/>
                <a:cs typeface="Times New Roman" pitchFamily="18" charset="0"/>
              </a:rPr>
              <a:t>經</a:t>
            </a:r>
            <a:r>
              <a:rPr lang="zh-TW" altLang="zh-TW" sz="2400" dirty="0" smtClean="0">
                <a:solidFill>
                  <a:srgbClr val="7030A0"/>
                </a:solidFill>
                <a:latin typeface="Times New Roman" pitchFamily="18" charset="0"/>
                <a:ea typeface="標楷體" pitchFamily="65" charset="-120"/>
                <a:cs typeface="Times New Roman" pitchFamily="18" charset="0"/>
              </a:rPr>
              <a:t>皮神經電刺激</a:t>
            </a:r>
            <a:r>
              <a:rPr lang="zh-TW" altLang="zh-TW" sz="2400" dirty="0" smtClean="0">
                <a:latin typeface="Times New Roman" pitchFamily="18" charset="0"/>
                <a:ea typeface="標楷體" pitchFamily="65" charset="-120"/>
                <a:cs typeface="Times New Roman" pitchFamily="18" charset="0"/>
              </a:rPr>
              <a:t>、</a:t>
            </a:r>
            <a:r>
              <a:rPr lang="zh-TW" altLang="zh-TW" sz="2400" dirty="0" smtClean="0">
                <a:solidFill>
                  <a:srgbClr val="750B3D"/>
                </a:solidFill>
                <a:latin typeface="Times New Roman" pitchFamily="18" charset="0"/>
                <a:ea typeface="標楷體" pitchFamily="65" charset="-120"/>
                <a:cs typeface="Times New Roman" pitchFamily="18" charset="0"/>
              </a:rPr>
              <a:t>超音波治療</a:t>
            </a:r>
            <a:r>
              <a:rPr lang="zh-TW" altLang="zh-TW" sz="2400" dirty="0" smtClean="0">
                <a:latin typeface="Times New Roman" pitchFamily="18" charset="0"/>
                <a:ea typeface="標楷體" pitchFamily="65" charset="-120"/>
                <a:cs typeface="Times New Roman" pitchFamily="18" charset="0"/>
              </a:rPr>
              <a:t>等</a:t>
            </a:r>
            <a:r>
              <a:rPr lang="en-US" altLang="zh-TW" sz="2400" dirty="0" smtClean="0">
                <a:latin typeface="Times New Roman" pitchFamily="18" charset="0"/>
                <a:ea typeface="標楷體" pitchFamily="65" charset="-120"/>
                <a:cs typeface="Times New Roman" pitchFamily="18" charset="0"/>
              </a:rPr>
              <a:t>) </a:t>
            </a:r>
            <a:r>
              <a:rPr lang="zh-TW" altLang="zh-TW" sz="2400" dirty="0" smtClean="0">
                <a:latin typeface="Times New Roman" pitchFamily="18" charset="0"/>
                <a:ea typeface="標楷體" pitchFamily="65" charset="-120"/>
                <a:cs typeface="Times New Roman" pitchFamily="18" charset="0"/>
              </a:rPr>
              <a:t>與神經鬆動技術。</a:t>
            </a:r>
            <a:endParaRPr lang="zh-TW" altLang="en-US" sz="2400" dirty="0" smtClean="0">
              <a:latin typeface="Times New Roman" pitchFamily="18" charset="0"/>
              <a:ea typeface="標楷體" pitchFamily="65" charset="-120"/>
              <a:cs typeface="Times New Roman" pitchFamily="18" charset="0"/>
            </a:endParaRPr>
          </a:p>
          <a:p>
            <a:pPr eaLnBrk="1" hangingPunct="1">
              <a:lnSpc>
                <a:spcPct val="80000"/>
              </a:lnSpc>
              <a:buFont typeface="Arial" charset="0"/>
              <a:buNone/>
              <a:defRPr/>
            </a:pPr>
            <a:r>
              <a:rPr lang="en-US" altLang="zh-TW" sz="2400" dirty="0" smtClean="0">
                <a:solidFill>
                  <a:schemeClr val="tx1">
                    <a:lumMod val="95000"/>
                    <a:lumOff val="5000"/>
                  </a:schemeClr>
                </a:solidFill>
                <a:latin typeface="Times New Roman" pitchFamily="18" charset="0"/>
                <a:ea typeface="標楷體" pitchFamily="65" charset="-120"/>
                <a:cs typeface="Times New Roman" pitchFamily="18" charset="0"/>
              </a:rPr>
              <a:t>5.</a:t>
            </a:r>
            <a:r>
              <a:rPr lang="zh-TW" altLang="en-US" sz="2400" dirty="0" smtClean="0">
                <a:solidFill>
                  <a:schemeClr val="tx1">
                    <a:lumMod val="95000"/>
                    <a:lumOff val="5000"/>
                  </a:schemeClr>
                </a:solidFill>
                <a:latin typeface="Times New Roman" pitchFamily="18" charset="0"/>
                <a:ea typeface="標楷體" pitchFamily="65" charset="-120"/>
                <a:cs typeface="Times New Roman" pitchFamily="18" charset="0"/>
              </a:rPr>
              <a:t>當運動治療施行一段時間之後，若症狀仍無改善的時候，則醫師可能會建議病人接受</a:t>
            </a:r>
            <a:r>
              <a:rPr lang="zh-TW" altLang="en-US" sz="2400" dirty="0" smtClean="0">
                <a:solidFill>
                  <a:srgbClr val="FF0000"/>
                </a:solidFill>
                <a:latin typeface="Times New Roman" pitchFamily="18" charset="0"/>
                <a:ea typeface="標楷體" pitchFamily="65" charset="-120"/>
                <a:cs typeface="Times New Roman" pitchFamily="18" charset="0"/>
              </a:rPr>
              <a:t>手術治療。 </a:t>
            </a:r>
            <a:endParaRPr lang="en-US" altLang="zh-TW" sz="2400" dirty="0" smtClean="0">
              <a:solidFill>
                <a:srgbClr val="FF0000"/>
              </a:solidFill>
              <a:latin typeface="Times New Roman" pitchFamily="18" charset="0"/>
              <a:ea typeface="標楷體" pitchFamily="65" charset="-120"/>
              <a:cs typeface="Times New Roman" pitchFamily="18" charset="0"/>
            </a:endParaRPr>
          </a:p>
        </p:txBody>
      </p:sp>
      <p:sp>
        <p:nvSpPr>
          <p:cNvPr id="16388" name="矩形 3"/>
          <p:cNvSpPr>
            <a:spLocks noChangeArrowheads="1"/>
          </p:cNvSpPr>
          <p:nvPr/>
        </p:nvSpPr>
        <p:spPr bwMode="auto">
          <a:xfrm>
            <a:off x="179388" y="5876925"/>
            <a:ext cx="8820150" cy="646113"/>
          </a:xfrm>
          <a:prstGeom prst="rect">
            <a:avLst/>
          </a:prstGeom>
          <a:noFill/>
          <a:ln w="9525">
            <a:noFill/>
            <a:miter lim="800000"/>
            <a:headEnd/>
            <a:tailEnd/>
          </a:ln>
        </p:spPr>
        <p:txBody>
          <a:bodyPr>
            <a:spAutoFit/>
          </a:bodyPr>
          <a:lstStyle/>
          <a:p>
            <a:r>
              <a:rPr lang="en-US" altLang="zh-TW">
                <a:hlinkClick r:id="rId2"/>
              </a:rPr>
              <a:t>http://www.tw16.net/monographData.asp?m1No=2&amp;m2No=71&amp;m3No=169&amp;mMo=358</a:t>
            </a:r>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40</a:t>
            </a:fld>
            <a:endParaRPr lang="zh-TW"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fade">
                                      <p:cBhvr>
                                        <p:cTn id="12" dur="1000"/>
                                        <p:tgtEl>
                                          <p:spTgt spid="18435">
                                            <p:txEl>
                                              <p:pRg st="0" end="0"/>
                                            </p:txEl>
                                          </p:spTgt>
                                        </p:tgtEl>
                                      </p:cBhvr>
                                    </p:animEffect>
                                    <p:anim calcmode="lin" valueType="num">
                                      <p:cBhvr>
                                        <p:cTn id="13" dur="1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435">
                                            <p:txEl>
                                              <p:pRg st="1" end="1"/>
                                            </p:txEl>
                                          </p:spTgt>
                                        </p:tgtEl>
                                        <p:attrNameLst>
                                          <p:attrName>style.visibility</p:attrName>
                                        </p:attrNameLst>
                                      </p:cBhvr>
                                      <p:to>
                                        <p:strVal val="visible"/>
                                      </p:to>
                                    </p:set>
                                    <p:animEffect transition="in" filter="fade">
                                      <p:cBhvr>
                                        <p:cTn id="19" dur="1000"/>
                                        <p:tgtEl>
                                          <p:spTgt spid="18435">
                                            <p:txEl>
                                              <p:pRg st="1" end="1"/>
                                            </p:txEl>
                                          </p:spTgt>
                                        </p:tgtEl>
                                      </p:cBhvr>
                                    </p:animEffect>
                                    <p:anim calcmode="lin" valueType="num">
                                      <p:cBhvr>
                                        <p:cTn id="20"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435">
                                            <p:txEl>
                                              <p:pRg st="2" end="2"/>
                                            </p:txEl>
                                          </p:spTgt>
                                        </p:tgtEl>
                                        <p:attrNameLst>
                                          <p:attrName>style.visibility</p:attrName>
                                        </p:attrNameLst>
                                      </p:cBhvr>
                                      <p:to>
                                        <p:strVal val="visible"/>
                                      </p:to>
                                    </p:set>
                                    <p:animEffect transition="in" filter="fade">
                                      <p:cBhvr>
                                        <p:cTn id="26" dur="1000"/>
                                        <p:tgtEl>
                                          <p:spTgt spid="18435">
                                            <p:txEl>
                                              <p:pRg st="2" end="2"/>
                                            </p:txEl>
                                          </p:spTgt>
                                        </p:tgtEl>
                                      </p:cBhvr>
                                    </p:animEffect>
                                    <p:anim calcmode="lin" valueType="num">
                                      <p:cBhvr>
                                        <p:cTn id="27" dur="1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435">
                                            <p:txEl>
                                              <p:pRg st="3" end="3"/>
                                            </p:txEl>
                                          </p:spTgt>
                                        </p:tgtEl>
                                        <p:attrNameLst>
                                          <p:attrName>style.visibility</p:attrName>
                                        </p:attrNameLst>
                                      </p:cBhvr>
                                      <p:to>
                                        <p:strVal val="visible"/>
                                      </p:to>
                                    </p:set>
                                    <p:animEffect transition="in" filter="fade">
                                      <p:cBhvr>
                                        <p:cTn id="33" dur="1000"/>
                                        <p:tgtEl>
                                          <p:spTgt spid="18435">
                                            <p:txEl>
                                              <p:pRg st="3" end="3"/>
                                            </p:txEl>
                                          </p:spTgt>
                                        </p:tgtEl>
                                      </p:cBhvr>
                                    </p:animEffect>
                                    <p:anim calcmode="lin" valueType="num">
                                      <p:cBhvr>
                                        <p:cTn id="34" dur="10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84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435">
                                            <p:txEl>
                                              <p:pRg st="4" end="4"/>
                                            </p:txEl>
                                          </p:spTgt>
                                        </p:tgtEl>
                                        <p:attrNameLst>
                                          <p:attrName>style.visibility</p:attrName>
                                        </p:attrNameLst>
                                      </p:cBhvr>
                                      <p:to>
                                        <p:strVal val="visible"/>
                                      </p:to>
                                    </p:set>
                                    <p:animEffect transition="in" filter="fade">
                                      <p:cBhvr>
                                        <p:cTn id="40" dur="1000"/>
                                        <p:tgtEl>
                                          <p:spTgt spid="18435">
                                            <p:txEl>
                                              <p:pRg st="4" end="4"/>
                                            </p:txEl>
                                          </p:spTgt>
                                        </p:tgtEl>
                                      </p:cBhvr>
                                    </p:animEffect>
                                    <p:anim calcmode="lin" valueType="num">
                                      <p:cBhvr>
                                        <p:cTn id="41" dur="10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843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神經損傷</a:t>
            </a:r>
            <a:endParaRPr lang="zh-TW" altLang="en-US" dirty="0"/>
          </a:p>
        </p:txBody>
      </p:sp>
      <p:sp>
        <p:nvSpPr>
          <p:cNvPr id="3" name="內容版面配置區 2"/>
          <p:cNvSpPr>
            <a:spLocks noGrp="1"/>
          </p:cNvSpPr>
          <p:nvPr>
            <p:ph idx="1"/>
          </p:nvPr>
        </p:nvSpPr>
        <p:spPr/>
        <p:txBody>
          <a:bodyPr/>
          <a:lstStyle/>
          <a:p>
            <a:r>
              <a:rPr lang="zh-TW" altLang="en-US" dirty="0" smtClean="0"/>
              <a:t>腋神經 </a:t>
            </a:r>
            <a:r>
              <a:rPr lang="en-US" altLang="zh-TW" dirty="0" smtClean="0"/>
              <a:t>(</a:t>
            </a:r>
            <a:r>
              <a:rPr lang="en-US" altLang="zh-TW" dirty="0" err="1" smtClean="0"/>
              <a:t>Axillary</a:t>
            </a:r>
            <a:r>
              <a:rPr lang="en-US" altLang="zh-TW" dirty="0" smtClean="0"/>
              <a:t> nerve)</a:t>
            </a:r>
          </a:p>
          <a:p>
            <a:r>
              <a:rPr lang="zh-TW" altLang="en-US" dirty="0" smtClean="0"/>
              <a:t>肌皮神經 </a:t>
            </a:r>
            <a:r>
              <a:rPr lang="en-US" altLang="zh-TW" dirty="0" smtClean="0"/>
              <a:t>(</a:t>
            </a:r>
            <a:r>
              <a:rPr lang="en-US" altLang="zh-TW" dirty="0" err="1" smtClean="0"/>
              <a:t>Musculocutaneous</a:t>
            </a:r>
            <a:r>
              <a:rPr lang="en-US" altLang="zh-TW" dirty="0" smtClean="0"/>
              <a:t> nerve)</a:t>
            </a:r>
          </a:p>
          <a:p>
            <a:r>
              <a:rPr lang="zh-TW" altLang="en-US" dirty="0" smtClean="0"/>
              <a:t>正中神經 </a:t>
            </a:r>
            <a:r>
              <a:rPr lang="en-US" altLang="zh-TW" dirty="0" smtClean="0"/>
              <a:t>(Median nerve)</a:t>
            </a:r>
          </a:p>
          <a:p>
            <a:r>
              <a:rPr lang="zh-TW" altLang="en-US" dirty="0" smtClean="0"/>
              <a:t>尺神經 </a:t>
            </a:r>
            <a:r>
              <a:rPr lang="en-US" altLang="zh-TW" dirty="0" smtClean="0"/>
              <a:t>(</a:t>
            </a:r>
            <a:r>
              <a:rPr lang="en-US" altLang="zh-TW" dirty="0" err="1" smtClean="0"/>
              <a:t>Ulnar</a:t>
            </a:r>
            <a:r>
              <a:rPr lang="en-US" altLang="zh-TW" dirty="0" smtClean="0"/>
              <a:t> nerve)</a:t>
            </a:r>
          </a:p>
          <a:p>
            <a:r>
              <a:rPr lang="zh-TW" altLang="en-US" dirty="0" smtClean="0"/>
              <a:t>橈神經 </a:t>
            </a:r>
            <a:r>
              <a:rPr lang="en-US" altLang="zh-TW" dirty="0" smtClean="0"/>
              <a:t>(Radial nerve)</a:t>
            </a:r>
          </a:p>
          <a:p>
            <a:endParaRPr lang="zh-TW" altLang="en-US" dirty="0"/>
          </a:p>
        </p:txBody>
      </p:sp>
      <p:pic>
        <p:nvPicPr>
          <p:cNvPr id="142337" name="Picture 1"/>
          <p:cNvPicPr>
            <a:picLocks noChangeAspect="1" noChangeArrowheads="1"/>
          </p:cNvPicPr>
          <p:nvPr/>
        </p:nvPicPr>
        <p:blipFill>
          <a:blip r:embed="rId2" cstate="screen"/>
          <a:srcRect/>
          <a:stretch>
            <a:fillRect/>
          </a:stretch>
        </p:blipFill>
        <p:spPr bwMode="auto">
          <a:xfrm>
            <a:off x="5076056" y="3573016"/>
            <a:ext cx="3672408" cy="3071469"/>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41</a:t>
            </a:fld>
            <a:endParaRPr lang="zh-TW" altLang="en-US"/>
          </a:p>
        </p:txBody>
      </p:sp>
    </p:spTree>
  </p:cSld>
  <p:clrMapOvr>
    <a:masterClrMapping/>
  </p:clrMapOvr>
  <p:transition>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支配肌群</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220162" name="Picture 2" descr="Glystlgv.jpg"/>
          <p:cNvPicPr>
            <a:picLocks noChangeAspect="1" noChangeArrowheads="1"/>
          </p:cNvPicPr>
          <p:nvPr/>
        </p:nvPicPr>
        <p:blipFill>
          <a:blip r:embed="rId2" cstate="screen"/>
          <a:srcRect/>
          <a:stretch>
            <a:fillRect/>
          </a:stretch>
        </p:blipFill>
        <p:spPr bwMode="auto">
          <a:xfrm>
            <a:off x="3131840" y="0"/>
            <a:ext cx="5909945" cy="6858000"/>
          </a:xfrm>
          <a:prstGeom prst="rect">
            <a:avLst/>
          </a:prstGeom>
          <a:noFill/>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42</a:t>
            </a:fld>
            <a:endParaRPr lang="zh-TW" altLang="en-US"/>
          </a:p>
        </p:txBody>
      </p:sp>
    </p:spTree>
  </p:cSld>
  <p:clrMapOvr>
    <a:masterClrMapping/>
  </p:clrMapOvr>
  <p:transition>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猿手 </a:t>
            </a:r>
            <a:r>
              <a:rPr lang="en-US" altLang="zh-TW" dirty="0" smtClean="0"/>
              <a:t>(</a:t>
            </a:r>
            <a:r>
              <a:rPr lang="zh-TW" altLang="en-US" dirty="0" smtClean="0"/>
              <a:t>正中神經損傷</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en-US" dirty="0" smtClean="0"/>
              <a:t>屈指肌群萎縮</a:t>
            </a:r>
            <a:endParaRPr lang="en-US" altLang="zh-TW" dirty="0" smtClean="0"/>
          </a:p>
          <a:p>
            <a:r>
              <a:rPr lang="zh-TW" altLang="en-US" dirty="0" smtClean="0"/>
              <a:t>原因以火器傷、玻璃割傷、刀傷及機器傷較常見。</a:t>
            </a:r>
            <a:endParaRPr lang="en-US" altLang="zh-TW" dirty="0" smtClean="0"/>
          </a:p>
          <a:p>
            <a:r>
              <a:rPr lang="zh-TW" altLang="en-US" dirty="0" smtClean="0"/>
              <a:t>肱骨下端骨折、前臂骨折、缺血性攣縮，均可合併正中神經損傷。</a:t>
            </a:r>
            <a:endParaRPr lang="zh-TW" altLang="en-US" dirty="0"/>
          </a:p>
        </p:txBody>
      </p:sp>
      <p:pic>
        <p:nvPicPr>
          <p:cNvPr id="141314" name="Picture 2" descr="Gxpq3vv8.jpg"/>
          <p:cNvPicPr>
            <a:picLocks noChangeAspect="1" noChangeArrowheads="1"/>
          </p:cNvPicPr>
          <p:nvPr/>
        </p:nvPicPr>
        <p:blipFill>
          <a:blip r:embed="rId2" cstate="screen"/>
          <a:srcRect/>
          <a:stretch>
            <a:fillRect/>
          </a:stretch>
        </p:blipFill>
        <p:spPr bwMode="auto">
          <a:xfrm>
            <a:off x="1763688" y="4107409"/>
            <a:ext cx="6012160" cy="2750591"/>
          </a:xfrm>
          <a:prstGeom prst="rect">
            <a:avLst/>
          </a:prstGeom>
          <a:noFill/>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43</a:t>
            </a:fld>
            <a:endParaRPr lang="zh-TW" altLang="en-US"/>
          </a:p>
        </p:txBody>
      </p:sp>
    </p:spTree>
  </p:cSld>
  <p:clrMapOvr>
    <a:masterClrMapping/>
  </p:clrMapOvr>
  <p:transition>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垂腕、爪手 </a:t>
            </a:r>
            <a:r>
              <a:rPr lang="en-US" altLang="zh-TW" dirty="0" smtClean="0"/>
              <a:t>(</a:t>
            </a:r>
            <a:r>
              <a:rPr lang="zh-TW" altLang="en-US" dirty="0" smtClean="0"/>
              <a:t>橈神經損傷</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en-US" dirty="0" smtClean="0"/>
              <a:t>伸腕肌群萎縮，導致垂腕</a:t>
            </a:r>
            <a:endParaRPr lang="en-US" altLang="zh-TW" dirty="0" smtClean="0"/>
          </a:p>
          <a:p>
            <a:r>
              <a:rPr lang="zh-TW" altLang="en-US" dirty="0" smtClean="0"/>
              <a:t>橈神經在肱骨中下</a:t>
            </a:r>
            <a:r>
              <a:rPr lang="en-US" altLang="zh-TW" dirty="0" smtClean="0"/>
              <a:t>1/3</a:t>
            </a:r>
            <a:r>
              <a:rPr lang="zh-TW" altLang="en-US" dirty="0" smtClean="0"/>
              <a:t>貼近骨質，此處肱骨骨折時，橈神 經易受損傷。 骨痂生長 過多或橈骨頭脫臼也可壓迫橈神經，手術不慎也可損傷此神經。</a:t>
            </a:r>
            <a:endParaRPr lang="zh-TW" altLang="en-US" dirty="0"/>
          </a:p>
        </p:txBody>
      </p:sp>
      <p:pic>
        <p:nvPicPr>
          <p:cNvPr id="219138" name="Picture 2" descr="http://pub.pharmnet.com.cn/upload/0605091900187474.jpg"/>
          <p:cNvPicPr>
            <a:picLocks noChangeAspect="1" noChangeArrowheads="1"/>
          </p:cNvPicPr>
          <p:nvPr/>
        </p:nvPicPr>
        <p:blipFill>
          <a:blip r:embed="rId2" cstate="screen"/>
          <a:srcRect/>
          <a:stretch>
            <a:fillRect/>
          </a:stretch>
        </p:blipFill>
        <p:spPr bwMode="auto">
          <a:xfrm>
            <a:off x="2915816" y="3850489"/>
            <a:ext cx="3948509" cy="3007511"/>
          </a:xfrm>
          <a:prstGeom prst="rect">
            <a:avLst/>
          </a:prstGeom>
          <a:noFill/>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44</a:t>
            </a:fld>
            <a:endParaRPr lang="zh-TW" altLang="en-US"/>
          </a:p>
        </p:txBody>
      </p:sp>
    </p:spTree>
  </p:cSld>
  <p:clrMapOvr>
    <a:masterClrMapping/>
  </p:clrMapOvr>
  <p:transition>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主教手 </a:t>
            </a:r>
            <a:r>
              <a:rPr lang="en-US" altLang="zh-TW" dirty="0" smtClean="0"/>
              <a:t>(</a:t>
            </a:r>
            <a:r>
              <a:rPr lang="zh-TW" altLang="en-US" dirty="0" smtClean="0"/>
              <a:t>尺神經損傷</a:t>
            </a:r>
            <a:r>
              <a:rPr lang="en-US" altLang="zh-TW" dirty="0" smtClean="0"/>
              <a:t>)</a:t>
            </a:r>
            <a:endParaRPr lang="zh-TW" altLang="en-US" dirty="0"/>
          </a:p>
        </p:txBody>
      </p:sp>
      <p:sp>
        <p:nvSpPr>
          <p:cNvPr id="3" name="內容版面配置區 2"/>
          <p:cNvSpPr>
            <a:spLocks noGrp="1"/>
          </p:cNvSpPr>
          <p:nvPr>
            <p:ph idx="1"/>
          </p:nvPr>
        </p:nvSpPr>
        <p:spPr/>
        <p:txBody>
          <a:bodyPr/>
          <a:lstStyle/>
          <a:p>
            <a:r>
              <a:rPr lang="zh-CN" altLang="en-US" dirty="0" smtClean="0"/>
              <a:t>手</a:t>
            </a:r>
            <a:r>
              <a:rPr lang="zh-TW" altLang="en-US" dirty="0" smtClean="0"/>
              <a:t>後</a:t>
            </a:r>
            <a:r>
              <a:rPr lang="zh-CN" altLang="en-US" dirty="0" smtClean="0"/>
              <a:t>尺</a:t>
            </a:r>
            <a:r>
              <a:rPr lang="zh-TW" altLang="en-US" dirty="0" smtClean="0"/>
              <a:t>側、</a:t>
            </a:r>
            <a:r>
              <a:rPr lang="zh-CN" altLang="en-US" dirty="0" smtClean="0"/>
              <a:t>小指全部、</a:t>
            </a:r>
            <a:r>
              <a:rPr lang="zh-TW" altLang="en-US" dirty="0" smtClean="0"/>
              <a:t>環</a:t>
            </a:r>
            <a:r>
              <a:rPr lang="zh-CN" altLang="en-US" dirty="0" smtClean="0"/>
              <a:t>指尺</a:t>
            </a:r>
            <a:r>
              <a:rPr lang="zh-TW" altLang="en-US" dirty="0" smtClean="0"/>
              <a:t>側感覺</a:t>
            </a:r>
            <a:r>
              <a:rPr lang="zh-CN" altLang="en-US" dirty="0" smtClean="0"/>
              <a:t>均消失</a:t>
            </a:r>
            <a:endParaRPr lang="en-US" altLang="zh-TW" dirty="0" smtClean="0"/>
          </a:p>
          <a:p>
            <a:r>
              <a:rPr lang="en-US" altLang="zh-TW" dirty="0" smtClean="0"/>
              <a:t>4,5</a:t>
            </a:r>
            <a:r>
              <a:rPr lang="zh-TW" altLang="en-US" dirty="0" smtClean="0"/>
              <a:t>指伸指肌群萎縮</a:t>
            </a:r>
            <a:endParaRPr lang="en-US" altLang="zh-TW" dirty="0" smtClean="0"/>
          </a:p>
          <a:p>
            <a:r>
              <a:rPr lang="zh-TW" altLang="en-US" dirty="0" smtClean="0"/>
              <a:t>直接外傷或為骨折脫臼合併傷。 全身麻醉時如不注意保護，使手臂懸垂於手術台邊，可因壓迫 而引起癱瘓</a:t>
            </a:r>
            <a:endParaRPr lang="zh-TW" altLang="en-US" dirty="0"/>
          </a:p>
        </p:txBody>
      </p:sp>
      <p:pic>
        <p:nvPicPr>
          <p:cNvPr id="222210" name="Picture 2"/>
          <p:cNvPicPr>
            <a:picLocks noChangeAspect="1" noChangeArrowheads="1"/>
          </p:cNvPicPr>
          <p:nvPr/>
        </p:nvPicPr>
        <p:blipFill>
          <a:blip r:embed="rId2" cstate="screen"/>
          <a:srcRect/>
          <a:stretch>
            <a:fillRect/>
          </a:stretch>
        </p:blipFill>
        <p:spPr bwMode="auto">
          <a:xfrm>
            <a:off x="1907704" y="3861048"/>
            <a:ext cx="2215845" cy="2650560"/>
          </a:xfrm>
          <a:prstGeom prst="rect">
            <a:avLst/>
          </a:prstGeom>
          <a:noFill/>
          <a:ln w="9525">
            <a:noFill/>
            <a:miter lim="800000"/>
            <a:headEnd/>
            <a:tailEnd/>
          </a:ln>
        </p:spPr>
      </p:pic>
      <p:pic>
        <p:nvPicPr>
          <p:cNvPr id="222211" name="Picture 3"/>
          <p:cNvPicPr>
            <a:picLocks noChangeAspect="1" noChangeArrowheads="1"/>
          </p:cNvPicPr>
          <p:nvPr/>
        </p:nvPicPr>
        <p:blipFill>
          <a:blip r:embed="rId3" cstate="screen"/>
          <a:srcRect/>
          <a:stretch>
            <a:fillRect/>
          </a:stretch>
        </p:blipFill>
        <p:spPr bwMode="auto">
          <a:xfrm>
            <a:off x="5292080" y="3789040"/>
            <a:ext cx="1836072" cy="2854952"/>
          </a:xfrm>
          <a:prstGeom prst="rect">
            <a:avLst/>
          </a:prstGeom>
          <a:noFill/>
          <a:ln w="9525">
            <a:noFill/>
            <a:miter lim="800000"/>
            <a:headEnd/>
            <a:tailEnd/>
          </a:ln>
        </p:spPr>
      </p:pic>
      <p:sp>
        <p:nvSpPr>
          <p:cNvPr id="6" name="投影片編號版面配置區 5"/>
          <p:cNvSpPr>
            <a:spLocks noGrp="1"/>
          </p:cNvSpPr>
          <p:nvPr>
            <p:ph type="sldNum" sz="quarter" idx="12"/>
          </p:nvPr>
        </p:nvSpPr>
        <p:spPr/>
        <p:txBody>
          <a:bodyPr/>
          <a:lstStyle/>
          <a:p>
            <a:fld id="{73DA0BB7-265A-403C-9275-D587AB510EDC}" type="slidenum">
              <a:rPr lang="zh-TW" altLang="en-US" smtClean="0"/>
              <a:pPr/>
              <a:t>45</a:t>
            </a:fld>
            <a:endParaRPr lang="zh-TW" altLang="en-US"/>
          </a:p>
        </p:txBody>
      </p:sp>
    </p:spTree>
  </p:cSld>
  <p:clrMapOvr>
    <a:masterClrMapping/>
  </p:clrMapOvr>
  <p:transition>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翼狀肩胛</a:t>
            </a:r>
            <a:r>
              <a:rPr lang="en-US" altLang="zh-TW" dirty="0" smtClean="0"/>
              <a:t>(</a:t>
            </a:r>
            <a:r>
              <a:rPr lang="zh-TW" altLang="en-US" dirty="0" smtClean="0"/>
              <a:t>又名「天使翼」</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en-US" dirty="0" smtClean="0"/>
              <a:t>常見的病因則包括 </a:t>
            </a:r>
            <a:r>
              <a:rPr lang="en-US" altLang="zh-TW" dirty="0" smtClean="0"/>
              <a:t>:</a:t>
            </a:r>
            <a:r>
              <a:rPr lang="zh-TW" altLang="en-US" dirty="0" smtClean="0">
                <a:solidFill>
                  <a:srgbClr val="FF0000"/>
                </a:solidFill>
              </a:rPr>
              <a:t>胸長神經</a:t>
            </a:r>
            <a:r>
              <a:rPr lang="zh-TW" altLang="en-US" dirty="0" smtClean="0"/>
              <a:t>受損或麻痺、前鋸肌弱化或受損、菱形肌扭傷或弱化、頸椎神經病變、肩胛上神經受損或麻痺、上肢或肩部不穩定或疼痛等</a:t>
            </a:r>
            <a:endParaRPr lang="zh-TW" altLang="en-US" dirty="0"/>
          </a:p>
        </p:txBody>
      </p:sp>
      <p:pic>
        <p:nvPicPr>
          <p:cNvPr id="138242" name="Picture 2" descr="http://farm5.static.flickr.com/4037/4671138339_eb01dd401a.jpg"/>
          <p:cNvPicPr>
            <a:picLocks noChangeAspect="1" noChangeArrowheads="1"/>
          </p:cNvPicPr>
          <p:nvPr/>
        </p:nvPicPr>
        <p:blipFill>
          <a:blip r:embed="rId2" cstate="screen"/>
          <a:srcRect/>
          <a:stretch>
            <a:fillRect/>
          </a:stretch>
        </p:blipFill>
        <p:spPr bwMode="auto">
          <a:xfrm>
            <a:off x="2555776" y="3501008"/>
            <a:ext cx="4464496" cy="2971499"/>
          </a:xfrm>
          <a:prstGeom prst="rect">
            <a:avLst/>
          </a:prstGeom>
          <a:noFill/>
        </p:spPr>
      </p:pic>
      <p:sp>
        <p:nvSpPr>
          <p:cNvPr id="5" name="投影片編號版面配置區 4"/>
          <p:cNvSpPr>
            <a:spLocks noGrp="1"/>
          </p:cNvSpPr>
          <p:nvPr>
            <p:ph type="sldNum" sz="quarter" idx="12"/>
          </p:nvPr>
        </p:nvSpPr>
        <p:spPr/>
        <p:txBody>
          <a:bodyPr/>
          <a:lstStyle/>
          <a:p>
            <a:fld id="{73DA0BB7-265A-403C-9275-D587AB510EDC}" type="slidenum">
              <a:rPr lang="zh-TW" altLang="en-US" smtClean="0"/>
              <a:pPr/>
              <a:t>46</a:t>
            </a:fld>
            <a:endParaRPr lang="zh-TW" altLang="en-US"/>
          </a:p>
        </p:txBody>
      </p:sp>
    </p:spTree>
  </p:cSld>
  <p:clrMapOvr>
    <a:masterClrMapping/>
  </p:clrMapOvr>
  <p:transition>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7" name="Picture 3"/>
          <p:cNvPicPr>
            <a:picLocks noChangeAspect="1" noChangeArrowheads="1"/>
          </p:cNvPicPr>
          <p:nvPr/>
        </p:nvPicPr>
        <p:blipFill>
          <a:blip r:embed="rId2" cstate="screen"/>
          <a:srcRect/>
          <a:stretch>
            <a:fillRect/>
          </a:stretch>
        </p:blipFill>
        <p:spPr bwMode="auto">
          <a:xfrm>
            <a:off x="1276400" y="1844824"/>
            <a:ext cx="6391944" cy="3024336"/>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dirty="0" smtClean="0"/>
              <a:t>神經根損傷</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221186" name="Picture 2" descr="Glystotd.jpg"/>
          <p:cNvPicPr>
            <a:picLocks noChangeAspect="1" noChangeArrowheads="1"/>
          </p:cNvPicPr>
          <p:nvPr/>
        </p:nvPicPr>
        <p:blipFill>
          <a:blip r:embed="rId3" cstate="screen"/>
          <a:srcRect l="14474" t="78683" r="20692"/>
          <a:stretch>
            <a:fillRect/>
          </a:stretch>
        </p:blipFill>
        <p:spPr bwMode="auto">
          <a:xfrm>
            <a:off x="1115616" y="4077073"/>
            <a:ext cx="6736312" cy="2780928"/>
          </a:xfrm>
          <a:prstGeom prst="rect">
            <a:avLst/>
          </a:prstGeom>
          <a:noFill/>
        </p:spPr>
      </p:pic>
      <p:sp>
        <p:nvSpPr>
          <p:cNvPr id="6" name="投影片編號版面配置區 5"/>
          <p:cNvSpPr>
            <a:spLocks noGrp="1"/>
          </p:cNvSpPr>
          <p:nvPr>
            <p:ph type="sldNum" sz="quarter" idx="12"/>
          </p:nvPr>
        </p:nvSpPr>
        <p:spPr/>
        <p:txBody>
          <a:bodyPr/>
          <a:lstStyle/>
          <a:p>
            <a:fld id="{73DA0BB7-265A-403C-9275-D587AB510EDC}" type="slidenum">
              <a:rPr lang="zh-TW" altLang="en-US" smtClean="0"/>
              <a:pPr/>
              <a:t>47</a:t>
            </a:fld>
            <a:endParaRPr lang="zh-TW" altLang="en-US"/>
          </a:p>
        </p:txBody>
      </p:sp>
    </p:spTree>
  </p:cSld>
  <p:clrMapOvr>
    <a:masterClrMapping/>
  </p:clrMapOvr>
  <p:transition>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Times New Roman" pitchFamily="18" charset="0"/>
                <a:ea typeface="標楷體" pitchFamily="65" charset="-120"/>
                <a:cs typeface="Times New Roman" pitchFamily="18" charset="0"/>
              </a:rPr>
              <a:t>結語</a:t>
            </a:r>
            <a:endParaRPr lang="zh-TW" altLang="en-US" dirty="0">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p:txBody>
          <a:bodyPr>
            <a:normAutofit/>
          </a:bodyPr>
          <a:lstStyle/>
          <a:p>
            <a:r>
              <a:rPr lang="zh-TW" altLang="en-US" sz="2800" dirty="0" smtClean="0"/>
              <a:t>肩部傷害種類繁多，應從多元角度預防傷害</a:t>
            </a:r>
            <a:endParaRPr lang="en-US" altLang="zh-TW" sz="2800" dirty="0" smtClean="0"/>
          </a:p>
          <a:p>
            <a:r>
              <a:rPr lang="zh-TW" altLang="en-US" sz="2800" dirty="0" smtClean="0"/>
              <a:t>肌力訓練有助肩關節穩定，能彌補先天不足</a:t>
            </a:r>
            <a:endParaRPr lang="en-US" altLang="zh-TW" sz="2800" dirty="0" smtClean="0"/>
          </a:p>
          <a:p>
            <a:r>
              <a:rPr lang="zh-TW" altLang="en-US" sz="2800" dirty="0" smtClean="0"/>
              <a:t>肌力強化雖然重要，但避免肌肉過度緊繃也為運動的要點</a:t>
            </a:r>
            <a:endParaRPr lang="en-US" altLang="zh-TW" sz="2800" dirty="0" smtClean="0"/>
          </a:p>
          <a:p>
            <a:endParaRPr lang="zh-TW" altLang="en-US" sz="2800"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48</a:t>
            </a:fld>
            <a:endParaRPr lang="zh-TW" altLang="en-US"/>
          </a:p>
        </p:txBody>
      </p:sp>
    </p:spTree>
  </p:cSld>
  <p:clrMapOvr>
    <a:masterClrMapping/>
  </p:clrMapOvr>
  <p:transition>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資料來源</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hlinkClick r:id="rId2"/>
              </a:rPr>
              <a:t>https://smallcollation.blogspot.com/2013/04/fracture-of-clavicle.html#gsc.tab=0</a:t>
            </a:r>
            <a:endParaRPr lang="en-US" altLang="zh-TW" dirty="0" smtClean="0"/>
          </a:p>
          <a:p>
            <a:r>
              <a:rPr lang="en-US" altLang="zh-TW" dirty="0" smtClean="0">
                <a:hlinkClick r:id="rId3"/>
              </a:rPr>
              <a:t>http://kotoseikeigeka.life.coocan.jp/sakotukossetu.htm</a:t>
            </a:r>
            <a:endParaRPr lang="en-US" altLang="zh-TW" dirty="0" smtClean="0"/>
          </a:p>
          <a:p>
            <a:r>
              <a:rPr lang="en-US" altLang="zh-TW" dirty="0" smtClean="0">
                <a:hlinkClick r:id="rId4"/>
              </a:rPr>
              <a:t>http://jibing.qiuyi.cn/jgjtw/2013/0828/144247.html</a:t>
            </a:r>
            <a:endParaRPr lang="en-US" altLang="zh-TW" dirty="0" smtClean="0"/>
          </a:p>
          <a:p>
            <a:r>
              <a:rPr lang="en-US" altLang="zh-TW" dirty="0" smtClean="0">
                <a:hlinkClick r:id="rId5"/>
              </a:rPr>
              <a:t>http://www.afa-sport.com.tw/contentbypermalink/678319da01bdfb306a0e24663d90ec98</a:t>
            </a:r>
            <a:endParaRPr lang="en-US" altLang="zh-TW" dirty="0" smtClean="0"/>
          </a:p>
          <a:p>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49</a:t>
            </a:fld>
            <a:endParaRPr lang="zh-TW" altLang="en-US"/>
          </a:p>
        </p:txBody>
      </p:sp>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itchFamily="18" charset="0"/>
                <a:ea typeface="標楷體" pitchFamily="65" charset="-120"/>
                <a:cs typeface="Times New Roman" pitchFamily="18" charset="0"/>
              </a:rPr>
              <a:t>恐慌測試、搬遷測試</a:t>
            </a:r>
            <a:endParaRPr lang="zh-TW" altLang="en-US" dirty="0">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a:xfrm>
            <a:off x="457200" y="1340768"/>
            <a:ext cx="8229600" cy="4525963"/>
          </a:xfrm>
        </p:spPr>
        <p:txBody>
          <a:bodyPr/>
          <a:lstStyle/>
          <a:p>
            <a:r>
              <a:rPr lang="zh-TW" altLang="en-US" dirty="0" smtClean="0"/>
              <a:t>陽性反應</a:t>
            </a:r>
            <a:endParaRPr lang="en-US" altLang="zh-TW" dirty="0" smtClean="0"/>
          </a:p>
          <a:p>
            <a:pPr lvl="1"/>
            <a:r>
              <a:rPr lang="zh-TW" altLang="en-US" dirty="0" smtClean="0"/>
              <a:t>外轉前推時感到不穩定與恐慌</a:t>
            </a:r>
            <a:endParaRPr lang="en-US" altLang="zh-TW" dirty="0" smtClean="0"/>
          </a:p>
          <a:p>
            <a:pPr lvl="1"/>
            <a:r>
              <a:rPr lang="zh-TW" altLang="en-US" dirty="0" smtClean="0"/>
              <a:t>外轉外展角度下，下壓肱骨頭感到穩定</a:t>
            </a:r>
            <a:endParaRPr lang="zh-TW" altLang="en-US" dirty="0"/>
          </a:p>
        </p:txBody>
      </p:sp>
      <p:pic>
        <p:nvPicPr>
          <p:cNvPr id="137218" name="Picture 2"/>
          <p:cNvPicPr>
            <a:picLocks noChangeAspect="1" noChangeArrowheads="1"/>
          </p:cNvPicPr>
          <p:nvPr/>
        </p:nvPicPr>
        <p:blipFill>
          <a:blip r:embed="rId3" cstate="screen"/>
          <a:srcRect/>
          <a:stretch>
            <a:fillRect/>
          </a:stretch>
        </p:blipFill>
        <p:spPr bwMode="auto">
          <a:xfrm>
            <a:off x="4499992" y="2996952"/>
            <a:ext cx="4235948" cy="2952328"/>
          </a:xfrm>
          <a:prstGeom prst="rect">
            <a:avLst/>
          </a:prstGeom>
          <a:noFill/>
          <a:ln w="9525">
            <a:noFill/>
            <a:miter lim="800000"/>
            <a:headEnd/>
            <a:tailEnd/>
          </a:ln>
        </p:spPr>
      </p:pic>
      <p:sp>
        <p:nvSpPr>
          <p:cNvPr id="5" name="矩形 4"/>
          <p:cNvSpPr/>
          <p:nvPr/>
        </p:nvSpPr>
        <p:spPr>
          <a:xfrm>
            <a:off x="5469370" y="6021288"/>
            <a:ext cx="2486515" cy="523220"/>
          </a:xfrm>
          <a:prstGeom prst="rect">
            <a:avLst/>
          </a:prstGeom>
        </p:spPr>
        <p:txBody>
          <a:bodyPr wrap="none">
            <a:spAutoFit/>
          </a:bodyPr>
          <a:lstStyle/>
          <a:p>
            <a:r>
              <a:rPr lang="en-US" altLang="zh-TW" sz="2800" dirty="0" smtClean="0"/>
              <a:t>Relocation test</a:t>
            </a:r>
            <a:endParaRPr lang="zh-TW" altLang="en-US" sz="2800" dirty="0"/>
          </a:p>
        </p:txBody>
      </p:sp>
      <p:pic>
        <p:nvPicPr>
          <p:cNvPr id="137219" name="Picture 3"/>
          <p:cNvPicPr>
            <a:picLocks noChangeAspect="1" noChangeArrowheads="1"/>
          </p:cNvPicPr>
          <p:nvPr/>
        </p:nvPicPr>
        <p:blipFill>
          <a:blip r:embed="rId4" cstate="screen"/>
          <a:srcRect/>
          <a:stretch>
            <a:fillRect/>
          </a:stretch>
        </p:blipFill>
        <p:spPr bwMode="auto">
          <a:xfrm>
            <a:off x="467544" y="2996952"/>
            <a:ext cx="4074617" cy="2948236"/>
          </a:xfrm>
          <a:prstGeom prst="rect">
            <a:avLst/>
          </a:prstGeom>
          <a:noFill/>
          <a:ln w="9525">
            <a:noFill/>
            <a:miter lim="800000"/>
            <a:headEnd/>
            <a:tailEnd/>
          </a:ln>
        </p:spPr>
      </p:pic>
      <p:sp>
        <p:nvSpPr>
          <p:cNvPr id="7" name="矩形 6"/>
          <p:cNvSpPr/>
          <p:nvPr/>
        </p:nvSpPr>
        <p:spPr>
          <a:xfrm>
            <a:off x="899592" y="6093296"/>
            <a:ext cx="2611356" cy="461665"/>
          </a:xfrm>
          <a:prstGeom prst="rect">
            <a:avLst/>
          </a:prstGeom>
        </p:spPr>
        <p:txBody>
          <a:bodyPr wrap="none">
            <a:spAutoFit/>
          </a:bodyPr>
          <a:lstStyle/>
          <a:p>
            <a:r>
              <a:rPr lang="en-US" altLang="zh-TW" sz="2400" dirty="0" smtClean="0"/>
              <a:t>Apprehension</a:t>
            </a:r>
            <a:r>
              <a:rPr lang="zh-TW" altLang="en-US" sz="2400" dirty="0" smtClean="0"/>
              <a:t> </a:t>
            </a:r>
            <a:r>
              <a:rPr lang="en-US" altLang="zh-TW" sz="2400" dirty="0" smtClean="0"/>
              <a:t>test</a:t>
            </a:r>
            <a:endParaRPr lang="zh-TW" altLang="en-US" sz="2400" dirty="0" smtClean="0"/>
          </a:p>
        </p:txBody>
      </p:sp>
      <p:sp>
        <p:nvSpPr>
          <p:cNvPr id="8" name="投影片編號版面配置區 7"/>
          <p:cNvSpPr>
            <a:spLocks noGrp="1"/>
          </p:cNvSpPr>
          <p:nvPr>
            <p:ph type="sldNum" sz="quarter" idx="12"/>
          </p:nvPr>
        </p:nvSpPr>
        <p:spPr/>
        <p:txBody>
          <a:bodyPr/>
          <a:lstStyle/>
          <a:p>
            <a:fld id="{73DA0BB7-265A-403C-9275-D587AB510EDC}" type="slidenum">
              <a:rPr lang="zh-TW" altLang="en-US" smtClean="0"/>
              <a:pPr/>
              <a:t>5</a:t>
            </a:fld>
            <a:endParaRPr lang="zh-TW" altLang="en-US"/>
          </a:p>
        </p:txBody>
      </p:sp>
    </p:spTree>
  </p:cSld>
  <p:clrMapOvr>
    <a:masterClrMapping/>
  </p:clrMapOvr>
  <p:transition>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76672"/>
            <a:ext cx="8229600" cy="5649491"/>
          </a:xfrm>
        </p:spPr>
        <p:txBody>
          <a:bodyPr/>
          <a:lstStyle/>
          <a:p>
            <a:r>
              <a:rPr lang="en-US" altLang="zh-TW" dirty="0" err="1" smtClean="0"/>
              <a:t>Huri</a:t>
            </a:r>
            <a:r>
              <a:rPr lang="en-US" altLang="zh-TW" dirty="0" smtClean="0"/>
              <a:t>, G., Hyun, Y. S., </a:t>
            </a:r>
            <a:r>
              <a:rPr lang="en-US" altLang="zh-TW" dirty="0" err="1" smtClean="0"/>
              <a:t>Garbis</a:t>
            </a:r>
            <a:r>
              <a:rPr lang="en-US" altLang="zh-TW" dirty="0" smtClean="0"/>
              <a:t>, N. G., &amp; McFarland, E. G. (2013). Treatment of superior labrum anterior posterior lesions: a literature review. </a:t>
            </a:r>
            <a:r>
              <a:rPr lang="en-US" altLang="zh-TW" i="1" dirty="0" err="1" smtClean="0"/>
              <a:t>Acta</a:t>
            </a:r>
            <a:r>
              <a:rPr lang="en-US" altLang="zh-TW" i="1" dirty="0" smtClean="0"/>
              <a:t> </a:t>
            </a:r>
            <a:r>
              <a:rPr lang="en-US" altLang="zh-TW" i="1" dirty="0" err="1" smtClean="0"/>
              <a:t>Orthopaedica</a:t>
            </a:r>
            <a:r>
              <a:rPr lang="en-US" altLang="zh-TW" i="1" dirty="0" smtClean="0"/>
              <a:t> et </a:t>
            </a:r>
            <a:r>
              <a:rPr lang="en-US" altLang="zh-TW" i="1" dirty="0" err="1" smtClean="0"/>
              <a:t>Traumatologica</a:t>
            </a:r>
            <a:r>
              <a:rPr lang="en-US" altLang="zh-TW" i="1" dirty="0" smtClean="0"/>
              <a:t> </a:t>
            </a:r>
            <a:r>
              <a:rPr lang="en-US" altLang="zh-TW" i="1" dirty="0" err="1" smtClean="0"/>
              <a:t>Turcica</a:t>
            </a:r>
            <a:r>
              <a:rPr lang="en-US" altLang="zh-TW" i="1" dirty="0" smtClean="0"/>
              <a:t>, 48</a:t>
            </a:r>
            <a:r>
              <a:rPr lang="en-US" altLang="zh-TW" dirty="0" smtClean="0"/>
              <a:t>(3), 290-297.</a:t>
            </a:r>
          </a:p>
          <a:p>
            <a:r>
              <a:rPr lang="en-US" altLang="zh-TW" dirty="0" smtClean="0">
                <a:hlinkClick r:id="rId2"/>
              </a:rPr>
              <a:t>http://chris751201.pixnet.net/blog/post/6722003-%E8%82%B1%E4%BA%8C%E9%A0%AD%E8%82%8C%E8%82%8C%E8%85%B1%E7%82%8E%28bicep-brachii-tendinitis%29</a:t>
            </a:r>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50</a:t>
            </a:fld>
            <a:endParaRPr lang="zh-TW" altLang="en-US"/>
          </a:p>
        </p:txBody>
      </p:sp>
    </p:spTree>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smtClean="0"/>
              <a:t>奧布萊恩測試 </a:t>
            </a:r>
            <a:r>
              <a:rPr lang="en-US" altLang="zh-TW" b="1" dirty="0" smtClean="0"/>
              <a:t>O’Brien Test</a:t>
            </a:r>
            <a:endParaRPr lang="zh-TW" altLang="en-US" dirty="0"/>
          </a:p>
        </p:txBody>
      </p:sp>
      <p:sp>
        <p:nvSpPr>
          <p:cNvPr id="3" name="內容版面配置區 2"/>
          <p:cNvSpPr>
            <a:spLocks noGrp="1"/>
          </p:cNvSpPr>
          <p:nvPr>
            <p:ph idx="1"/>
          </p:nvPr>
        </p:nvSpPr>
        <p:spPr>
          <a:xfrm>
            <a:off x="457200" y="4653136"/>
            <a:ext cx="8229600" cy="1473027"/>
          </a:xfrm>
        </p:spPr>
        <p:txBody>
          <a:bodyPr>
            <a:normAutofit fontScale="92500" lnSpcReduction="10000"/>
          </a:bodyPr>
          <a:lstStyle/>
          <a:p>
            <a:r>
              <a:rPr lang="zh-TW" altLang="en-US" dirty="0" smtClean="0"/>
              <a:t>陽性反應</a:t>
            </a:r>
            <a:r>
              <a:rPr lang="en-US" altLang="zh-TW" dirty="0" smtClean="0"/>
              <a:t>:</a:t>
            </a:r>
            <a:r>
              <a:rPr lang="zh-TW" altLang="en-US" dirty="0" smtClean="0"/>
              <a:t> 抵抗下壓時，</a:t>
            </a:r>
            <a:r>
              <a:rPr lang="zh-TW" altLang="zh-TW" dirty="0" smtClean="0"/>
              <a:t>內旋</a:t>
            </a:r>
            <a:r>
              <a:rPr lang="zh-TW" altLang="en-US" dirty="0" smtClean="0"/>
              <a:t>較</a:t>
            </a:r>
            <a:r>
              <a:rPr lang="zh-TW" altLang="zh-TW" dirty="0" smtClean="0"/>
              <a:t>疼痛</a:t>
            </a:r>
            <a:r>
              <a:rPr lang="zh-TW" altLang="en-US" dirty="0" smtClean="0"/>
              <a:t>，但</a:t>
            </a:r>
            <a:r>
              <a:rPr lang="zh-TW" altLang="zh-TW" dirty="0" smtClean="0"/>
              <a:t>外旋較少或無疼痛。</a:t>
            </a:r>
            <a:endParaRPr lang="en-US" altLang="zh-TW" dirty="0" smtClean="0"/>
          </a:p>
          <a:p>
            <a:r>
              <a:rPr lang="zh-TW" altLang="zh-TW" dirty="0" smtClean="0"/>
              <a:t>敏感性</a:t>
            </a:r>
            <a:r>
              <a:rPr lang="en-US" altLang="zh-TW" dirty="0" smtClean="0"/>
              <a:t>:91% </a:t>
            </a:r>
            <a:r>
              <a:rPr lang="zh-TW" altLang="zh-TW" dirty="0" smtClean="0"/>
              <a:t>特異性</a:t>
            </a:r>
            <a:r>
              <a:rPr lang="en-US" altLang="zh-TW" dirty="0" smtClean="0"/>
              <a:t>:14%</a:t>
            </a:r>
            <a:endParaRPr lang="zh-TW" altLang="en-US" dirty="0"/>
          </a:p>
        </p:txBody>
      </p:sp>
      <p:pic>
        <p:nvPicPr>
          <p:cNvPr id="4" name="圖片 3"/>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1907704" y="1484784"/>
            <a:ext cx="4824536" cy="2952328"/>
          </a:xfrm>
          <a:prstGeom prst="rect">
            <a:avLst/>
          </a:prstGeom>
        </p:spPr>
      </p:pic>
      <p:sp>
        <p:nvSpPr>
          <p:cNvPr id="5" name="矩形 4"/>
          <p:cNvSpPr/>
          <p:nvPr/>
        </p:nvSpPr>
        <p:spPr>
          <a:xfrm>
            <a:off x="5076056" y="5949280"/>
            <a:ext cx="2260747" cy="369332"/>
          </a:xfrm>
          <a:prstGeom prst="rect">
            <a:avLst/>
          </a:prstGeom>
        </p:spPr>
        <p:txBody>
          <a:bodyPr wrap="none">
            <a:spAutoFit/>
          </a:bodyPr>
          <a:lstStyle/>
          <a:p>
            <a:r>
              <a:rPr lang="en-US" altLang="zh-TW" dirty="0" smtClean="0"/>
              <a:t>(David </a:t>
            </a:r>
            <a:r>
              <a:rPr lang="en-US" altLang="zh-TW" dirty="0" err="1" smtClean="0"/>
              <a:t>J.Magee</a:t>
            </a:r>
            <a:r>
              <a:rPr lang="en-US" altLang="zh-TW" dirty="0" smtClean="0"/>
              <a:t>, 1987)</a:t>
            </a:r>
            <a:endParaRPr lang="zh-TW" altLang="en-US" dirty="0"/>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6</a:t>
            </a:fld>
            <a:endParaRPr lang="zh-TW" altLang="en-US"/>
          </a:p>
        </p:txBody>
      </p:sp>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處置</a:t>
            </a:r>
            <a:endParaRPr lang="zh-TW" altLang="en-US" dirty="0"/>
          </a:p>
        </p:txBody>
      </p:sp>
      <p:sp>
        <p:nvSpPr>
          <p:cNvPr id="3" name="內容版面配置區 2"/>
          <p:cNvSpPr>
            <a:spLocks noGrp="1"/>
          </p:cNvSpPr>
          <p:nvPr>
            <p:ph idx="1"/>
          </p:nvPr>
        </p:nvSpPr>
        <p:spPr/>
        <p:txBody>
          <a:bodyPr/>
          <a:lstStyle/>
          <a:p>
            <a:r>
              <a:rPr lang="zh-TW" altLang="en-US" dirty="0" smtClean="0"/>
              <a:t>保守治療</a:t>
            </a:r>
            <a:endParaRPr lang="en-US" altLang="zh-TW" dirty="0" smtClean="0"/>
          </a:p>
          <a:p>
            <a:pPr lvl="1"/>
            <a:r>
              <a:rPr lang="zh-TW" altLang="en-US" dirty="0" smtClean="0"/>
              <a:t>避免反覆過頭的動作</a:t>
            </a:r>
            <a:endParaRPr lang="en-US" altLang="zh-TW" dirty="0" smtClean="0"/>
          </a:p>
          <a:p>
            <a:pPr lvl="1"/>
            <a:r>
              <a:rPr lang="zh-TW" altLang="zh-TW" dirty="0" smtClean="0"/>
              <a:t>改善關節囊的活動度</a:t>
            </a:r>
            <a:endParaRPr lang="en-US" altLang="zh-TW" dirty="0" smtClean="0"/>
          </a:p>
          <a:p>
            <a:pPr lvl="1"/>
            <a:r>
              <a:rPr lang="zh-TW" altLang="zh-TW" dirty="0" smtClean="0"/>
              <a:t>旋轉袖肌群跟肩胛穩定肌群的肌力訓練</a:t>
            </a:r>
            <a:endParaRPr lang="en-US" altLang="zh-TW" dirty="0" smtClean="0"/>
          </a:p>
          <a:p>
            <a:pPr lvl="1"/>
            <a:r>
              <a:rPr lang="zh-TW" altLang="zh-TW" dirty="0" smtClean="0"/>
              <a:t>伸展後關節囊恢復內旋角度降低</a:t>
            </a:r>
            <a:r>
              <a:rPr lang="en-US" altLang="zh-TW" dirty="0" smtClean="0"/>
              <a:t>GRID</a:t>
            </a:r>
            <a:r>
              <a:rPr lang="zh-TW" altLang="zh-TW" dirty="0" smtClean="0"/>
              <a:t>的發生</a:t>
            </a:r>
            <a:endParaRPr lang="en-US" altLang="zh-TW" dirty="0" smtClean="0"/>
          </a:p>
          <a:p>
            <a:pPr lvl="1"/>
            <a:r>
              <a:rPr lang="zh-TW" altLang="en-US" dirty="0" smtClean="0"/>
              <a:t>睡眠者運動</a:t>
            </a:r>
            <a:endParaRPr lang="zh-TW" altLang="en-US" dirty="0"/>
          </a:p>
        </p:txBody>
      </p:sp>
      <p:sp>
        <p:nvSpPr>
          <p:cNvPr id="4" name="矩形 3"/>
          <p:cNvSpPr/>
          <p:nvPr/>
        </p:nvSpPr>
        <p:spPr>
          <a:xfrm>
            <a:off x="6084168" y="6488668"/>
            <a:ext cx="2672911" cy="369332"/>
          </a:xfrm>
          <a:prstGeom prst="rect">
            <a:avLst/>
          </a:prstGeom>
        </p:spPr>
        <p:txBody>
          <a:bodyPr wrap="none">
            <a:spAutoFit/>
          </a:bodyPr>
          <a:lstStyle/>
          <a:p>
            <a:r>
              <a:rPr lang="en-US" altLang="zh-TW" dirty="0" smtClean="0"/>
              <a:t>(Abrams and </a:t>
            </a:r>
            <a:r>
              <a:rPr lang="en-US" altLang="zh-TW" dirty="0" err="1" smtClean="0"/>
              <a:t>Safran</a:t>
            </a:r>
            <a:r>
              <a:rPr lang="en-US" altLang="zh-TW" dirty="0" smtClean="0"/>
              <a:t>, 2009)</a:t>
            </a:r>
            <a:endParaRPr lang="zh-TW" altLang="en-US" dirty="0"/>
          </a:p>
        </p:txBody>
      </p:sp>
      <p:pic>
        <p:nvPicPr>
          <p:cNvPr id="144386" name="Picture 2" descr="ãç¡ç èéå å§æãçåçæå°çµæ"/>
          <p:cNvPicPr>
            <a:picLocks noChangeAspect="1" noChangeArrowheads="1"/>
          </p:cNvPicPr>
          <p:nvPr/>
        </p:nvPicPr>
        <p:blipFill>
          <a:blip r:embed="rId3" cstate="print"/>
          <a:srcRect/>
          <a:stretch>
            <a:fillRect/>
          </a:stretch>
        </p:blipFill>
        <p:spPr bwMode="auto">
          <a:xfrm>
            <a:off x="1691680" y="4725144"/>
            <a:ext cx="3270151" cy="1920845"/>
          </a:xfrm>
          <a:prstGeom prst="rect">
            <a:avLst/>
          </a:prstGeom>
          <a:noFill/>
        </p:spPr>
      </p:pic>
      <p:sp>
        <p:nvSpPr>
          <p:cNvPr id="6" name="投影片編號版面配置區 5"/>
          <p:cNvSpPr>
            <a:spLocks noGrp="1"/>
          </p:cNvSpPr>
          <p:nvPr>
            <p:ph type="sldNum" sz="quarter" idx="12"/>
          </p:nvPr>
        </p:nvSpPr>
        <p:spPr/>
        <p:txBody>
          <a:bodyPr/>
          <a:lstStyle/>
          <a:p>
            <a:fld id="{73DA0BB7-265A-403C-9275-D587AB510EDC}" type="slidenum">
              <a:rPr lang="zh-TW" altLang="en-US" smtClean="0"/>
              <a:pPr/>
              <a:t>7</a:t>
            </a:fld>
            <a:endParaRPr lang="zh-TW" altLang="en-US"/>
          </a:p>
        </p:txBody>
      </p:sp>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u="sng" dirty="0" smtClean="0">
                <a:latin typeface="Times New Roman" pitchFamily="18" charset="0"/>
                <a:ea typeface="標楷體" pitchFamily="65" charset="-120"/>
                <a:cs typeface="Times New Roman" pitchFamily="18" charset="0"/>
              </a:rPr>
              <a:t>肩峰鎖骨關節</a:t>
            </a:r>
            <a:r>
              <a:rPr lang="en-US" altLang="zh-TW" dirty="0" smtClean="0">
                <a:latin typeface="Times New Roman" pitchFamily="18" charset="0"/>
                <a:ea typeface="標楷體" pitchFamily="65" charset="-120"/>
                <a:cs typeface="Times New Roman" pitchFamily="18" charset="0"/>
              </a:rPr>
              <a:t>(A-C</a:t>
            </a:r>
            <a:r>
              <a:rPr lang="zh-TW" altLang="en-US" dirty="0" smtClean="0">
                <a:latin typeface="Times New Roman" pitchFamily="18" charset="0"/>
                <a:ea typeface="標楷體" pitchFamily="65" charset="-120"/>
                <a:cs typeface="Times New Roman" pitchFamily="18" charset="0"/>
              </a:rPr>
              <a:t> </a:t>
            </a:r>
            <a:r>
              <a:rPr lang="en-US" altLang="zh-TW" dirty="0" smtClean="0">
                <a:latin typeface="Times New Roman" pitchFamily="18" charset="0"/>
                <a:ea typeface="標楷體" pitchFamily="65" charset="-120"/>
                <a:cs typeface="Times New Roman" pitchFamily="18" charset="0"/>
              </a:rPr>
              <a:t>Joint)</a:t>
            </a:r>
            <a:r>
              <a:rPr lang="zh-TW" altLang="en-US" dirty="0" smtClean="0">
                <a:latin typeface="Times New Roman" pitchFamily="18" charset="0"/>
                <a:ea typeface="標楷體" pitchFamily="65" charset="-120"/>
                <a:cs typeface="Times New Roman" pitchFamily="18" charset="0"/>
              </a:rPr>
              <a:t>脫臼</a:t>
            </a:r>
            <a:endParaRPr lang="zh-TW" altLang="en-US" dirty="0">
              <a:latin typeface="Times New Roman" pitchFamily="18" charset="0"/>
              <a:ea typeface="標楷體" pitchFamily="65" charset="-120"/>
              <a:cs typeface="Times New Roman" pitchFamily="18" charset="0"/>
            </a:endParaRPr>
          </a:p>
        </p:txBody>
      </p:sp>
      <p:sp>
        <p:nvSpPr>
          <p:cNvPr id="1250307" name="Rectangle 3"/>
          <p:cNvSpPr>
            <a:spLocks noGrp="1" noChangeArrowheads="1"/>
          </p:cNvSpPr>
          <p:nvPr>
            <p:ph idx="1"/>
          </p:nvPr>
        </p:nvSpPr>
        <p:spPr/>
        <p:txBody>
          <a:bodyPr>
            <a:normAutofit/>
          </a:bodyPr>
          <a:lstStyle/>
          <a:p>
            <a:r>
              <a:rPr lang="zh-TW" altLang="en-US" dirty="0" smtClean="0">
                <a:latin typeface="Times New Roman" pitchFamily="18" charset="0"/>
                <a:ea typeface="標楷體" pitchFamily="65" charset="-120"/>
                <a:cs typeface="Times New Roman" pitchFamily="18" charset="0"/>
              </a:rPr>
              <a:t>肩</a:t>
            </a:r>
            <a:r>
              <a:rPr lang="zh-TW" altLang="en-US" dirty="0">
                <a:latin typeface="Times New Roman" pitchFamily="18" charset="0"/>
                <a:ea typeface="標楷體" pitchFamily="65" charset="-120"/>
                <a:cs typeface="Times New Roman" pitchFamily="18" charset="0"/>
              </a:rPr>
              <a:t>峰鎖骨關節可能因</a:t>
            </a:r>
            <a:r>
              <a:rPr lang="zh-TW" altLang="en-US" dirty="0" smtClean="0">
                <a:solidFill>
                  <a:srgbClr val="FF0000"/>
                </a:solidFill>
                <a:latin typeface="Times New Roman" pitchFamily="18" charset="0"/>
                <a:ea typeface="標楷體" pitchFamily="65" charset="-120"/>
                <a:cs typeface="Times New Roman" pitchFamily="18" charset="0"/>
              </a:rPr>
              <a:t>直接</a:t>
            </a:r>
            <a:r>
              <a:rPr lang="zh-TW" altLang="en-US" dirty="0" smtClean="0">
                <a:latin typeface="Times New Roman" pitchFamily="18" charset="0"/>
                <a:ea typeface="標楷體" pitchFamily="65" charset="-120"/>
                <a:cs typeface="Times New Roman" pitchFamily="18" charset="0"/>
              </a:rPr>
              <a:t>或</a:t>
            </a:r>
            <a:r>
              <a:rPr lang="zh-TW" altLang="en-US" dirty="0">
                <a:solidFill>
                  <a:srgbClr val="FF0000"/>
                </a:solidFill>
                <a:latin typeface="Times New Roman" pitchFamily="18" charset="0"/>
                <a:ea typeface="標楷體" pitchFamily="65" charset="-120"/>
                <a:cs typeface="Times New Roman" pitchFamily="18" charset="0"/>
              </a:rPr>
              <a:t>間接</a:t>
            </a:r>
            <a:r>
              <a:rPr lang="zh-TW" altLang="en-US" dirty="0">
                <a:latin typeface="Times New Roman" pitchFamily="18" charset="0"/>
                <a:ea typeface="標楷體" pitchFamily="65" charset="-120"/>
                <a:cs typeface="Times New Roman" pitchFamily="18" charset="0"/>
              </a:rPr>
              <a:t>的傷害而造成扭傷</a:t>
            </a:r>
            <a:r>
              <a:rPr lang="zh-TW" altLang="en-US" dirty="0" smtClean="0">
                <a:latin typeface="Times New Roman" pitchFamily="18" charset="0"/>
                <a:ea typeface="標楷體" pitchFamily="65" charset="-120"/>
                <a:cs typeface="Times New Roman" pitchFamily="18" charset="0"/>
              </a:rPr>
              <a:t>。</a:t>
            </a:r>
            <a:endParaRPr lang="en-US" altLang="zh-TW" dirty="0" smtClean="0">
              <a:latin typeface="Times New Roman" pitchFamily="18" charset="0"/>
              <a:ea typeface="標楷體" pitchFamily="65" charset="-120"/>
              <a:cs typeface="Times New Roman" pitchFamily="18" charset="0"/>
            </a:endParaRPr>
          </a:p>
          <a:p>
            <a:r>
              <a:rPr lang="zh-TW" altLang="en-US" dirty="0" smtClean="0">
                <a:latin typeface="Times New Roman" pitchFamily="18" charset="0"/>
                <a:ea typeface="標楷體" pitchFamily="65" charset="-120"/>
                <a:cs typeface="Times New Roman" pitchFamily="18" charset="0"/>
              </a:rPr>
              <a:t>傷害</a:t>
            </a:r>
            <a:r>
              <a:rPr lang="zh-TW" altLang="en-US" dirty="0">
                <a:latin typeface="Times New Roman" pitchFamily="18" charset="0"/>
                <a:ea typeface="標楷體" pitchFamily="65" charset="-120"/>
                <a:cs typeface="Times New Roman" pitchFamily="18" charset="0"/>
              </a:rPr>
              <a:t>的程度可分三級</a:t>
            </a:r>
            <a:r>
              <a:rPr lang="zh-TW" altLang="en-US" dirty="0" smtClean="0">
                <a:latin typeface="Times New Roman" pitchFamily="18" charset="0"/>
                <a:ea typeface="標楷體" pitchFamily="65" charset="-120"/>
                <a:cs typeface="Times New Roman" pitchFamily="18" charset="0"/>
              </a:rPr>
              <a:t>：</a:t>
            </a:r>
            <a:endParaRPr lang="en-US" altLang="zh-TW" dirty="0" smtClean="0">
              <a:latin typeface="Times New Roman" pitchFamily="18" charset="0"/>
              <a:ea typeface="標楷體" pitchFamily="65" charset="-120"/>
              <a:cs typeface="Times New Roman" pitchFamily="18" charset="0"/>
            </a:endParaRPr>
          </a:p>
          <a:p>
            <a:pPr lvl="1"/>
            <a:r>
              <a:rPr lang="zh-TW" altLang="en-US" dirty="0" smtClean="0">
                <a:latin typeface="Times New Roman" pitchFamily="18" charset="0"/>
                <a:ea typeface="標楷體" pitchFamily="65" charset="-120"/>
                <a:cs typeface="Times New Roman" pitchFamily="18" charset="0"/>
              </a:rPr>
              <a:t>第一級</a:t>
            </a:r>
            <a:r>
              <a:rPr lang="en-US" altLang="zh-TW" dirty="0" smtClean="0">
                <a:latin typeface="Times New Roman" pitchFamily="18" charset="0"/>
                <a:ea typeface="標楷體" pitchFamily="65" charset="-120"/>
                <a:cs typeface="Times New Roman" pitchFamily="18" charset="0"/>
              </a:rPr>
              <a:t>-</a:t>
            </a:r>
            <a:r>
              <a:rPr lang="zh-TW" altLang="en-US" dirty="0" smtClean="0">
                <a:latin typeface="Times New Roman" pitchFamily="18" charset="0"/>
                <a:ea typeface="標楷體" pitchFamily="65" charset="-120"/>
                <a:cs typeface="Times New Roman" pitchFamily="18" charset="0"/>
              </a:rPr>
              <a:t>僅有</a:t>
            </a:r>
            <a:r>
              <a:rPr lang="zh-TW" altLang="en-US" dirty="0">
                <a:latin typeface="Times New Roman" pitchFamily="18" charset="0"/>
                <a:ea typeface="標楷體" pitchFamily="65" charset="-120"/>
                <a:cs typeface="Times New Roman" pitchFamily="18" charset="0"/>
              </a:rPr>
              <a:t>輕微腫</a:t>
            </a:r>
            <a:r>
              <a:rPr lang="zh-TW" altLang="en-US" dirty="0" smtClean="0">
                <a:latin typeface="Times New Roman" pitchFamily="18" charset="0"/>
                <a:ea typeface="標楷體" pitchFamily="65" charset="-120"/>
                <a:cs typeface="Times New Roman" pitchFamily="18" charset="0"/>
              </a:rPr>
              <a:t>痛</a:t>
            </a:r>
            <a:endParaRPr lang="en-US" altLang="zh-TW" dirty="0" smtClean="0">
              <a:latin typeface="Times New Roman" pitchFamily="18" charset="0"/>
              <a:ea typeface="標楷體" pitchFamily="65" charset="-120"/>
              <a:cs typeface="Times New Roman" pitchFamily="18" charset="0"/>
            </a:endParaRPr>
          </a:p>
          <a:p>
            <a:pPr lvl="1"/>
            <a:r>
              <a:rPr lang="zh-TW" altLang="en-US" dirty="0" smtClean="0">
                <a:latin typeface="Times New Roman" pitchFamily="18" charset="0"/>
                <a:ea typeface="標楷體" pitchFamily="65" charset="-120"/>
                <a:cs typeface="Times New Roman" pitchFamily="18" charset="0"/>
              </a:rPr>
              <a:t>第二</a:t>
            </a:r>
            <a:r>
              <a:rPr lang="zh-TW" altLang="en-US" dirty="0">
                <a:latin typeface="Times New Roman" pitchFamily="18" charset="0"/>
                <a:ea typeface="標楷體" pitchFamily="65" charset="-120"/>
                <a:cs typeface="Times New Roman" pitchFamily="18" charset="0"/>
              </a:rPr>
              <a:t>級</a:t>
            </a:r>
            <a:r>
              <a:rPr lang="zh-TW" altLang="en-US" dirty="0" smtClean="0">
                <a:latin typeface="Times New Roman" pitchFamily="18" charset="0"/>
                <a:ea typeface="標楷體" pitchFamily="65" charset="-120"/>
                <a:cs typeface="Times New Roman" pitchFamily="18" charset="0"/>
              </a:rPr>
              <a:t>扭傷</a:t>
            </a:r>
            <a:r>
              <a:rPr lang="en-US" altLang="zh-TW" dirty="0" smtClean="0">
                <a:latin typeface="Times New Roman" pitchFamily="18" charset="0"/>
                <a:ea typeface="標楷體" pitchFamily="65" charset="-120"/>
                <a:cs typeface="Times New Roman" pitchFamily="18" charset="0"/>
              </a:rPr>
              <a:t>-</a:t>
            </a:r>
            <a:r>
              <a:rPr lang="zh-TW" altLang="en-US" dirty="0" smtClean="0">
                <a:latin typeface="Times New Roman" pitchFamily="18" charset="0"/>
                <a:ea typeface="標楷體" pitchFamily="65" charset="-120"/>
                <a:cs typeface="Times New Roman" pitchFamily="18" charset="0"/>
              </a:rPr>
              <a:t>肩</a:t>
            </a:r>
            <a:r>
              <a:rPr lang="zh-TW" altLang="en-US" dirty="0">
                <a:latin typeface="Times New Roman" pitchFamily="18" charset="0"/>
                <a:ea typeface="標楷體" pitchFamily="65" charset="-120"/>
                <a:cs typeface="Times New Roman" pitchFamily="18" charset="0"/>
              </a:rPr>
              <a:t>峰鎖骨韌帶已撕裂，但喙鎖韌帶尚稱</a:t>
            </a:r>
            <a:r>
              <a:rPr lang="zh-TW" altLang="en-US" dirty="0" smtClean="0">
                <a:latin typeface="Times New Roman" pitchFamily="18" charset="0"/>
                <a:ea typeface="標楷體" pitchFamily="65" charset="-120"/>
                <a:cs typeface="Times New Roman" pitchFamily="18" charset="0"/>
              </a:rPr>
              <a:t>完整</a:t>
            </a:r>
            <a:endParaRPr lang="en-US" altLang="zh-TW" dirty="0" smtClean="0">
              <a:latin typeface="Times New Roman" pitchFamily="18" charset="0"/>
              <a:ea typeface="標楷體" pitchFamily="65" charset="-120"/>
              <a:cs typeface="Times New Roman" pitchFamily="18" charset="0"/>
            </a:endParaRPr>
          </a:p>
          <a:p>
            <a:pPr lvl="1"/>
            <a:r>
              <a:rPr lang="zh-TW" altLang="en-US" dirty="0" smtClean="0">
                <a:latin typeface="Times New Roman" pitchFamily="18" charset="0"/>
                <a:ea typeface="標楷體" pitchFamily="65" charset="-120"/>
                <a:cs typeface="Times New Roman" pitchFamily="18" charset="0"/>
              </a:rPr>
              <a:t>第三級扭傷</a:t>
            </a:r>
            <a:r>
              <a:rPr lang="en-US" altLang="zh-TW" dirty="0" smtClean="0">
                <a:latin typeface="Times New Roman" pitchFamily="18" charset="0"/>
                <a:ea typeface="標楷體" pitchFamily="65" charset="-120"/>
                <a:cs typeface="Times New Roman" pitchFamily="18" charset="0"/>
              </a:rPr>
              <a:t>-</a:t>
            </a:r>
            <a:r>
              <a:rPr lang="zh-TW" altLang="en-US" dirty="0" smtClean="0">
                <a:latin typeface="Times New Roman" pitchFamily="18" charset="0"/>
                <a:ea typeface="標楷體" pitchFamily="65" charset="-120"/>
                <a:cs typeface="Times New Roman" pitchFamily="18" charset="0"/>
              </a:rPr>
              <a:t>連</a:t>
            </a:r>
            <a:r>
              <a:rPr lang="zh-TW" altLang="en-US" dirty="0">
                <a:latin typeface="Times New Roman" pitchFamily="18" charset="0"/>
                <a:ea typeface="標楷體" pitchFamily="65" charset="-120"/>
                <a:cs typeface="Times New Roman" pitchFamily="18" charset="0"/>
              </a:rPr>
              <a:t>喙鎖韌帶也斷裂</a:t>
            </a:r>
            <a:r>
              <a:rPr lang="zh-TW" altLang="en-US" dirty="0" smtClean="0">
                <a:latin typeface="Times New Roman" pitchFamily="18" charset="0"/>
                <a:ea typeface="標楷體" pitchFamily="65" charset="-120"/>
                <a:cs typeface="Times New Roman" pitchFamily="18" charset="0"/>
              </a:rPr>
              <a:t>，也就是</a:t>
            </a:r>
            <a:r>
              <a:rPr lang="zh-TW" altLang="en-US" dirty="0">
                <a:latin typeface="Times New Roman" pitchFamily="18" charset="0"/>
                <a:ea typeface="標楷體" pitchFamily="65" charset="-120"/>
                <a:cs typeface="Times New Roman" pitchFamily="18" charset="0"/>
              </a:rPr>
              <a:t>所謂的肩峰鎖骨關節脫臼。</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8</a:t>
            </a:fld>
            <a:endParaRPr lang="zh-TW" altLang="en-US"/>
          </a:p>
        </p:txBody>
      </p:sp>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1330" name="Picture 2" descr="6-12"/>
          <p:cNvPicPr>
            <a:picLocks noChangeAspect="1" noChangeArrowheads="1"/>
          </p:cNvPicPr>
          <p:nvPr/>
        </p:nvPicPr>
        <p:blipFill>
          <a:blip r:embed="rId2" cstate="screen">
            <a:clrChange>
              <a:clrFrom>
                <a:srgbClr val="FFFFFF"/>
              </a:clrFrom>
              <a:clrTo>
                <a:srgbClr val="FFFFFF">
                  <a:alpha val="0"/>
                </a:srgbClr>
              </a:clrTo>
            </a:clrChange>
          </a:blip>
          <a:srcRect l="30576" t="22269" r="31769" b="47643"/>
          <a:stretch>
            <a:fillRect/>
          </a:stretch>
        </p:blipFill>
        <p:spPr bwMode="auto">
          <a:xfrm>
            <a:off x="1520825" y="0"/>
            <a:ext cx="6102350" cy="6597650"/>
          </a:xfrm>
          <a:prstGeom prst="rect">
            <a:avLst/>
          </a:prstGeom>
          <a:noFill/>
        </p:spPr>
      </p:pic>
      <p:sp>
        <p:nvSpPr>
          <p:cNvPr id="3" name="投影片編號版面配置區 2"/>
          <p:cNvSpPr>
            <a:spLocks noGrp="1"/>
          </p:cNvSpPr>
          <p:nvPr>
            <p:ph type="sldNum" sz="quarter" idx="12"/>
          </p:nvPr>
        </p:nvSpPr>
        <p:spPr/>
        <p:txBody>
          <a:bodyPr/>
          <a:lstStyle/>
          <a:p>
            <a:fld id="{73DA0BB7-265A-403C-9275-D587AB510EDC}" type="slidenum">
              <a:rPr lang="zh-TW" altLang="en-US" smtClean="0"/>
              <a:pPr/>
              <a:t>9</a:t>
            </a:fld>
            <a:endParaRPr lang="zh-TW" altLang="en-US"/>
          </a:p>
        </p:txBody>
      </p:sp>
    </p:spTree>
  </p:cSld>
  <p:clrMapOvr>
    <a:masterClrMapping/>
  </p:clrMapOvr>
  <p:transition>
    <p:cu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2.6|1.8"/>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3008</TotalTime>
  <Words>2198</Words>
  <Application>Microsoft Office PowerPoint</Application>
  <PresentationFormat>如螢幕大小 (4:3)</PresentationFormat>
  <Paragraphs>290</Paragraphs>
  <Slides>50</Slides>
  <Notes>6</Notes>
  <HiddenSlides>0</HiddenSlides>
  <MMClips>1</MMClips>
  <ScaleCrop>false</ScaleCrop>
  <HeadingPairs>
    <vt:vector size="4" baseType="variant">
      <vt:variant>
        <vt:lpstr>佈景主題</vt:lpstr>
      </vt:variant>
      <vt:variant>
        <vt:i4>1</vt:i4>
      </vt:variant>
      <vt:variant>
        <vt:lpstr>投影片標題</vt:lpstr>
      </vt:variant>
      <vt:variant>
        <vt:i4>50</vt:i4>
      </vt:variant>
    </vt:vector>
  </HeadingPairs>
  <TitlesOfParts>
    <vt:vector size="51" baseType="lpstr">
      <vt:lpstr>Office 佈景主題</vt:lpstr>
      <vt:lpstr>Bankart lesion</vt:lpstr>
      <vt:lpstr>症狀與徵兆</vt:lpstr>
      <vt:lpstr>其他徵狀</vt:lpstr>
      <vt:lpstr>理學檢查方式</vt:lpstr>
      <vt:lpstr>恐慌測試、搬遷測試</vt:lpstr>
      <vt:lpstr>奧布萊恩測試 O’Brien Test</vt:lpstr>
      <vt:lpstr>處置</vt:lpstr>
      <vt:lpstr>肩峰鎖骨關節(A-C Joint)脫臼</vt:lpstr>
      <vt:lpstr>投影片 9</vt:lpstr>
      <vt:lpstr>症狀與徵兆</vt:lpstr>
      <vt:lpstr>檢查方式</vt:lpstr>
      <vt:lpstr>投影片 12</vt:lpstr>
      <vt:lpstr>處置</vt:lpstr>
      <vt:lpstr>旋轉肌群撕裂（Rotator cuff tear） </vt:lpstr>
      <vt:lpstr>症狀與徵兆</vt:lpstr>
      <vt:lpstr>肩夾擠症候群</vt:lpstr>
      <vt:lpstr>症狀</vt:lpstr>
      <vt:lpstr>徵兆</vt:lpstr>
      <vt:lpstr>傷害機轉</vt:lpstr>
      <vt:lpstr>肌肉無力的影響</vt:lpstr>
      <vt:lpstr>檢查方式</vt:lpstr>
      <vt:lpstr>處置</vt:lpstr>
      <vt:lpstr>預防保護</vt:lpstr>
      <vt:lpstr>肱二頭肌肌腱炎</vt:lpstr>
      <vt:lpstr>介紹</vt:lpstr>
      <vt:lpstr>症狀</vt:lpstr>
      <vt:lpstr>處置</vt:lpstr>
      <vt:lpstr>二頭肌肌腱脫位</vt:lpstr>
      <vt:lpstr>Yergason’s test</vt:lpstr>
      <vt:lpstr>肱二頭肌長頭斷裂</vt:lpstr>
      <vt:lpstr>Ludington’s test</vt:lpstr>
      <vt:lpstr>胸出口症候群</vt:lpstr>
      <vt:lpstr>傷害機制</vt:lpstr>
      <vt:lpstr>傷害機制</vt:lpstr>
      <vt:lpstr>解剖構造-神經</vt:lpstr>
      <vt:lpstr>症狀</vt:lpstr>
      <vt:lpstr>病因</vt:lpstr>
      <vt:lpstr>評估方式---艾倫測試(Allen test)</vt:lpstr>
      <vt:lpstr>評估方式---艾得森測試(Adson's test)</vt:lpstr>
      <vt:lpstr>治療</vt:lpstr>
      <vt:lpstr>神經損傷</vt:lpstr>
      <vt:lpstr>支配肌群</vt:lpstr>
      <vt:lpstr>猿手 (正中神經損傷)</vt:lpstr>
      <vt:lpstr>垂腕、爪手 (橈神經損傷)</vt:lpstr>
      <vt:lpstr>主教手 (尺神經損傷)</vt:lpstr>
      <vt:lpstr>翼狀肩胛(又名「天使翼」)</vt:lpstr>
      <vt:lpstr>神經根損傷</vt:lpstr>
      <vt:lpstr>結語</vt:lpstr>
      <vt:lpstr>資料來源</vt:lpstr>
      <vt:lpstr>投影片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肩關節之運動傷害防護與處置</dc:title>
  <dc:creator>WGChang</dc:creator>
  <cp:lastModifiedBy>WGChang</cp:lastModifiedBy>
  <cp:revision>68</cp:revision>
  <dcterms:created xsi:type="dcterms:W3CDTF">2018-04-14T04:31:48Z</dcterms:created>
  <dcterms:modified xsi:type="dcterms:W3CDTF">2018-07-23T04:09:16Z</dcterms:modified>
</cp:coreProperties>
</file>