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79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2018/6/2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訓練計畫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訓練課的結構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個成分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熱身（準備）、主體與收操（結束）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進階運動員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比賽期：些許說明與激發動機，多花時間在訓練課的主體上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個成分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介紹、熱身、主體與收操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適合初學者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39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訓練課的結構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介紹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訓練開始時，集合運動員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管理議題（如出席率）、訓練課表或比賽訊息、說明訓練目標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教練需試著促進動機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初學者約</a:t>
            </a:r>
            <a:r>
              <a:rPr lang="en-US" altLang="zh-TW" sz="2400" dirty="0" smtClean="0"/>
              <a:t>5-10</a:t>
            </a:r>
            <a:r>
              <a:rPr lang="zh-TW" altLang="en-US" sz="2400" dirty="0" smtClean="0"/>
              <a:t>分鐘，逐漸減少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解釋訓練目標時</a:t>
            </a:r>
            <a:endParaRPr lang="en-US" altLang="zh-TW" sz="2400" dirty="0" smtClean="0"/>
          </a:p>
          <a:p>
            <a:pPr lvl="2"/>
            <a:r>
              <a:rPr lang="zh-TW" altLang="en-US" sz="2000" dirty="0" smtClean="0"/>
              <a:t>應做好準備與組織</a:t>
            </a:r>
            <a:endParaRPr lang="en-US" altLang="zh-TW" sz="2000" dirty="0" smtClean="0"/>
          </a:p>
          <a:p>
            <a:pPr lvl="2"/>
            <a:r>
              <a:rPr lang="zh-TW" altLang="en-US" sz="2000" dirty="0" smtClean="0"/>
              <a:t>視聽設備或講義</a:t>
            </a:r>
            <a:endParaRPr lang="en-US" altLang="zh-TW" sz="2000" dirty="0" smtClean="0"/>
          </a:p>
          <a:p>
            <a:pPr lvl="2"/>
            <a:r>
              <a:rPr lang="zh-TW" altLang="en-US" sz="2000" dirty="0" smtClean="0"/>
              <a:t>張貼訓練計畫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3624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訓練課的結構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3148"/>
          </a:xfrm>
        </p:spPr>
        <p:txBody>
          <a:bodyPr/>
          <a:lstStyle/>
          <a:p>
            <a:r>
              <a:rPr lang="zh-TW" altLang="en-US" sz="2800" dirty="0" smtClean="0"/>
              <a:t>熱身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主動與被動熱身</a:t>
            </a:r>
            <a:endParaRPr lang="en-US" altLang="zh-TW" sz="2400" dirty="0" smtClean="0"/>
          </a:p>
          <a:p>
            <a:r>
              <a:rPr lang="zh-TW" altLang="en-US" sz="2800" dirty="0" smtClean="0"/>
              <a:t>被動熱身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透過外在方法來提升肌肉與核心溫度，而不消耗能源物質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桑拿、熱水澡、熱水浴、熱敷包或電療</a:t>
            </a:r>
            <a:endParaRPr lang="en-US" altLang="zh-TW" sz="2400" dirty="0" smtClean="0"/>
          </a:p>
          <a:p>
            <a:r>
              <a:rPr lang="zh-TW" altLang="en-US" sz="2800" dirty="0" smtClean="0"/>
              <a:t>主動熱身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一般熱身：慢跑、徒手操或腳踏車等活動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專項熱身：與專項有關的活動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242171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熱身的結構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一般熱身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低強度（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40-60%VO</a:t>
            </a:r>
            <a:r>
              <a:rPr lang="en-US" altLang="zh-TW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5-10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分鐘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可增加溫度，但會減少磷酸降解作用，避免能源物質使用過多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體能較差者：減少熱身時間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流汗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是良好指標</a:t>
            </a: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專項熱身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逐漸增加強度、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10-15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分鐘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活化後增能作用（</a:t>
            </a:r>
            <a:r>
              <a:rPr lang="en-US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postactivation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potentiation, PAP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29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活化後增能作用（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PAP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322948" y="6436365"/>
            <a:ext cx="56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Sale, D. G. (</a:t>
            </a: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</a:t>
            </a: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altLang="zh-TW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</a:t>
            </a:r>
            <a:r>
              <a:rPr lang="en-US" altLang="zh-TW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Sport </a:t>
            </a:r>
            <a:r>
              <a:rPr lang="en-US" altLang="zh-TW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</a:t>
            </a:r>
            <a:r>
              <a:rPr lang="en-US" altLang="zh-TW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Rev, 30</a:t>
            </a: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(3), 138-143</a:t>
            </a: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適合高度訓練者</a:t>
            </a:r>
            <a:endParaRPr lang="en-US" altLang="zh-TW" sz="2400" dirty="0" smtClean="0"/>
          </a:p>
          <a:p>
            <a:r>
              <a:rPr lang="zh-TW" altLang="en-US" sz="2400" dirty="0" smtClean="0"/>
              <a:t>有助於肌力與爆發力的表現</a:t>
            </a:r>
            <a:endParaRPr lang="zh-TW" altLang="en-US" sz="2400" dirty="0"/>
          </a:p>
        </p:txBody>
      </p:sp>
      <p:pic>
        <p:nvPicPr>
          <p:cNvPr id="8" name="內容版面配置區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622" y="1422841"/>
            <a:ext cx="3629966" cy="489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547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熱身的結構</a:t>
            </a:r>
            <a:endParaRPr lang="zh-TW" altLang="en-US" dirty="0"/>
          </a:p>
        </p:txBody>
      </p:sp>
      <p:pic>
        <p:nvPicPr>
          <p:cNvPr id="4" name="Picture 3" descr="D:\工作站\藝軒\jpg\09\表9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17" y="2460396"/>
            <a:ext cx="8009966" cy="31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86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熱身的效果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10326"/>
            <a:ext cx="8229600" cy="4815833"/>
          </a:xfrm>
        </p:spPr>
        <p:txBody>
          <a:bodyPr/>
          <a:lstStyle/>
          <a:p>
            <a:r>
              <a:rPr lang="zh-TW" altLang="en-US" sz="2800" dirty="0" smtClean="0"/>
              <a:t>生理效果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增加肌肉與關節的阻抗性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增加血紅素與肌紅素釋出的氧氣量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增加代謝反應速率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增加神經傳導速率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增加體溫調節的壓力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增加肌肉中的血管擴張與血流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降低內在黏滯性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增加肌肉收縮的速率與力量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增加安靜攝氧量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增加比賽或訓練的準備狀態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4181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熱身的效果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心理效果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讓心理做好準備</a:t>
            </a:r>
            <a:endParaRPr lang="en-US" altLang="zh-TW" dirty="0" smtClean="0"/>
          </a:p>
          <a:p>
            <a:r>
              <a:rPr lang="zh-TW" altLang="en-US" dirty="0" smtClean="0"/>
              <a:t>傷害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體溫增加，可降低受傷風險（骨骼肌）</a:t>
            </a:r>
            <a:endParaRPr lang="en-US" altLang="zh-TW" dirty="0" smtClean="0"/>
          </a:p>
          <a:p>
            <a:r>
              <a:rPr lang="zh-TW" altLang="en-US" dirty="0" smtClean="0"/>
              <a:t>伸展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熱身過程中，應使用動態伸展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靜態伸展會降低肌力與爆發力表現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靜態伸展應保留在收操中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048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fr-FR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Sale, D. G. (2002).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Postactivation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potentiation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Role in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human performance. </a:t>
            </a:r>
            <a:r>
              <a:rPr lang="fr-FR" altLang="zh-TW" sz="2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Exerc </a:t>
            </a:r>
            <a:r>
              <a:rPr lang="fr-FR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Sci Rev, 30</a:t>
            </a:r>
            <a:r>
              <a:rPr lang="fr-FR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(3), 138-143.</a:t>
            </a:r>
          </a:p>
          <a:p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訓練計畫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教練是「具有解剖與遺傳知識的心理學家」</a:t>
            </a:r>
            <a:endParaRPr lang="en-US" altLang="zh-TW" sz="2800" dirty="0" smtClean="0"/>
          </a:p>
          <a:p>
            <a:r>
              <a:rPr lang="zh-TW" altLang="en-US" sz="2800" dirty="0" smtClean="0"/>
              <a:t>訓練的組織與規劃是一門具科學根基的藝術</a:t>
            </a:r>
            <a:endParaRPr lang="en-US" altLang="zh-TW" sz="2800" dirty="0" smtClean="0"/>
          </a:p>
          <a:p>
            <a:r>
              <a:rPr lang="zh-TW" altLang="en-US" sz="2800" dirty="0" smtClean="0"/>
              <a:t>如果你不會計畫，你的計畫注定失敗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教練必須試著「預估」運動員對於訓練刺激的生心理反應，以及刺激所產生疲勞程度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158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訓練計畫的規劃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發展長期訓練計畫</a:t>
            </a:r>
            <a:endParaRPr lang="en-US" altLang="zh-TW" dirty="0" smtClean="0"/>
          </a:p>
          <a:p>
            <a:r>
              <a:rPr lang="zh-TW" altLang="en-US" dirty="0" smtClean="0"/>
              <a:t>完善的定期檢測與監控計畫</a:t>
            </a:r>
            <a:endParaRPr lang="en-US" altLang="zh-TW" dirty="0" smtClean="0"/>
          </a:p>
          <a:p>
            <a:r>
              <a:rPr lang="zh-TW" altLang="en-US" dirty="0" smtClean="0"/>
              <a:t>建立與強調主要訓練因素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151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發展長期訓練計畫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8-12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年，引導運動員的發展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 descr="D:\工作站\藝軒\jpg\09\圖9.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755" y="2311333"/>
            <a:ext cx="6156489" cy="407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51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完善的定期檢測與監控計畫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常被忽略</a:t>
            </a:r>
            <a:endParaRPr lang="en-US" altLang="zh-TW" sz="2800" dirty="0" smtClean="0"/>
          </a:p>
          <a:p>
            <a:r>
              <a:rPr lang="zh-TW" altLang="en-US" sz="2800" dirty="0" smtClean="0"/>
              <a:t>檢驗訓練計畫的效果，並量化訓練資料</a:t>
            </a:r>
            <a:endParaRPr lang="en-US" altLang="zh-TW" sz="2800" dirty="0" smtClean="0"/>
          </a:p>
          <a:p>
            <a:r>
              <a:rPr lang="zh-TW" altLang="en-US" sz="2800" dirty="0" smtClean="0"/>
              <a:t>檢測內容需與運動員的</a:t>
            </a:r>
            <a:r>
              <a:rPr lang="zh-TW" altLang="en-US" sz="2800" dirty="0" smtClean="0">
                <a:solidFill>
                  <a:srgbClr val="FF0000"/>
                </a:solidFill>
              </a:rPr>
              <a:t>發展及運動</a:t>
            </a:r>
            <a:r>
              <a:rPr lang="zh-TW" altLang="en-US" sz="2800" dirty="0" smtClean="0">
                <a:solidFill>
                  <a:srgbClr val="FF0000"/>
                </a:solidFill>
              </a:rPr>
              <a:t>表現</a:t>
            </a:r>
            <a:r>
              <a:rPr lang="zh-TW" altLang="en-US" sz="2800" dirty="0" smtClean="0"/>
              <a:t>有關</a:t>
            </a:r>
            <a:endParaRPr lang="en-US" altLang="zh-TW" sz="2800" dirty="0" smtClean="0"/>
          </a:p>
          <a:p>
            <a:r>
              <a:rPr lang="zh-TW" altLang="en-US" sz="2800" dirty="0" smtClean="0"/>
              <a:t>舉重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最大肌力、等長性發力率、下蹲跳與蹲跳的功率峰值</a:t>
            </a:r>
            <a:endParaRPr lang="en-US" altLang="zh-TW" sz="2400" dirty="0" smtClean="0"/>
          </a:p>
          <a:p>
            <a:r>
              <a:rPr lang="zh-TW" altLang="en-US" sz="2800" dirty="0" smtClean="0"/>
              <a:t>需定期實施檢測</a:t>
            </a:r>
            <a:endParaRPr lang="en-US" altLang="zh-TW" sz="2800" dirty="0" smtClean="0"/>
          </a:p>
          <a:p>
            <a:r>
              <a:rPr lang="zh-TW" altLang="en-US" sz="2800" dirty="0" smtClean="0"/>
              <a:t>訓練日誌的應用</a:t>
            </a:r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73" y="4190715"/>
            <a:ext cx="2452189" cy="2527311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711883" y="5794696"/>
            <a:ext cx="2215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http://www.fittech.com.au/MTP/MTP.html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98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建立與強調主要訓練因素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評估檢測與監控結果，判斷運動員的缺點，以及缺乏進步的原因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根據缺點設計後續的訓練計畫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560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依任務分類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學習課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重複練習課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技術完善課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評估課</a:t>
            </a:r>
            <a:endParaRPr lang="en-US" altLang="zh-TW" sz="2400" dirty="0" smtClean="0"/>
          </a:p>
          <a:p>
            <a:r>
              <a:rPr lang="zh-TW" altLang="en-US" sz="2800" dirty="0" smtClean="0"/>
              <a:t>依結構分類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團體課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個人課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混合課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自由課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2483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7204"/>
            <a:ext cx="8229600" cy="4928955"/>
          </a:xfrm>
        </p:spPr>
        <p:txBody>
          <a:bodyPr/>
          <a:lstStyle/>
          <a:p>
            <a:r>
              <a:rPr lang="zh-TW" altLang="en-US" sz="2800" dirty="0"/>
              <a:t>學習</a:t>
            </a:r>
            <a:r>
              <a:rPr lang="zh-TW" altLang="en-US" sz="2800" dirty="0" smtClean="0"/>
              <a:t>課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學習新的技術或戰術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熱身後開始實施</a:t>
            </a:r>
            <a:endParaRPr lang="en-US" altLang="zh-TW" sz="2400" dirty="0" smtClean="0"/>
          </a:p>
          <a:p>
            <a:r>
              <a:rPr lang="zh-TW" altLang="en-US" sz="2800" dirty="0" smtClean="0"/>
              <a:t>重複</a:t>
            </a:r>
            <a:r>
              <a:rPr lang="zh-TW" altLang="en-US" sz="2800" dirty="0"/>
              <a:t>練習</a:t>
            </a:r>
            <a:r>
              <a:rPr lang="zh-TW" altLang="en-US" sz="2800" dirty="0" smtClean="0"/>
              <a:t>課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持續學習技術，並試圖改善此技術</a:t>
            </a:r>
            <a:endParaRPr lang="en-US" altLang="zh-TW" sz="2400" dirty="0"/>
          </a:p>
          <a:p>
            <a:r>
              <a:rPr lang="zh-TW" altLang="en-US" sz="2800" dirty="0"/>
              <a:t>技術完善</a:t>
            </a:r>
            <a:r>
              <a:rPr lang="zh-TW" altLang="en-US" sz="2800" dirty="0" smtClean="0"/>
              <a:t>課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重複練習課的延伸，試圖改善整套技術，最佳化表現</a:t>
            </a:r>
            <a:endParaRPr lang="en-US" altLang="zh-TW" sz="2400" dirty="0"/>
          </a:p>
          <a:p>
            <a:r>
              <a:rPr lang="zh-TW" altLang="en-US" sz="2800" dirty="0"/>
              <a:t>評估</a:t>
            </a:r>
            <a:r>
              <a:rPr lang="zh-TW" altLang="en-US" sz="2800" dirty="0" smtClean="0"/>
              <a:t>課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評估對於訓練的生理反應與運動表現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舉辦表演賽或練習賽，評估準備狀態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微調訓練計畫之用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73134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34912"/>
            <a:ext cx="8229600" cy="4891248"/>
          </a:xfrm>
        </p:spPr>
        <p:txBody>
          <a:bodyPr/>
          <a:lstStyle/>
          <a:p>
            <a:r>
              <a:rPr lang="zh-TW" altLang="en-US" sz="2800" dirty="0"/>
              <a:t>團體</a:t>
            </a:r>
            <a:r>
              <a:rPr lang="zh-TW" altLang="en-US" sz="2800" dirty="0" smtClean="0"/>
              <a:t>課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多位運動員一起訓練，未必是整隊一起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不適合於發展個人，但有助於團隊精神</a:t>
            </a:r>
            <a:endParaRPr lang="en-US" altLang="zh-TW" sz="2400" dirty="0"/>
          </a:p>
          <a:p>
            <a:r>
              <a:rPr lang="zh-TW" altLang="en-US" sz="2800" dirty="0"/>
              <a:t>個人</a:t>
            </a:r>
            <a:r>
              <a:rPr lang="zh-TW" altLang="en-US" sz="2800" dirty="0" smtClean="0"/>
              <a:t>課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針對某一運動員，解決生心理或技術等問題</a:t>
            </a:r>
            <a:endParaRPr lang="en-US" altLang="zh-TW" sz="2400" dirty="0"/>
          </a:p>
          <a:p>
            <a:r>
              <a:rPr lang="zh-TW" altLang="en-US" sz="2800" dirty="0"/>
              <a:t>混合</a:t>
            </a:r>
            <a:r>
              <a:rPr lang="zh-TW" altLang="en-US" sz="2800" dirty="0" smtClean="0"/>
              <a:t>課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團體課與個人課的結合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熱身→個人課→團體課</a:t>
            </a:r>
            <a:endParaRPr lang="en-US" altLang="zh-TW" sz="2400" dirty="0"/>
          </a:p>
          <a:p>
            <a:r>
              <a:rPr lang="zh-TW" altLang="en-US" sz="2800" dirty="0"/>
              <a:t>自由</a:t>
            </a:r>
            <a:r>
              <a:rPr lang="zh-TW" altLang="en-US" sz="2800" dirty="0" smtClean="0"/>
              <a:t>課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最小化教練對運動員的控制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發展解決問題的能力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0403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3254</TotalTime>
  <Words>782</Words>
  <Application>Microsoft Office PowerPoint</Application>
  <PresentationFormat>如螢幕大小 (4:3)</PresentationFormat>
  <Paragraphs>128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4" baseType="lpstr">
      <vt:lpstr>新細明體</vt:lpstr>
      <vt:lpstr>標楷體</vt:lpstr>
      <vt:lpstr>Arial</vt:lpstr>
      <vt:lpstr>Calibri</vt:lpstr>
      <vt:lpstr>Times New Roman</vt:lpstr>
      <vt:lpstr>課程名稱</vt:lpstr>
      <vt:lpstr>運動訓練學</vt:lpstr>
      <vt:lpstr>訓練計畫</vt:lpstr>
      <vt:lpstr>訓練計畫的規劃</vt:lpstr>
      <vt:lpstr>發展長期訓練計畫</vt:lpstr>
      <vt:lpstr>完善的定期檢測與監控計畫</vt:lpstr>
      <vt:lpstr>建立與強調主要訓練因素</vt:lpstr>
      <vt:lpstr>訓練課</vt:lpstr>
      <vt:lpstr>訓練課</vt:lpstr>
      <vt:lpstr>訓練課</vt:lpstr>
      <vt:lpstr>訓練課的結構</vt:lpstr>
      <vt:lpstr>訓練課的結構</vt:lpstr>
      <vt:lpstr>訓練課的結構</vt:lpstr>
      <vt:lpstr>熱身的結構</vt:lpstr>
      <vt:lpstr>活化後增能作用（PAP）</vt:lpstr>
      <vt:lpstr>熱身的結構</vt:lpstr>
      <vt:lpstr>熱身的效果</vt:lpstr>
      <vt:lpstr>熱身的效果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257</cp:revision>
  <dcterms:created xsi:type="dcterms:W3CDTF">2017-11-07T02:54:43Z</dcterms:created>
  <dcterms:modified xsi:type="dcterms:W3CDTF">2018-06-02T07:55:23Z</dcterms:modified>
</cp:coreProperties>
</file>