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79" r:id="rId1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88" autoAdjust="0"/>
    <p:restoredTop sz="94648"/>
  </p:normalViewPr>
  <p:slideViewPr>
    <p:cSldViewPr snapToGrid="0">
      <p:cViewPr varScale="1">
        <p:scale>
          <a:sx n="81" d="100"/>
          <a:sy n="81" d="100"/>
        </p:scale>
        <p:origin x="16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721B57-E9C1-4898-B467-08E9A6421A21}" type="datetimeFigureOut">
              <a:rPr lang="zh-TW" altLang="en-US" smtClean="0"/>
              <a:t>2018/6/2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36CCA-FDEB-4069-836E-3F0BD38B7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9087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C9FD96D-C6D9-40EF-8FE1-14D3AC892444}" type="datetime1">
              <a:rPr lang="en-US"/>
              <a:pPr lvl="0"/>
              <a:t>6/2/2018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62862F-5670-4486-888A-53CB5D6865F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198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EE9961-6D71-40A2-A964-51BD2FE72388}" type="datetime1">
              <a:rPr lang="en-US"/>
              <a:pPr lvl="0"/>
              <a:t>6/2/2018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991889C-91E1-42BC-AD66-0EF89AEFD7A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37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3F4BE9B-BDB1-4EDF-A80A-50F868C3718F}" type="datetime1">
              <a:rPr lang="en-US"/>
              <a:pPr lvl="0"/>
              <a:t>6/2/2018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B15A3A0-E0B6-4474-BB1D-9527034BF3E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12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AED4BD-770D-4A02-8B5B-42F3BD57FE5B}" type="datetime1">
              <a:rPr lang="en-US"/>
              <a:pPr lvl="0"/>
              <a:t>6/2/2018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D817256-01CD-4AD4-B021-A60EF1D93A5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045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ABCAF7-4CBD-49A0-8673-AA9EF5D1B32D}" type="datetime1">
              <a:rPr lang="en-US"/>
              <a:pPr lvl="0"/>
              <a:t>6/2/2018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CD6442A-D587-4DF1-ADDF-FC22FBCC07D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2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BD006C0-4095-4B20-B047-4CF260BB6334}" type="datetime1">
              <a:rPr lang="en-US"/>
              <a:pPr lvl="0"/>
              <a:t>6/2/2018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4B5A5CD-5D68-47BA-854A-FAF22F1F4A6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587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E36AC24-E39D-4366-B653-6E736CE45EF2}" type="datetime1">
              <a:rPr lang="en-US"/>
              <a:pPr lvl="0"/>
              <a:t>6/2/2018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A44C62-693F-4108-A34C-370DBC0A044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975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21BE2B0-60FC-491F-9F3F-DE56A4195B6F}" type="datetime1">
              <a:rPr lang="en-US"/>
              <a:pPr lvl="0"/>
              <a:t>6/2/2018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7F696C-4EAC-48A1-8A2A-862F4D21B01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2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A91B2B-6D4A-4FDE-8435-BAB6A492D230}" type="datetime1">
              <a:rPr lang="en-US"/>
              <a:pPr lvl="0"/>
              <a:t>6/2/2018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614554E-D8BF-4D80-8378-F1EF046A4B9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922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DE08DA-5BE0-4BAF-871B-8C0E808E521E}" type="datetime1">
              <a:rPr lang="en-US"/>
              <a:pPr lvl="0"/>
              <a:t>6/2/2018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2719DA9-4397-474D-A8D8-509683F78FE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161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C36676-2CA5-4929-BFA4-6C0F0BD0292B}" type="datetime1">
              <a:rPr lang="en-US"/>
              <a:pPr lvl="0"/>
              <a:t>6/2/2018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5EF52A-F1F2-4303-9611-475E7E64851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925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9D78770A-92D2-409B-B2A2-564C322B4747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pPr lvl="0"/>
            <a:r>
              <a:rPr lang="zh-TW" altLang="en-US" dirty="0" smtClean="0"/>
              <a:t>運動訓練學</a:t>
            </a:r>
            <a:endParaRPr lang="zh-TW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75658" y="1988838"/>
            <a:ext cx="6400800" cy="648071"/>
          </a:xfrm>
        </p:spPr>
        <p:txBody>
          <a:bodyPr/>
          <a:lstStyle/>
          <a:p>
            <a:pPr lvl="0"/>
            <a:r>
              <a:rPr lang="zh-TW" altLang="en-US" dirty="0" smtClean="0"/>
              <a:t>鄭景峰</a:t>
            </a:r>
            <a:endParaRPr lang="en-US" dirty="0"/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副標題 2"/>
          <p:cNvSpPr txBox="1"/>
          <p:nvPr/>
        </p:nvSpPr>
        <p:spPr>
          <a:xfrm>
            <a:off x="1535579" y="2996955"/>
            <a:ext cx="6400800" cy="64807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lvl="0" algn="ctr">
              <a:spcBef>
                <a:spcPts val="8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3200" b="0" i="0" u="none" strike="noStrike" kern="1200" cap="none" spc="0" baseline="0" dirty="0" smtClean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rPr>
              <a:t>訓練計畫</a:t>
            </a:r>
            <a:r>
              <a:rPr lang="en-US" sz="3200" b="0" i="0" u="none" strike="noStrike" kern="1200" cap="none" spc="0" baseline="0" dirty="0" smtClean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rPr>
              <a:t>01</a:t>
            </a:r>
            <a:endParaRPr lang="en-US" sz="3200" b="0" i="0" u="none" strike="noStrike" kern="1200" cap="none" spc="0" baseline="0" dirty="0">
              <a:solidFill>
                <a:srgbClr val="898989"/>
              </a:solidFill>
              <a:uFillTx/>
              <a:latin typeface="Calibri"/>
              <a:ea typeface="新細明體"/>
              <a:cs typeface="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訓練課的結構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個成分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熱身（準備）、主體與收操（結束）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進階運動員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比賽期：些許說明與激發動機，多花時間在訓練課的主體上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個成分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介紹、熱身、主體與收操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適合初學者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396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訓練課的結構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dirty="0" smtClean="0"/>
              <a:t>介紹</a:t>
            </a:r>
            <a:endParaRPr lang="en-US" altLang="zh-TW" sz="2800" dirty="0" smtClean="0"/>
          </a:p>
          <a:p>
            <a:pPr lvl="1"/>
            <a:r>
              <a:rPr lang="zh-TW" altLang="en-US" sz="2400" dirty="0" smtClean="0"/>
              <a:t>訓練開始時，集合運動員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管理議題（如出席率）、訓練課表或比賽訊息、說明訓練目標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教練需試著促進動機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初學者約</a:t>
            </a:r>
            <a:r>
              <a:rPr lang="en-US" altLang="zh-TW" sz="2400" dirty="0" smtClean="0"/>
              <a:t>5-10</a:t>
            </a:r>
            <a:r>
              <a:rPr lang="zh-TW" altLang="en-US" sz="2400" dirty="0" smtClean="0"/>
              <a:t>分鐘，逐漸減少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解釋訓練目標時</a:t>
            </a:r>
            <a:endParaRPr lang="en-US" altLang="zh-TW" sz="2400" dirty="0" smtClean="0"/>
          </a:p>
          <a:p>
            <a:pPr lvl="2"/>
            <a:r>
              <a:rPr lang="zh-TW" altLang="en-US" sz="2000" dirty="0" smtClean="0"/>
              <a:t>應做好準備與組織</a:t>
            </a:r>
            <a:endParaRPr lang="en-US" altLang="zh-TW" sz="2000" dirty="0" smtClean="0"/>
          </a:p>
          <a:p>
            <a:pPr lvl="2"/>
            <a:r>
              <a:rPr lang="zh-TW" altLang="en-US" sz="2000" dirty="0" smtClean="0"/>
              <a:t>視聽設備或講義</a:t>
            </a:r>
            <a:endParaRPr lang="en-US" altLang="zh-TW" sz="2000" dirty="0" smtClean="0"/>
          </a:p>
          <a:p>
            <a:pPr lvl="2"/>
            <a:r>
              <a:rPr lang="zh-TW" altLang="en-US" sz="2000" dirty="0" smtClean="0"/>
              <a:t>張貼訓練計畫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936243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訓練課的結構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3148"/>
          </a:xfrm>
        </p:spPr>
        <p:txBody>
          <a:bodyPr/>
          <a:lstStyle/>
          <a:p>
            <a:r>
              <a:rPr lang="zh-TW" altLang="en-US" sz="2800" dirty="0" smtClean="0"/>
              <a:t>熱身</a:t>
            </a:r>
            <a:endParaRPr lang="en-US" altLang="zh-TW" sz="2800" dirty="0" smtClean="0"/>
          </a:p>
          <a:p>
            <a:pPr lvl="1"/>
            <a:r>
              <a:rPr lang="zh-TW" altLang="en-US" sz="2400" dirty="0" smtClean="0"/>
              <a:t>主動與被動熱身</a:t>
            </a:r>
            <a:endParaRPr lang="en-US" altLang="zh-TW" sz="2400" dirty="0" smtClean="0"/>
          </a:p>
          <a:p>
            <a:r>
              <a:rPr lang="zh-TW" altLang="en-US" sz="2800" dirty="0" smtClean="0"/>
              <a:t>被動熱身</a:t>
            </a:r>
            <a:endParaRPr lang="en-US" altLang="zh-TW" sz="2800" dirty="0" smtClean="0"/>
          </a:p>
          <a:p>
            <a:pPr lvl="1"/>
            <a:r>
              <a:rPr lang="zh-TW" altLang="en-US" sz="2400" dirty="0" smtClean="0"/>
              <a:t>透過外在方法來提升肌肉與核心溫度，而不消耗能源物質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桑拿、熱水澡、熱水浴、熱敷包或電療</a:t>
            </a:r>
            <a:endParaRPr lang="en-US" altLang="zh-TW" sz="2400" dirty="0" smtClean="0"/>
          </a:p>
          <a:p>
            <a:r>
              <a:rPr lang="zh-TW" altLang="en-US" sz="2800" dirty="0" smtClean="0"/>
              <a:t>主動熱身</a:t>
            </a:r>
            <a:endParaRPr lang="en-US" altLang="zh-TW" sz="2800" dirty="0" smtClean="0"/>
          </a:p>
          <a:p>
            <a:pPr lvl="1"/>
            <a:r>
              <a:rPr lang="zh-TW" altLang="en-US" sz="2400" dirty="0" smtClean="0"/>
              <a:t>一般熱身：慢跑、徒手操或腳踏車等活動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專項熱身：與專項有關的活動</a:t>
            </a:r>
            <a:endParaRPr lang="en-US" altLang="zh-TW" sz="2400" dirty="0" smtClean="0"/>
          </a:p>
        </p:txBody>
      </p:sp>
    </p:spTree>
    <p:extLst>
      <p:ext uri="{BB962C8B-B14F-4D97-AF65-F5344CB8AC3E}">
        <p14:creationId xmlns:p14="http://schemas.microsoft.com/office/powerpoint/2010/main" val="242171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熱身的結構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一般熱身</a:t>
            </a:r>
            <a:endParaRPr lang="en-US" altLang="zh-TW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低強度（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40-60%VO</a:t>
            </a:r>
            <a:r>
              <a:rPr lang="en-US" altLang="zh-TW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）、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5-10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分鐘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可增加溫度，但會減少磷酸降解作用，避免能源物質使用過多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體能較差者：減少熱身時間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TW" alt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流汗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是良好指標</a:t>
            </a:r>
            <a:endParaRPr lang="en-US" altLang="zh-TW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專項熱身</a:t>
            </a:r>
            <a:endParaRPr lang="en-US" altLang="zh-TW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逐漸增加強度、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10-15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分鐘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活化後增能作用（</a:t>
            </a:r>
            <a:r>
              <a:rPr lang="en-US" altLang="zh-TW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postactivation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potentiation, PAP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29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活化後增能作用（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PAP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322948" y="6436365"/>
            <a:ext cx="5613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Sale, D. G. (</a:t>
            </a: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2002</a:t>
            </a: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altLang="zh-TW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Exerc</a:t>
            </a:r>
            <a:r>
              <a:rPr lang="en-US" altLang="zh-TW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Sport </a:t>
            </a:r>
            <a:r>
              <a:rPr lang="en-US" altLang="zh-TW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</a:t>
            </a:r>
            <a:r>
              <a:rPr lang="en-US" altLang="zh-TW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Rev, 30</a:t>
            </a:r>
            <a:r>
              <a:rPr lang="en-US" altLang="zh-TW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(3), 138-143</a:t>
            </a:r>
            <a:r>
              <a:rPr lang="en-US" altLang="zh-TW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TW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400" dirty="0" smtClean="0"/>
              <a:t>適合高度訓練者</a:t>
            </a:r>
            <a:endParaRPr lang="en-US" altLang="zh-TW" sz="2400" dirty="0" smtClean="0"/>
          </a:p>
          <a:p>
            <a:r>
              <a:rPr lang="zh-TW" altLang="en-US" sz="2400" dirty="0" smtClean="0"/>
              <a:t>有助於肌力與爆發力的表現</a:t>
            </a:r>
            <a:endParaRPr lang="zh-TW" altLang="en-US" sz="2400" dirty="0"/>
          </a:p>
        </p:txBody>
      </p:sp>
      <p:pic>
        <p:nvPicPr>
          <p:cNvPr id="8" name="內容版面配置區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5622" y="1422841"/>
            <a:ext cx="3629966" cy="48936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5478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熱身的結構</a:t>
            </a:r>
            <a:endParaRPr lang="zh-TW" altLang="en-US" dirty="0"/>
          </a:p>
        </p:txBody>
      </p:sp>
      <p:pic>
        <p:nvPicPr>
          <p:cNvPr id="4" name="Picture 3" descr="D:\工作站\藝軒\jpg\09\表9-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017" y="2460396"/>
            <a:ext cx="8009966" cy="3120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1864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熱身的效果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10326"/>
            <a:ext cx="8229600" cy="4815833"/>
          </a:xfrm>
        </p:spPr>
        <p:txBody>
          <a:bodyPr/>
          <a:lstStyle/>
          <a:p>
            <a:r>
              <a:rPr lang="zh-TW" altLang="en-US" sz="2800" dirty="0" smtClean="0"/>
              <a:t>生理效果</a:t>
            </a:r>
            <a:endParaRPr lang="en-US" altLang="zh-TW" sz="2800" dirty="0" smtClean="0"/>
          </a:p>
          <a:p>
            <a:pPr lvl="1"/>
            <a:r>
              <a:rPr lang="zh-TW" altLang="en-US" sz="2400" dirty="0" smtClean="0"/>
              <a:t>增加肌肉與關節的阻抗性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增加血紅素與肌紅素釋出的氧氣量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增加代謝反應速率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增加神經傳導速率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增加體溫調節的壓力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增加肌肉中的血管擴張與血流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降低內在黏滯性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增加肌肉收縮的速率與力量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增加安靜攝氧量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增加比賽或訓練的準備狀態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41818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熱身的效果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心理效果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讓心理做好準備</a:t>
            </a:r>
            <a:endParaRPr lang="en-US" altLang="zh-TW" dirty="0" smtClean="0"/>
          </a:p>
          <a:p>
            <a:r>
              <a:rPr lang="zh-TW" altLang="en-US" dirty="0" smtClean="0"/>
              <a:t>傷害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體溫增加，可降低受傷風險（骨骼肌）</a:t>
            </a:r>
            <a:endParaRPr lang="en-US" altLang="zh-TW" dirty="0" smtClean="0"/>
          </a:p>
          <a:p>
            <a:r>
              <a:rPr lang="zh-TW" altLang="en-US" dirty="0" smtClean="0"/>
              <a:t>伸展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熱身過程中，應使用動態伸展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靜態伸展會降低肌力與爆發力表現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靜態伸展應保留在收操中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20480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參考文獻</a:t>
            </a:r>
          </a:p>
        </p:txBody>
      </p:sp>
      <p:sp>
        <p:nvSpPr>
          <p:cNvPr id="18435" name="內容版面配置區 2"/>
          <p:cNvSpPr>
            <a:spLocks noGrp="1"/>
          </p:cNvSpPr>
          <p:nvPr>
            <p:ph idx="1"/>
          </p:nvPr>
        </p:nvSpPr>
        <p:spPr>
          <a:xfrm>
            <a:off x="457200" y="1743959"/>
            <a:ext cx="8229600" cy="4053526"/>
          </a:xfrm>
        </p:spPr>
        <p:txBody>
          <a:bodyPr/>
          <a:lstStyle/>
          <a:p>
            <a:r>
              <a:rPr lang="zh-TW" alt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林正常</a:t>
            </a:r>
            <a:r>
              <a:rPr lang="zh-TW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等 </a:t>
            </a:r>
            <a:r>
              <a:rPr lang="en-US" altLang="zh-TW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(2011)</a:t>
            </a:r>
            <a:r>
              <a:rPr lang="zh-TW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en-US" sz="2400" i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運動訓練法</a:t>
            </a:r>
            <a:r>
              <a:rPr lang="zh-TW" alt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。臺北市：藝軒圖書出版社</a:t>
            </a:r>
            <a:r>
              <a:rPr lang="zh-TW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fr-FR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Sale, D. G. (2002). </a:t>
            </a:r>
            <a:r>
              <a:rPr lang="en-US" altLang="zh-TW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Postactivation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potentiation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Role in </a:t>
            </a:r>
            <a:r>
              <a:rPr lang="en-US" altLang="zh-TW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human performance. </a:t>
            </a:r>
            <a:r>
              <a:rPr lang="fr-FR" altLang="zh-TW" sz="2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Exerc </a:t>
            </a:r>
            <a:r>
              <a:rPr lang="fr-FR" altLang="zh-TW" sz="2400" i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Sport Sci Rev, 30</a:t>
            </a:r>
            <a:r>
              <a:rPr lang="fr-FR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(3), 138-143.</a:t>
            </a:r>
          </a:p>
          <a:p>
            <a:endParaRPr lang="en-US" altLang="zh-TW" sz="2400" dirty="0" smtClean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78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訓練計畫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dirty="0" smtClean="0"/>
              <a:t>教練是「具有解剖與遺傳知識的心理學家」</a:t>
            </a:r>
            <a:endParaRPr lang="en-US" altLang="zh-TW" sz="2800" dirty="0" smtClean="0"/>
          </a:p>
          <a:p>
            <a:r>
              <a:rPr lang="zh-TW" altLang="en-US" sz="2800" dirty="0" smtClean="0"/>
              <a:t>訓練的組織與規劃是一門具科學根基的藝術</a:t>
            </a:r>
            <a:endParaRPr lang="en-US" altLang="zh-TW" sz="2800" dirty="0" smtClean="0"/>
          </a:p>
          <a:p>
            <a:r>
              <a:rPr lang="zh-TW" altLang="en-US" sz="2800" dirty="0" smtClean="0"/>
              <a:t>如果你不會計畫，你的計畫注定失敗</a:t>
            </a:r>
            <a:endParaRPr lang="en-US" altLang="zh-TW" sz="2800" dirty="0" smtClean="0"/>
          </a:p>
          <a:p>
            <a:endParaRPr lang="en-US" altLang="zh-TW" sz="2800" dirty="0" smtClean="0"/>
          </a:p>
          <a:p>
            <a:r>
              <a:rPr lang="zh-TW" altLang="en-US" sz="2800" dirty="0" smtClean="0"/>
              <a:t>教練必須試著「預估」運動員對於訓練刺激的生心理反應，以及刺激所產生疲勞程度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15800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訓練計畫的規劃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發展長期訓練計畫</a:t>
            </a:r>
            <a:endParaRPr lang="en-US" altLang="zh-TW" dirty="0" smtClean="0"/>
          </a:p>
          <a:p>
            <a:r>
              <a:rPr lang="zh-TW" altLang="en-US" dirty="0" smtClean="0"/>
              <a:t>完善的定期檢測與監控計畫</a:t>
            </a:r>
            <a:endParaRPr lang="en-US" altLang="zh-TW" dirty="0" smtClean="0"/>
          </a:p>
          <a:p>
            <a:r>
              <a:rPr lang="zh-TW" altLang="en-US" dirty="0" smtClean="0"/>
              <a:t>建立與強調主要訓練因素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21510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發展長期訓練計畫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8-12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年，引導運動員的發展</a:t>
            </a:r>
            <a:endParaRPr lang="zh-TW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7" descr="D:\工作站\藝軒\jpg\09\圖9.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755" y="2311333"/>
            <a:ext cx="6156489" cy="4076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5515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完善的定期檢測與監控計畫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dirty="0" smtClean="0"/>
              <a:t>常被忽略</a:t>
            </a:r>
            <a:endParaRPr lang="en-US" altLang="zh-TW" sz="2800" dirty="0" smtClean="0"/>
          </a:p>
          <a:p>
            <a:r>
              <a:rPr lang="zh-TW" altLang="en-US" sz="2800" dirty="0" smtClean="0"/>
              <a:t>檢驗訓練計畫的效果，並量化訓練資料</a:t>
            </a:r>
            <a:endParaRPr lang="en-US" altLang="zh-TW" sz="2800" dirty="0" smtClean="0"/>
          </a:p>
          <a:p>
            <a:r>
              <a:rPr lang="zh-TW" altLang="en-US" sz="2800" dirty="0" smtClean="0"/>
              <a:t>檢測內容需與運動員的</a:t>
            </a:r>
            <a:r>
              <a:rPr lang="zh-TW" altLang="en-US" sz="2800" dirty="0" smtClean="0">
                <a:solidFill>
                  <a:srgbClr val="FF0000"/>
                </a:solidFill>
              </a:rPr>
              <a:t>發展及運動</a:t>
            </a:r>
            <a:r>
              <a:rPr lang="zh-TW" altLang="en-US" sz="2800" dirty="0" smtClean="0">
                <a:solidFill>
                  <a:srgbClr val="FF0000"/>
                </a:solidFill>
              </a:rPr>
              <a:t>表現</a:t>
            </a:r>
            <a:r>
              <a:rPr lang="zh-TW" altLang="en-US" sz="2800" dirty="0" smtClean="0"/>
              <a:t>有關</a:t>
            </a:r>
            <a:endParaRPr lang="en-US" altLang="zh-TW" sz="2800" dirty="0" smtClean="0"/>
          </a:p>
          <a:p>
            <a:r>
              <a:rPr lang="zh-TW" altLang="en-US" sz="2800" dirty="0" smtClean="0"/>
              <a:t>舉重</a:t>
            </a:r>
            <a:endParaRPr lang="en-US" altLang="zh-TW" sz="2800" dirty="0" smtClean="0"/>
          </a:p>
          <a:p>
            <a:pPr lvl="1"/>
            <a:r>
              <a:rPr lang="zh-TW" altLang="en-US" sz="2400" dirty="0" smtClean="0"/>
              <a:t>最大肌力、等長性發力率、下蹲跳與蹲跳的功率峰值</a:t>
            </a:r>
            <a:endParaRPr lang="en-US" altLang="zh-TW" sz="2400" dirty="0" smtClean="0"/>
          </a:p>
          <a:p>
            <a:r>
              <a:rPr lang="zh-TW" altLang="en-US" sz="2800" dirty="0" smtClean="0"/>
              <a:t>需定期實施檢測</a:t>
            </a:r>
            <a:endParaRPr lang="en-US" altLang="zh-TW" sz="2800" dirty="0" smtClean="0"/>
          </a:p>
          <a:p>
            <a:r>
              <a:rPr lang="zh-TW" altLang="en-US" sz="2800" dirty="0" smtClean="0"/>
              <a:t>訓練日誌的應用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6573" y="4190715"/>
            <a:ext cx="2452189" cy="2527311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6711883" y="5794696"/>
            <a:ext cx="2215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http://www.fittech.com.au/MTP/MTP.html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985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建立與強調主要訓練因素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評估檢測與監控結果，判斷運動員的缺點，以及缺乏進步的原因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根據缺點設計後續的訓練計畫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15600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訓練課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dirty="0" smtClean="0"/>
              <a:t>依任務分類</a:t>
            </a:r>
            <a:endParaRPr lang="en-US" altLang="zh-TW" sz="2800" dirty="0" smtClean="0"/>
          </a:p>
          <a:p>
            <a:pPr lvl="1"/>
            <a:r>
              <a:rPr lang="zh-TW" altLang="en-US" sz="2400" dirty="0" smtClean="0"/>
              <a:t>學習課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重複練習課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技術完善課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評估課</a:t>
            </a:r>
            <a:endParaRPr lang="en-US" altLang="zh-TW" sz="2400" dirty="0" smtClean="0"/>
          </a:p>
          <a:p>
            <a:r>
              <a:rPr lang="zh-TW" altLang="en-US" sz="2800" dirty="0" smtClean="0"/>
              <a:t>依結構分類</a:t>
            </a:r>
            <a:endParaRPr lang="en-US" altLang="zh-TW" sz="2800" dirty="0" smtClean="0"/>
          </a:p>
          <a:p>
            <a:pPr lvl="1"/>
            <a:r>
              <a:rPr lang="zh-TW" altLang="en-US" sz="2400" dirty="0" smtClean="0"/>
              <a:t>團體課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個人課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混合課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自由課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24831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訓練課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97204"/>
            <a:ext cx="8229600" cy="4928955"/>
          </a:xfrm>
        </p:spPr>
        <p:txBody>
          <a:bodyPr/>
          <a:lstStyle/>
          <a:p>
            <a:r>
              <a:rPr lang="zh-TW" altLang="en-US" sz="2800" dirty="0"/>
              <a:t>學習</a:t>
            </a:r>
            <a:r>
              <a:rPr lang="zh-TW" altLang="en-US" sz="2800" dirty="0" smtClean="0"/>
              <a:t>課</a:t>
            </a:r>
            <a:endParaRPr lang="en-US" altLang="zh-TW" sz="2800" dirty="0" smtClean="0"/>
          </a:p>
          <a:p>
            <a:pPr lvl="1"/>
            <a:r>
              <a:rPr lang="zh-TW" altLang="en-US" sz="2400" dirty="0" smtClean="0"/>
              <a:t>學習新的技術或戰術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熱身後開始實施</a:t>
            </a:r>
            <a:endParaRPr lang="en-US" altLang="zh-TW" sz="2400" dirty="0" smtClean="0"/>
          </a:p>
          <a:p>
            <a:r>
              <a:rPr lang="zh-TW" altLang="en-US" sz="2800" dirty="0" smtClean="0"/>
              <a:t>重複</a:t>
            </a:r>
            <a:r>
              <a:rPr lang="zh-TW" altLang="en-US" sz="2800" dirty="0"/>
              <a:t>練習</a:t>
            </a:r>
            <a:r>
              <a:rPr lang="zh-TW" altLang="en-US" sz="2800" dirty="0" smtClean="0"/>
              <a:t>課</a:t>
            </a:r>
            <a:endParaRPr lang="en-US" altLang="zh-TW" sz="2800" dirty="0" smtClean="0"/>
          </a:p>
          <a:p>
            <a:pPr lvl="1"/>
            <a:r>
              <a:rPr lang="zh-TW" altLang="en-US" sz="2400" dirty="0" smtClean="0"/>
              <a:t>持續學習技術，並試圖改善此技術</a:t>
            </a:r>
            <a:endParaRPr lang="en-US" altLang="zh-TW" sz="2400" dirty="0"/>
          </a:p>
          <a:p>
            <a:r>
              <a:rPr lang="zh-TW" altLang="en-US" sz="2800" dirty="0"/>
              <a:t>技術完善</a:t>
            </a:r>
            <a:r>
              <a:rPr lang="zh-TW" altLang="en-US" sz="2800" dirty="0" smtClean="0"/>
              <a:t>課</a:t>
            </a:r>
            <a:endParaRPr lang="en-US" altLang="zh-TW" sz="2800" dirty="0" smtClean="0"/>
          </a:p>
          <a:p>
            <a:pPr lvl="1"/>
            <a:r>
              <a:rPr lang="zh-TW" altLang="en-US" sz="2400" dirty="0" smtClean="0"/>
              <a:t>重複練習課的延伸，試圖改善整套技術，最佳化表現</a:t>
            </a:r>
            <a:endParaRPr lang="en-US" altLang="zh-TW" sz="2400" dirty="0"/>
          </a:p>
          <a:p>
            <a:r>
              <a:rPr lang="zh-TW" altLang="en-US" sz="2800" dirty="0"/>
              <a:t>評估</a:t>
            </a:r>
            <a:r>
              <a:rPr lang="zh-TW" altLang="en-US" sz="2800" dirty="0" smtClean="0"/>
              <a:t>課</a:t>
            </a:r>
            <a:endParaRPr lang="en-US" altLang="zh-TW" sz="2800" dirty="0" smtClean="0"/>
          </a:p>
          <a:p>
            <a:pPr lvl="1"/>
            <a:r>
              <a:rPr lang="zh-TW" altLang="en-US" sz="2400" dirty="0" smtClean="0"/>
              <a:t>評估對於訓練的生理反應與運動表現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舉辦表演賽或練習賽，評估準備狀態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微調訓練計畫之用</a:t>
            </a:r>
            <a:endParaRPr lang="en-US" altLang="zh-TW" sz="2400" dirty="0"/>
          </a:p>
        </p:txBody>
      </p:sp>
    </p:spTree>
    <p:extLst>
      <p:ext uri="{BB962C8B-B14F-4D97-AF65-F5344CB8AC3E}">
        <p14:creationId xmlns:p14="http://schemas.microsoft.com/office/powerpoint/2010/main" val="2731348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訓練課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34912"/>
            <a:ext cx="8229600" cy="4891248"/>
          </a:xfrm>
        </p:spPr>
        <p:txBody>
          <a:bodyPr/>
          <a:lstStyle/>
          <a:p>
            <a:r>
              <a:rPr lang="zh-TW" altLang="en-US" sz="2800" dirty="0"/>
              <a:t>團體</a:t>
            </a:r>
            <a:r>
              <a:rPr lang="zh-TW" altLang="en-US" sz="2800" dirty="0" smtClean="0"/>
              <a:t>課</a:t>
            </a:r>
            <a:endParaRPr lang="en-US" altLang="zh-TW" sz="2800" dirty="0" smtClean="0"/>
          </a:p>
          <a:p>
            <a:pPr lvl="1"/>
            <a:r>
              <a:rPr lang="zh-TW" altLang="en-US" sz="2400" dirty="0" smtClean="0"/>
              <a:t>多位運動員一起訓練，未必是整隊一起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不適合於發展個人，但有助於團隊精神</a:t>
            </a:r>
            <a:endParaRPr lang="en-US" altLang="zh-TW" sz="2400" dirty="0"/>
          </a:p>
          <a:p>
            <a:r>
              <a:rPr lang="zh-TW" altLang="en-US" sz="2800" dirty="0"/>
              <a:t>個人</a:t>
            </a:r>
            <a:r>
              <a:rPr lang="zh-TW" altLang="en-US" sz="2800" dirty="0" smtClean="0"/>
              <a:t>課</a:t>
            </a:r>
            <a:endParaRPr lang="en-US" altLang="zh-TW" sz="2800" dirty="0" smtClean="0"/>
          </a:p>
          <a:p>
            <a:pPr lvl="1"/>
            <a:r>
              <a:rPr lang="zh-TW" altLang="en-US" sz="2400" dirty="0" smtClean="0"/>
              <a:t>針對某一運動員，解決生心理或技術等問題</a:t>
            </a:r>
            <a:endParaRPr lang="en-US" altLang="zh-TW" sz="2400" dirty="0"/>
          </a:p>
          <a:p>
            <a:r>
              <a:rPr lang="zh-TW" altLang="en-US" sz="2800" dirty="0"/>
              <a:t>混合</a:t>
            </a:r>
            <a:r>
              <a:rPr lang="zh-TW" altLang="en-US" sz="2800" dirty="0" smtClean="0"/>
              <a:t>課</a:t>
            </a:r>
            <a:endParaRPr lang="en-US" altLang="zh-TW" sz="2800" dirty="0" smtClean="0"/>
          </a:p>
          <a:p>
            <a:pPr lvl="1"/>
            <a:r>
              <a:rPr lang="zh-TW" altLang="en-US" sz="2400" dirty="0" smtClean="0"/>
              <a:t>團體課與個人課的結合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熱身→個人課→團體課</a:t>
            </a:r>
            <a:endParaRPr lang="en-US" altLang="zh-TW" sz="2400" dirty="0"/>
          </a:p>
          <a:p>
            <a:r>
              <a:rPr lang="zh-TW" altLang="en-US" sz="2800" dirty="0"/>
              <a:t>自由</a:t>
            </a:r>
            <a:r>
              <a:rPr lang="zh-TW" altLang="en-US" sz="2800" dirty="0" smtClean="0"/>
              <a:t>課</a:t>
            </a:r>
            <a:endParaRPr lang="en-US" altLang="zh-TW" sz="2800" dirty="0" smtClean="0"/>
          </a:p>
          <a:p>
            <a:pPr lvl="1"/>
            <a:r>
              <a:rPr lang="zh-TW" altLang="en-US" sz="2400" dirty="0" smtClean="0"/>
              <a:t>最小化教練對運動員的控制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發展解決問題的能力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504032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3254</TotalTime>
  <Words>782</Words>
  <Application>Microsoft Office PowerPoint</Application>
  <PresentationFormat>如螢幕大小 (4:3)</PresentationFormat>
  <Paragraphs>128</Paragraphs>
  <Slides>18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4" baseType="lpstr">
      <vt:lpstr>新細明體</vt:lpstr>
      <vt:lpstr>標楷體</vt:lpstr>
      <vt:lpstr>Arial</vt:lpstr>
      <vt:lpstr>Calibri</vt:lpstr>
      <vt:lpstr>Times New Roman</vt:lpstr>
      <vt:lpstr>課程名稱</vt:lpstr>
      <vt:lpstr>運動訓練學</vt:lpstr>
      <vt:lpstr>訓練計畫</vt:lpstr>
      <vt:lpstr>訓練計畫的規劃</vt:lpstr>
      <vt:lpstr>發展長期訓練計畫</vt:lpstr>
      <vt:lpstr>完善的定期檢測與監控計畫</vt:lpstr>
      <vt:lpstr>建立與強調主要訓練因素</vt:lpstr>
      <vt:lpstr>訓練課</vt:lpstr>
      <vt:lpstr>訓練課</vt:lpstr>
      <vt:lpstr>訓練課</vt:lpstr>
      <vt:lpstr>訓練課的結構</vt:lpstr>
      <vt:lpstr>訓練課的結構</vt:lpstr>
      <vt:lpstr>訓練課的結構</vt:lpstr>
      <vt:lpstr>熱身的結構</vt:lpstr>
      <vt:lpstr>活化後增能作用（PAP）</vt:lpstr>
      <vt:lpstr>熱身的結構</vt:lpstr>
      <vt:lpstr>熱身的效果</vt:lpstr>
      <vt:lpstr>熱身的效果</vt:lpstr>
      <vt:lpstr>參考文獻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Andes</cp:lastModifiedBy>
  <cp:revision>257</cp:revision>
  <dcterms:created xsi:type="dcterms:W3CDTF">2017-11-07T02:54:43Z</dcterms:created>
  <dcterms:modified xsi:type="dcterms:W3CDTF">2018-06-02T07:55:23Z</dcterms:modified>
</cp:coreProperties>
</file>