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3" r:id="rId3"/>
    <p:sldId id="289" r:id="rId4"/>
    <p:sldId id="273" r:id="rId5"/>
    <p:sldId id="264" r:id="rId6"/>
    <p:sldId id="265" r:id="rId7"/>
    <p:sldId id="291" r:id="rId8"/>
    <p:sldId id="266" r:id="rId9"/>
    <p:sldId id="295" r:id="rId10"/>
    <p:sldId id="267" r:id="rId11"/>
    <p:sldId id="296" r:id="rId12"/>
    <p:sldId id="268" r:id="rId13"/>
    <p:sldId id="303" r:id="rId14"/>
    <p:sldId id="294" r:id="rId15"/>
    <p:sldId id="290" r:id="rId16"/>
    <p:sldId id="288" r:id="rId17"/>
    <p:sldId id="297" r:id="rId18"/>
    <p:sldId id="269" r:id="rId19"/>
    <p:sldId id="277" r:id="rId20"/>
    <p:sldId id="293" r:id="rId21"/>
    <p:sldId id="298" r:id="rId22"/>
    <p:sldId id="270" r:id="rId23"/>
    <p:sldId id="301" r:id="rId24"/>
    <p:sldId id="279" r:id="rId25"/>
    <p:sldId id="302" r:id="rId26"/>
    <p:sldId id="299" r:id="rId27"/>
    <p:sldId id="278" r:id="rId28"/>
    <p:sldId id="258" r:id="rId29"/>
    <p:sldId id="300" r:id="rId30"/>
    <p:sldId id="281" r:id="rId31"/>
    <p:sldId id="282" r:id="rId32"/>
    <p:sldId id="284" r:id="rId33"/>
    <p:sldId id="285" r:id="rId34"/>
    <p:sldId id="292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FFB97C-A7AF-4070-89F7-487CD27F731B}" type="doc">
      <dgm:prSet loTypeId="urn:microsoft.com/office/officeart/2008/layout/VerticalCurvedList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69262F88-23D0-4643-91CB-FF80D8AFF220}">
      <dgm:prSet phldrT="[文字]"/>
      <dgm:spPr/>
      <dgm:t>
        <a:bodyPr/>
        <a:lstStyle/>
        <a:p>
          <a:r>
            <a: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(</a:t>
          </a:r>
          <a:r>
            <a:rPr lang="zh-TW" altLang="zh-TW" b="1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一</a:t>
          </a:r>
          <a:r>
            <a: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)</a:t>
          </a:r>
          <a:r>
            <a:rPr lang="zh-TW" altLang="zh-TW" b="1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提供及儲備能量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A025B86-0A83-4862-B931-103AA125D7B7}" type="parTrans" cxnId="{219ABD78-88B8-4B3F-B359-EC60B63B7FF4}">
      <dgm:prSet/>
      <dgm:spPr/>
      <dgm:t>
        <a:bodyPr/>
        <a:lstStyle/>
        <a:p>
          <a:endParaRPr lang="zh-TW" altLang="en-US"/>
        </a:p>
      </dgm:t>
    </dgm:pt>
    <dgm:pt modelId="{1F42862F-C16F-4359-AF40-B59320C9A093}" type="sibTrans" cxnId="{219ABD78-88B8-4B3F-B359-EC60B63B7FF4}">
      <dgm:prSet/>
      <dgm:spPr/>
      <dgm:t>
        <a:bodyPr/>
        <a:lstStyle/>
        <a:p>
          <a:endParaRPr lang="zh-TW" altLang="en-US"/>
        </a:p>
      </dgm:t>
    </dgm:pt>
    <dgm:pt modelId="{A9ADAB76-2187-457C-A7D7-F5B976893137}">
      <dgm:prSet phldrT="[文字]"/>
      <dgm:spPr/>
      <dgm:t>
        <a:bodyPr/>
        <a:lstStyle/>
        <a:p>
          <a:r>
            <a:rPr lang="en-US" altLang="zh-TW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(</a:t>
          </a:r>
          <a:r>
            <a:rPr lang="zh-TW" altLang="zh-TW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二</a:t>
          </a:r>
          <a:r>
            <a:rPr lang="en-US" altLang="zh-TW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)</a:t>
          </a:r>
          <a:r>
            <a:rPr lang="zh-TW" altLang="zh-TW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建構組織與調節生理機能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5A56B07-CF21-4E2E-B9A9-C98C975EEE84}" type="parTrans" cxnId="{E4B06786-DD29-4809-8D3B-55D6E992C5A3}">
      <dgm:prSet/>
      <dgm:spPr/>
      <dgm:t>
        <a:bodyPr/>
        <a:lstStyle/>
        <a:p>
          <a:endParaRPr lang="zh-TW" altLang="en-US"/>
        </a:p>
      </dgm:t>
    </dgm:pt>
    <dgm:pt modelId="{80517098-F3E8-4A41-9E38-9488166B8D6D}" type="sibTrans" cxnId="{E4B06786-DD29-4809-8D3B-55D6E992C5A3}">
      <dgm:prSet/>
      <dgm:spPr/>
      <dgm:t>
        <a:bodyPr/>
        <a:lstStyle/>
        <a:p>
          <a:endParaRPr lang="zh-TW" altLang="en-US"/>
        </a:p>
      </dgm:t>
    </dgm:pt>
    <dgm:pt modelId="{2F862062-EE82-4833-8624-D081E3B7779B}">
      <dgm:prSet phldrT="[文字]"/>
      <dgm:spPr/>
      <dgm:t>
        <a:bodyPr/>
        <a:lstStyle/>
        <a:p>
          <a:r>
            <a:rPr lang="en-US" altLang="zh-TW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(</a:t>
          </a:r>
          <a:r>
            <a:rPr lang="zh-TW" altLang="zh-TW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三</a:t>
          </a:r>
          <a:r>
            <a:rPr lang="en-US" altLang="zh-TW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)</a:t>
          </a:r>
          <a:r>
            <a:rPr lang="zh-TW" altLang="zh-TW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隔絕與保護作用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5B6C946-8B06-4E18-9AFC-CE6938C3D6FC}" type="parTrans" cxnId="{B70789E1-9284-42D9-8676-30316C3E4903}">
      <dgm:prSet/>
      <dgm:spPr/>
      <dgm:t>
        <a:bodyPr/>
        <a:lstStyle/>
        <a:p>
          <a:endParaRPr lang="zh-TW" altLang="en-US"/>
        </a:p>
      </dgm:t>
    </dgm:pt>
    <dgm:pt modelId="{2145287A-712D-4722-BF27-2C6FC70DDF8F}" type="sibTrans" cxnId="{B70789E1-9284-42D9-8676-30316C3E4903}">
      <dgm:prSet/>
      <dgm:spPr/>
      <dgm:t>
        <a:bodyPr/>
        <a:lstStyle/>
        <a:p>
          <a:endParaRPr lang="zh-TW" altLang="en-US"/>
        </a:p>
      </dgm:t>
    </dgm:pt>
    <dgm:pt modelId="{5294E841-5FB3-405E-A28F-52C96063AFA1}">
      <dgm:prSet/>
      <dgm:spPr/>
      <dgm:t>
        <a:bodyPr/>
        <a:lstStyle/>
        <a:p>
          <a:r>
            <a:rPr lang="en-US" altLang="zh-TW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(</a:t>
          </a:r>
          <a:r>
            <a:rPr lang="zh-TW" altLang="zh-TW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四</a:t>
          </a:r>
          <a:r>
            <a:rPr lang="en-US" altLang="zh-TW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)</a:t>
          </a:r>
          <a:r>
            <a:rPr lang="zh-TW" altLang="zh-TW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提供必需脂肪酸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3EE8915-D4C4-439E-9B7B-829C203AD467}" type="parTrans" cxnId="{E842CC17-00F7-4F39-9D21-AFEC8FFCC193}">
      <dgm:prSet/>
      <dgm:spPr/>
      <dgm:t>
        <a:bodyPr/>
        <a:lstStyle/>
        <a:p>
          <a:endParaRPr lang="zh-TW" altLang="en-US"/>
        </a:p>
      </dgm:t>
    </dgm:pt>
    <dgm:pt modelId="{F0195D7F-2586-4AD4-BDB7-4A5E0096CDDF}" type="sibTrans" cxnId="{E842CC17-00F7-4F39-9D21-AFEC8FFCC193}">
      <dgm:prSet/>
      <dgm:spPr/>
      <dgm:t>
        <a:bodyPr/>
        <a:lstStyle/>
        <a:p>
          <a:endParaRPr lang="zh-TW" altLang="en-US"/>
        </a:p>
      </dgm:t>
    </dgm:pt>
    <dgm:pt modelId="{7CAFAF88-166F-4513-AA10-0AA050AEBEF0}">
      <dgm:prSet/>
      <dgm:spPr/>
      <dgm:t>
        <a:bodyPr/>
        <a:lstStyle/>
        <a:p>
          <a:r>
            <a:rPr lang="en-US" altLang="zh-TW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(</a:t>
          </a:r>
          <a:r>
            <a:rPr lang="zh-TW" altLang="zh-TW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五</a:t>
          </a:r>
          <a:r>
            <a:rPr lang="en-US" altLang="zh-TW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)</a:t>
          </a:r>
          <a:r>
            <a:rPr lang="zh-TW" altLang="zh-TW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食品烹調之運用與飽足感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7754A62-340A-4924-AA63-A45802E437E5}" type="parTrans" cxnId="{B09615B9-5FA2-43A0-9D42-AF1306EFC4B8}">
      <dgm:prSet/>
      <dgm:spPr/>
      <dgm:t>
        <a:bodyPr/>
        <a:lstStyle/>
        <a:p>
          <a:endParaRPr lang="zh-TW" altLang="en-US"/>
        </a:p>
      </dgm:t>
    </dgm:pt>
    <dgm:pt modelId="{5A396A22-0684-4E55-8137-13648D179530}" type="sibTrans" cxnId="{B09615B9-5FA2-43A0-9D42-AF1306EFC4B8}">
      <dgm:prSet/>
      <dgm:spPr/>
      <dgm:t>
        <a:bodyPr/>
        <a:lstStyle/>
        <a:p>
          <a:endParaRPr lang="zh-TW" altLang="en-US"/>
        </a:p>
      </dgm:t>
    </dgm:pt>
    <dgm:pt modelId="{1D583C57-3DEE-4996-9866-EC2D20461019}" type="pres">
      <dgm:prSet presAssocID="{C3FFB97C-A7AF-4070-89F7-487CD27F731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C22DFF15-8F6D-42E6-B195-75EEF94C3538}" type="pres">
      <dgm:prSet presAssocID="{C3FFB97C-A7AF-4070-89F7-487CD27F731B}" presName="Name1" presStyleCnt="0"/>
      <dgm:spPr/>
    </dgm:pt>
    <dgm:pt modelId="{140A7DEB-D814-428D-A179-D1032ACCBE42}" type="pres">
      <dgm:prSet presAssocID="{C3FFB97C-A7AF-4070-89F7-487CD27F731B}" presName="cycle" presStyleCnt="0"/>
      <dgm:spPr/>
    </dgm:pt>
    <dgm:pt modelId="{1D4407CA-35EA-4469-87CF-9B99D1CCFBED}" type="pres">
      <dgm:prSet presAssocID="{C3FFB97C-A7AF-4070-89F7-487CD27F731B}" presName="srcNode" presStyleLbl="node1" presStyleIdx="0" presStyleCnt="5"/>
      <dgm:spPr/>
    </dgm:pt>
    <dgm:pt modelId="{D4243C64-2203-4E78-A96D-3B458D1434CB}" type="pres">
      <dgm:prSet presAssocID="{C3FFB97C-A7AF-4070-89F7-487CD27F731B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8D8A8C4E-5596-476F-88D6-29B6E6D2E3D4}" type="pres">
      <dgm:prSet presAssocID="{C3FFB97C-A7AF-4070-89F7-487CD27F731B}" presName="extraNode" presStyleLbl="node1" presStyleIdx="0" presStyleCnt="5"/>
      <dgm:spPr/>
    </dgm:pt>
    <dgm:pt modelId="{3C96AAAD-1EF8-4CBD-980C-E0E4375D7967}" type="pres">
      <dgm:prSet presAssocID="{C3FFB97C-A7AF-4070-89F7-487CD27F731B}" presName="dstNode" presStyleLbl="node1" presStyleIdx="0" presStyleCnt="5"/>
      <dgm:spPr/>
    </dgm:pt>
    <dgm:pt modelId="{1F8D77DC-4D4A-488B-AE47-579EC98E821D}" type="pres">
      <dgm:prSet presAssocID="{69262F88-23D0-4643-91CB-FF80D8AFF22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51B33C-6A54-4541-85E1-ACF4F435C503}" type="pres">
      <dgm:prSet presAssocID="{69262F88-23D0-4643-91CB-FF80D8AFF220}" presName="accent_1" presStyleCnt="0"/>
      <dgm:spPr/>
    </dgm:pt>
    <dgm:pt modelId="{C12DA251-087C-47DD-91DD-5761ED79A470}" type="pres">
      <dgm:prSet presAssocID="{69262F88-23D0-4643-91CB-FF80D8AFF220}" presName="accentRepeatNode" presStyleLbl="solidFgAcc1" presStyleIdx="0" presStyleCnt="5"/>
      <dgm:spPr/>
    </dgm:pt>
    <dgm:pt modelId="{3B0CDB0F-CDCA-4D23-AE2E-CFD970D509C7}" type="pres">
      <dgm:prSet presAssocID="{A9ADAB76-2187-457C-A7D7-F5B97689313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4923EB-5C27-463A-93A9-DDF94637537B}" type="pres">
      <dgm:prSet presAssocID="{A9ADAB76-2187-457C-A7D7-F5B976893137}" presName="accent_2" presStyleCnt="0"/>
      <dgm:spPr/>
    </dgm:pt>
    <dgm:pt modelId="{3F082A52-8254-4C49-93A2-C5AC9C47B09F}" type="pres">
      <dgm:prSet presAssocID="{A9ADAB76-2187-457C-A7D7-F5B976893137}" presName="accentRepeatNode" presStyleLbl="solidFgAcc1" presStyleIdx="1" presStyleCnt="5"/>
      <dgm:spPr/>
    </dgm:pt>
    <dgm:pt modelId="{650FCB71-CC1C-4A9E-A2A6-7796C17B3C34}" type="pres">
      <dgm:prSet presAssocID="{2F862062-EE82-4833-8624-D081E3B7779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B14B8A-38C5-4374-8B7B-1850583C76EA}" type="pres">
      <dgm:prSet presAssocID="{2F862062-EE82-4833-8624-D081E3B7779B}" presName="accent_3" presStyleCnt="0"/>
      <dgm:spPr/>
    </dgm:pt>
    <dgm:pt modelId="{5333A78A-3E50-4E19-BB1D-C96F6D6F0552}" type="pres">
      <dgm:prSet presAssocID="{2F862062-EE82-4833-8624-D081E3B7779B}" presName="accentRepeatNode" presStyleLbl="solidFgAcc1" presStyleIdx="2" presStyleCnt="5"/>
      <dgm:spPr/>
    </dgm:pt>
    <dgm:pt modelId="{866E1F56-2F28-4480-A2E0-844B6925B168}" type="pres">
      <dgm:prSet presAssocID="{5294E841-5FB3-405E-A28F-52C96063AFA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0E6C40-A897-47B9-97F5-1FB2B2B3F4D3}" type="pres">
      <dgm:prSet presAssocID="{5294E841-5FB3-405E-A28F-52C96063AFA1}" presName="accent_4" presStyleCnt="0"/>
      <dgm:spPr/>
    </dgm:pt>
    <dgm:pt modelId="{01B6614E-8707-4E11-AE1B-A1E69E637ECC}" type="pres">
      <dgm:prSet presAssocID="{5294E841-5FB3-405E-A28F-52C96063AFA1}" presName="accentRepeatNode" presStyleLbl="solidFgAcc1" presStyleIdx="3" presStyleCnt="5"/>
      <dgm:spPr/>
    </dgm:pt>
    <dgm:pt modelId="{9205A6B3-9A8D-49F0-A3BC-E881D18B1017}" type="pres">
      <dgm:prSet presAssocID="{7CAFAF88-166F-4513-AA10-0AA050AEBEF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F396A7-3113-4EF8-81BC-9F8FB0DD22E6}" type="pres">
      <dgm:prSet presAssocID="{7CAFAF88-166F-4513-AA10-0AA050AEBEF0}" presName="accent_5" presStyleCnt="0"/>
      <dgm:spPr/>
    </dgm:pt>
    <dgm:pt modelId="{B5999509-AD7D-44A0-B6CB-164A6D947D11}" type="pres">
      <dgm:prSet presAssocID="{7CAFAF88-166F-4513-AA10-0AA050AEBEF0}" presName="accentRepeatNode" presStyleLbl="solidFgAcc1" presStyleIdx="4" presStyleCnt="5"/>
      <dgm:spPr/>
    </dgm:pt>
  </dgm:ptLst>
  <dgm:cxnLst>
    <dgm:cxn modelId="{E842CC17-00F7-4F39-9D21-AFEC8FFCC193}" srcId="{C3FFB97C-A7AF-4070-89F7-487CD27F731B}" destId="{5294E841-5FB3-405E-A28F-52C96063AFA1}" srcOrd="3" destOrd="0" parTransId="{93EE8915-D4C4-439E-9B7B-829C203AD467}" sibTransId="{F0195D7F-2586-4AD4-BDB7-4A5E0096CDDF}"/>
    <dgm:cxn modelId="{49498027-5F56-4196-8303-2909A2A2118F}" type="presOf" srcId="{A9ADAB76-2187-457C-A7D7-F5B976893137}" destId="{3B0CDB0F-CDCA-4D23-AE2E-CFD970D509C7}" srcOrd="0" destOrd="0" presId="urn:microsoft.com/office/officeart/2008/layout/VerticalCurvedList"/>
    <dgm:cxn modelId="{219ABD78-88B8-4B3F-B359-EC60B63B7FF4}" srcId="{C3FFB97C-A7AF-4070-89F7-487CD27F731B}" destId="{69262F88-23D0-4643-91CB-FF80D8AFF220}" srcOrd="0" destOrd="0" parTransId="{7A025B86-0A83-4862-B931-103AA125D7B7}" sibTransId="{1F42862F-C16F-4359-AF40-B59320C9A093}"/>
    <dgm:cxn modelId="{E4B06786-DD29-4809-8D3B-55D6E992C5A3}" srcId="{C3FFB97C-A7AF-4070-89F7-487CD27F731B}" destId="{A9ADAB76-2187-457C-A7D7-F5B976893137}" srcOrd="1" destOrd="0" parTransId="{65A56B07-CF21-4E2E-B9A9-C98C975EEE84}" sibTransId="{80517098-F3E8-4A41-9E38-9488166B8D6D}"/>
    <dgm:cxn modelId="{BA62C6D7-28F7-43E0-B9F9-F45E501CEAD4}" type="presOf" srcId="{C3FFB97C-A7AF-4070-89F7-487CD27F731B}" destId="{1D583C57-3DEE-4996-9866-EC2D20461019}" srcOrd="0" destOrd="0" presId="urn:microsoft.com/office/officeart/2008/layout/VerticalCurvedList"/>
    <dgm:cxn modelId="{B7719F61-EE5F-4F77-BD2F-67769BE8D20C}" type="presOf" srcId="{69262F88-23D0-4643-91CB-FF80D8AFF220}" destId="{1F8D77DC-4D4A-488B-AE47-579EC98E821D}" srcOrd="0" destOrd="0" presId="urn:microsoft.com/office/officeart/2008/layout/VerticalCurvedList"/>
    <dgm:cxn modelId="{B70789E1-9284-42D9-8676-30316C3E4903}" srcId="{C3FFB97C-A7AF-4070-89F7-487CD27F731B}" destId="{2F862062-EE82-4833-8624-D081E3B7779B}" srcOrd="2" destOrd="0" parTransId="{05B6C946-8B06-4E18-9AFC-CE6938C3D6FC}" sibTransId="{2145287A-712D-4722-BF27-2C6FC70DDF8F}"/>
    <dgm:cxn modelId="{54D81076-9FC7-42A5-A184-D2FD12AA42D1}" type="presOf" srcId="{1F42862F-C16F-4359-AF40-B59320C9A093}" destId="{D4243C64-2203-4E78-A96D-3B458D1434CB}" srcOrd="0" destOrd="0" presId="urn:microsoft.com/office/officeart/2008/layout/VerticalCurvedList"/>
    <dgm:cxn modelId="{B09615B9-5FA2-43A0-9D42-AF1306EFC4B8}" srcId="{C3FFB97C-A7AF-4070-89F7-487CD27F731B}" destId="{7CAFAF88-166F-4513-AA10-0AA050AEBEF0}" srcOrd="4" destOrd="0" parTransId="{67754A62-340A-4924-AA63-A45802E437E5}" sibTransId="{5A396A22-0684-4E55-8137-13648D179530}"/>
    <dgm:cxn modelId="{040CC695-E767-4312-8ABB-8E41D79A6BBF}" type="presOf" srcId="{5294E841-5FB3-405E-A28F-52C96063AFA1}" destId="{866E1F56-2F28-4480-A2E0-844B6925B168}" srcOrd="0" destOrd="0" presId="urn:microsoft.com/office/officeart/2008/layout/VerticalCurvedList"/>
    <dgm:cxn modelId="{C657B320-EA5A-46EE-AB6A-07C5E907AA81}" type="presOf" srcId="{2F862062-EE82-4833-8624-D081E3B7779B}" destId="{650FCB71-CC1C-4A9E-A2A6-7796C17B3C34}" srcOrd="0" destOrd="0" presId="urn:microsoft.com/office/officeart/2008/layout/VerticalCurvedList"/>
    <dgm:cxn modelId="{D78A12A0-102E-49E7-B076-82A73D2AE579}" type="presOf" srcId="{7CAFAF88-166F-4513-AA10-0AA050AEBEF0}" destId="{9205A6B3-9A8D-49F0-A3BC-E881D18B1017}" srcOrd="0" destOrd="0" presId="urn:microsoft.com/office/officeart/2008/layout/VerticalCurvedList"/>
    <dgm:cxn modelId="{2531602F-A4A5-4C7D-A35C-3B6695922EEE}" type="presParOf" srcId="{1D583C57-3DEE-4996-9866-EC2D20461019}" destId="{C22DFF15-8F6D-42E6-B195-75EEF94C3538}" srcOrd="0" destOrd="0" presId="urn:microsoft.com/office/officeart/2008/layout/VerticalCurvedList"/>
    <dgm:cxn modelId="{9B923661-F2B7-4260-A1FA-76A31BE167E6}" type="presParOf" srcId="{C22DFF15-8F6D-42E6-B195-75EEF94C3538}" destId="{140A7DEB-D814-428D-A179-D1032ACCBE42}" srcOrd="0" destOrd="0" presId="urn:microsoft.com/office/officeart/2008/layout/VerticalCurvedList"/>
    <dgm:cxn modelId="{EA47FCF1-4CC6-48AC-B302-D5C1A8BFC4F4}" type="presParOf" srcId="{140A7DEB-D814-428D-A179-D1032ACCBE42}" destId="{1D4407CA-35EA-4469-87CF-9B99D1CCFBED}" srcOrd="0" destOrd="0" presId="urn:microsoft.com/office/officeart/2008/layout/VerticalCurvedList"/>
    <dgm:cxn modelId="{A10C03F3-0053-4D1E-864D-87C70479EB87}" type="presParOf" srcId="{140A7DEB-D814-428D-A179-D1032ACCBE42}" destId="{D4243C64-2203-4E78-A96D-3B458D1434CB}" srcOrd="1" destOrd="0" presId="urn:microsoft.com/office/officeart/2008/layout/VerticalCurvedList"/>
    <dgm:cxn modelId="{83FB6C76-0F28-4EB9-8D8E-28ABAC060E1C}" type="presParOf" srcId="{140A7DEB-D814-428D-A179-D1032ACCBE42}" destId="{8D8A8C4E-5596-476F-88D6-29B6E6D2E3D4}" srcOrd="2" destOrd="0" presId="urn:microsoft.com/office/officeart/2008/layout/VerticalCurvedList"/>
    <dgm:cxn modelId="{F5818021-6DD3-4F10-835D-9DB504543EC1}" type="presParOf" srcId="{140A7DEB-D814-428D-A179-D1032ACCBE42}" destId="{3C96AAAD-1EF8-4CBD-980C-E0E4375D7967}" srcOrd="3" destOrd="0" presId="urn:microsoft.com/office/officeart/2008/layout/VerticalCurvedList"/>
    <dgm:cxn modelId="{A15599D7-A8D2-4583-A7CB-CE5BAE697EAA}" type="presParOf" srcId="{C22DFF15-8F6D-42E6-B195-75EEF94C3538}" destId="{1F8D77DC-4D4A-488B-AE47-579EC98E821D}" srcOrd="1" destOrd="0" presId="urn:microsoft.com/office/officeart/2008/layout/VerticalCurvedList"/>
    <dgm:cxn modelId="{8CC9444C-DC9C-42E7-987E-ECAD61B64452}" type="presParOf" srcId="{C22DFF15-8F6D-42E6-B195-75EEF94C3538}" destId="{1D51B33C-6A54-4541-85E1-ACF4F435C503}" srcOrd="2" destOrd="0" presId="urn:microsoft.com/office/officeart/2008/layout/VerticalCurvedList"/>
    <dgm:cxn modelId="{EA6A8AA1-BAD3-4483-93B7-F3559069CD7B}" type="presParOf" srcId="{1D51B33C-6A54-4541-85E1-ACF4F435C503}" destId="{C12DA251-087C-47DD-91DD-5761ED79A470}" srcOrd="0" destOrd="0" presId="urn:microsoft.com/office/officeart/2008/layout/VerticalCurvedList"/>
    <dgm:cxn modelId="{47763511-E8EC-4288-AAAF-B89D353A8FAA}" type="presParOf" srcId="{C22DFF15-8F6D-42E6-B195-75EEF94C3538}" destId="{3B0CDB0F-CDCA-4D23-AE2E-CFD970D509C7}" srcOrd="3" destOrd="0" presId="urn:microsoft.com/office/officeart/2008/layout/VerticalCurvedList"/>
    <dgm:cxn modelId="{DD24C41C-D97E-4B6E-811A-66D177BAAA30}" type="presParOf" srcId="{C22DFF15-8F6D-42E6-B195-75EEF94C3538}" destId="{3D4923EB-5C27-463A-93A9-DDF94637537B}" srcOrd="4" destOrd="0" presId="urn:microsoft.com/office/officeart/2008/layout/VerticalCurvedList"/>
    <dgm:cxn modelId="{C8F231E9-40B8-47D5-B679-0FB3FDB357E3}" type="presParOf" srcId="{3D4923EB-5C27-463A-93A9-DDF94637537B}" destId="{3F082A52-8254-4C49-93A2-C5AC9C47B09F}" srcOrd="0" destOrd="0" presId="urn:microsoft.com/office/officeart/2008/layout/VerticalCurvedList"/>
    <dgm:cxn modelId="{39193469-B1E6-495D-9B7E-5A8E625A60DE}" type="presParOf" srcId="{C22DFF15-8F6D-42E6-B195-75EEF94C3538}" destId="{650FCB71-CC1C-4A9E-A2A6-7796C17B3C34}" srcOrd="5" destOrd="0" presId="urn:microsoft.com/office/officeart/2008/layout/VerticalCurvedList"/>
    <dgm:cxn modelId="{529C291A-B852-404B-9761-5F47BB4F6097}" type="presParOf" srcId="{C22DFF15-8F6D-42E6-B195-75EEF94C3538}" destId="{A9B14B8A-38C5-4374-8B7B-1850583C76EA}" srcOrd="6" destOrd="0" presId="urn:microsoft.com/office/officeart/2008/layout/VerticalCurvedList"/>
    <dgm:cxn modelId="{CD3B2C4A-0790-4B2D-AE20-FBB453155549}" type="presParOf" srcId="{A9B14B8A-38C5-4374-8B7B-1850583C76EA}" destId="{5333A78A-3E50-4E19-BB1D-C96F6D6F0552}" srcOrd="0" destOrd="0" presId="urn:microsoft.com/office/officeart/2008/layout/VerticalCurvedList"/>
    <dgm:cxn modelId="{C88E5E5B-8D5A-4C8D-A060-7007C8FA5706}" type="presParOf" srcId="{C22DFF15-8F6D-42E6-B195-75EEF94C3538}" destId="{866E1F56-2F28-4480-A2E0-844B6925B168}" srcOrd="7" destOrd="0" presId="urn:microsoft.com/office/officeart/2008/layout/VerticalCurvedList"/>
    <dgm:cxn modelId="{9908C356-689F-48E6-B0B6-B3B8338F19D4}" type="presParOf" srcId="{C22DFF15-8F6D-42E6-B195-75EEF94C3538}" destId="{880E6C40-A897-47B9-97F5-1FB2B2B3F4D3}" srcOrd="8" destOrd="0" presId="urn:microsoft.com/office/officeart/2008/layout/VerticalCurvedList"/>
    <dgm:cxn modelId="{718ED9AE-DB3F-4518-8B79-C71FE025643B}" type="presParOf" srcId="{880E6C40-A897-47B9-97F5-1FB2B2B3F4D3}" destId="{01B6614E-8707-4E11-AE1B-A1E69E637ECC}" srcOrd="0" destOrd="0" presId="urn:microsoft.com/office/officeart/2008/layout/VerticalCurvedList"/>
    <dgm:cxn modelId="{16F3D80A-2452-4F5A-91C9-A54C4B28783F}" type="presParOf" srcId="{C22DFF15-8F6D-42E6-B195-75EEF94C3538}" destId="{9205A6B3-9A8D-49F0-A3BC-E881D18B1017}" srcOrd="9" destOrd="0" presId="urn:microsoft.com/office/officeart/2008/layout/VerticalCurvedList"/>
    <dgm:cxn modelId="{EE256ECC-70CC-48EA-8078-70FBAED8F3ED}" type="presParOf" srcId="{C22DFF15-8F6D-42E6-B195-75EEF94C3538}" destId="{9DF396A7-3113-4EF8-81BC-9F8FB0DD22E6}" srcOrd="10" destOrd="0" presId="urn:microsoft.com/office/officeart/2008/layout/VerticalCurvedList"/>
    <dgm:cxn modelId="{EB9053BF-C9C8-4347-90ED-0AF204C39E99}" type="presParOf" srcId="{9DF396A7-3113-4EF8-81BC-9F8FB0DD22E6}" destId="{B5999509-AD7D-44A0-B6CB-164A6D947D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4.86487" units="1/cm"/>
          <inkml:channelProperty channel="Y" name="resolution" value="65.06024" units="1/cm"/>
          <inkml:channelProperty channel="T" name="resolution" value="1" units="1/dev"/>
        </inkml:channelProperties>
      </inkml:inkSource>
      <inkml:timestamp xml:id="ts0" timeString="2018-06-15T01:42:40.1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13582 13088 0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4.86487" units="1/cm"/>
          <inkml:channelProperty channel="Y" name="resolution" value="65.06024" units="1/cm"/>
          <inkml:channelProperty channel="T" name="resolution" value="1" units="1/dev"/>
        </inkml:channelProperties>
      </inkml:inkSource>
      <inkml:timestamp xml:id="ts0" timeString="2018-06-15T02:07:05.2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11466 14570 0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EF682-DF7E-49B8-974D-DB1C724B37AB}" type="datetimeFigureOut">
              <a:rPr lang="zh-TW" altLang="en-US" smtClean="0"/>
              <a:t>2018/6/16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37A53-7D82-476A-B2B7-9D0D82F2E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34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，，，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A53-7D82-476A-B2B7-9D0D82F2E1E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720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A53-7D82-476A-B2B7-9D0D82F2E1E2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4439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脂肪組織的隔絕功能對寒帶動物就很重要，像北極熊，海豹和鯨魚都包裹在一層厚厚的脂肪組織內，以隔絕冰冷的環境。體脂肪不足時，兒童生長遲滯，女性會停經與不孕。	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A53-7D82-476A-B2B7-9D0D82F2E1E2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70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>
                <a:latin typeface="標楷體" pitchFamily="65"/>
              </a:defRPr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  <a:latin typeface="標楷體" pitchFamily="65"/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C9A40B-85A4-4858-A59C-3AE48EFE69A9}" type="datetime1">
              <a:rPr lang="zh-TW" altLang="en-US" smtClean="0"/>
              <a:t>2018/6/16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5B7117-5178-4610-9640-3E3D2F9B49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869EF5-1024-4133-B8B0-B79205B2BA19}" type="datetime1">
              <a:rPr lang="zh-TW" altLang="en-US" smtClean="0"/>
              <a:t>2018/6/16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4B1733-4117-47D4-840B-9627D51E9A8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5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16235A-25ED-4AFA-9BA9-B76D7D876F5F}" type="datetime1">
              <a:rPr lang="zh-TW" altLang="en-US" smtClean="0"/>
              <a:t>2018/6/16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AECCA5-80F9-4DD2-A03F-90386038EBB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8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64114" y="3321278"/>
            <a:ext cx="1415772" cy="215444"/>
          </a:xfrm>
        </p:spPr>
        <p:txBody>
          <a:bodyPr wrap="none">
            <a:sp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20816" y="728700"/>
            <a:ext cx="5455340" cy="2283702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DA38C-3C2B-4D6F-80E9-A6D939A51432}" type="datetime1">
              <a:rPr lang="zh-TW" altLang="en-US" smtClean="0"/>
              <a:t>2018/6/16</a:t>
            </a:fld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895B0-68C4-4871-9A28-F67AB32C2D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0498553"/>
      </p:ext>
    </p:extLst>
  </p:cSld>
  <p:clrMapOvr>
    <a:masterClrMapping/>
  </p:clrMapOvr>
  <p:transition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000" y="571327"/>
            <a:ext cx="8640000" cy="769441"/>
          </a:xfrm>
          <a:noFill/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03238" y="1844674"/>
            <a:ext cx="8209222" cy="2283702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42A6F-E175-4049-84EF-E66FD12DFBB6}" type="datetime1">
              <a:rPr lang="zh-TW" altLang="en-US" smtClean="0"/>
              <a:t>2018/6/16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1BC9B-26D5-439C-BEDB-7ED2EB289C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231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/>
              </a:defRPr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A02C3F-F223-4E57-8A01-D6D4721AA1EA}" type="datetime1">
              <a:rPr lang="zh-TW" altLang="en-US" smtClean="0"/>
              <a:t>2018/6/16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FE11C5-9073-49F4-938D-ED470B915DA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0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18214A-B7D9-4239-96DF-D45F126C935D}" type="datetime1">
              <a:rPr lang="zh-TW" altLang="en-US" smtClean="0"/>
              <a:t>2018/6/16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C2374A-7E32-44F9-A217-6E0D4C531A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A5A72E-9390-4711-835B-651D6E080404}" type="datetime1">
              <a:rPr lang="zh-TW" altLang="en-US" smtClean="0"/>
              <a:t>2018/6/16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7DCD86-1042-4790-9886-457DA74F7E5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0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1384BC-D3B1-40C5-955B-710CC8FDBB70}" type="datetime1">
              <a:rPr lang="zh-TW" altLang="en-US" smtClean="0"/>
              <a:t>2018/6/16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A4EF7D-93F9-439D-8C35-40FA097425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2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A25237-6520-4346-9BAA-047068C265A8}" type="datetime1">
              <a:rPr lang="zh-TW" altLang="en-US" smtClean="0"/>
              <a:t>2018/6/16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6D6C25-9B7C-46B7-B45F-A5B1AA9A73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3C89FB-4F28-45BE-9FD3-ED55124F33D3}" type="datetime1">
              <a:rPr lang="zh-TW" altLang="en-US" smtClean="0"/>
              <a:t>2018/6/16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482A57-9E68-4CA5-8587-CA5BC7E666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9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CC73F0-5464-47F8-81D6-2B5CB6345D28}" type="datetime1">
              <a:rPr lang="zh-TW" altLang="en-US" smtClean="0"/>
              <a:t>2018/6/16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378782-894C-4F0B-8D32-AFEAA7B066A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2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7A8A9D-AF68-432D-B269-038CD73C8106}" type="datetime1">
              <a:rPr lang="zh-TW" altLang="en-US" smtClean="0"/>
              <a:t>2018/6/16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659308-8BC6-468E-8131-62542C73B4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3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3FB6649-9EB3-4E0C-9C1A-65F73D7036D4}" type="datetime1">
              <a:rPr lang="zh-TW" altLang="en-US" smtClean="0"/>
              <a:t>2018/6/16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2CB9A9C-C3B3-4DF6-A2A3-3EA421093A9D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 dirty="0"/>
              <a:t>課程名稱</a:t>
            </a:r>
            <a:r>
              <a:rPr lang="en-US" dirty="0" smtClean="0"/>
              <a:t>-</a:t>
            </a:r>
            <a:r>
              <a:rPr lang="zh-TW" altLang="en-US" dirty="0" smtClean="0"/>
              <a:t>脂質</a:t>
            </a:r>
            <a:endParaRPr lang="zh-TW" dirty="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/>
              <a:t>李淑玲</a:t>
            </a:r>
            <a:endParaRPr lang="en-US"/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TW" sz="3200" b="0" i="0" u="none" strike="noStrike" kern="1200" cap="none" spc="0" baseline="0" dirty="0" smtClean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06</a:t>
            </a:r>
            <a:endParaRPr lang="en-US" sz="3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55B7117-5178-4610-9640-3E3D2F9B49C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584" y="836712"/>
            <a:ext cx="7281863" cy="517525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脂肪酸之分類：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zh-TW" altLang="en-US" dirty="0" smtClean="0"/>
              <a:t>  </a:t>
            </a:r>
            <a:r>
              <a:rPr lang="en-US" altLang="zh-TW" dirty="0" smtClean="0"/>
              <a:t>(1)</a:t>
            </a:r>
            <a:r>
              <a:rPr lang="zh-TW" altLang="en-US" dirty="0" smtClean="0"/>
              <a:t>碳數或碳鏈長度：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000" dirty="0" smtClean="0"/>
              <a:t>              碳鏈越長，室溫下越容易凝固而 呈固態。 </a:t>
            </a:r>
          </a:p>
          <a:p>
            <a:pPr lvl="1" eaLnBrk="1" hangingPunct="1"/>
            <a:endParaRPr lang="zh-TW" altLang="en-US" dirty="0" smtClean="0"/>
          </a:p>
          <a:p>
            <a:pPr lvl="1" eaLnBrk="1" hangingPunct="1"/>
            <a:endParaRPr lang="zh-TW" altLang="en-US" dirty="0" smtClean="0"/>
          </a:p>
          <a:p>
            <a:pPr lvl="1" eaLnBrk="1" hangingPunct="1"/>
            <a:endParaRPr lang="zh-TW" altLang="en-US" dirty="0" smtClean="0"/>
          </a:p>
          <a:p>
            <a:pPr lvl="1" eaLnBrk="1" hangingPunct="1">
              <a:buFontTx/>
              <a:buNone/>
            </a:pPr>
            <a:endParaRPr lang="en-US" altLang="zh-TW" dirty="0" smtClean="0"/>
          </a:p>
        </p:txBody>
      </p:sp>
      <p:pic>
        <p:nvPicPr>
          <p:cNvPr id="10243" name="Picture 3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213100"/>
            <a:ext cx="72009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95536" y="373306"/>
            <a:ext cx="364715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第一節　脂質的組成、分類與性質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2067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z="3600" smtClean="0">
              <a:ea typeface="細明體" pitchFamily="49" charset="-12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556792"/>
            <a:ext cx="7355160" cy="452595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dirty="0"/>
              <a:t>四</a:t>
            </a:r>
            <a:r>
              <a:rPr lang="zh-TW" altLang="en-US" dirty="0" smtClean="0"/>
              <a:t>、脂肪酸的分類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sz="2800" dirty="0" smtClean="0">
                <a:solidFill>
                  <a:schemeClr val="bg1">
                    <a:lumMod val="75000"/>
                  </a:schemeClr>
                </a:solidFill>
              </a:rPr>
              <a:t>一</a:t>
            </a:r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zh-TW" altLang="en-US" sz="2800" dirty="0" smtClean="0">
                <a:solidFill>
                  <a:schemeClr val="bg1">
                    <a:lumMod val="75000"/>
                  </a:schemeClr>
                </a:solidFill>
              </a:rPr>
              <a:t> 依碳鏈長度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800" dirty="0" smtClean="0"/>
              <a:t>(</a:t>
            </a:r>
            <a:r>
              <a:rPr lang="zh-TW" altLang="en-US" sz="2800" dirty="0" smtClean="0"/>
              <a:t>二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 依碳鏈的飽和度分類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sz="2800" dirty="0" smtClean="0">
                <a:solidFill>
                  <a:schemeClr val="bg1">
                    <a:lumMod val="75000"/>
                  </a:schemeClr>
                </a:solidFill>
              </a:rPr>
              <a:t>三</a:t>
            </a:r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zh-TW" altLang="en-US" sz="2800" dirty="0" smtClean="0">
                <a:solidFill>
                  <a:schemeClr val="bg1">
                    <a:lumMod val="75000"/>
                  </a:schemeClr>
                </a:solidFill>
              </a:rPr>
              <a:t> 依</a:t>
            </a:r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</a:rPr>
              <a:t>w</a:t>
            </a:r>
            <a:r>
              <a:rPr lang="zh-TW" altLang="en-US" sz="2800" dirty="0" smtClean="0">
                <a:solidFill>
                  <a:schemeClr val="bg1">
                    <a:lumMod val="75000"/>
                  </a:schemeClr>
                </a:solidFill>
              </a:rPr>
              <a:t>命名方式分類</a:t>
            </a:r>
          </a:p>
          <a:p>
            <a:pPr>
              <a:buNone/>
            </a:pPr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sz="2800" dirty="0" smtClean="0">
                <a:solidFill>
                  <a:schemeClr val="bg1">
                    <a:lumMod val="75000"/>
                  </a:schemeClr>
                </a:solidFill>
              </a:rPr>
              <a:t>四</a:t>
            </a:r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zh-TW" altLang="en-US" sz="2800" dirty="0" smtClean="0">
                <a:solidFill>
                  <a:schemeClr val="bg1">
                    <a:lumMod val="75000"/>
                  </a:schemeClr>
                </a:solidFill>
              </a:rPr>
              <a:t> 依</a:t>
            </a: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</a:rPr>
              <a:t>幾何異構物區分</a:t>
            </a:r>
          </a:p>
          <a:p>
            <a:pPr>
              <a:buNone/>
            </a:pPr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sz="2800" dirty="0" smtClean="0">
                <a:solidFill>
                  <a:schemeClr val="bg1">
                    <a:lumMod val="75000"/>
                  </a:schemeClr>
                </a:solidFill>
              </a:rPr>
              <a:t>五</a:t>
            </a:r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zh-TW" altLang="en-US" sz="2800" dirty="0" smtClean="0">
                <a:solidFill>
                  <a:schemeClr val="bg1">
                    <a:lumMod val="75000"/>
                  </a:schemeClr>
                </a:solidFill>
              </a:rPr>
              <a:t> 依營養價值分類</a:t>
            </a:r>
            <a:endParaRPr lang="en-US" altLang="zh-TW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endParaRPr lang="zh-TW" alt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373306"/>
            <a:ext cx="364715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第一節　脂質的組成、分類與性質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965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9264" y="1052736"/>
            <a:ext cx="8496944" cy="5327972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zh-TW" altLang="en-US" dirty="0" smtClean="0"/>
              <a:t> </a:t>
            </a:r>
            <a:r>
              <a:rPr lang="en-US" altLang="zh-TW" sz="2800" dirty="0" smtClean="0"/>
              <a:t>(2)</a:t>
            </a:r>
            <a:r>
              <a:rPr lang="zh-TW" altLang="en-US" sz="2800" dirty="0" smtClean="0"/>
              <a:t>雙鍵數目或飽和度：</a:t>
            </a:r>
          </a:p>
          <a:p>
            <a:pPr lvl="1" eaLnBrk="1" hangingPunct="1">
              <a:lnSpc>
                <a:spcPct val="110000"/>
              </a:lnSpc>
              <a:spcBef>
                <a:spcPct val="40000"/>
              </a:spcBef>
            </a:pPr>
            <a:r>
              <a:rPr lang="zh-TW" altLang="en-US" sz="2400" dirty="0" smtClean="0"/>
              <a:t>碳與碳原子間，如都為單鍵</a:t>
            </a:r>
            <a:r>
              <a:rPr lang="en-US" altLang="zh-TW" sz="2400" dirty="0" smtClean="0"/>
              <a:t>(C-C-C-C-)</a:t>
            </a:r>
            <a:r>
              <a:rPr lang="zh-TW" altLang="en-US" sz="2400" dirty="0" smtClean="0"/>
              <a:t>，稱為</a:t>
            </a:r>
            <a:r>
              <a:rPr lang="zh-TW" altLang="en-US" sz="2400" u="sng" dirty="0" smtClean="0"/>
              <a:t>飽和脂肪酸</a:t>
            </a:r>
            <a:r>
              <a:rPr lang="zh-TW" altLang="en-US" sz="2400" dirty="0" smtClean="0"/>
              <a:t>，一般</a:t>
            </a:r>
            <a:r>
              <a:rPr lang="zh-TW" altLang="en-US" sz="2400" u="sng" dirty="0" smtClean="0"/>
              <a:t>動物性</a:t>
            </a:r>
            <a:r>
              <a:rPr lang="zh-TW" altLang="en-US" sz="2400" dirty="0" smtClean="0"/>
              <a:t>脂肪。 </a:t>
            </a:r>
          </a:p>
          <a:p>
            <a:pPr lvl="1" eaLnBrk="1" hangingPunct="1">
              <a:lnSpc>
                <a:spcPct val="110000"/>
              </a:lnSpc>
              <a:spcBef>
                <a:spcPct val="40000"/>
              </a:spcBef>
            </a:pPr>
            <a:r>
              <a:rPr lang="zh-TW" altLang="en-US" sz="2400" dirty="0" smtClean="0"/>
              <a:t>碳與碳原子間，如帶有</a:t>
            </a:r>
            <a:r>
              <a:rPr lang="zh-TW" altLang="en-US" sz="2400" u="sng" dirty="0" smtClean="0"/>
              <a:t>雙鍵</a:t>
            </a:r>
            <a:r>
              <a:rPr lang="en-US" altLang="zh-TW" sz="2400" dirty="0" smtClean="0"/>
              <a:t>(C-C-C</a:t>
            </a:r>
            <a:r>
              <a:rPr lang="en-US" altLang="zh-TW" sz="2400" dirty="0" smtClean="0">
                <a:solidFill>
                  <a:srgbClr val="FF0000"/>
                </a:solidFill>
              </a:rPr>
              <a:t>=</a:t>
            </a:r>
            <a:r>
              <a:rPr lang="en-US" altLang="zh-TW" sz="2400" dirty="0" smtClean="0"/>
              <a:t>C)</a:t>
            </a:r>
            <a:r>
              <a:rPr lang="zh-TW" altLang="en-US" sz="2400" dirty="0" smtClean="0"/>
              <a:t>，稱為</a:t>
            </a:r>
            <a:r>
              <a:rPr lang="zh-TW" altLang="en-US" sz="2400" u="sng" dirty="0" smtClean="0">
                <a:solidFill>
                  <a:srgbClr val="FF0000"/>
                </a:solidFill>
              </a:rPr>
              <a:t>不</a:t>
            </a:r>
            <a:r>
              <a:rPr lang="zh-TW" altLang="en-US" sz="2400" u="sng" dirty="0" smtClean="0"/>
              <a:t>飽和脂肪酸</a:t>
            </a:r>
            <a:r>
              <a:rPr lang="zh-TW" altLang="en-US" sz="2400" dirty="0" smtClean="0"/>
              <a:t>。</a:t>
            </a:r>
          </a:p>
          <a:p>
            <a:pPr lvl="1" eaLnBrk="1" hangingPunct="1">
              <a:lnSpc>
                <a:spcPct val="110000"/>
              </a:lnSpc>
              <a:spcBef>
                <a:spcPct val="40000"/>
              </a:spcBef>
            </a:pPr>
            <a:endParaRPr lang="zh-TW" altLang="en-US" dirty="0" smtClean="0"/>
          </a:p>
          <a:p>
            <a:pPr eaLnBrk="1" hangingPunct="1">
              <a:lnSpc>
                <a:spcPct val="11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zh-TW" altLang="en-US" sz="2800" dirty="0" smtClean="0"/>
              <a:t>  </a:t>
            </a:r>
            <a:r>
              <a:rPr lang="zh-TW" altLang="en-US" sz="2800" dirty="0" smtClean="0">
                <a:ea typeface="新細明體" pitchFamily="18" charset="-120"/>
              </a:rPr>
              <a:t>＊</a:t>
            </a:r>
            <a:r>
              <a:rPr lang="zh-TW" altLang="en-US" sz="2800" dirty="0" smtClean="0"/>
              <a:t>帶</a:t>
            </a:r>
            <a:r>
              <a:rPr lang="zh-TW" altLang="en-US" sz="2800" dirty="0" smtClean="0">
                <a:solidFill>
                  <a:srgbClr val="FF0000"/>
                </a:solidFill>
              </a:rPr>
              <a:t>一</a:t>
            </a:r>
            <a:r>
              <a:rPr lang="zh-TW" altLang="en-US" sz="2800" dirty="0" smtClean="0"/>
              <a:t>個雙鍵，稱為</a:t>
            </a:r>
            <a:r>
              <a:rPr lang="zh-TW" altLang="en-US" sz="2800" dirty="0" smtClean="0">
                <a:solidFill>
                  <a:srgbClr val="FF0000"/>
                </a:solidFill>
              </a:rPr>
              <a:t>單元</a:t>
            </a:r>
            <a:r>
              <a:rPr lang="zh-TW" altLang="en-US" sz="2800" dirty="0" smtClean="0"/>
              <a:t>不飽和脂肪酸，如油酸</a:t>
            </a:r>
          </a:p>
          <a:p>
            <a:pPr eaLnBrk="1" hangingPunct="1">
              <a:lnSpc>
                <a:spcPct val="11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zh-TW" altLang="en-US" sz="2800" dirty="0" smtClean="0"/>
              <a:t>  </a:t>
            </a:r>
            <a:r>
              <a:rPr lang="zh-TW" altLang="en-US" sz="2800" dirty="0" smtClean="0">
                <a:ea typeface="新細明體" pitchFamily="18" charset="-120"/>
              </a:rPr>
              <a:t>＊</a:t>
            </a:r>
            <a:r>
              <a:rPr lang="zh-TW" altLang="en-US" sz="2800" dirty="0" smtClean="0"/>
              <a:t>帶</a:t>
            </a:r>
            <a:r>
              <a:rPr lang="zh-TW" altLang="en-US" sz="2800" dirty="0" smtClean="0">
                <a:solidFill>
                  <a:srgbClr val="FF0000"/>
                </a:solidFill>
              </a:rPr>
              <a:t>二</a:t>
            </a:r>
            <a:r>
              <a:rPr lang="zh-TW" altLang="en-US" sz="2800" dirty="0" smtClean="0"/>
              <a:t>個以上雙鍵，稱為</a:t>
            </a:r>
            <a:r>
              <a:rPr lang="zh-TW" altLang="en-US" sz="2800" dirty="0">
                <a:solidFill>
                  <a:srgbClr val="FF0000"/>
                </a:solidFill>
              </a:rPr>
              <a:t>多</a:t>
            </a:r>
            <a:r>
              <a:rPr lang="zh-TW" altLang="en-US" sz="2800" dirty="0" smtClean="0">
                <a:solidFill>
                  <a:srgbClr val="FF0000"/>
                </a:solidFill>
              </a:rPr>
              <a:t>元</a:t>
            </a:r>
            <a:r>
              <a:rPr lang="zh-TW" altLang="en-US" sz="2800" dirty="0" smtClean="0"/>
              <a:t>不飽和脂肪酸</a:t>
            </a:r>
          </a:p>
        </p:txBody>
      </p:sp>
      <p:sp>
        <p:nvSpPr>
          <p:cNvPr id="3" name="矩形 2"/>
          <p:cNvSpPr/>
          <p:nvPr/>
        </p:nvSpPr>
        <p:spPr>
          <a:xfrm>
            <a:off x="395536" y="116632"/>
            <a:ext cx="364715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第一節　脂質的定義、組成與分類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6154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飽和與不飽和 脂肪酸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04616"/>
            <a:ext cx="5760640" cy="3706012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2597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95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912753"/>
              </p:ext>
            </p:extLst>
          </p:nvPr>
        </p:nvGraphicFramePr>
        <p:xfrm>
          <a:off x="468313" y="1916113"/>
          <a:ext cx="8229600" cy="2481262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飽和脂肪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不飽和脂肪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5762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室溫下多為固體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室溫下多為液體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37159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動物脂肪多為飽和脂肪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植物中的椰子油含大量飽和脂肪）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植物脂肪多為不飽和脂肪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動物中的魚油含不飽和脂肪）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14</a:t>
            </a:fld>
            <a:endParaRPr lang="zh-TW" altLang="en-US"/>
          </a:p>
        </p:txBody>
      </p:sp>
      <p:pic>
        <p:nvPicPr>
          <p:cNvPr id="11" name="Picture 20" descr="SA1_05_fish"/>
          <p:cNvPicPr>
            <a:picLocks noChangeAspect="1" noChangeArrowheads="1"/>
          </p:cNvPicPr>
          <p:nvPr/>
        </p:nvPicPr>
        <p:blipFill>
          <a:blip r:embed="rId3" cstate="print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21626"/>
            <a:ext cx="1439887" cy="123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640448"/>
            <a:ext cx="1296144" cy="97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4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油脂分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3375"/>
            <a:ext cx="6348413" cy="583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0" y="6491288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 sz="1800">
              <a:latin typeface="Arial" panose="020B0604020202020204" pitchFamily="34" charset="0"/>
            </a:endParaRP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2843213" y="6453188"/>
            <a:ext cx="304800" cy="228600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3276600" y="6308725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>
                <a:latin typeface="Arial" panose="020B0604020202020204" pitchFamily="34" charset="0"/>
              </a:rPr>
              <a:t>多元不飽和脂肪酸</a:t>
            </a: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1139825" y="260350"/>
            <a:ext cx="480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>
                <a:latin typeface="Arial" panose="020B0604020202020204" pitchFamily="34" charset="0"/>
                <a:ea typeface="標楷體" panose="03000509000000000000" pitchFamily="65" charset="-120"/>
              </a:rPr>
              <a:t>食用油的脂肪酸分析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D482A57-9E68-4CA5-8587-CA5BC7E66607}" type="slidenum">
              <a:rPr lang="en-US" altLang="zh-TW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1608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8229600" cy="3033346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853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z="3600" smtClean="0">
              <a:ea typeface="細明體" pitchFamily="49" charset="-12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556792"/>
            <a:ext cx="7355160" cy="452595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dirty="0"/>
              <a:t>四</a:t>
            </a:r>
            <a:r>
              <a:rPr lang="zh-TW" altLang="en-US" dirty="0" smtClean="0"/>
              <a:t>、脂肪酸的分類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sz="2800" dirty="0" smtClean="0">
                <a:solidFill>
                  <a:schemeClr val="bg1">
                    <a:lumMod val="75000"/>
                  </a:schemeClr>
                </a:solidFill>
              </a:rPr>
              <a:t>一</a:t>
            </a:r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zh-TW" altLang="en-US" sz="2800" dirty="0" smtClean="0">
                <a:solidFill>
                  <a:schemeClr val="bg1">
                    <a:lumMod val="75000"/>
                  </a:schemeClr>
                </a:solidFill>
              </a:rPr>
              <a:t> 依碳鏈長度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sz="2800" dirty="0" smtClean="0">
                <a:solidFill>
                  <a:schemeClr val="bg1">
                    <a:lumMod val="75000"/>
                  </a:schemeClr>
                </a:solidFill>
              </a:rPr>
              <a:t>二</a:t>
            </a:r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zh-TW" altLang="en-US" sz="2800" dirty="0" smtClean="0">
                <a:solidFill>
                  <a:schemeClr val="bg1">
                    <a:lumMod val="75000"/>
                  </a:schemeClr>
                </a:solidFill>
              </a:rPr>
              <a:t> 依碳鏈的飽和度分類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800" dirty="0" smtClean="0"/>
              <a:t>(</a:t>
            </a:r>
            <a:r>
              <a:rPr lang="zh-TW" altLang="en-US" sz="2800" dirty="0" smtClean="0"/>
              <a:t>三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 依</a:t>
            </a:r>
            <a:r>
              <a:rPr lang="en-US" altLang="zh-TW" sz="2800" dirty="0" smtClean="0"/>
              <a:t>w</a:t>
            </a:r>
            <a:r>
              <a:rPr lang="zh-TW" altLang="en-US" sz="2800" dirty="0" smtClean="0"/>
              <a:t>命名方式分類</a:t>
            </a:r>
          </a:p>
          <a:p>
            <a:pPr>
              <a:buNone/>
            </a:pPr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sz="2800" dirty="0" smtClean="0">
                <a:solidFill>
                  <a:schemeClr val="bg1">
                    <a:lumMod val="75000"/>
                  </a:schemeClr>
                </a:solidFill>
              </a:rPr>
              <a:t>四</a:t>
            </a:r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zh-TW" altLang="en-US" sz="2800" dirty="0" smtClean="0">
                <a:solidFill>
                  <a:schemeClr val="bg1">
                    <a:lumMod val="75000"/>
                  </a:schemeClr>
                </a:solidFill>
              </a:rPr>
              <a:t> 依</a:t>
            </a: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</a:rPr>
              <a:t>幾何異構物區分</a:t>
            </a:r>
          </a:p>
          <a:p>
            <a:pPr>
              <a:buNone/>
            </a:pPr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sz="2800" dirty="0" smtClean="0">
                <a:solidFill>
                  <a:schemeClr val="bg1">
                    <a:lumMod val="75000"/>
                  </a:schemeClr>
                </a:solidFill>
              </a:rPr>
              <a:t>五</a:t>
            </a:r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zh-TW" altLang="en-US" sz="2800" dirty="0" smtClean="0">
                <a:solidFill>
                  <a:schemeClr val="bg1">
                    <a:lumMod val="75000"/>
                  </a:schemeClr>
                </a:solidFill>
              </a:rPr>
              <a:t> 依營養價值分類</a:t>
            </a:r>
            <a:endParaRPr lang="en-US" altLang="zh-TW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endParaRPr lang="zh-TW" altLang="en-US" sz="2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373306"/>
            <a:ext cx="364715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第一節　脂質的組成、分類與性質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2784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40"/>
            <a:ext cx="8229600" cy="346048"/>
          </a:xfrm>
        </p:spPr>
        <p:txBody>
          <a:bodyPr/>
          <a:lstStyle/>
          <a:p>
            <a:pPr eaLnBrk="1" hangingPunct="1"/>
            <a:endParaRPr lang="zh-TW" altLang="en-US" dirty="0" smtClean="0">
              <a:solidFill>
                <a:srgbClr val="00CC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124744"/>
            <a:ext cx="8136904" cy="4297132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dirty="0"/>
              <a:t>(</a:t>
            </a:r>
            <a:r>
              <a:rPr lang="zh-TW" altLang="en-US" sz="2800" dirty="0"/>
              <a:t>三</a:t>
            </a:r>
            <a:r>
              <a:rPr lang="en-US" altLang="zh-TW" sz="2800" dirty="0"/>
              <a:t>)</a:t>
            </a:r>
            <a:r>
              <a:rPr lang="zh-TW" altLang="en-US" sz="2800" dirty="0"/>
              <a:t> 依</a:t>
            </a:r>
            <a:r>
              <a:rPr lang="en-US" altLang="zh-TW" sz="2800" dirty="0"/>
              <a:t>w</a:t>
            </a:r>
            <a:r>
              <a:rPr lang="zh-TW" altLang="en-US" sz="2800" dirty="0"/>
              <a:t>命名方式</a:t>
            </a:r>
            <a:r>
              <a:rPr lang="zh-TW" altLang="en-US" sz="2800" dirty="0" smtClean="0"/>
              <a:t>分類</a:t>
            </a:r>
            <a:endParaRPr lang="en-US" altLang="zh-TW" sz="2800" dirty="0" smtClean="0"/>
          </a:p>
          <a:p>
            <a:pPr marL="0" indent="0">
              <a:buNone/>
            </a:pPr>
            <a:endParaRPr lang="en-US" altLang="zh-TW" sz="2800" dirty="0" smtClean="0"/>
          </a:p>
          <a:p>
            <a:pPr lvl="1"/>
            <a:r>
              <a:rPr lang="zh-TW" altLang="en-US" sz="2000" dirty="0"/>
              <a:t>不飽和脂肪酸的雙鍵</a:t>
            </a:r>
            <a:r>
              <a:rPr lang="zh-TW" altLang="en-US" sz="2000" dirty="0" smtClean="0"/>
              <a:t>位置，分為</a:t>
            </a:r>
            <a:r>
              <a:rPr lang="en-US" altLang="zh-TW" sz="2000" dirty="0"/>
              <a:t>ω-3 </a:t>
            </a:r>
            <a:r>
              <a:rPr lang="zh-TW" altLang="en-US" sz="2000" dirty="0" smtClean="0"/>
              <a:t>脂肪酸、</a:t>
            </a:r>
            <a:r>
              <a:rPr lang="en-US" altLang="zh-TW" sz="2000" dirty="0" smtClean="0"/>
              <a:t>ω-</a:t>
            </a:r>
            <a:r>
              <a:rPr lang="en-US" altLang="zh-TW" sz="2000" dirty="0"/>
              <a:t>6 </a:t>
            </a:r>
            <a:r>
              <a:rPr lang="zh-TW" altLang="en-US" sz="2000" dirty="0" smtClean="0"/>
              <a:t>脂肪酸、</a:t>
            </a:r>
            <a:r>
              <a:rPr lang="en-US" altLang="zh-TW" sz="2000" dirty="0" smtClean="0"/>
              <a:t>ω-9</a:t>
            </a:r>
            <a:r>
              <a:rPr lang="zh-TW" altLang="en-US" sz="2000" dirty="0" smtClean="0"/>
              <a:t>脂肪酸。</a:t>
            </a:r>
            <a:endParaRPr lang="en-US" altLang="zh-TW" sz="2000" dirty="0" smtClean="0"/>
          </a:p>
          <a:p>
            <a:pPr lvl="1"/>
            <a:endParaRPr lang="en-US" altLang="zh-TW" sz="2000" dirty="0"/>
          </a:p>
          <a:p>
            <a:pPr lvl="1"/>
            <a:r>
              <a:rPr lang="zh-TW" altLang="en-US" sz="2000" dirty="0"/>
              <a:t>所有類別的脂肪酸皆可提供身體所需之能量，尤其是 </a:t>
            </a:r>
            <a:r>
              <a:rPr lang="en-US" altLang="zh-TW" sz="2000" dirty="0"/>
              <a:t>ω-3</a:t>
            </a:r>
            <a:r>
              <a:rPr lang="zh-TW" altLang="en-US" sz="2000" dirty="0"/>
              <a:t>與 </a:t>
            </a:r>
            <a:r>
              <a:rPr lang="en-US" altLang="zh-TW" sz="2000" dirty="0"/>
              <a:t>ω-6</a:t>
            </a:r>
            <a:r>
              <a:rPr lang="zh-TW" altLang="en-US" sz="2000" dirty="0"/>
              <a:t>脂肪酸在體內可提供重要的生理功能</a:t>
            </a:r>
          </a:p>
          <a:p>
            <a:pPr lvl="1"/>
            <a:endParaRPr lang="zh-TW" altLang="en-US" sz="2000" dirty="0"/>
          </a:p>
          <a:p>
            <a:endParaRPr lang="zh-TW" altLang="en-US" dirty="0"/>
          </a:p>
        </p:txBody>
      </p:sp>
      <p:pic>
        <p:nvPicPr>
          <p:cNvPr id="12291" name="Picture 3" descr="4-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72" y="4437112"/>
            <a:ext cx="3390316" cy="13722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4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49080"/>
            <a:ext cx="3725310" cy="22748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395536" y="301298"/>
            <a:ext cx="364715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第一節　脂質的組成、分類與性質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133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8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表</a:t>
            </a:r>
            <a:r>
              <a:rPr kumimoji="1" lang="en-US" altLang="zh-TW" sz="8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2-4	ω-3</a:t>
            </a:r>
            <a:r>
              <a:rPr kumimoji="1" lang="zh-TW" altLang="zh-TW" sz="8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、</a:t>
            </a:r>
            <a:r>
              <a:rPr kumimoji="1" lang="en-US" altLang="zh-TW" sz="8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ω-3</a:t>
            </a:r>
            <a:r>
              <a:rPr kumimoji="1" lang="zh-TW" altLang="zh-TW" sz="8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、</a:t>
            </a:r>
            <a:r>
              <a:rPr kumimoji="1" lang="en-US" altLang="zh-TW" sz="8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ω-9</a:t>
            </a:r>
            <a:r>
              <a:rPr kumimoji="1" lang="zh-TW" altLang="zh-TW" sz="8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脂肪酸的分類、食物來源以及作用</a:t>
            </a:r>
            <a:endParaRPr lang="zh-TW" altLang="zh-TW" dirty="0" smtClean="0">
              <a:effectLst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66" y="529555"/>
            <a:ext cx="6012668" cy="5833821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75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b="1" dirty="0"/>
              <a:t>　</a:t>
            </a:r>
            <a:r>
              <a:rPr lang="zh-TW" altLang="en-US" b="1" dirty="0" smtClean="0"/>
              <a:t>脂</a:t>
            </a:r>
            <a:r>
              <a:rPr lang="zh-TW" altLang="en-US" b="1" dirty="0"/>
              <a:t>質</a:t>
            </a:r>
            <a:endParaRPr lang="zh-TW" b="1" dirty="0"/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dirty="0">
                <a:latin typeface="標楷體" pitchFamily="65"/>
              </a:rPr>
              <a:t>第一節　</a:t>
            </a:r>
            <a:r>
              <a:rPr lang="zh-TW" altLang="en-US" dirty="0" smtClean="0">
                <a:latin typeface="標楷體" pitchFamily="65"/>
              </a:rPr>
              <a:t>脂質</a:t>
            </a:r>
            <a:r>
              <a:rPr lang="zh-TW" dirty="0" smtClean="0">
                <a:latin typeface="標楷體" pitchFamily="65"/>
              </a:rPr>
              <a:t>的</a:t>
            </a:r>
            <a:r>
              <a:rPr lang="zh-TW" dirty="0">
                <a:latin typeface="標楷體" pitchFamily="65"/>
              </a:rPr>
              <a:t>組成、分類與性質</a:t>
            </a:r>
          </a:p>
          <a:p>
            <a:pPr lvl="0"/>
            <a:r>
              <a:rPr lang="zh-TW" dirty="0">
                <a:latin typeface="標楷體" pitchFamily="65"/>
              </a:rPr>
              <a:t>第二節　</a:t>
            </a:r>
            <a:r>
              <a:rPr lang="zh-TW" altLang="en-US" dirty="0">
                <a:latin typeface="標楷體" pitchFamily="65"/>
              </a:rPr>
              <a:t>脂質</a:t>
            </a:r>
            <a:r>
              <a:rPr lang="zh-TW" dirty="0" smtClean="0">
                <a:latin typeface="標楷體" pitchFamily="65"/>
              </a:rPr>
              <a:t>的</a:t>
            </a:r>
            <a:r>
              <a:rPr lang="zh-TW" dirty="0">
                <a:latin typeface="標楷體" pitchFamily="65"/>
              </a:rPr>
              <a:t>功能</a:t>
            </a:r>
          </a:p>
          <a:p>
            <a:pPr lvl="0"/>
            <a:r>
              <a:rPr lang="zh-TW" dirty="0">
                <a:solidFill>
                  <a:schemeClr val="tx1"/>
                </a:solidFill>
                <a:latin typeface="標楷體" pitchFamily="65"/>
              </a:rPr>
              <a:t>第三節　</a:t>
            </a:r>
            <a:r>
              <a:rPr lang="zh-TW" altLang="en-US" dirty="0">
                <a:solidFill>
                  <a:schemeClr val="tx1"/>
                </a:solidFill>
                <a:latin typeface="標楷體" pitchFamily="65"/>
              </a:rPr>
              <a:t>脂質</a:t>
            </a:r>
            <a:r>
              <a:rPr lang="zh-TW" dirty="0" smtClean="0">
                <a:solidFill>
                  <a:schemeClr val="tx1"/>
                </a:solidFill>
                <a:latin typeface="標楷體" pitchFamily="65"/>
              </a:rPr>
              <a:t>的</a:t>
            </a:r>
            <a:r>
              <a:rPr lang="zh-TW" dirty="0">
                <a:solidFill>
                  <a:schemeClr val="tx1"/>
                </a:solidFill>
                <a:latin typeface="標楷體" pitchFamily="65"/>
              </a:rPr>
              <a:t>消化、吸收與代謝</a:t>
            </a:r>
          </a:p>
          <a:p>
            <a:pPr lvl="0"/>
            <a:r>
              <a:rPr lang="zh-TW" dirty="0">
                <a:solidFill>
                  <a:schemeClr val="tx1"/>
                </a:solidFill>
                <a:latin typeface="標楷體" pitchFamily="65"/>
              </a:rPr>
              <a:t>第四節　</a:t>
            </a:r>
            <a:r>
              <a:rPr lang="zh-TW" altLang="en-US" dirty="0">
                <a:solidFill>
                  <a:schemeClr val="tx1"/>
                </a:solidFill>
                <a:latin typeface="標楷體" pitchFamily="65"/>
              </a:rPr>
              <a:t>脂質</a:t>
            </a:r>
            <a:r>
              <a:rPr lang="zh-TW" dirty="0" smtClean="0">
                <a:solidFill>
                  <a:schemeClr val="tx1"/>
                </a:solidFill>
                <a:latin typeface="標楷體" pitchFamily="65"/>
              </a:rPr>
              <a:t>的</a:t>
            </a:r>
            <a:r>
              <a:rPr lang="zh-TW" dirty="0">
                <a:solidFill>
                  <a:schemeClr val="tx1"/>
                </a:solidFill>
                <a:latin typeface="標楷體" pitchFamily="65"/>
              </a:rPr>
              <a:t>食物來源與需要量</a:t>
            </a:r>
            <a:r>
              <a:rPr lang="en-US" dirty="0">
                <a:solidFill>
                  <a:schemeClr val="tx1"/>
                </a:solidFill>
                <a:latin typeface="標楷體" pitchFamily="65"/>
              </a:rPr>
              <a:t> </a:t>
            </a:r>
          </a:p>
        </p:txBody>
      </p:sp>
      <p:sp>
        <p:nvSpPr>
          <p:cNvPr id="4" name="投影片編號版面配置區 1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E0A5AE3-3777-41CD-9220-97B81DE9D4BF}" type="slidenum">
              <a:t>2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62072"/>
          </a:xfrm>
        </p:spPr>
        <p:txBody>
          <a:bodyPr/>
          <a:lstStyle/>
          <a:p>
            <a:r>
              <a:rPr lang="en-US" altLang="zh-TW" dirty="0"/>
              <a:t>ω-3 </a:t>
            </a:r>
            <a:r>
              <a:rPr lang="zh-TW" altLang="en-US" dirty="0"/>
              <a:t>脂肪酸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20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04875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筆跡 2"/>
              <p14:cNvContentPartPr/>
              <p14:nvPr/>
            </p14:nvContentPartPr>
            <p14:xfrm>
              <a:off x="4889520" y="4711680"/>
              <a:ext cx="360" cy="360"/>
            </p14:xfrm>
          </p:contentPart>
        </mc:Choice>
        <mc:Fallback xmlns="">
          <p:pic>
            <p:nvPicPr>
              <p:cNvPr id="3" name="筆跡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80160" y="47023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604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z="3600" smtClean="0">
              <a:ea typeface="細明體" pitchFamily="49" charset="-12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556792"/>
            <a:ext cx="7355160" cy="452595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z="2800" dirty="0"/>
              <a:t>四</a:t>
            </a:r>
            <a:r>
              <a:rPr lang="zh-TW" altLang="en-US" sz="2800" dirty="0" smtClean="0"/>
              <a:t>、脂肪酸的分類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4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sz="2400" dirty="0" smtClean="0">
                <a:solidFill>
                  <a:schemeClr val="bg1">
                    <a:lumMod val="75000"/>
                  </a:schemeClr>
                </a:solidFill>
              </a:rPr>
              <a:t>一</a:t>
            </a:r>
            <a:r>
              <a:rPr lang="en-US" altLang="zh-TW" sz="24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zh-TW" altLang="en-US" sz="2400" dirty="0" smtClean="0">
                <a:solidFill>
                  <a:schemeClr val="bg1">
                    <a:lumMod val="75000"/>
                  </a:schemeClr>
                </a:solidFill>
              </a:rPr>
              <a:t> 依碳鏈長度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4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sz="2400" dirty="0" smtClean="0">
                <a:solidFill>
                  <a:schemeClr val="bg1">
                    <a:lumMod val="75000"/>
                  </a:schemeClr>
                </a:solidFill>
              </a:rPr>
              <a:t>二</a:t>
            </a:r>
            <a:r>
              <a:rPr lang="en-US" altLang="zh-TW" sz="24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zh-TW" altLang="en-US" sz="2400" dirty="0" smtClean="0">
                <a:solidFill>
                  <a:schemeClr val="bg1">
                    <a:lumMod val="75000"/>
                  </a:schemeClr>
                </a:solidFill>
              </a:rPr>
              <a:t> 依碳鏈的飽和度分類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4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sz="2400" dirty="0" smtClean="0">
                <a:solidFill>
                  <a:schemeClr val="bg1">
                    <a:lumMod val="75000"/>
                  </a:schemeClr>
                </a:solidFill>
              </a:rPr>
              <a:t>三</a:t>
            </a:r>
            <a:r>
              <a:rPr lang="en-US" altLang="zh-TW" sz="24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zh-TW" altLang="en-US" sz="2400" dirty="0" smtClean="0">
                <a:solidFill>
                  <a:schemeClr val="bg1">
                    <a:lumMod val="75000"/>
                  </a:schemeClr>
                </a:solidFill>
              </a:rPr>
              <a:t> 依</a:t>
            </a:r>
            <a:r>
              <a:rPr lang="en-US" altLang="zh-TW" sz="2400" dirty="0" smtClean="0">
                <a:solidFill>
                  <a:schemeClr val="bg1">
                    <a:lumMod val="75000"/>
                  </a:schemeClr>
                </a:solidFill>
              </a:rPr>
              <a:t>w</a:t>
            </a:r>
            <a:r>
              <a:rPr lang="zh-TW" altLang="en-US" sz="2400" dirty="0" smtClean="0">
                <a:solidFill>
                  <a:schemeClr val="bg1">
                    <a:lumMod val="75000"/>
                  </a:schemeClr>
                </a:solidFill>
              </a:rPr>
              <a:t>命名方式分類</a:t>
            </a:r>
          </a:p>
          <a:p>
            <a:pPr>
              <a:buNone/>
            </a:pPr>
            <a:r>
              <a:rPr lang="en-US" altLang="zh-TW" sz="2400" dirty="0" smtClean="0"/>
              <a:t>(</a:t>
            </a:r>
            <a:r>
              <a:rPr lang="zh-TW" altLang="en-US" sz="2400" dirty="0" smtClean="0"/>
              <a:t>四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 依</a:t>
            </a:r>
            <a:r>
              <a:rPr lang="zh-TW" altLang="en-US" sz="2400" dirty="0"/>
              <a:t>幾何異構物區分</a:t>
            </a:r>
          </a:p>
          <a:p>
            <a:pPr>
              <a:buNone/>
            </a:pPr>
            <a:r>
              <a:rPr lang="en-US" altLang="zh-TW" sz="24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sz="2400" dirty="0" smtClean="0">
                <a:solidFill>
                  <a:schemeClr val="bg1">
                    <a:lumMod val="75000"/>
                  </a:schemeClr>
                </a:solidFill>
              </a:rPr>
              <a:t>五</a:t>
            </a:r>
            <a:r>
              <a:rPr lang="en-US" altLang="zh-TW" sz="24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zh-TW" altLang="en-US" sz="2400" dirty="0" smtClean="0">
                <a:solidFill>
                  <a:schemeClr val="bg1">
                    <a:lumMod val="75000"/>
                  </a:schemeClr>
                </a:solidFill>
              </a:rPr>
              <a:t> 依營養價值分類</a:t>
            </a:r>
            <a:endParaRPr lang="en-US" altLang="zh-TW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endParaRPr lang="zh-TW" altLang="en-US" sz="2400" dirty="0" smtClean="0"/>
          </a:p>
        </p:txBody>
      </p:sp>
      <p:sp>
        <p:nvSpPr>
          <p:cNvPr id="4" name="矩形 3"/>
          <p:cNvSpPr/>
          <p:nvPr/>
        </p:nvSpPr>
        <p:spPr>
          <a:xfrm>
            <a:off x="395536" y="373306"/>
            <a:ext cx="364715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第一節　脂質的組成、分類與性質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410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418056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2763" y="834768"/>
            <a:ext cx="7920880" cy="4525959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dirty="0"/>
              <a:t>(</a:t>
            </a:r>
            <a:r>
              <a:rPr lang="zh-TW" altLang="en-US" sz="2800" dirty="0"/>
              <a:t>四</a:t>
            </a:r>
            <a:r>
              <a:rPr lang="en-US" altLang="zh-TW" sz="2800" dirty="0"/>
              <a:t>)</a:t>
            </a:r>
            <a:r>
              <a:rPr lang="zh-TW" altLang="en-US" sz="2800" dirty="0"/>
              <a:t>依幾何異構物區分</a:t>
            </a:r>
          </a:p>
          <a:p>
            <a:pPr marL="0" indent="-400050" algn="just">
              <a:spcBef>
                <a:spcPts val="1200"/>
              </a:spcBef>
              <a:buSzPct val="85000"/>
              <a:buFont typeface="Wingdings" pitchFamily="2" charset="2"/>
              <a:buChar char="Ø"/>
            </a:pPr>
            <a:r>
              <a:rPr lang="zh-TW" altLang="zh-TW" sz="2400" dirty="0">
                <a:latin typeface="Times New Roman" pitchFamily="18" charset="0"/>
                <a:cs typeface="Times New Roman" pitchFamily="18" charset="0"/>
              </a:rPr>
              <a:t>不飽和脂肪酸依其結構與氫鍵位置</a:t>
            </a:r>
            <a:r>
              <a:rPr lang="zh-TW" altLang="zh-TW" sz="2400" dirty="0" smtClean="0">
                <a:latin typeface="Times New Roman" pitchFamily="18" charset="0"/>
                <a:cs typeface="Times New Roman" pitchFamily="18" charset="0"/>
              </a:rPr>
              <a:t>分為</a:t>
            </a:r>
            <a:endParaRPr lang="zh-TW" altLang="zh-TW" sz="2400" dirty="0">
              <a:latin typeface="Times New Roman" pitchFamily="18" charset="0"/>
              <a:cs typeface="Times New Roman" pitchFamily="18" charset="0"/>
            </a:endParaRPr>
          </a:p>
          <a:p>
            <a:pPr marL="360363" lvl="1" indent="-360363" algn="just" eaLnBrk="1">
              <a:spcBef>
                <a:spcPts val="1200"/>
              </a:spcBef>
              <a:buSzPct val="85000"/>
              <a:buFont typeface="Wingdings" pitchFamily="2" charset="2"/>
              <a:buChar char="Ø"/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0363" lvl="1" indent="-360363" algn="just" eaLnBrk="1">
              <a:spcBef>
                <a:spcPts val="1200"/>
              </a:spcBef>
              <a:buSzPct val="85000"/>
              <a:buFont typeface="Wingdings" pitchFamily="2" charset="2"/>
              <a:buChar char="Ø"/>
            </a:pPr>
            <a:r>
              <a:rPr lang="zh-TW" altLang="zh-TW" sz="2400" dirty="0" smtClean="0">
                <a:latin typeface="Times New Roman" pitchFamily="18" charset="0"/>
                <a:cs typeface="Times New Roman" pitchFamily="18" charset="0"/>
              </a:rPr>
              <a:t>順</a:t>
            </a:r>
            <a:r>
              <a:rPr lang="zh-TW" altLang="zh-TW" sz="2400" dirty="0">
                <a:latin typeface="Times New Roman" pitchFamily="18" charset="0"/>
                <a:cs typeface="Times New Roman" pitchFamily="18" charset="0"/>
              </a:rPr>
              <a:t>式脂肪酸：為順式</a:t>
            </a:r>
            <a:r>
              <a:rPr lang="zh-TW" altLang="zh-TW" sz="2400" dirty="0" smtClean="0">
                <a:latin typeface="Times New Roman" pitchFamily="18" charset="0"/>
                <a:cs typeface="Times New Roman" pitchFamily="18" charset="0"/>
              </a:rPr>
              <a:t>結構之</a:t>
            </a:r>
            <a:r>
              <a:rPr lang="zh-TW" altLang="zh-TW" sz="2400" dirty="0">
                <a:latin typeface="Times New Roman" pitchFamily="18" charset="0"/>
                <a:cs typeface="Times New Roman" pitchFamily="18" charset="0"/>
              </a:rPr>
              <a:t>不飽和脂肪酸，存在於大部分天然食物中。</a:t>
            </a:r>
          </a:p>
          <a:p>
            <a:pPr marL="360363" lvl="1" indent="-360363" algn="just" eaLnBrk="1">
              <a:spcBef>
                <a:spcPts val="1200"/>
              </a:spcBef>
              <a:buSzPct val="85000"/>
              <a:buFont typeface="Wingdings" pitchFamily="2" charset="2"/>
              <a:buChar char="Ø"/>
            </a:pPr>
            <a:r>
              <a:rPr lang="zh-TW" altLang="zh-TW" sz="2400" dirty="0">
                <a:latin typeface="Times New Roman" pitchFamily="18" charset="0"/>
                <a:cs typeface="Times New Roman" pitchFamily="18" charset="0"/>
              </a:rPr>
              <a:t>反式脂肪酸：為反式</a:t>
            </a:r>
            <a:r>
              <a:rPr lang="zh-TW" altLang="zh-TW" sz="2400" dirty="0" smtClean="0">
                <a:latin typeface="Times New Roman" pitchFamily="18" charset="0"/>
                <a:cs typeface="Times New Roman" pitchFamily="18" charset="0"/>
              </a:rPr>
              <a:t>結構之</a:t>
            </a:r>
            <a:r>
              <a:rPr lang="zh-TW" altLang="zh-TW" sz="2400" dirty="0">
                <a:latin typeface="Times New Roman" pitchFamily="18" charset="0"/>
                <a:cs typeface="Times New Roman" pitchFamily="18" charset="0"/>
              </a:rPr>
              <a:t>不飽和脂肪酸，常見於加工食品中。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22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365104"/>
            <a:ext cx="3672409" cy="221036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矩形 5"/>
          <p:cNvSpPr/>
          <p:nvPr/>
        </p:nvSpPr>
        <p:spPr>
          <a:xfrm>
            <a:off x="395536" y="116632"/>
            <a:ext cx="364715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第一節　脂質的組成、分類與性質</a:t>
            </a:r>
          </a:p>
        </p:txBody>
      </p:sp>
    </p:spTree>
    <p:extLst>
      <p:ext uri="{BB962C8B-B14F-4D97-AF65-F5344CB8AC3E}">
        <p14:creationId xmlns:p14="http://schemas.microsoft.com/office/powerpoint/2010/main" val="269173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57606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67544" y="908720"/>
            <a:ext cx="8075240" cy="4525959"/>
          </a:xfrm>
        </p:spPr>
        <p:txBody>
          <a:bodyPr/>
          <a:lstStyle/>
          <a:p>
            <a:pPr marL="360363" lvl="1" indent="-360363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Font typeface="Wingdings" pitchFamily="2" charset="2"/>
              <a:buChar char="Ø"/>
            </a:pP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氫化</a:t>
            </a: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作用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hydrogenation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zh-TW" sz="2000" dirty="0" smtClean="0">
                <a:latin typeface="Times New Roman" pitchFamily="18" charset="0"/>
                <a:cs typeface="Times New Roman" pitchFamily="18" charset="0"/>
              </a:rPr>
              <a:t>：</a:t>
            </a:r>
            <a:endParaRPr lang="zh-TW" altLang="zh-TW" sz="2000" dirty="0">
              <a:latin typeface="Times New Roman" pitchFamily="18" charset="0"/>
              <a:cs typeface="Times New Roman" pitchFamily="18" charset="0"/>
            </a:endParaRPr>
          </a:p>
          <a:p>
            <a:pPr marL="720725" lvl="1" indent="-366713" algn="just" eaLnBrk="1"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Font typeface="Wingdings" panose="05000000000000000000" pitchFamily="2" charset="2"/>
              <a:buChar char="ü"/>
            </a:pPr>
            <a:r>
              <a:rPr lang="zh-TW" altLang="zh-TW" sz="2400" dirty="0" smtClean="0">
                <a:latin typeface="Times New Roman" pitchFamily="18" charset="0"/>
                <a:cs typeface="Times New Roman" pitchFamily="18" charset="0"/>
              </a:rPr>
              <a:t>對</a:t>
            </a:r>
            <a:r>
              <a:rPr lang="zh-TW" altLang="zh-TW" sz="2400" dirty="0">
                <a:latin typeface="Times New Roman" pitchFamily="18" charset="0"/>
                <a:cs typeface="Times New Roman" pitchFamily="18" charset="0"/>
              </a:rPr>
              <a:t>植物油進行加工，將氫分子加到不飽和脂肪酸的雙鍵上，此過程使雙鍵數減少，增加油脂的硬度與飽和度，油脂會</a:t>
            </a:r>
            <a:r>
              <a:rPr lang="zh-TW" altLang="zh-TW" sz="2400" dirty="0" smtClean="0">
                <a:latin typeface="Times New Roman" pitchFamily="18" charset="0"/>
                <a:cs typeface="Times New Roman" pitchFamily="18" charset="0"/>
              </a:rPr>
              <a:t>從液態</a:t>
            </a:r>
            <a:r>
              <a:rPr lang="zh-TW" altLang="zh-TW" sz="2400" dirty="0">
                <a:latin typeface="Times New Roman" pitchFamily="18" charset="0"/>
                <a:cs typeface="Times New Roman" pitchFamily="18" charset="0"/>
              </a:rPr>
              <a:t>形成</a:t>
            </a:r>
            <a:r>
              <a:rPr lang="zh-TW" altLang="zh-TW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固態</a:t>
            </a:r>
            <a:r>
              <a:rPr lang="zh-TW" altLang="zh-TW" sz="2400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720725" lvl="1" indent="-366713" algn="just" eaLnBrk="1"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Font typeface="Wingdings" panose="05000000000000000000" pitchFamily="2" charset="2"/>
              <a:buChar char="ü"/>
            </a:pPr>
            <a:endParaRPr lang="en-US" altLang="zh-TW" sz="2400" dirty="0" smtClean="0"/>
          </a:p>
          <a:p>
            <a:pPr marL="720725" lvl="1" indent="-366713" algn="just" eaLnBrk="1"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Font typeface="Wingdings" panose="05000000000000000000" pitchFamily="2" charset="2"/>
              <a:buChar char="ü"/>
            </a:pPr>
            <a:r>
              <a:rPr lang="zh-TW" altLang="en-US" sz="2400" dirty="0" smtClean="0"/>
              <a:t>若將以</a:t>
            </a:r>
            <a:r>
              <a:rPr lang="zh-TW" altLang="en-US" sz="2400" b="1" dirty="0"/>
              <a:t>植物油</a:t>
            </a:r>
            <a:r>
              <a:rPr lang="zh-TW" altLang="en-US" sz="2400" dirty="0"/>
              <a:t>為原料經過部分</a:t>
            </a:r>
            <a:r>
              <a:rPr lang="zh-TW" altLang="en-US" sz="2400" b="1" dirty="0"/>
              <a:t>氫化</a:t>
            </a:r>
            <a:r>
              <a:rPr lang="zh-TW" altLang="en-US" sz="2400" dirty="0"/>
              <a:t>處理，就</a:t>
            </a:r>
            <a:r>
              <a:rPr lang="zh-TW" altLang="en-US" sz="2400" dirty="0" smtClean="0"/>
              <a:t>可產生</a:t>
            </a:r>
            <a:endParaRPr lang="en-US" altLang="zh-TW" sz="2400" dirty="0" smtClean="0"/>
          </a:p>
          <a:p>
            <a:pPr marL="354012" lvl="1" indent="0" algn="just" eaLnBrk="1"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None/>
            </a:pPr>
            <a:r>
              <a:rPr lang="zh-TW" altLang="en-US" dirty="0">
                <a:solidFill>
                  <a:srgbClr val="FF3300"/>
                </a:solidFill>
              </a:rPr>
              <a:t> </a:t>
            </a:r>
            <a:r>
              <a:rPr lang="zh-TW" altLang="en-US" dirty="0" smtClean="0">
                <a:solidFill>
                  <a:srgbClr val="FF3300"/>
                </a:solidFill>
              </a:rPr>
              <a:t>      </a:t>
            </a:r>
            <a:r>
              <a:rPr lang="zh-TW" altLang="en-US" sz="2400" u="sng" dirty="0" smtClean="0">
                <a:solidFill>
                  <a:srgbClr val="FF3300"/>
                </a:solidFill>
              </a:rPr>
              <a:t>反</a:t>
            </a:r>
            <a:r>
              <a:rPr lang="zh-TW" altLang="en-US" sz="2400" u="sng" dirty="0">
                <a:solidFill>
                  <a:srgbClr val="FF3300"/>
                </a:solidFill>
              </a:rPr>
              <a:t>式脂肪酸</a:t>
            </a:r>
            <a:r>
              <a:rPr lang="zh-TW" altLang="en-US" sz="2400" dirty="0"/>
              <a:t>，也就是一般所說的</a:t>
            </a:r>
            <a:r>
              <a:rPr lang="zh-TW" altLang="en-US" sz="3600" dirty="0">
                <a:solidFill>
                  <a:srgbClr val="C00000"/>
                </a:solidFill>
              </a:rPr>
              <a:t>人造</a:t>
            </a:r>
            <a:r>
              <a:rPr lang="zh-TW" altLang="en-US" sz="3600" dirty="0" smtClean="0">
                <a:solidFill>
                  <a:srgbClr val="C00000"/>
                </a:solidFill>
              </a:rPr>
              <a:t>脂肪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87DCD86-1042-4790-9886-457DA74F7E57}" type="slidenum">
              <a:rPr lang="en-US" altLang="zh-TW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0473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學習1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787"/>
          <a:stretch>
            <a:fillRect/>
          </a:stretch>
        </p:blipFill>
        <p:spPr>
          <a:xfrm>
            <a:off x="107504" y="476672"/>
            <a:ext cx="8928472" cy="1076621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387639" y="783852"/>
            <a:ext cx="6299160" cy="769441"/>
          </a:xfrm>
        </p:spPr>
        <p:txBody>
          <a:bodyPr wrap="none"/>
          <a:lstStyle/>
          <a:p>
            <a:r>
              <a:rPr lang="zh-TW" altLang="zh-TW" sz="3200" b="1" dirty="0" smtClean="0">
                <a:solidFill>
                  <a:srgbClr val="006600"/>
                </a:solidFill>
              </a:rPr>
              <a:t>「</a:t>
            </a:r>
            <a:r>
              <a:rPr lang="zh-TW" altLang="zh-TW" sz="3200" b="1" dirty="0">
                <a:solidFill>
                  <a:srgbClr val="006600"/>
                </a:solidFill>
              </a:rPr>
              <a:t>心」殺手</a:t>
            </a:r>
            <a:r>
              <a:rPr lang="en-US" altLang="zh-TW" sz="3200" b="1" dirty="0">
                <a:solidFill>
                  <a:srgbClr val="006600"/>
                </a:solidFill>
              </a:rPr>
              <a:t>──</a:t>
            </a:r>
            <a:r>
              <a:rPr lang="zh-TW" altLang="zh-TW" sz="3200" b="1" dirty="0">
                <a:solidFill>
                  <a:srgbClr val="006600"/>
                </a:solidFill>
              </a:rPr>
              <a:t>反式脂肪酸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701310" y="2065167"/>
            <a:ext cx="7740860" cy="3983965"/>
          </a:xfrm>
        </p:spPr>
        <p:txBody>
          <a:bodyPr/>
          <a:lstStyle/>
          <a:p>
            <a:pPr marL="360363" lvl="1" indent="-360363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Font typeface="Wingdings" pitchFamily="2" charset="2"/>
              <a:buChar char="Ø"/>
            </a:pPr>
            <a:r>
              <a:rPr lang="zh-TW" altLang="zh-TW" sz="2400" b="1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反式脂肪酸會對健康產生的負面影響：</a:t>
            </a:r>
          </a:p>
          <a:p>
            <a:pPr marL="720725" lvl="1" indent="-366713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None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.</a:t>
            </a:r>
            <a:r>
              <a:rPr lang="zh-TW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升高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血液中低密度脂蛋白膽固醇（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LDL-C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）濃度。</a:t>
            </a:r>
          </a:p>
          <a:p>
            <a:pPr marL="720725" lvl="1" indent="-366713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None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降低血液中高密度脂蛋白膽固醇（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HDL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）濃度。</a:t>
            </a:r>
          </a:p>
          <a:p>
            <a:pPr marL="720725" lvl="1" indent="-366713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None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3.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增加血液中三酸甘油酯（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TG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）濃度</a:t>
            </a:r>
            <a:r>
              <a:rPr lang="zh-TW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。</a:t>
            </a:r>
            <a:endParaRPr lang="zh-TW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681BC9B-26D5-439C-BEDB-7ED2EB289C79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63124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573088" y="1484784"/>
            <a:ext cx="8209222" cy="3137526"/>
          </a:xfrm>
        </p:spPr>
        <p:txBody>
          <a:bodyPr/>
          <a:lstStyle/>
          <a:p>
            <a:pPr marL="360363" lvl="1" indent="-360363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Font typeface="Wingdings" pitchFamily="2" charset="2"/>
              <a:buChar char="Ø"/>
            </a:pPr>
            <a:r>
              <a:rPr lang="zh-TW" altLang="zh-TW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建議飲食原則：</a:t>
            </a:r>
          </a:p>
          <a:p>
            <a:pPr marL="354013" lvl="1" indent="0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None/>
            </a:pPr>
            <a:r>
              <a:rPr lang="en-US" altLang="zh-TW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zh-TW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減少加工食品的攝取量。</a:t>
            </a:r>
          </a:p>
          <a:p>
            <a:pPr marL="354013" lvl="1" indent="0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None/>
            </a:pPr>
            <a:r>
              <a:rPr lang="en-US" altLang="zh-TW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zh-TW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注意展品之標示。</a:t>
            </a:r>
          </a:p>
          <a:p>
            <a:pPr marL="354013" lvl="1" indent="0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None/>
            </a:pPr>
            <a:r>
              <a:rPr lang="en-US" altLang="zh-TW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3.</a:t>
            </a:r>
            <a:r>
              <a:rPr lang="zh-TW" altLang="zh-TW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選擇質地較軟的人造奶油。</a:t>
            </a:r>
            <a:endParaRPr lang="zh-TW" altLang="en-US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6" name="圖片 5" descr="學習1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787"/>
          <a:stretch>
            <a:fillRect/>
          </a:stretch>
        </p:blipFill>
        <p:spPr>
          <a:xfrm>
            <a:off x="271418" y="260648"/>
            <a:ext cx="8928472" cy="1076621"/>
          </a:xfrm>
          <a:prstGeom prst="rect">
            <a:avLst/>
          </a:prstGeom>
        </p:spPr>
      </p:pic>
      <p:sp>
        <p:nvSpPr>
          <p:cNvPr id="7" name="標題 3"/>
          <p:cNvSpPr>
            <a:spLocks noGrp="1"/>
          </p:cNvSpPr>
          <p:nvPr>
            <p:ph type="title"/>
          </p:nvPr>
        </p:nvSpPr>
        <p:spPr>
          <a:xfrm>
            <a:off x="2123728" y="476672"/>
            <a:ext cx="6299160" cy="769441"/>
          </a:xfrm>
        </p:spPr>
        <p:txBody>
          <a:bodyPr wrap="none"/>
          <a:lstStyle/>
          <a:p>
            <a:r>
              <a:rPr lang="zh-TW" altLang="zh-TW" sz="3200" b="1" dirty="0" smtClean="0">
                <a:solidFill>
                  <a:srgbClr val="006600"/>
                </a:solidFill>
              </a:rPr>
              <a:t>「</a:t>
            </a:r>
            <a:r>
              <a:rPr lang="zh-TW" altLang="zh-TW" sz="3200" b="1" dirty="0">
                <a:solidFill>
                  <a:srgbClr val="006600"/>
                </a:solidFill>
              </a:rPr>
              <a:t>心」殺手</a:t>
            </a:r>
            <a:r>
              <a:rPr lang="en-US" altLang="zh-TW" sz="3200" b="1" dirty="0">
                <a:solidFill>
                  <a:srgbClr val="006600"/>
                </a:solidFill>
              </a:rPr>
              <a:t>──</a:t>
            </a:r>
            <a:r>
              <a:rPr lang="zh-TW" altLang="zh-TW" sz="3200" b="1" dirty="0">
                <a:solidFill>
                  <a:srgbClr val="006600"/>
                </a:solidFill>
              </a:rPr>
              <a:t>反式脂肪酸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681BC9B-26D5-439C-BEDB-7ED2EB289C79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  <p:pic>
        <p:nvPicPr>
          <p:cNvPr id="8" name="Picture 5" descr="2015-06-15_1005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52137"/>
            <a:ext cx="298617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tem-54C6398F-5109F81600000000005139D20671B13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51723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801" y="5661248"/>
            <a:ext cx="132428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919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z="3600" smtClean="0">
              <a:ea typeface="細明體" pitchFamily="49" charset="-12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556792"/>
            <a:ext cx="7355160" cy="452595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dirty="0"/>
              <a:t>四</a:t>
            </a:r>
            <a:r>
              <a:rPr lang="zh-TW" altLang="en-US" dirty="0" smtClean="0"/>
              <a:t>、脂肪酸的分類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sz="2800" dirty="0" smtClean="0">
                <a:solidFill>
                  <a:schemeClr val="bg1">
                    <a:lumMod val="75000"/>
                  </a:schemeClr>
                </a:solidFill>
              </a:rPr>
              <a:t>一</a:t>
            </a:r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zh-TW" altLang="en-US" sz="2800" dirty="0" smtClean="0">
                <a:solidFill>
                  <a:schemeClr val="bg1">
                    <a:lumMod val="75000"/>
                  </a:schemeClr>
                </a:solidFill>
              </a:rPr>
              <a:t> 依碳鏈長度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sz="2800" dirty="0" smtClean="0">
                <a:solidFill>
                  <a:schemeClr val="bg1">
                    <a:lumMod val="75000"/>
                  </a:schemeClr>
                </a:solidFill>
              </a:rPr>
              <a:t>二</a:t>
            </a:r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zh-TW" altLang="en-US" sz="2800" dirty="0" smtClean="0">
                <a:solidFill>
                  <a:schemeClr val="bg1">
                    <a:lumMod val="75000"/>
                  </a:schemeClr>
                </a:solidFill>
              </a:rPr>
              <a:t> 依碳鏈的飽和度分類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sz="2800" dirty="0" smtClean="0">
                <a:solidFill>
                  <a:schemeClr val="bg1">
                    <a:lumMod val="75000"/>
                  </a:schemeClr>
                </a:solidFill>
              </a:rPr>
              <a:t>三</a:t>
            </a:r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zh-TW" altLang="en-US" sz="2800" dirty="0" smtClean="0">
                <a:solidFill>
                  <a:schemeClr val="bg1">
                    <a:lumMod val="75000"/>
                  </a:schemeClr>
                </a:solidFill>
              </a:rPr>
              <a:t> 依</a:t>
            </a:r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</a:rPr>
              <a:t>w</a:t>
            </a:r>
            <a:r>
              <a:rPr lang="zh-TW" altLang="en-US" sz="2800" dirty="0" smtClean="0">
                <a:solidFill>
                  <a:schemeClr val="bg1">
                    <a:lumMod val="75000"/>
                  </a:schemeClr>
                </a:solidFill>
              </a:rPr>
              <a:t>命名方式分類</a:t>
            </a:r>
          </a:p>
          <a:p>
            <a:pPr>
              <a:buNone/>
            </a:pPr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sz="2800" dirty="0" smtClean="0">
                <a:solidFill>
                  <a:schemeClr val="bg1">
                    <a:lumMod val="75000"/>
                  </a:schemeClr>
                </a:solidFill>
              </a:rPr>
              <a:t>四</a:t>
            </a:r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zh-TW" altLang="en-US" sz="2800" dirty="0" smtClean="0">
                <a:solidFill>
                  <a:schemeClr val="bg1">
                    <a:lumMod val="75000"/>
                  </a:schemeClr>
                </a:solidFill>
              </a:rPr>
              <a:t> 依</a:t>
            </a: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</a:rPr>
              <a:t>幾何異構物區分</a:t>
            </a:r>
          </a:p>
          <a:p>
            <a:pPr>
              <a:buNone/>
            </a:pPr>
            <a:r>
              <a:rPr lang="en-US" altLang="zh-TW" sz="2800" dirty="0" smtClean="0"/>
              <a:t>(</a:t>
            </a:r>
            <a:r>
              <a:rPr lang="zh-TW" altLang="en-US" sz="2800" dirty="0" smtClean="0"/>
              <a:t>五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 依營養價值分類</a:t>
            </a:r>
            <a:endParaRPr lang="en-US" altLang="zh-TW" sz="2800" dirty="0" smtClean="0"/>
          </a:p>
          <a:p>
            <a:pPr>
              <a:buNone/>
            </a:pPr>
            <a:endParaRPr lang="zh-TW" altLang="en-US" sz="2800" dirty="0" smtClean="0"/>
          </a:p>
        </p:txBody>
      </p:sp>
      <p:sp>
        <p:nvSpPr>
          <p:cNvPr id="4" name="矩形 3"/>
          <p:cNvSpPr/>
          <p:nvPr/>
        </p:nvSpPr>
        <p:spPr>
          <a:xfrm>
            <a:off x="395536" y="373306"/>
            <a:ext cx="364715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第一節　脂質的組成、分類與性質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2572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611560" y="1052736"/>
            <a:ext cx="8209222" cy="3740639"/>
          </a:xfrm>
        </p:spPr>
        <p:txBody>
          <a:bodyPr/>
          <a:lstStyle/>
          <a:p>
            <a:pPr marL="0" lvl="1" indent="0" algn="just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85000"/>
              <a:buNone/>
            </a:pPr>
            <a:r>
              <a:rPr lang="en-US" altLang="zh-TW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</a:t>
            </a:r>
            <a:r>
              <a:rPr lang="en-US" altLang="zh-TW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依營養價值分類</a:t>
            </a:r>
          </a:p>
          <a:p>
            <a:pPr marL="514350" lvl="1" indent="-514350" algn="just">
              <a:spcBef>
                <a:spcPts val="0"/>
              </a:spcBef>
              <a:buSzPct val="85000"/>
              <a:buFont typeface="+mj-lt"/>
              <a:buAutoNum type="arabicPeriod"/>
            </a:pPr>
            <a:r>
              <a:rPr lang="zh-TW" altLang="zh-TW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必需脂肪酸</a:t>
            </a:r>
            <a:r>
              <a:rPr lang="zh-TW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TW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0" lvl="2" indent="-457200" algn="just">
              <a:spcBef>
                <a:spcPts val="0"/>
              </a:spcBef>
              <a:buSzPct val="85000"/>
              <a:buFont typeface="+mj-lt"/>
              <a:buAutoNum type="arabicParenR"/>
            </a:pPr>
            <a:r>
              <a:rPr lang="zh-TW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人體</a:t>
            </a:r>
            <a:r>
              <a:rPr lang="zh-TW" altLang="zh-TW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無法自行合成，需從食物中</a:t>
            </a:r>
            <a:r>
              <a:rPr lang="zh-TW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攝取</a:t>
            </a:r>
            <a:r>
              <a:rPr lang="zh-TW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TW" altLang="en-US" dirty="0" smtClean="0">
                <a:solidFill>
                  <a:schemeClr val="tx1"/>
                </a:solidFill>
              </a:rPr>
              <a:t>否則</a:t>
            </a:r>
            <a:r>
              <a:rPr lang="zh-TW" altLang="en-US" dirty="0">
                <a:solidFill>
                  <a:schemeClr val="tx1"/>
                </a:solidFill>
              </a:rPr>
              <a:t>會造成缺乏症</a:t>
            </a:r>
            <a:r>
              <a:rPr lang="zh-TW" altLang="en-US" dirty="0" smtClean="0">
                <a:solidFill>
                  <a:schemeClr val="tx1"/>
                </a:solidFill>
              </a:rPr>
              <a:t>。</a:t>
            </a:r>
            <a:endParaRPr lang="en-US" altLang="zh-TW" dirty="0">
              <a:solidFill>
                <a:schemeClr val="tx1"/>
              </a:solidFill>
            </a:endParaRPr>
          </a:p>
          <a:p>
            <a:pPr marL="857250" lvl="2" indent="-457200" algn="just">
              <a:spcBef>
                <a:spcPts val="0"/>
              </a:spcBef>
              <a:buSzPct val="85000"/>
              <a:buFont typeface="+mj-lt"/>
              <a:buAutoNum type="arabicParenR"/>
            </a:pPr>
            <a:r>
              <a:rPr lang="zh-TW" altLang="en-US" dirty="0" smtClean="0">
                <a:solidFill>
                  <a:schemeClr val="tx1"/>
                </a:solidFill>
              </a:rPr>
              <a:t>包括</a:t>
            </a:r>
            <a:r>
              <a:rPr lang="en-US" altLang="zh-TW" dirty="0">
                <a:solidFill>
                  <a:schemeClr val="tx1"/>
                </a:solidFill>
              </a:rPr>
              <a:t>:</a:t>
            </a:r>
            <a:r>
              <a:rPr lang="zh-TW" altLang="en-US" dirty="0">
                <a:solidFill>
                  <a:schemeClr val="tx1"/>
                </a:solidFill>
              </a:rPr>
              <a:t>亞麻油酸、次亞麻油酸</a:t>
            </a:r>
            <a:r>
              <a:rPr lang="zh-TW" altLang="en-US" dirty="0" smtClean="0">
                <a:solidFill>
                  <a:schemeClr val="tx1"/>
                </a:solidFill>
              </a:rPr>
              <a:t>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857250" lvl="2" indent="-457200" algn="just">
              <a:spcBef>
                <a:spcPts val="0"/>
              </a:spcBef>
              <a:buSzPct val="85000"/>
              <a:buFont typeface="+mj-lt"/>
              <a:buAutoNum type="arabicParenR"/>
            </a:pPr>
            <a:endParaRPr lang="zh-TW" altLang="en-US" dirty="0">
              <a:solidFill>
                <a:schemeClr val="tx1"/>
              </a:solidFill>
            </a:endParaRPr>
          </a:p>
          <a:p>
            <a:pPr marL="446088" lvl="1" indent="-446088" algn="just" eaLnBrk="1">
              <a:spcBef>
                <a:spcPts val="0"/>
              </a:spcBef>
              <a:buClr>
                <a:srgbClr val="CC00FF"/>
              </a:buClr>
              <a:buSzPct val="85000"/>
              <a:buNone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zh-TW" altLang="zh-TW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非必需</a:t>
            </a:r>
            <a:r>
              <a:rPr lang="zh-TW" altLang="zh-TW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脂肪酸</a:t>
            </a:r>
            <a:r>
              <a:rPr lang="zh-TW" altLang="zh-TW" b="1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zh-TW" altLang="zh-TW" b="1" dirty="0">
                <a:latin typeface="Times New Roman" pitchFamily="18" charset="0"/>
                <a:cs typeface="Times New Roman" pitchFamily="18" charset="0"/>
              </a:rPr>
              <a:t>人體可自行合成。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681BC9B-26D5-439C-BEDB-7ED2EB289C79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40727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zh-TW" altLang="zh-TW" dirty="0"/>
              <a:t>第二節　</a:t>
            </a:r>
            <a:r>
              <a:rPr lang="zh-TW" altLang="en-US" dirty="0"/>
              <a:t>脂質</a:t>
            </a:r>
            <a:r>
              <a:rPr lang="zh-TW" altLang="zh-TW" dirty="0"/>
              <a:t>的</a:t>
            </a:r>
            <a:r>
              <a:rPr lang="zh-TW" altLang="zh-TW" dirty="0" smtClean="0"/>
              <a:t>功能</a:t>
            </a:r>
            <a:endParaRPr lang="zh-TW" altLang="en-US" dirty="0"/>
          </a:p>
        </p:txBody>
      </p:sp>
      <p:sp>
        <p:nvSpPr>
          <p:cNvPr id="8" name="副標題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55B7117-5178-4610-9640-3E3D2F9B49CC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脂質</a:t>
            </a:r>
            <a:r>
              <a:rPr lang="zh-TW" altLang="zh-TW" dirty="0"/>
              <a:t>的功能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187093"/>
              </p:ext>
            </p:extLst>
          </p:nvPr>
        </p:nvGraphicFramePr>
        <p:xfrm>
          <a:off x="1763688" y="1772816"/>
          <a:ext cx="568863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7186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b="1" dirty="0"/>
              <a:t>　</a:t>
            </a:r>
            <a:r>
              <a:rPr lang="zh-TW" altLang="en-US" b="1" dirty="0" smtClean="0"/>
              <a:t>脂</a:t>
            </a:r>
            <a:r>
              <a:rPr lang="zh-TW" altLang="en-US" b="1" dirty="0"/>
              <a:t>質</a:t>
            </a:r>
            <a:endParaRPr lang="zh-TW" b="1" dirty="0"/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dirty="0">
                <a:latin typeface="標楷體" pitchFamily="65"/>
              </a:rPr>
              <a:t>第一節　</a:t>
            </a:r>
            <a:r>
              <a:rPr lang="zh-TW" altLang="en-US" dirty="0" smtClean="0">
                <a:latin typeface="標楷體" pitchFamily="65"/>
              </a:rPr>
              <a:t>脂質</a:t>
            </a:r>
            <a:r>
              <a:rPr lang="zh-TW" dirty="0" smtClean="0">
                <a:latin typeface="標楷體" pitchFamily="65"/>
              </a:rPr>
              <a:t>的組成</a:t>
            </a:r>
            <a:r>
              <a:rPr lang="zh-TW" altLang="en-US" dirty="0" smtClean="0">
                <a:latin typeface="標楷體" pitchFamily="65"/>
              </a:rPr>
              <a:t>、</a:t>
            </a:r>
            <a:r>
              <a:rPr lang="zh-TW" dirty="0" smtClean="0">
                <a:latin typeface="標楷體" pitchFamily="65"/>
              </a:rPr>
              <a:t>分類</a:t>
            </a:r>
            <a:r>
              <a:rPr lang="zh-TW" dirty="0">
                <a:latin typeface="標楷體" pitchFamily="65"/>
              </a:rPr>
              <a:t>與性質</a:t>
            </a:r>
          </a:p>
          <a:p>
            <a:pPr lvl="0"/>
            <a:r>
              <a:rPr lang="zh-TW" dirty="0">
                <a:latin typeface="標楷體" pitchFamily="65"/>
              </a:rPr>
              <a:t>第二節　</a:t>
            </a:r>
            <a:r>
              <a:rPr lang="zh-TW" altLang="en-US" dirty="0">
                <a:latin typeface="標楷體" pitchFamily="65"/>
              </a:rPr>
              <a:t>脂質</a:t>
            </a:r>
            <a:r>
              <a:rPr lang="zh-TW" dirty="0" smtClean="0">
                <a:latin typeface="標楷體" pitchFamily="65"/>
              </a:rPr>
              <a:t>的</a:t>
            </a:r>
            <a:r>
              <a:rPr lang="zh-TW" dirty="0">
                <a:latin typeface="標楷體" pitchFamily="65"/>
              </a:rPr>
              <a:t>功能</a:t>
            </a:r>
          </a:p>
          <a:p>
            <a:pPr lvl="0"/>
            <a:r>
              <a:rPr lang="zh-TW" dirty="0">
                <a:solidFill>
                  <a:schemeClr val="bg1">
                    <a:lumMod val="85000"/>
                  </a:schemeClr>
                </a:solidFill>
                <a:latin typeface="標楷體" pitchFamily="65"/>
              </a:rPr>
              <a:t>第三節　</a:t>
            </a:r>
            <a:r>
              <a:rPr lang="zh-TW" altLang="en-US" dirty="0">
                <a:solidFill>
                  <a:schemeClr val="bg1">
                    <a:lumMod val="85000"/>
                  </a:schemeClr>
                </a:solidFill>
                <a:latin typeface="標楷體" pitchFamily="65"/>
              </a:rPr>
              <a:t>脂質</a:t>
            </a:r>
            <a:r>
              <a:rPr lang="zh-TW" dirty="0" smtClean="0">
                <a:solidFill>
                  <a:schemeClr val="bg1">
                    <a:lumMod val="85000"/>
                  </a:schemeClr>
                </a:solidFill>
                <a:latin typeface="標楷體" pitchFamily="65"/>
              </a:rPr>
              <a:t>的</a:t>
            </a:r>
            <a:r>
              <a:rPr lang="zh-TW" dirty="0">
                <a:solidFill>
                  <a:schemeClr val="bg1">
                    <a:lumMod val="85000"/>
                  </a:schemeClr>
                </a:solidFill>
                <a:latin typeface="標楷體" pitchFamily="65"/>
              </a:rPr>
              <a:t>消化、吸收與代謝</a:t>
            </a:r>
          </a:p>
          <a:p>
            <a:pPr lvl="0"/>
            <a:r>
              <a:rPr lang="zh-TW" dirty="0">
                <a:solidFill>
                  <a:schemeClr val="bg1">
                    <a:lumMod val="85000"/>
                  </a:schemeClr>
                </a:solidFill>
                <a:latin typeface="標楷體" pitchFamily="65"/>
              </a:rPr>
              <a:t>第四節　</a:t>
            </a:r>
            <a:r>
              <a:rPr lang="zh-TW" altLang="en-US" dirty="0">
                <a:solidFill>
                  <a:schemeClr val="bg1">
                    <a:lumMod val="85000"/>
                  </a:schemeClr>
                </a:solidFill>
                <a:latin typeface="標楷體" pitchFamily="65"/>
              </a:rPr>
              <a:t>脂質</a:t>
            </a:r>
            <a:r>
              <a:rPr lang="zh-TW" dirty="0" smtClean="0">
                <a:solidFill>
                  <a:schemeClr val="bg1">
                    <a:lumMod val="85000"/>
                  </a:schemeClr>
                </a:solidFill>
                <a:latin typeface="標楷體" pitchFamily="65"/>
              </a:rPr>
              <a:t>的</a:t>
            </a:r>
            <a:r>
              <a:rPr lang="zh-TW" dirty="0">
                <a:solidFill>
                  <a:schemeClr val="bg1">
                    <a:lumMod val="85000"/>
                  </a:schemeClr>
                </a:solidFill>
                <a:latin typeface="標楷體" pitchFamily="65"/>
              </a:rPr>
              <a:t>食物來源與需要量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標楷體" pitchFamily="65"/>
              </a:rPr>
              <a:t> </a:t>
            </a:r>
          </a:p>
        </p:txBody>
      </p:sp>
      <p:sp>
        <p:nvSpPr>
          <p:cNvPr id="4" name="投影片編號版面配置區 1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E0A5AE3-3777-41CD-9220-97B81DE9D4BF}" type="slidenum">
              <a:t>3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4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611559" y="1456088"/>
            <a:ext cx="8065051" cy="3945824"/>
          </a:xfrm>
        </p:spPr>
        <p:txBody>
          <a:bodyPr/>
          <a:lstStyle/>
          <a:p>
            <a:pPr marL="0" lvl="1" indent="0" algn="just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85000"/>
              <a:buNone/>
            </a:pPr>
            <a:r>
              <a:rPr lang="en-US" altLang="zh-TW" sz="3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zh-TW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一</a:t>
            </a:r>
            <a:r>
              <a:rPr lang="en-US" altLang="zh-TW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zh-TW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提供及儲備能量</a:t>
            </a:r>
          </a:p>
          <a:p>
            <a:pPr marL="360363" lvl="1" indent="-360363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SzPct val="85000"/>
              <a:buFont typeface="Wingdings" pitchFamily="2" charset="2"/>
              <a:buChar char="Ø"/>
            </a:pP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每公克可產生約</a:t>
            </a:r>
            <a:r>
              <a:rPr lang="en-US" altLang="zh-TW" sz="32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大卡的熱能</a:t>
            </a: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0363" lvl="1" indent="-360363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SzPct val="85000"/>
              <a:buFont typeface="Wingdings" pitchFamily="2" charset="2"/>
              <a:buChar char="Ø"/>
            </a:pP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主要</a:t>
            </a: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以三酸甘油酯形式儲存於體內</a:t>
            </a: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0363" lvl="1" indent="-360363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SzPct val="85000"/>
              <a:buFont typeface="Wingdings" pitchFamily="2" charset="2"/>
              <a:buChar char="Ø"/>
            </a:pP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具有</a:t>
            </a: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可節省體內蛋白質之作用。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681BC9B-26D5-439C-BEDB-7ED2EB289C79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23866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539551" y="548680"/>
            <a:ext cx="8369199" cy="3221395"/>
          </a:xfrm>
        </p:spPr>
        <p:txBody>
          <a:bodyPr/>
          <a:lstStyle/>
          <a:p>
            <a:pPr marL="0" lvl="1" indent="0" algn="just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85000"/>
              <a:buNone/>
            </a:pPr>
            <a:r>
              <a:rPr lang="en-US" altLang="zh-TW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zh-TW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二</a:t>
            </a:r>
            <a:r>
              <a:rPr lang="en-US" altLang="zh-TW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zh-TW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建構組織與調節生理機能</a:t>
            </a:r>
          </a:p>
          <a:p>
            <a:pPr marL="446088" lvl="1" indent="-446088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None/>
            </a:pPr>
            <a:r>
              <a:rPr lang="zh-TW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TW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	</a:t>
            </a:r>
            <a:r>
              <a:rPr lang="zh-TW" altLang="zh-TW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構成生物</a:t>
            </a:r>
            <a:r>
              <a:rPr lang="zh-TW" altLang="zh-TW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膜結構。</a:t>
            </a:r>
            <a:endParaRPr lang="zh-TW" altLang="zh-TW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6088" lvl="1" indent="-446088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None/>
            </a:pPr>
            <a:r>
              <a:rPr lang="zh-TW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TW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	</a:t>
            </a:r>
            <a:r>
              <a:rPr lang="zh-TW" altLang="zh-TW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維持生理機能。</a:t>
            </a:r>
          </a:p>
          <a:p>
            <a:pPr marL="446088" lvl="1" indent="-446088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None/>
            </a:pPr>
            <a:r>
              <a:rPr lang="zh-TW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TW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	</a:t>
            </a:r>
            <a:r>
              <a:rPr lang="zh-TW" altLang="zh-TW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增加脂溶性物質的吸收</a:t>
            </a:r>
            <a:r>
              <a:rPr lang="zh-TW" altLang="zh-TW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zh-TW" altLang="zh-TW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61048"/>
            <a:ext cx="4391856" cy="2916324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681BC9B-26D5-439C-BEDB-7ED2EB289C79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1409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467388" y="1164278"/>
            <a:ext cx="8281075" cy="4529445"/>
          </a:xfrm>
        </p:spPr>
        <p:txBody>
          <a:bodyPr/>
          <a:lstStyle/>
          <a:p>
            <a:pPr marL="0" lvl="1" indent="0" algn="just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85000"/>
              <a:buNone/>
            </a:pPr>
            <a:r>
              <a:rPr lang="en-US" altLang="zh-TW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zh-TW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三</a:t>
            </a:r>
            <a:r>
              <a:rPr lang="en-US" altLang="zh-TW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zh-TW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隔絕與保護作用</a:t>
            </a:r>
          </a:p>
          <a:p>
            <a:pPr marL="360363" lvl="1" indent="0" algn="just" eaLnBrk="1">
              <a:lnSpc>
                <a:spcPts val="5500"/>
              </a:lnSpc>
              <a:spcBef>
                <a:spcPts val="0"/>
              </a:spcBef>
              <a:buClr>
                <a:srgbClr val="CC00FF"/>
              </a:buClr>
              <a:buSzPct val="85000"/>
              <a:buFont typeface="Wingdings" pitchFamily="2" charset="2"/>
              <a:buChar char="Ø"/>
            </a:pPr>
            <a:r>
              <a:rPr lang="zh-TW" altLang="zh-TW" b="1" dirty="0">
                <a:latin typeface="Times New Roman" pitchFamily="18" charset="0"/>
                <a:cs typeface="Times New Roman" pitchFamily="18" charset="0"/>
              </a:rPr>
              <a:t>內臟</a:t>
            </a:r>
            <a:r>
              <a:rPr lang="zh-TW" altLang="zh-TW" b="1" dirty="0" smtClean="0">
                <a:latin typeface="Times New Roman" pitchFamily="18" charset="0"/>
                <a:cs typeface="Times New Roman" pitchFamily="18" charset="0"/>
              </a:rPr>
              <a:t>脂肪：</a:t>
            </a:r>
            <a:r>
              <a:rPr lang="zh-TW" altLang="zh-TW" b="1" dirty="0">
                <a:latin typeface="Times New Roman" pitchFamily="18" charset="0"/>
                <a:cs typeface="Times New Roman" pitchFamily="18" charset="0"/>
              </a:rPr>
              <a:t>指人體部分圍繞在內臟周圍的脂肪組織，主要功能為保護內臟。</a:t>
            </a:r>
          </a:p>
          <a:p>
            <a:pPr marL="360363" lvl="1" indent="0" algn="just" eaLnBrk="1">
              <a:lnSpc>
                <a:spcPts val="5500"/>
              </a:lnSpc>
              <a:spcBef>
                <a:spcPts val="0"/>
              </a:spcBef>
              <a:buClr>
                <a:srgbClr val="CC00FF"/>
              </a:buClr>
              <a:buSzPct val="85000"/>
              <a:buFont typeface="Wingdings" pitchFamily="2" charset="2"/>
              <a:buChar char="Ø"/>
            </a:pPr>
            <a:r>
              <a:rPr lang="zh-TW" altLang="zh-TW" b="1" dirty="0">
                <a:latin typeface="Times New Roman" pitchFamily="18" charset="0"/>
                <a:cs typeface="Times New Roman" pitchFamily="18" charset="0"/>
              </a:rPr>
              <a:t>皮下脂肪：除保護身體外，亦具保持體溫之作用。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681BC9B-26D5-439C-BEDB-7ED2EB289C79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87832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539551" y="760321"/>
            <a:ext cx="8137059" cy="5337359"/>
          </a:xfrm>
        </p:spPr>
        <p:txBody>
          <a:bodyPr/>
          <a:lstStyle/>
          <a:p>
            <a:pPr marL="0" lvl="1" indent="0" algn="just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85000"/>
              <a:buNone/>
            </a:pPr>
            <a:r>
              <a:rPr lang="en-US" altLang="zh-TW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zh-TW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四</a:t>
            </a:r>
            <a:r>
              <a:rPr lang="en-US" altLang="zh-TW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zh-TW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提供必需脂肪酸</a:t>
            </a:r>
          </a:p>
          <a:p>
            <a:pPr marL="360363" lvl="1" indent="-360363" algn="just" eaLnBrk="1">
              <a:lnSpc>
                <a:spcPts val="5500"/>
              </a:lnSpc>
              <a:spcBef>
                <a:spcPts val="0"/>
              </a:spcBef>
              <a:buClr>
                <a:srgbClr val="CC00FF"/>
              </a:buClr>
              <a:buSzPct val="85000"/>
              <a:buFont typeface="Wingdings" pitchFamily="2" charset="2"/>
              <a:buChar char="Ø"/>
            </a:pPr>
            <a:r>
              <a:rPr lang="zh-TW" altLang="zh-TW" sz="2400" b="1" dirty="0">
                <a:latin typeface="Times New Roman" pitchFamily="18" charset="0"/>
                <a:cs typeface="Times New Roman" pitchFamily="18" charset="0"/>
              </a:rPr>
              <a:t>若人體長期缺乏必需脂肪酸，會造成毛髮脫落、傷口不易癒合等。</a:t>
            </a:r>
          </a:p>
          <a:p>
            <a:pPr marL="360363" lvl="1" indent="-360363" algn="just" eaLnBrk="1">
              <a:lnSpc>
                <a:spcPts val="5500"/>
              </a:lnSpc>
              <a:spcBef>
                <a:spcPts val="0"/>
              </a:spcBef>
              <a:buClr>
                <a:srgbClr val="CC00FF"/>
              </a:buClr>
              <a:buSzPct val="85000"/>
              <a:buFont typeface="Wingdings" pitchFamily="2" charset="2"/>
              <a:buChar char="Ø"/>
            </a:pPr>
            <a:r>
              <a:rPr lang="zh-TW" altLang="zh-TW" sz="2400" b="1" dirty="0">
                <a:latin typeface="Times New Roman" pitchFamily="18" charset="0"/>
                <a:cs typeface="Times New Roman" pitchFamily="18" charset="0"/>
              </a:rPr>
              <a:t>嚴重缺乏時甚至會影響免疫功能，且易發生生長障礙、視力衰退、腎臟和心臟退化等現象</a:t>
            </a: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0363" lvl="1" indent="-360363" algn="just" eaLnBrk="1">
              <a:lnSpc>
                <a:spcPts val="5500"/>
              </a:lnSpc>
              <a:spcBef>
                <a:spcPts val="0"/>
              </a:spcBef>
              <a:buClr>
                <a:srgbClr val="CC00FF"/>
              </a:buClr>
              <a:buSzPct val="85000"/>
              <a:buFont typeface="Wingdings" pitchFamily="2" charset="2"/>
              <a:buChar char="Ø"/>
            </a:pPr>
            <a:endParaRPr lang="en-US" altLang="zh-TW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681BC9B-26D5-439C-BEDB-7ED2EB289C79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5147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US" altLang="zh-TW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zh-TW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五</a:t>
            </a:r>
            <a:r>
              <a:rPr lang="en-US" altLang="zh-TW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zh-TW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食品烹調之運用與飽足感</a:t>
            </a:r>
          </a:p>
          <a:p>
            <a:endParaRPr lang="en-US" altLang="zh-TW" dirty="0" smtClean="0"/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油脂會使食物在胃停留得比較久，提供了飽足感。如果食物大部份是醣類或蛋白質，停留在胃的時間就比較短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許多人為了減重儘量少吃油脂，但如果油脂吃得太少，就會失去飽足感而很快就覺得餓了。</a:t>
            </a:r>
          </a:p>
          <a:p>
            <a:pPr lvl="1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34</a:t>
            </a:fld>
            <a:endParaRPr lang="zh-TW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筆跡 4"/>
              <p14:cNvContentPartPr/>
              <p14:nvPr/>
            </p14:nvContentPartPr>
            <p14:xfrm>
              <a:off x="4127760" y="5245200"/>
              <a:ext cx="360" cy="360"/>
            </p14:xfrm>
          </p:contentPart>
        </mc:Choice>
        <mc:Fallback xmlns="">
          <p:pic>
            <p:nvPicPr>
              <p:cNvPr id="5" name="筆跡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18400" y="52358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5027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zh-TW" altLang="zh-TW" dirty="0"/>
              <a:t>第一節　</a:t>
            </a:r>
            <a:r>
              <a:rPr lang="zh-TW" altLang="en-US" dirty="0"/>
              <a:t>脂質</a:t>
            </a:r>
            <a:r>
              <a:rPr lang="zh-TW" altLang="zh-TW" dirty="0"/>
              <a:t>的組成、分類與</a:t>
            </a:r>
            <a:r>
              <a:rPr lang="zh-TW" altLang="zh-TW" dirty="0" smtClean="0"/>
              <a:t>性質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55B7117-5178-4610-9640-3E3D2F9B49CC}" type="slidenum">
              <a:rPr lang="en-US" altLang="zh-TW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93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20222"/>
            <a:ext cx="8229600" cy="452595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b="1" dirty="0" smtClean="0"/>
              <a:t>一、脂質的組成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400" dirty="0" smtClean="0"/>
              <a:t>由碳、氫、氧所組成 </a:t>
            </a:r>
            <a:endParaRPr lang="en-US" altLang="zh-TW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400" dirty="0" smtClean="0"/>
              <a:t>對水的親和性很低。</a:t>
            </a:r>
            <a:endParaRPr lang="en-US" altLang="zh-TW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400" dirty="0" smtClean="0"/>
              <a:t>可溶於有機溶劑。 </a:t>
            </a:r>
            <a:endParaRPr lang="en-US" altLang="zh-TW" sz="2400" dirty="0" smtClean="0"/>
          </a:p>
        </p:txBody>
      </p:sp>
      <p:sp>
        <p:nvSpPr>
          <p:cNvPr id="2" name="矩形 1"/>
          <p:cNvSpPr/>
          <p:nvPr/>
        </p:nvSpPr>
        <p:spPr>
          <a:xfrm>
            <a:off x="395536" y="373306"/>
            <a:ext cx="364715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第一節　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質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分類與性質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277513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5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473" y="4428804"/>
            <a:ext cx="1984543" cy="150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A048_bu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94647"/>
            <a:ext cx="1691671" cy="174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399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55576" y="872303"/>
            <a:ext cx="5521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buClr>
                <a:schemeClr val="bg2"/>
              </a:buClr>
              <a:buSzPct val="90000"/>
              <a:buFont typeface="Wingdings" pitchFamily="2" charset="2"/>
              <a:buNone/>
            </a:pPr>
            <a:r>
              <a:rPr lang="zh-TW" altLang="en-US" dirty="0" smtClean="0">
                <a:latin typeface="標楷體" pitchFamily="65" charset="-120"/>
              </a:rPr>
              <a:t>基本</a:t>
            </a:r>
            <a:r>
              <a:rPr lang="zh-TW" altLang="en-US" dirty="0">
                <a:latin typeface="標楷體" pitchFamily="65" charset="-120"/>
              </a:rPr>
              <a:t>構造： 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55576" y="1412875"/>
            <a:ext cx="8188399" cy="494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marL="457200" indent="-457200" eaLnBrk="1" hangingPunct="1">
              <a:lnSpc>
                <a:spcPct val="16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cs typeface="Times New Roman" panose="02020603050405020304" pitchFamily="18" charset="0"/>
              </a:rPr>
              <a:t>脂肪酸：</a:t>
            </a:r>
            <a:r>
              <a:rPr lang="zh-TW" altLang="en-US" sz="2400" dirty="0">
                <a:cs typeface="Times New Roman" panose="02020603050405020304" pitchFamily="18" charset="0"/>
              </a:rPr>
              <a:t>脂質的主要基本</a:t>
            </a:r>
            <a:r>
              <a:rPr lang="zh-TW" altLang="en-US" sz="2400" dirty="0" smtClean="0">
                <a:cs typeface="Times New Roman" panose="02020603050405020304" pitchFamily="18" charset="0"/>
              </a:rPr>
              <a:t>成分</a:t>
            </a:r>
            <a:endParaRPr lang="en-US" altLang="zh-TW" sz="2400" dirty="0"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cs typeface="Times New Roman" panose="02020603050405020304" pitchFamily="18" charset="0"/>
              </a:rPr>
              <a:t>由</a:t>
            </a:r>
            <a:r>
              <a:rPr lang="zh-TW" altLang="en-US" sz="2400" dirty="0">
                <a:cs typeface="Times New Roman" panose="02020603050405020304" pitchFamily="18" charset="0"/>
              </a:rPr>
              <a:t>一長串碳氫鏈所構成，一端連接甲基（</a:t>
            </a:r>
            <a:r>
              <a:rPr lang="en-US" altLang="zh-TW" sz="2400" dirty="0">
                <a:cs typeface="Times New Roman" panose="02020603050405020304" pitchFamily="18" charset="0"/>
              </a:rPr>
              <a:t>-CH3</a:t>
            </a:r>
            <a:r>
              <a:rPr lang="zh-TW" altLang="en-US" sz="2400" dirty="0">
                <a:cs typeface="Times New Roman" panose="02020603050405020304" pitchFamily="18" charset="0"/>
              </a:rPr>
              <a:t>）、一端連接羧基（</a:t>
            </a:r>
            <a:r>
              <a:rPr lang="en-US" altLang="zh-TW" sz="2400" dirty="0">
                <a:cs typeface="Times New Roman" panose="02020603050405020304" pitchFamily="18" charset="0"/>
              </a:rPr>
              <a:t>-COOH</a:t>
            </a:r>
            <a:r>
              <a:rPr lang="zh-TW" altLang="en-US" sz="2400" dirty="0" smtClean="0">
                <a:cs typeface="Times New Roman" panose="02020603050405020304" pitchFamily="18" charset="0"/>
              </a:rPr>
              <a:t>）。</a:t>
            </a:r>
            <a:endParaRPr lang="en-US" altLang="zh-TW" sz="2400" dirty="0" smtClean="0"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en-US" altLang="zh-TW" sz="2400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6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400" dirty="0" smtClean="0">
                <a:cs typeface="Times New Roman" panose="02020603050405020304" pitchFamily="18" charset="0"/>
              </a:rPr>
              <a:t>                     </a:t>
            </a:r>
            <a:r>
              <a:rPr lang="zh-TW" altLang="en-US" sz="2400" u="sng" dirty="0" smtClean="0">
                <a:cs typeface="Times New Roman" panose="02020603050405020304" pitchFamily="18" charset="0"/>
              </a:rPr>
              <a:t>具</a:t>
            </a:r>
            <a:r>
              <a:rPr lang="en-US" altLang="zh-TW" sz="2400" u="sng" dirty="0">
                <a:cs typeface="Times New Roman" panose="02020603050405020304" pitchFamily="18" charset="0"/>
              </a:rPr>
              <a:t>CH</a:t>
            </a:r>
            <a:r>
              <a:rPr lang="en-US" altLang="zh-TW" sz="2400" u="sng" baseline="-20000" dirty="0">
                <a:cs typeface="Times New Roman" panose="02020603050405020304" pitchFamily="18" charset="0"/>
              </a:rPr>
              <a:t>3</a:t>
            </a:r>
            <a:r>
              <a:rPr lang="en-US" altLang="zh-TW" sz="2400" u="sng" dirty="0">
                <a:cs typeface="Times New Roman" panose="02020603050405020304" pitchFamily="18" charset="0"/>
              </a:rPr>
              <a:t>-C-C-C----------COOH</a:t>
            </a:r>
            <a:r>
              <a:rPr lang="zh-TW" altLang="en-US" sz="2400" u="sng" dirty="0">
                <a:cs typeface="Times New Roman" panose="02020603050405020304" pitchFamily="18" charset="0"/>
              </a:rPr>
              <a:t>之化學結構</a:t>
            </a:r>
            <a:r>
              <a:rPr lang="zh-TW" altLang="en-US" sz="2400" dirty="0" smtClean="0">
                <a:cs typeface="Times New Roman" panose="02020603050405020304" pitchFamily="18" charset="0"/>
              </a:rPr>
              <a:t>。</a:t>
            </a:r>
            <a:endParaRPr lang="en-US" altLang="zh-TW" sz="2400" dirty="0"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6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en-US" altLang="zh-TW" sz="2400" dirty="0" smtClean="0"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6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cs typeface="Times New Roman" panose="02020603050405020304" pitchFamily="18" charset="0"/>
              </a:rPr>
              <a:t>天然</a:t>
            </a:r>
            <a:r>
              <a:rPr lang="zh-TW" altLang="en-US" sz="2400" dirty="0">
                <a:cs typeface="Times New Roman" panose="02020603050405020304" pitchFamily="18" charset="0"/>
              </a:rPr>
              <a:t>界脂肪酸多為</a:t>
            </a:r>
            <a:r>
              <a:rPr lang="zh-TW" altLang="en-US" sz="2400" dirty="0">
                <a:solidFill>
                  <a:srgbClr val="FF00FF"/>
                </a:solidFill>
                <a:cs typeface="Times New Roman" panose="02020603050405020304" pitchFamily="18" charset="0"/>
              </a:rPr>
              <a:t>偶數</a:t>
            </a:r>
            <a:r>
              <a:rPr lang="zh-TW" altLang="en-US" sz="2400" dirty="0">
                <a:cs typeface="Times New Roman" panose="02020603050405020304" pitchFamily="18" charset="0"/>
              </a:rPr>
              <a:t>個碳</a:t>
            </a:r>
            <a:r>
              <a:rPr lang="zh-TW" altLang="en-US" sz="2400" dirty="0" smtClean="0">
                <a:cs typeface="Times New Roman" panose="02020603050405020304" pitchFamily="18" charset="0"/>
              </a:rPr>
              <a:t>，如</a:t>
            </a:r>
            <a:r>
              <a:rPr lang="en-US" altLang="zh-TW" sz="2400" dirty="0">
                <a:cs typeface="Times New Roman" panose="02020603050405020304" pitchFamily="18" charset="0"/>
              </a:rPr>
              <a:t>4</a:t>
            </a:r>
            <a:r>
              <a:rPr lang="zh-TW" altLang="en-US" sz="2400" dirty="0">
                <a:cs typeface="Times New Roman" panose="02020603050405020304" pitchFamily="18" charset="0"/>
              </a:rPr>
              <a:t>、</a:t>
            </a:r>
            <a:r>
              <a:rPr lang="en-US" altLang="zh-TW" sz="2400" dirty="0">
                <a:cs typeface="Times New Roman" panose="02020603050405020304" pitchFamily="18" charset="0"/>
              </a:rPr>
              <a:t>6</a:t>
            </a:r>
            <a:r>
              <a:rPr lang="zh-TW" altLang="en-US" sz="2400" dirty="0">
                <a:cs typeface="Times New Roman" panose="02020603050405020304" pitchFamily="18" charset="0"/>
              </a:rPr>
              <a:t>、</a:t>
            </a:r>
            <a:r>
              <a:rPr lang="en-US" altLang="zh-TW" sz="2400" dirty="0">
                <a:cs typeface="Times New Roman" panose="02020603050405020304" pitchFamily="18" charset="0"/>
              </a:rPr>
              <a:t>8</a:t>
            </a:r>
            <a:r>
              <a:rPr lang="zh-TW" altLang="en-US" sz="2400" dirty="0">
                <a:cs typeface="Times New Roman" panose="02020603050405020304" pitchFamily="18" charset="0"/>
              </a:rPr>
              <a:t>、</a:t>
            </a:r>
            <a:r>
              <a:rPr lang="en-US" altLang="zh-TW" sz="2400" dirty="0">
                <a:cs typeface="Times New Roman" panose="02020603050405020304" pitchFamily="18" charset="0"/>
              </a:rPr>
              <a:t>10</a:t>
            </a:r>
            <a:r>
              <a:rPr lang="zh-TW" altLang="en-US" sz="2400" dirty="0">
                <a:cs typeface="Times New Roman" panose="02020603050405020304" pitchFamily="18" charset="0"/>
              </a:rPr>
              <a:t>、</a:t>
            </a:r>
            <a:r>
              <a:rPr lang="en-US" altLang="zh-TW" sz="2400" dirty="0">
                <a:cs typeface="Times New Roman" panose="02020603050405020304" pitchFamily="18" charset="0"/>
              </a:rPr>
              <a:t>…</a:t>
            </a:r>
            <a:r>
              <a:rPr lang="zh-TW" altLang="en-US" sz="2400" dirty="0">
                <a:cs typeface="Times New Roman" panose="02020603050405020304" pitchFamily="18" charset="0"/>
              </a:rPr>
              <a:t>、</a:t>
            </a:r>
            <a:r>
              <a:rPr lang="en-US" altLang="zh-TW" sz="2400" dirty="0">
                <a:cs typeface="Times New Roman" panose="02020603050405020304" pitchFamily="18" charset="0"/>
              </a:rPr>
              <a:t>18</a:t>
            </a:r>
            <a:r>
              <a:rPr lang="zh-TW" altLang="en-US" sz="2400" dirty="0">
                <a:cs typeface="Times New Roman" panose="02020603050405020304" pitchFamily="18" charset="0"/>
              </a:rPr>
              <a:t>、</a:t>
            </a:r>
            <a:r>
              <a:rPr lang="en-US" altLang="zh-TW" sz="2400" dirty="0">
                <a:cs typeface="Times New Roman" panose="02020603050405020304" pitchFamily="18" charset="0"/>
              </a:rPr>
              <a:t>20</a:t>
            </a:r>
            <a:r>
              <a:rPr lang="zh-TW" altLang="en-US" sz="2400" dirty="0">
                <a:cs typeface="Times New Roman" panose="02020603050405020304" pitchFamily="18" charset="0"/>
              </a:rPr>
              <a:t>、</a:t>
            </a:r>
            <a:r>
              <a:rPr lang="en-US" altLang="zh-TW" sz="2400" dirty="0">
                <a:cs typeface="Times New Roman" panose="02020603050405020304" pitchFamily="18" charset="0"/>
              </a:rPr>
              <a:t>22</a:t>
            </a:r>
            <a:r>
              <a:rPr lang="zh-TW" altLang="en-US" sz="2400" dirty="0">
                <a:cs typeface="Times New Roman" panose="02020603050405020304" pitchFamily="18" charset="0"/>
              </a:rPr>
              <a:t>、</a:t>
            </a:r>
            <a:r>
              <a:rPr lang="en-US" altLang="zh-TW" sz="2400" dirty="0">
                <a:cs typeface="Times New Roman" panose="02020603050405020304" pitchFamily="18" charset="0"/>
              </a:rPr>
              <a:t>…</a:t>
            </a:r>
            <a:r>
              <a:rPr lang="zh-TW" altLang="en-US" sz="2400" dirty="0">
                <a:cs typeface="Times New Roman" panose="02020603050405020304" pitchFamily="18" charset="0"/>
              </a:rPr>
              <a:t>。</a:t>
            </a:r>
          </a:p>
          <a:p>
            <a:pPr eaLnBrk="1" hangingPunct="1">
              <a:lnSpc>
                <a:spcPct val="160000"/>
              </a:lnSpc>
              <a:spcBef>
                <a:spcPct val="0"/>
              </a:spcBef>
              <a:buClrTx/>
              <a:buFontTx/>
              <a:buNone/>
            </a:pPr>
            <a:endParaRPr lang="en-US" altLang="zh-TW" dirty="0"/>
          </a:p>
        </p:txBody>
      </p:sp>
      <p:grpSp>
        <p:nvGrpSpPr>
          <p:cNvPr id="3" name="群組 2"/>
          <p:cNvGrpSpPr/>
          <p:nvPr/>
        </p:nvGrpSpPr>
        <p:grpSpPr>
          <a:xfrm>
            <a:off x="5795963" y="5157788"/>
            <a:ext cx="3148012" cy="1419225"/>
            <a:chOff x="5795963" y="5157788"/>
            <a:chExt cx="3148012" cy="1419225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" t="861" r="1694" b="56253"/>
            <a:stretch>
              <a:fillRect/>
            </a:stretch>
          </p:blipFill>
          <p:spPr bwMode="auto">
            <a:xfrm>
              <a:off x="6064250" y="5157788"/>
              <a:ext cx="2879725" cy="141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3" name="Rectangle 5"/>
            <p:cNvSpPr>
              <a:spLocks noChangeArrowheads="1"/>
            </p:cNvSpPr>
            <p:nvPr/>
          </p:nvSpPr>
          <p:spPr bwMode="auto">
            <a:xfrm>
              <a:off x="5795963" y="6237288"/>
              <a:ext cx="1079500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w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SzPct val="95000"/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800" dirty="0">
                  <a:latin typeface="Arial" pitchFamily="34" charset="0"/>
                </a:rPr>
                <a:t>甘油</a:t>
              </a:r>
            </a:p>
          </p:txBody>
        </p:sp>
      </p:grp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7451725" y="5589588"/>
            <a:ext cx="10080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latin typeface="Arial" pitchFamily="34" charset="0"/>
              </a:rPr>
              <a:t>脂肪酸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D482A57-9E68-4CA5-8587-CA5BC7E66607}" type="slidenum">
              <a:rPr lang="en-US" altLang="zh-TW" smtClean="0"/>
              <a:t>6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95536" y="373306"/>
            <a:ext cx="364715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第一節　脂質的組成、分類與性質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2699792" y="3212976"/>
            <a:ext cx="3364457" cy="530707"/>
            <a:chOff x="2699792" y="3212976"/>
            <a:chExt cx="3364457" cy="530707"/>
          </a:xfrm>
        </p:grpSpPr>
        <p:sp>
          <p:nvSpPr>
            <p:cNvPr id="4" name="矩形 3"/>
            <p:cNvSpPr/>
            <p:nvPr/>
          </p:nvSpPr>
          <p:spPr>
            <a:xfrm>
              <a:off x="2699792" y="3212976"/>
              <a:ext cx="648072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5173810" y="3239627"/>
              <a:ext cx="890439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9441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表4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86042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955675" y="620688"/>
            <a:ext cx="77724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36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algn="ctr">
              <a:defRPr kumimoji="1" sz="36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algn="ctr">
              <a:defRPr kumimoji="1" sz="36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algn="ctr">
              <a:defRPr kumimoji="1" sz="36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algn="ctr">
              <a:defRPr kumimoji="1" sz="36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l"/>
            <a:r>
              <a:rPr lang="zh-TW" altLang="en-US" sz="3200" dirty="0" smtClean="0">
                <a:solidFill>
                  <a:schemeClr val="tx1"/>
                </a:solidFill>
              </a:rPr>
              <a:t>三、脂質的</a:t>
            </a:r>
            <a:r>
              <a:rPr lang="zh-TW" altLang="en-US" sz="3200" dirty="0">
                <a:solidFill>
                  <a:schemeClr val="tx1"/>
                </a:solidFill>
              </a:rPr>
              <a:t>分類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D482A57-9E68-4CA5-8587-CA5BC7E66607}" type="slidenum">
              <a:rPr lang="en-US" altLang="zh-TW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9822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z="3600" smtClean="0">
              <a:ea typeface="細明體" pitchFamily="49" charset="-12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556792"/>
            <a:ext cx="7067128" cy="452595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dirty="0"/>
              <a:t>四</a:t>
            </a:r>
            <a:r>
              <a:rPr lang="zh-TW" altLang="en-US" dirty="0" smtClean="0"/>
              <a:t>、脂肪酸的分類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r>
              <a:rPr lang="zh-TW" altLang="en-US" dirty="0" smtClean="0"/>
              <a:t> 依碳鏈長度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r>
              <a:rPr lang="zh-TW" altLang="en-US" dirty="0" smtClean="0"/>
              <a:t> 依碳鏈的飽和度分類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</a:t>
            </a:r>
            <a:r>
              <a:rPr lang="zh-TW" altLang="en-US" dirty="0" smtClean="0"/>
              <a:t> 依</a:t>
            </a:r>
            <a:r>
              <a:rPr lang="en-US" altLang="zh-TW" dirty="0" smtClean="0"/>
              <a:t>w</a:t>
            </a:r>
            <a:r>
              <a:rPr lang="zh-TW" altLang="en-US" dirty="0" smtClean="0"/>
              <a:t>命名方式分類</a:t>
            </a:r>
          </a:p>
          <a:p>
            <a:pPr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四</a:t>
            </a:r>
            <a:r>
              <a:rPr lang="en-US" altLang="zh-TW" dirty="0" smtClean="0"/>
              <a:t>)</a:t>
            </a:r>
            <a:r>
              <a:rPr lang="zh-TW" altLang="en-US" dirty="0" smtClean="0"/>
              <a:t> 依</a:t>
            </a:r>
            <a:r>
              <a:rPr lang="zh-TW" altLang="en-US" dirty="0"/>
              <a:t>幾何異構物區分</a:t>
            </a:r>
          </a:p>
          <a:p>
            <a:pPr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五</a:t>
            </a:r>
            <a:r>
              <a:rPr lang="en-US" altLang="zh-TW" dirty="0" smtClean="0"/>
              <a:t>)</a:t>
            </a:r>
            <a:r>
              <a:rPr lang="zh-TW" altLang="en-US" dirty="0" smtClean="0"/>
              <a:t> 依營養價值分類</a:t>
            </a:r>
            <a:endParaRPr lang="en-US" altLang="zh-TW" dirty="0" smtClean="0"/>
          </a:p>
          <a:p>
            <a:pPr>
              <a:buNone/>
            </a:pPr>
            <a:endParaRPr lang="zh-TW" altLang="en-US" dirty="0" smtClean="0"/>
          </a:p>
        </p:txBody>
      </p:sp>
      <p:sp>
        <p:nvSpPr>
          <p:cNvPr id="4" name="矩形 3"/>
          <p:cNvSpPr/>
          <p:nvPr/>
        </p:nvSpPr>
        <p:spPr>
          <a:xfrm>
            <a:off x="395536" y="373306"/>
            <a:ext cx="364715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第一節　脂質的組成、分類與性質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1428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z="3600" smtClean="0">
              <a:ea typeface="細明體" pitchFamily="49" charset="-12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594367"/>
            <a:ext cx="6923112" cy="452595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z="2800" dirty="0"/>
              <a:t>四</a:t>
            </a:r>
            <a:r>
              <a:rPr lang="zh-TW" altLang="en-US" sz="2800" dirty="0" smtClean="0"/>
              <a:t>、脂肪酸的分類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800" dirty="0" smtClean="0"/>
              <a:t>(</a:t>
            </a:r>
            <a:r>
              <a:rPr lang="zh-TW" altLang="en-US" sz="2800" dirty="0" smtClean="0"/>
              <a:t>一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 依碳鏈長度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sz="2800" dirty="0" smtClean="0">
                <a:solidFill>
                  <a:schemeClr val="bg1">
                    <a:lumMod val="75000"/>
                  </a:schemeClr>
                </a:solidFill>
              </a:rPr>
              <a:t>二</a:t>
            </a:r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zh-TW" altLang="en-US" sz="2800" dirty="0" smtClean="0">
                <a:solidFill>
                  <a:schemeClr val="bg1">
                    <a:lumMod val="75000"/>
                  </a:schemeClr>
                </a:solidFill>
              </a:rPr>
              <a:t> 依碳鏈的飽和度分類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sz="2800" dirty="0" smtClean="0">
                <a:solidFill>
                  <a:schemeClr val="bg1">
                    <a:lumMod val="75000"/>
                  </a:schemeClr>
                </a:solidFill>
              </a:rPr>
              <a:t>三</a:t>
            </a:r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zh-TW" altLang="en-US" sz="2800" dirty="0" smtClean="0">
                <a:solidFill>
                  <a:schemeClr val="bg1">
                    <a:lumMod val="75000"/>
                  </a:schemeClr>
                </a:solidFill>
              </a:rPr>
              <a:t> 依</a:t>
            </a:r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</a:rPr>
              <a:t>w</a:t>
            </a:r>
            <a:r>
              <a:rPr lang="zh-TW" altLang="en-US" sz="2800" dirty="0" smtClean="0">
                <a:solidFill>
                  <a:schemeClr val="bg1">
                    <a:lumMod val="75000"/>
                  </a:schemeClr>
                </a:solidFill>
              </a:rPr>
              <a:t>命名方式分類</a:t>
            </a:r>
          </a:p>
          <a:p>
            <a:pPr>
              <a:buNone/>
            </a:pPr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sz="2800" dirty="0" smtClean="0">
                <a:solidFill>
                  <a:schemeClr val="bg1">
                    <a:lumMod val="75000"/>
                  </a:schemeClr>
                </a:solidFill>
              </a:rPr>
              <a:t>四</a:t>
            </a:r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zh-TW" altLang="en-US" sz="2800" dirty="0" smtClean="0">
                <a:solidFill>
                  <a:schemeClr val="bg1">
                    <a:lumMod val="75000"/>
                  </a:schemeClr>
                </a:solidFill>
              </a:rPr>
              <a:t> 依</a:t>
            </a: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</a:rPr>
              <a:t>幾何異構物區分</a:t>
            </a:r>
          </a:p>
          <a:p>
            <a:pPr>
              <a:buNone/>
            </a:pPr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sz="2800" dirty="0" smtClean="0">
                <a:solidFill>
                  <a:schemeClr val="bg1">
                    <a:lumMod val="75000"/>
                  </a:schemeClr>
                </a:solidFill>
              </a:rPr>
              <a:t>五</a:t>
            </a:r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zh-TW" altLang="en-US" sz="2800" dirty="0" smtClean="0">
                <a:solidFill>
                  <a:schemeClr val="bg1">
                    <a:lumMod val="75000"/>
                  </a:schemeClr>
                </a:solidFill>
              </a:rPr>
              <a:t> 依營養價值分類</a:t>
            </a:r>
            <a:endParaRPr lang="en-US" altLang="zh-TW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endParaRPr lang="zh-TW" altLang="en-US" sz="2400" dirty="0" smtClean="0"/>
          </a:p>
        </p:txBody>
      </p:sp>
      <p:sp>
        <p:nvSpPr>
          <p:cNvPr id="4" name="矩形 3"/>
          <p:cNvSpPr/>
          <p:nvPr/>
        </p:nvSpPr>
        <p:spPr>
          <a:xfrm>
            <a:off x="395536" y="373306"/>
            <a:ext cx="364715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第一節　脂質的組成、分類與性質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071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</TotalTime>
  <Words>1250</Words>
  <Application>Microsoft Office PowerPoint</Application>
  <PresentationFormat>如螢幕大小 (4:3)</PresentationFormat>
  <Paragraphs>198</Paragraphs>
  <Slides>34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2" baseType="lpstr">
      <vt:lpstr>細明體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課程名稱-脂質</vt:lpstr>
      <vt:lpstr>　脂質</vt:lpstr>
      <vt:lpstr>　脂質</vt:lpstr>
      <vt:lpstr>第一節　脂質的組成、分類與性質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飽和與不飽和 脂肪酸</vt:lpstr>
      <vt:lpstr>PowerPoint 簡報</vt:lpstr>
      <vt:lpstr>PowerPoint 簡報</vt:lpstr>
      <vt:lpstr>PowerPoint 簡報</vt:lpstr>
      <vt:lpstr>PowerPoint 簡報</vt:lpstr>
      <vt:lpstr>PowerPoint 簡報</vt:lpstr>
      <vt:lpstr>表2-4 ω-3、ω-3、ω-9脂肪酸的分類、食物來源以及作用</vt:lpstr>
      <vt:lpstr>ω-3 脂肪酸</vt:lpstr>
      <vt:lpstr>PowerPoint 簡報</vt:lpstr>
      <vt:lpstr>PowerPoint 簡報</vt:lpstr>
      <vt:lpstr>PowerPoint 簡報</vt:lpstr>
      <vt:lpstr>「心」殺手──反式脂肪酸</vt:lpstr>
      <vt:lpstr>「心」殺手──反式脂肪酸</vt:lpstr>
      <vt:lpstr>PowerPoint 簡報</vt:lpstr>
      <vt:lpstr>PowerPoint 簡報</vt:lpstr>
      <vt:lpstr>第二節　脂質的功能</vt:lpstr>
      <vt:lpstr>脂質的功能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shulin LEE</cp:lastModifiedBy>
  <cp:revision>94</cp:revision>
  <dcterms:created xsi:type="dcterms:W3CDTF">2017-11-07T02:54:43Z</dcterms:created>
  <dcterms:modified xsi:type="dcterms:W3CDTF">2018-06-16T01:06:38Z</dcterms:modified>
</cp:coreProperties>
</file>