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7" r:id="rId6"/>
    <p:sldId id="269" r:id="rId7"/>
    <p:sldId id="270" r:id="rId8"/>
    <p:sldId id="271" r:id="rId9"/>
    <p:sldId id="272" r:id="rId10"/>
    <p:sldId id="28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90679" autoAdjust="0"/>
  </p:normalViewPr>
  <p:slideViewPr>
    <p:cSldViewPr snapToGrid="0" snapToObjects="1">
      <p:cViewPr varScale="1">
        <p:scale>
          <a:sx n="41" d="100"/>
          <a:sy n="41" d="100"/>
        </p:scale>
        <p:origin x="1305" y="27"/>
      </p:cViewPr>
      <p:guideLst/>
    </p:cSldViewPr>
  </p:slideViewPr>
  <p:outlineViewPr>
    <p:cViewPr>
      <p:scale>
        <a:sx n="33" d="100"/>
        <a:sy n="33" d="100"/>
      </p:scale>
      <p:origin x="0" y="-1668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5E6DF-48B1-6E4A-ABAE-D86599B6AE44}" type="datetimeFigureOut">
              <a:rPr kumimoji="1" lang="zh-TW" altLang="en-US" smtClean="0"/>
              <a:t>2018/7/1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1D12F-182A-9F47-949B-8AB946CB67F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7772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18233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02394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2976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1D12F-182A-9F47-949B-8AB946CB67F2}" type="slidenum">
              <a:rPr kumimoji="1" lang="zh-TW" altLang="en-US" smtClean="0"/>
              <a:t>14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6639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4DDCE7F4-86F4-479D-B566-21F443C3F7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41D1AF4F-EA94-4180-B03A-E4DD52C5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0A220FA5-E6E2-4ADB-BA5F-5D37570CAAC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48074A-0274-4CD7-83F9-693861ED901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AD9F8B3-6052-46BB-A34D-2A6300F7A7F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06AD56B-544E-8747-8F6F-5E346556C575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2C2F11-F89C-498A-9D3F-61A88B7687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2CD317D-13D2-42E6-B877-DFBCC83484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E3149CE-FF63-4B9C-902F-5D04E847B5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86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81087E8B-2A95-40F3-9837-42C8B7831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196A0B58-ABE2-41CC-AE1C-B48CF3EF4D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E6F76CF-4A77-4982-A100-7614670C5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DAE474B-E34B-4DB2-8D2C-28D3B15361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3535303-7098-46ED-8E3F-C2E7DD46C1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97492D9-0670-804C-B6AF-008C8A81B119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EC9D63-A1C8-4F5F-B201-9C0C88B9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0396BD-ACC4-4636-9833-6AE379BB95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BAFB97A-2356-478F-AA7B-62770B99E0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7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1F378848-4416-4BE9-AA41-DF5DBA5ADD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E3F1280B-A510-42EE-ACB7-4300D94FF8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排標題 1">
            <a:extLst>
              <a:ext uri="{FF2B5EF4-FFF2-40B4-BE49-F238E27FC236}">
                <a16:creationId xmlns:a16="http://schemas.microsoft.com/office/drawing/2014/main" id="{8A249DBC-7FBA-45FB-968F-F030BFF99E5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38511CE-2575-4985-BCE2-24AC525EEBC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68B33B-7800-4D58-8443-1FE85272A6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D6CB3F4-4F02-7D40-9460-59A166245F73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A91AB96-C49B-449C-833C-643BCE021F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5EBA5D8-214A-4E42-9CC3-A686506B3B8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FC6988F-8CB5-4E8D-8194-3BABA44E1E2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3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C68458DB-34C2-4B49-B110-BC8A52C65D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936B3C95-D7C0-4E0B-93C9-AAC6969CDA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84BF02F-FCFC-49B4-896E-F6BB347BE0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00B19-7D14-414E-8497-E64FB1A3E1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452595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0B090E2-C23E-45C3-B87D-88C307DB55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74E0AB0-0C62-DB46-A47C-F2A4EBD5D473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8E6F95-EB4E-4E42-8515-189F632B2C1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FCE347-BCE6-4E83-8718-221019EBCD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ECE3F86-B6ED-4AAD-ABB2-DECD00EBF3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6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B3755B0C-2699-4063-BFE2-DE18568107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5362FB08-AC44-4061-AFF3-B82162C8A6A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32A7B92-1F65-4F26-8AF5-EF18098E1C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25EBCE-0ED6-46FE-BEC9-70F737F7D8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2F50B2A-010A-48ED-823E-8841F28B382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305DB6DF-9751-BC40-9DD6-296EADD9DBFE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9A4BCF6-4914-41DF-97F4-965DFEF4E5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49F642-0C27-4FD1-A1C5-37A6EF1557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D020A85D-204E-4FFF-8DD5-30F9851E11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id="{48387A25-631A-4617-92C4-F63A3E86C8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95D37CE0-0213-4AA2-BCD9-32365C7434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3A51C5F-16A4-4BB3-BEE3-47F3736CA6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16D9B5-B276-46EF-AFF1-323830CCFFF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11B7794-8849-4727-B347-48F8EECE7DD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05B349A-C59A-4D10-A9D6-EC3CA7415B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3AB6D61-D0CB-D346-9C1D-4D1FD523B8FC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BAFBCC6-9758-456A-98C5-37BCF7B042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7ABD3F6-C038-4346-8E6E-A54E54173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80698CD-1859-4572-AD55-54CDDB6C875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PC\Downloads\教育部logo991006-1.png">
            <a:extLst>
              <a:ext uri="{FF2B5EF4-FFF2-40B4-BE49-F238E27FC236}">
                <a16:creationId xmlns:a16="http://schemas.microsoft.com/office/drawing/2014/main" id="{CA7DB41E-512E-45C2-8AC9-6B574DD456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8B251052-67D9-414C-AC66-BF74EC77F2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78136CC-1FAC-4847-BD1D-4500878C0A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D207D36-CC97-4B81-8D48-69F7F0EBB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DBEDE40-2687-4611-ABB6-18BC2ACFCCE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38D9A26-D5CC-4DE2-BC1C-E705F15349B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6392358-649C-4DC2-95E8-07B4B599328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4EAB876A-A342-442B-8E37-F0B1FAD5161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B67CF79-E957-F346-8672-E36032520638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3B91603-A6C4-4934-9849-E91F3BD165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57EC2AA-881B-4D2A-9F2E-1171BC742A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6160AB84-31A0-4DE3-ACE9-3FAB59694A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PC\Downloads\教育部logo991006-1.png">
            <a:extLst>
              <a:ext uri="{FF2B5EF4-FFF2-40B4-BE49-F238E27FC236}">
                <a16:creationId xmlns:a16="http://schemas.microsoft.com/office/drawing/2014/main" id="{9C025174-9103-4602-B8DC-68E23946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194F6A3E-B2EB-4145-B270-65333ECB60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AF1DD1C-0CA2-44A0-A146-1246CBB58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CF4D4840-C4D9-4100-9DF1-C588BE2616A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BC1FB6A4-EF5D-164F-9A60-14732B26430B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BCEC56F-E468-48C6-8108-C6845CB3A2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241F976-A8F1-468B-B273-86E9E48D9C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0108A94-483C-4A1A-8715-123F934BBBF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BPC\Downloads\教育部logo991006-1.png">
            <a:extLst>
              <a:ext uri="{FF2B5EF4-FFF2-40B4-BE49-F238E27FC236}">
                <a16:creationId xmlns:a16="http://schemas.microsoft.com/office/drawing/2014/main" id="{55772E3F-FA37-415F-B4EB-A7AD0AA5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BC805DB8-5C12-44C3-952A-80582D6374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7D11D90-673F-4AEE-BF9E-4EE39331E1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CE1931A-6AFE-424E-A065-D2EAA35BFBCA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E08C0245-51D9-466C-B165-D00AC7C5CDA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DD5799-032E-4670-BBED-637193F248D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A14C753B-55BE-4FB9-864A-82E3E93593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6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id="{8810FC3E-62A5-4CF7-A837-9FD51AFFC7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EBFB7CD7-557B-49B3-9E59-056F084EF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5870A6-4EDA-466E-AED3-2479263BF3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BFDF45-8F6E-41FB-8197-3F34B74C578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68A001F-0FE9-4BB7-A668-65E807DF17D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FA2372-1CFD-4404-BCCB-05201FF08F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5D0A787-8C81-C34B-A300-CEA440D70841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950F3E3-76D9-40F5-8874-5A1D379626E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F622D66-19E1-44AD-A21D-5642E6E8B43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CEE2A1E8-9201-479D-8271-90A2BBEA5EB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4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BPC\Downloads\教育部logo991006-1.png">
            <a:extLst>
              <a:ext uri="{FF2B5EF4-FFF2-40B4-BE49-F238E27FC236}">
                <a16:creationId xmlns:a16="http://schemas.microsoft.com/office/drawing/2014/main" id="{26E60E8E-DF00-4441-A8D7-047D535B8F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86868FCB-0974-4E5D-BC9E-7AB426634E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38543F-41AA-4537-8036-B8B930D36E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2D56FF5-D07C-457B-9645-7320D100D48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AB4880D-6FD0-4D24-ACF4-4D2D27925CF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32A6FFE-2643-496A-B93A-58850B442F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457200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0C452D9-4051-7042-AC2E-5288685ACA18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421A71-5A41-41E5-A37E-D851A0BE958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124203" y="6356351"/>
            <a:ext cx="2895603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4C43EA6-A93C-4FEC-81FA-6D696B8A24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6553203" y="6356351"/>
            <a:ext cx="2133596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9A9A51D-D4BF-4E97-97F9-A89BEB0DFD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F78509A-2842-4C60-B2EC-865143C502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D240657-314A-4EE3-B69C-047093124A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66C13D3-9298-40A4-A52B-5E97C75101B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7404DBE7-20E4-D541-A4D4-0A46D291C5E5}" type="datetime1">
              <a:rPr lang="zh-TW" altLang="en-US" smtClean="0"/>
              <a:t>2018/7/1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86C0C6-F514-4A20-9190-D2493A39D11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6C1FDEE-4BEB-4914-8AAE-03611FFC2EA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FDD3D73-3D11-48CE-BBE3-1036B0D0241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C2312091-E7C7-456F-8976-63A4A4093DF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7F0DAC8-9536-4FA7-8A69-3BD63E0351D5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.gov.tw/wSite/public/Attachment/f1449044339185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867A2C-4807-47AC-B418-B7B42B47B11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989" y="374675"/>
            <a:ext cx="8776138" cy="1470026"/>
          </a:xfrm>
        </p:spPr>
        <p:txBody>
          <a:bodyPr/>
          <a:lstStyle/>
          <a:p>
            <a:pPr lvl="0"/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教練與教師角色的定位與職責</a:t>
            </a:r>
            <a:endParaRPr 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C0A779F-1B1C-452B-BADD-CD715D31E4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吳忠誼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90B8A990-9C07-40A0-B7D8-C1B399DD31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D70F472B-E2CD-49B4-9070-5F6C3A391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A56C88B1-FFEB-4BC0-9600-27617B0AE662}"/>
              </a:ext>
            </a:extLst>
          </p:cNvPr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 smtClean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23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3149CE-FF63-4B9C-902F-5D04E847B579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二、運動教練的角色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運動場內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改善運動員技能、技術與知識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危機狀況之處理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影響與建構運動員的價值與認知體系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運動場外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球隊經營與管理者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企劃與規劃者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溝通與協調者（協會、家長等）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知識與技術能力創造者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3412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三、運動教練的信仰與價值傳遞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42" y="2567151"/>
            <a:ext cx="4106384" cy="3155417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溝通作為教練與選手間的重要中介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口語溝通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身體行為溝通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信仰與價值是在做中領悟與學習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溝通.jpg" descr="溝通.jpg"/>
          <p:cNvPicPr>
            <a:picLocks noChangeAspect="1"/>
          </p:cNvPicPr>
          <p:nvPr/>
        </p:nvPicPr>
        <p:blipFill>
          <a:blip r:embed="rId2">
            <a:extLst/>
          </a:blip>
          <a:srcRect l="5439" r="5439"/>
          <a:stretch>
            <a:fillRect/>
          </a:stretch>
        </p:blipFill>
        <p:spPr>
          <a:xfrm>
            <a:off x="4827288" y="2722180"/>
            <a:ext cx="4010964" cy="3000389"/>
          </a:xfrm>
          <a:prstGeom prst="rect">
            <a:avLst/>
          </a:prstGeom>
        </p:spPr>
      </p:pic>
      <p:pic>
        <p:nvPicPr>
          <p:cNvPr id="4" name="李娜.jpg" descr="李娜.jpg"/>
          <p:cNvPicPr>
            <a:picLocks noChangeAspect="1"/>
          </p:cNvPicPr>
          <p:nvPr/>
        </p:nvPicPr>
        <p:blipFill>
          <a:blip r:embed="rId3">
            <a:extLst/>
          </a:blip>
          <a:srcRect l="22587" r="22587"/>
          <a:stretch>
            <a:fillRect/>
          </a:stretch>
        </p:blipFill>
        <p:spPr>
          <a:xfrm>
            <a:off x="5370785" y="1972480"/>
            <a:ext cx="2890345" cy="4358216"/>
          </a:xfrm>
          <a:prstGeom prst="rect">
            <a:avLst/>
          </a:prstGeom>
        </p:spPr>
      </p:pic>
      <p:pic>
        <p:nvPicPr>
          <p:cNvPr id="6" name="溝通面向.png" descr="溝通面向.png"/>
          <p:cNvPicPr>
            <a:picLocks noChangeAspect="1"/>
          </p:cNvPicPr>
          <p:nvPr/>
        </p:nvPicPr>
        <p:blipFill>
          <a:blip r:embed="rId4">
            <a:extLst/>
          </a:blip>
          <a:srcRect t="1502" b="11225"/>
          <a:stretch>
            <a:fillRect/>
          </a:stretch>
        </p:blipFill>
        <p:spPr>
          <a:xfrm>
            <a:off x="4827288" y="2670408"/>
            <a:ext cx="4122326" cy="3083693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748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1228" y="1332871"/>
            <a:ext cx="4340772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時時檢視你的目標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選手的發展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樂趣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勝利</a:t>
            </a:r>
            <a:endParaRPr kumimoji="1"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個人目標的確認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避免個人方針凌駕運動員的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興趣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競賽目標、選手目標、選手個人的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目標的溝通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身體的、心理的、社會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的向度的考量</a:t>
            </a:r>
            <a:endParaRPr kumimoji="1"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16985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三、運動教練的信仰與價值傳遞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66" y="2035692"/>
            <a:ext cx="3299732" cy="382313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66" y="2035692"/>
            <a:ext cx="3299732" cy="38231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395" y="2033409"/>
            <a:ext cx="3301703" cy="382542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935421" y="3247696"/>
            <a:ext cx="34163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選手第一</a:t>
            </a:r>
            <a:endParaRPr kumimoji="1" lang="en-US" altLang="zh-TW" sz="36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kumimoji="1" lang="zh-TW" altLang="en-US" sz="3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勝利第二的思考</a:t>
            </a:r>
            <a:endParaRPr kumimoji="1" lang="zh-TW" altLang="en-US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04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600" y="1417640"/>
            <a:ext cx="8686800" cy="45259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成功教練信仰與價值的關鍵因素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勤勉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不停地思考如何做到最好，而不是做了就好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熱情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真心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熱愛這份工作，並傳遞熱情使周遭人也都熱於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投入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友情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尊敬、伙伴情感、公平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對待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忠誠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標準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和價值觀的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建立與真誠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效忠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>
              <a:spcBef>
                <a:spcPts val="0"/>
              </a:spcBef>
            </a:pP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合作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資源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共享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統合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意見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溝通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創新</a:t>
            </a:r>
          </a:p>
          <a:p>
            <a:pPr lvl="1"/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106474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三、運動教練的信仰與價值傳遞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331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6690" y="1221828"/>
            <a:ext cx="8229600" cy="452595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教練信仰與價值的應用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0"/>
              </a:spcBef>
            </a:pP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智慧與精神的善用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自我控制、主動與專注</a:t>
            </a:r>
            <a:endParaRPr kumimoji="1"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>
              <a:spcBef>
                <a:spcPts val="0"/>
              </a:spcBef>
            </a:pP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身體與心理的調節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迅速而正確的表現</a:t>
            </a:r>
            <a:endParaRPr kumimoji="1"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團隊目標為重：人人都是隊長</a:t>
            </a:r>
            <a:endParaRPr kumimoji="1"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>
              <a:spcBef>
                <a:spcPts val="0"/>
              </a:spcBef>
            </a:pP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良好態度的建立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沈著、冷靜與自信心的建立</a:t>
            </a:r>
            <a:endParaRPr kumimoji="1"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>
              <a:spcBef>
                <a:spcPts val="0"/>
              </a:spcBef>
            </a:pP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遊戲精神的延續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不以成功或失敗來評價</a:t>
            </a:r>
            <a:endParaRPr kumimoji="1"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>
              <a:spcBef>
                <a:spcPts val="0"/>
              </a:spcBef>
            </a:pPr>
            <a:r>
              <a:rPr kumimoji="1"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樂趣的延續</a:t>
            </a:r>
            <a:endParaRPr kumimoji="1"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46690" y="0"/>
            <a:ext cx="8229600" cy="1143000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三、運動教練的信仰與價值傳遞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11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四、運動教練的展望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10407"/>
            <a:ext cx="8229600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找尋教練自我的目標與設定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培養正向積極的教練信仰與態度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厚植教練自我專業知能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尊重選手個體發展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選手第一，勝利第二的價值取向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10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四、運動教練的展望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運動教練展望的具體細則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最崇高的道德特質、行為和領導做為模範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運動員的正職和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人格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遵守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競賽規則的內容與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精神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執法裁判的正直和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判斷 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參與專業競賽，表示對訓練原則的精通和持續的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鼓勵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運動員們彼此相敬，並且尊重彼此的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價值觀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744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四、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運動教練的展望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40"/>
            <a:ext cx="8434552" cy="4790090"/>
          </a:xfrm>
        </p:spPr>
        <p:txBody>
          <a:bodyPr/>
          <a:lstStyle/>
          <a:p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運動教練展望的具體細則</a:t>
            </a:r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勝不驕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敗不餒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促進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教練間的道德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關係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履行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提供健康服務和運動環境安全的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責任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提倡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運動員行為舉止優良，並促使其達到學術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成就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健全合理的訓練規則，並教導運動員最佳的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健康習慣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盡力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發展每位運動員的領導能力、主動創新和正確</a:t>
            </a:r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判斷</a:t>
            </a:r>
            <a:r>
              <a:rPr kumimoji="1"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等特性。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615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參考文獻</a:t>
            </a:r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8086" y="1611086"/>
            <a:ext cx="8229600" cy="4525959"/>
          </a:xfrm>
        </p:spPr>
        <p:txBody>
          <a:bodyPr/>
          <a:lstStyle/>
          <a:p>
            <a:pPr marL="0" lvl="0" indent="0">
              <a:spcBef>
                <a:spcPts val="600"/>
              </a:spcBef>
              <a:buSzTx/>
              <a:buNone/>
            </a:pPr>
            <a:r>
              <a:rPr kumimoji="1"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林正常（總校閱）（</a:t>
            </a:r>
            <a:r>
              <a:rPr kumimoji="1"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2004</a:t>
            </a:r>
            <a:r>
              <a:rPr kumimoji="1"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）。成功運動教練學。台北：藝軒。</a:t>
            </a:r>
            <a:endParaRPr kumimoji="1"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SzTx/>
              <a:buNone/>
            </a:pPr>
            <a:r>
              <a:rPr kumimoji="1"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教育部體育署（</a:t>
            </a:r>
            <a:r>
              <a:rPr kumimoji="1"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2014</a:t>
            </a:r>
            <a:r>
              <a:rPr kumimoji="1"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）。學校運動教練手冊。取</a:t>
            </a:r>
            <a:r>
              <a:rPr kumimoji="1"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endParaRPr kumimoji="1"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0" indent="0">
              <a:spcBef>
                <a:spcPts val="600"/>
              </a:spcBef>
              <a:buSzTx/>
              <a:buNone/>
            </a:pPr>
            <a:r>
              <a:rPr kumimoji="1"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1"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kumimoji="1"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https</a:t>
            </a:r>
            <a:r>
              <a:rPr kumimoji="1"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://</a:t>
            </a:r>
            <a:r>
              <a:rPr kumimoji="1"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www.sa.gov.tw/wSite/public/Attachment/f1449044339185.pdf</a:t>
            </a:r>
            <a:endParaRPr kumimoji="1"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r>
              <a:rPr kumimoji="1"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Wooden. J. (2005).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Wooden on Leadership: How to Create a Winning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Organization. New York: McGraw-Hill Education.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Gilbert. B. (1994).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Winning Ugly: Mental Warfare in Tennis-Lessons from a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Master.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Oregon: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Touchstone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Press. </a:t>
            </a:r>
          </a:p>
          <a:p>
            <a:pPr marL="0" indent="0">
              <a:spcBef>
                <a:spcPts val="600"/>
              </a:spcBef>
              <a:buSzTx/>
              <a:buNone/>
            </a:pP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Martens. R. (2012) . Successful 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Coaching-4th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Edition. IL: Human Kinetics.</a:t>
            </a:r>
          </a:p>
          <a:p>
            <a:pPr marL="0" indent="0">
              <a:spcBef>
                <a:spcPts val="600"/>
              </a:spcBef>
              <a:buSzTx/>
              <a:buNone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Sz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附註：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PPT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中相關圖片皆透過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Google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搜尋獲得（</a:t>
            </a:r>
            <a:r>
              <a:rPr lang="en-US" altLang="zh-TW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2018.6.10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搜尋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68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B7763F-777F-4C57-855F-B7A5DC66962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41738" y="476667"/>
            <a:ext cx="8628993" cy="1470026"/>
          </a:xfrm>
        </p:spPr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教練與教師角色的定位與職責～第一部分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9AFC3E-728F-4212-9C8E-7D86A822B7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39343" y="2627770"/>
            <a:ext cx="8233782" cy="3775442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zh-TW" altLang="en-US" dirty="0" smtClean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、運動教練的職責與</a:t>
            </a:r>
            <a:r>
              <a:rPr lang="zh-TW" altLang="en-US" kern="100" dirty="0" smtClean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任務</a:t>
            </a:r>
            <a:endParaRPr lang="en-US" altLang="zh-TW" kern="100" dirty="0" smtClean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kern="100" dirty="0" smtClean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二、運動教練的角色</a:t>
            </a:r>
            <a:endParaRPr lang="en-US" altLang="zh-TW" dirty="0" smtClean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kern="100" dirty="0" smtClean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三、運動教練的信仰與價值傳遞</a:t>
            </a:r>
            <a:endParaRPr lang="en-US" altLang="zh-TW" kern="100" dirty="0" smtClean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r>
              <a:rPr lang="zh-TW" altLang="en-US" kern="100" dirty="0" smtClean="0">
                <a:solidFill>
                  <a:srgbClr val="0432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四、運動教練的展望</a:t>
            </a:r>
            <a:endParaRPr lang="en-US" altLang="zh-TW" kern="100" dirty="0" smtClean="0">
              <a:solidFill>
                <a:srgbClr val="0432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/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791D71BF-8F96-4DFA-8979-3392927AF9C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AD1DCB2D-BA42-47F3-81E2-DEA16E98F76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FE3149CE-FF63-4B9C-902F-5D04E847B579}" type="slidenum">
              <a:rPr lang="uk-UA" smtClean="0"/>
              <a:t>2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1" y="2459422"/>
            <a:ext cx="3931978" cy="26193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一、運動教練的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職責與任務</a:t>
            </a:r>
            <a:endParaRPr kumimoji="1"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00200"/>
            <a:ext cx="4062249" cy="477957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你認為成功的運動教練應當如何？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獲得冠軍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獲得獎項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教導人生意義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運動教練的暗黑面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教練行為的隱意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禁藥的使用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2"/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3"/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99" y="2459422"/>
            <a:ext cx="3952185" cy="26193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799" y="1941188"/>
            <a:ext cx="3952186" cy="368956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99" y="1924299"/>
            <a:ext cx="3952187" cy="368956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79" y="1941188"/>
            <a:ext cx="4019822" cy="3696296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61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31428"/>
            <a:ext cx="4535214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運動教練的五大課題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執教的基本原則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行為的基本原則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教導與訓練的基本原則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身體訓練的基本原則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管理的基本原則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一、運動教練的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職責與任務</a:t>
            </a:r>
            <a:endParaRPr kumimoji="1"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4" y="2406794"/>
            <a:ext cx="3483306" cy="278664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4" y="2406794"/>
            <a:ext cx="3483306" cy="27866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4" y="2406793"/>
            <a:ext cx="3483306" cy="2786645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5" y="2406792"/>
            <a:ext cx="3483306" cy="278664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414" y="2406791"/>
            <a:ext cx="3483306" cy="278664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23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629807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執教的基本原則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發展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你執教的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哲學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訂定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執教的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目標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選擇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專屬妳的執教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類型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執教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性質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執教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不同種類的運動員</a:t>
            </a:r>
          </a:p>
          <a:p>
            <a:pPr lvl="1"/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一、運動教練的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職責與任務</a:t>
            </a:r>
            <a:endParaRPr kumimoji="1"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51" y="2827281"/>
            <a:ext cx="3599793" cy="2584669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7801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6635"/>
            <a:ext cx="4629807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教練行為的基本原則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與運動員溝通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改善與修正運動員的態度、精神與技術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管理運動員的行為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一、運動教練的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職責與任務</a:t>
            </a:r>
            <a:endParaRPr kumimoji="1"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7.jpg" descr="7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18653" y="2627586"/>
            <a:ext cx="3368147" cy="3157072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4290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6635"/>
            <a:ext cx="4629807" cy="4525959"/>
          </a:xfrm>
        </p:spPr>
        <p:txBody>
          <a:bodyPr/>
          <a:lstStyle/>
          <a:p>
            <a:r>
              <a:rPr kumimoji="1"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教導與訓練的基本原則</a:t>
            </a:r>
            <a:endParaRPr kumimoji="1"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kumimoji="1"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訓練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比賽方法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的路徑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教導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專業的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技能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教導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戰術與戰略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的實踐能力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計畫性的統合與設計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一、運動教練的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職責與任務</a:t>
            </a:r>
            <a:endParaRPr kumimoji="1"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03" y="2969965"/>
            <a:ext cx="3599935" cy="2567954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075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一、運動教練的職責與任務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4314497" cy="452595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身體訓練的基本原則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訓練的基礎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訓練能量的身體適能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訓練肌肉適能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為你的運動員加油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與藥物對抗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7" name="ABUIABACGAAgn4fWpAUogNqN6AYwqQk4hAc!1000x1000.jpg" descr="ABUIABACGAAgn4fWpAUogNqN6AYwqQk4hAc!1000x1000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8483" y="2270235"/>
            <a:ext cx="3528317" cy="35970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156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一、運動教練的職責與任務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73469"/>
            <a:ext cx="4335517" cy="4525959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管理的基本原則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管理球隊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管理各種關係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KaiTi" charset="-122"/>
              </a:rPr>
              <a:t>風險管理與評估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KaiTi" charset="-12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17026"/>
            <a:ext cx="3888828" cy="2838844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4ECE3F86-B6ED-4AAD-ABB2-DECD00EBF3F7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1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1265</TotalTime>
  <Words>909</Words>
  <Application>Microsoft Office PowerPoint</Application>
  <PresentationFormat>如螢幕大小 (4:3)</PresentationFormat>
  <Paragraphs>165</Paragraphs>
  <Slides>18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KaiTi</vt:lpstr>
      <vt:lpstr>新細明體</vt:lpstr>
      <vt:lpstr>標楷體</vt:lpstr>
      <vt:lpstr>Arial</vt:lpstr>
      <vt:lpstr>Calibri</vt:lpstr>
      <vt:lpstr>Times New Roman</vt:lpstr>
      <vt:lpstr>課程名稱</vt:lpstr>
      <vt:lpstr>運動教練與教師角色的定位與職責</vt:lpstr>
      <vt:lpstr>運動教練與教師角色的定位與職責～第一部分</vt:lpstr>
      <vt:lpstr>一、運動教練的職責與任務</vt:lpstr>
      <vt:lpstr>一、運動教練的職責與任務</vt:lpstr>
      <vt:lpstr>一、運動教練的職責與任務</vt:lpstr>
      <vt:lpstr>一、運動教練的職責與任務</vt:lpstr>
      <vt:lpstr>一、運動教練的職責與任務</vt:lpstr>
      <vt:lpstr>一、運動教練的職責與任務</vt:lpstr>
      <vt:lpstr>一、運動教練的職責與任務</vt:lpstr>
      <vt:lpstr>二、運動教練的角色</vt:lpstr>
      <vt:lpstr>三、運動教練的信仰與價值傳遞</vt:lpstr>
      <vt:lpstr>三、運動教練的信仰與價值傳遞</vt:lpstr>
      <vt:lpstr>三、運動教練的信仰與價值傳遞</vt:lpstr>
      <vt:lpstr>三、運動教練的信仰與價值傳遞</vt:lpstr>
      <vt:lpstr>四、運動教練的展望</vt:lpstr>
      <vt:lpstr>四、運動教練的展望</vt:lpstr>
      <vt:lpstr>四、運動教練的展望</vt:lpstr>
      <vt:lpstr>參考文獻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ChungYi</cp:lastModifiedBy>
  <cp:revision>42</cp:revision>
  <dcterms:created xsi:type="dcterms:W3CDTF">2017-11-07T02:54:43Z</dcterms:created>
  <dcterms:modified xsi:type="dcterms:W3CDTF">2018-07-01T04:28:25Z</dcterms:modified>
</cp:coreProperties>
</file>