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403" r:id="rId2"/>
    <p:sldId id="396" r:id="rId3"/>
    <p:sldId id="397" r:id="rId4"/>
    <p:sldId id="398" r:id="rId5"/>
    <p:sldId id="400" r:id="rId6"/>
    <p:sldId id="399" r:id="rId7"/>
    <p:sldId id="390" r:id="rId8"/>
    <p:sldId id="394" r:id="rId9"/>
    <p:sldId id="392" r:id="rId10"/>
    <p:sldId id="389" r:id="rId11"/>
    <p:sldId id="366" r:id="rId12"/>
    <p:sldId id="407" r:id="rId13"/>
    <p:sldId id="406" r:id="rId14"/>
    <p:sldId id="319" r:id="rId15"/>
    <p:sldId id="266" r:id="rId16"/>
    <p:sldId id="26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270" r:id="rId27"/>
    <p:sldId id="272" r:id="rId28"/>
    <p:sldId id="274" r:id="rId29"/>
    <p:sldId id="275" r:id="rId30"/>
    <p:sldId id="276" r:id="rId31"/>
    <p:sldId id="277" r:id="rId32"/>
    <p:sldId id="417" r:id="rId33"/>
    <p:sldId id="418" r:id="rId34"/>
    <p:sldId id="419" r:id="rId35"/>
    <p:sldId id="420" r:id="rId36"/>
    <p:sldId id="421" r:id="rId37"/>
    <p:sldId id="422" r:id="rId38"/>
    <p:sldId id="278" r:id="rId39"/>
    <p:sldId id="423" r:id="rId40"/>
    <p:sldId id="424" r:id="rId41"/>
    <p:sldId id="425" r:id="rId42"/>
    <p:sldId id="279" r:id="rId43"/>
    <p:sldId id="280" r:id="rId44"/>
    <p:sldId id="281" r:id="rId45"/>
    <p:sldId id="426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/>
              </a:defRPr>
            </a:lvl1pPr>
          </a:lstStyle>
          <a:p>
            <a:pPr lvl="0"/>
            <a:fld id="{FBB7EA19-9931-433F-A45D-04195C60DCF5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/>
              </a:defRPr>
            </a:lvl1pPr>
          </a:lstStyle>
          <a:p>
            <a:pPr lvl="0"/>
            <a:fld id="{49F8E817-5177-488A-992E-72B775CCF6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0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等线"/>
        <a:ea typeface="新細明體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等线"/>
        <a:ea typeface="新細明體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等线"/>
        <a:ea typeface="新細明體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等线"/>
        <a:ea typeface="新細明體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等线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C2BA32-756E-4C36-97D6-A8FA7CEB40FC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6A2FBB-BD37-4737-A663-51CA441DC8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96A02A-58B7-49F4-93EF-BB35A016AE44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2879CB-18D6-445D-8386-E3211AC077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EA5E83-1386-4B6D-85F7-2C49E96DB41C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B40393-C007-4FBB-A714-59499E3268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>
            <a:lvl1pPr>
              <a:defRPr>
                <a:latin typeface="新細明體" pitchFamily="18"/>
                <a:ea typeface="新細明體" pitchFamily="18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1370008" y="1827208"/>
            <a:ext cx="3579811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5102223" y="1827208"/>
            <a:ext cx="3581403" cy="1981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內容版面配置區 4"/>
          <p:cNvSpPr txBox="1">
            <a:spLocks noGrp="1"/>
          </p:cNvSpPr>
          <p:nvPr>
            <p:ph idx="3"/>
          </p:nvPr>
        </p:nvSpPr>
        <p:spPr>
          <a:xfrm>
            <a:off x="5102223" y="3960815"/>
            <a:ext cx="3581403" cy="1981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日期版面配置區 5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頁尾版面配置區 6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投影片編號版面配置區 7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1A481349-CEF4-4988-ADCD-55FEE789A6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6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表格版面配置區 2"/>
          <p:cNvSpPr txBox="1">
            <a:spLocks noGrp="1"/>
          </p:cNvSpPr>
          <p:nvPr>
            <p:ph type="tbl" idx="1"/>
          </p:nvPr>
        </p:nvSpPr>
        <p:spPr>
          <a:xfrm>
            <a:off x="1370008" y="1827208"/>
            <a:ext cx="7313608" cy="4114800"/>
          </a:xfrm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EA4BF172-0655-40EA-BF23-EF1B18C6BC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2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3938585"/>
            <a:ext cx="8229600" cy="21875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>
          <a:xfrm>
            <a:off x="457200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5223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200D3212-3A6D-447F-9977-22FABD524C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>
          <a:xfrm>
            <a:off x="457200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5223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18D242A4-27D5-4280-98A9-1CBE00AC0A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9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1370008" y="1827208"/>
            <a:ext cx="3579811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5102223" y="1827208"/>
            <a:ext cx="3581403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FFE95E17-B55D-4F08-B4AF-132F00E89F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9369D-A6F7-4AE5-B367-D733AC4974D8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7A278F-1FE8-41C0-BB7F-AAF80B5054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B7B2BB-C833-41F0-A4E6-BF3A333797B9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5E13E9-518A-4961-8BE1-15221B23FF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0EC27-D96F-4281-9DAA-EBAD3269AF72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383EDC-5AA4-42FA-8BA9-F5CA55D6FA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0F7B2-6D51-43D8-BE14-C965980FB9B4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71FDCA-28AB-4E8F-A96B-DCC2A9A992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2CF9DB-517D-4EA2-829B-7CFA60DFD002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C8F0E-A1C9-4375-AE6B-BCB71C8076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0905A7-78AD-478C-93EE-5ED8F964532D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5A9F99-B3EB-4E1E-B426-59314D08FA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73C291-CAD2-4036-BE9A-1F33F193EDA7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52A034-B305-4E6F-A9B4-67E43E16BC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E6A89-5224-40C6-AD12-3F8B3D6340CE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C08EF9-CB2E-4CE4-96C0-871DD5AEF5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2663A715-6A07-435B-A8A0-33D23CEA9950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/>
              <a:t>線動力學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彭賢德</a:t>
            </a:r>
            <a:endParaRPr lang="en-US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13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5565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字版面配置區 1"/>
          <p:cNvSpPr txBox="1">
            <a:spLocks/>
          </p:cNvSpPr>
          <p:nvPr/>
        </p:nvSpPr>
        <p:spPr>
          <a:xfrm>
            <a:off x="254977" y="1053656"/>
            <a:ext cx="8537330" cy="1032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例題</a:t>
            </a:r>
            <a:endParaRPr lang="zh-CN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力的分解</a:t>
            </a:r>
          </a:p>
        </p:txBody>
      </p:sp>
      <p:grpSp>
        <p:nvGrpSpPr>
          <p:cNvPr id="56" name="群組 55"/>
          <p:cNvGrpSpPr/>
          <p:nvPr/>
        </p:nvGrpSpPr>
        <p:grpSpPr>
          <a:xfrm>
            <a:off x="1428750" y="1735372"/>
            <a:ext cx="2705096" cy="2017481"/>
            <a:chOff x="1428750" y="1735372"/>
            <a:chExt cx="2705096" cy="2017481"/>
          </a:xfrm>
        </p:grpSpPr>
        <p:grpSp>
          <p:nvGrpSpPr>
            <p:cNvPr id="3" name="Group 27"/>
            <p:cNvGrpSpPr/>
            <p:nvPr/>
          </p:nvGrpSpPr>
          <p:grpSpPr>
            <a:xfrm>
              <a:off x="1428750" y="1771649"/>
              <a:ext cx="2705096" cy="1981204"/>
              <a:chOff x="1428750" y="1771649"/>
              <a:chExt cx="2705096" cy="1981204"/>
            </a:xfrm>
          </p:grpSpPr>
          <p:sp>
            <p:nvSpPr>
              <p:cNvPr id="4" name="Rectangle 20"/>
              <p:cNvSpPr/>
              <p:nvPr/>
            </p:nvSpPr>
            <p:spPr>
              <a:xfrm>
                <a:off x="2286000" y="2247896"/>
                <a:ext cx="1276346" cy="800100"/>
              </a:xfrm>
              <a:prstGeom prst="rect">
                <a:avLst/>
              </a:prstGeom>
              <a:solidFill>
                <a:srgbClr val="5B9BD5"/>
              </a:solid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新細明體" pitchFamily="18"/>
                </a:endParaRPr>
              </a:p>
            </p:txBody>
          </p:sp>
          <p:sp>
            <p:nvSpPr>
              <p:cNvPr id="5" name="Rectangle 21"/>
              <p:cNvSpPr/>
              <p:nvPr/>
            </p:nvSpPr>
            <p:spPr>
              <a:xfrm>
                <a:off x="2038353" y="2133596"/>
                <a:ext cx="1733546" cy="114300"/>
              </a:xfrm>
              <a:prstGeom prst="rect">
                <a:avLst/>
              </a:prstGeom>
              <a:solidFill>
                <a:srgbClr val="5B9BD5"/>
              </a:solid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新細明體" pitchFamily="18"/>
                </a:endParaRPr>
              </a:p>
            </p:txBody>
          </p:sp>
          <p:sp>
            <p:nvSpPr>
              <p:cNvPr id="6" name="Rectangle 22"/>
              <p:cNvSpPr/>
              <p:nvPr/>
            </p:nvSpPr>
            <p:spPr>
              <a:xfrm>
                <a:off x="2286000" y="3067053"/>
                <a:ext cx="95253" cy="266703"/>
              </a:xfrm>
              <a:prstGeom prst="rect">
                <a:avLst/>
              </a:prstGeom>
              <a:solidFill>
                <a:srgbClr val="5B9BD5"/>
              </a:solid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新細明體" pitchFamily="18"/>
                </a:endParaRPr>
              </a:p>
            </p:txBody>
          </p:sp>
          <p:sp>
            <p:nvSpPr>
              <p:cNvPr id="7" name="Rectangle 23"/>
              <p:cNvSpPr/>
              <p:nvPr/>
            </p:nvSpPr>
            <p:spPr>
              <a:xfrm>
                <a:off x="3467103" y="3047996"/>
                <a:ext cx="95253" cy="266703"/>
              </a:xfrm>
              <a:prstGeom prst="rect">
                <a:avLst/>
              </a:prstGeom>
              <a:solidFill>
                <a:srgbClr val="5B9BD5"/>
              </a:solid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新細明體" pitchFamily="18"/>
                </a:endParaRPr>
              </a:p>
            </p:txBody>
          </p:sp>
          <p:sp>
            <p:nvSpPr>
              <p:cNvPr id="8" name="Line 24"/>
              <p:cNvSpPr/>
              <p:nvPr/>
            </p:nvSpPr>
            <p:spPr>
              <a:xfrm>
                <a:off x="1924053" y="3333746"/>
                <a:ext cx="1962146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0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  <p:sp>
            <p:nvSpPr>
              <p:cNvPr id="9" name="Line 25"/>
              <p:cNvSpPr/>
              <p:nvPr/>
            </p:nvSpPr>
            <p:spPr>
              <a:xfrm>
                <a:off x="1428750" y="1771649"/>
                <a:ext cx="628650" cy="3619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03" cap="flat">
                <a:solidFill>
                  <a:srgbClr val="ED7D31"/>
                </a:solidFill>
                <a:prstDash val="solid"/>
                <a:round/>
                <a:tailEnd type="arrow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  <p:sp>
            <p:nvSpPr>
              <p:cNvPr id="10" name="Text Box 26"/>
              <p:cNvSpPr txBox="1"/>
              <p:nvPr/>
            </p:nvSpPr>
            <p:spPr>
              <a:xfrm>
                <a:off x="1847846" y="3295653"/>
                <a:ext cx="2286000" cy="457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2400" b="0" i="0" u="none" strike="noStrike" kern="1200" cap="none" spc="0" baseline="0" dirty="0">
                    <a:solidFill>
                      <a:srgbClr val="0000FF"/>
                    </a:solidFill>
                    <a:uFillTx/>
                    <a:latin typeface="標楷體" pitchFamily="65"/>
                    <a:ea typeface="標楷體" pitchFamily="65"/>
                  </a:rPr>
                  <a:t>推桌子</a:t>
                </a:r>
                <a:endParaRPr lang="en-US" sz="2400" b="0" i="0" u="none" strike="noStrike" kern="1200" cap="none" spc="0" baseline="0" dirty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</a:endParaRPr>
              </a:p>
            </p:txBody>
          </p:sp>
        </p:grpSp>
        <p:cxnSp>
          <p:nvCxnSpPr>
            <p:cNvPr id="43" name="直線單箭頭接點 42"/>
            <p:cNvCxnSpPr/>
            <p:nvPr/>
          </p:nvCxnSpPr>
          <p:spPr>
            <a:xfrm flipH="1">
              <a:off x="1428750" y="1735372"/>
              <a:ext cx="3722" cy="437466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/>
            <p:nvPr/>
          </p:nvCxnSpPr>
          <p:spPr>
            <a:xfrm>
              <a:off x="1428750" y="1755446"/>
              <a:ext cx="628650" cy="16203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群組 56"/>
          <p:cNvGrpSpPr/>
          <p:nvPr/>
        </p:nvGrpSpPr>
        <p:grpSpPr>
          <a:xfrm>
            <a:off x="1866903" y="4173776"/>
            <a:ext cx="2552693" cy="1998424"/>
            <a:chOff x="1866903" y="4173776"/>
            <a:chExt cx="2552693" cy="1998424"/>
          </a:xfrm>
        </p:grpSpPr>
        <p:grpSp>
          <p:nvGrpSpPr>
            <p:cNvPr id="11" name="Group 61"/>
            <p:cNvGrpSpPr/>
            <p:nvPr/>
          </p:nvGrpSpPr>
          <p:grpSpPr>
            <a:xfrm>
              <a:off x="1866903" y="4210053"/>
              <a:ext cx="2552693" cy="1962147"/>
              <a:chOff x="1866903" y="4210053"/>
              <a:chExt cx="2552693" cy="1962147"/>
            </a:xfrm>
          </p:grpSpPr>
          <p:sp>
            <p:nvSpPr>
              <p:cNvPr id="12" name="Rectangle 29"/>
              <p:cNvSpPr/>
              <p:nvPr/>
            </p:nvSpPr>
            <p:spPr>
              <a:xfrm>
                <a:off x="2305046" y="4667253"/>
                <a:ext cx="1276346" cy="800100"/>
              </a:xfrm>
              <a:prstGeom prst="rect">
                <a:avLst/>
              </a:prstGeom>
              <a:solidFill>
                <a:srgbClr val="5B9BD5"/>
              </a:solid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新細明體" pitchFamily="18"/>
                </a:endParaRPr>
              </a:p>
            </p:txBody>
          </p:sp>
          <p:sp>
            <p:nvSpPr>
              <p:cNvPr id="13" name="Rectangle 30"/>
              <p:cNvSpPr/>
              <p:nvPr/>
            </p:nvSpPr>
            <p:spPr>
              <a:xfrm>
                <a:off x="2057400" y="4552953"/>
                <a:ext cx="1733546" cy="114300"/>
              </a:xfrm>
              <a:prstGeom prst="rect">
                <a:avLst/>
              </a:prstGeom>
              <a:solidFill>
                <a:srgbClr val="5B9BD5"/>
              </a:solid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新細明體" pitchFamily="18"/>
                </a:endParaRPr>
              </a:p>
            </p:txBody>
          </p:sp>
          <p:sp>
            <p:nvSpPr>
              <p:cNvPr id="14" name="Rectangle 31"/>
              <p:cNvSpPr/>
              <p:nvPr/>
            </p:nvSpPr>
            <p:spPr>
              <a:xfrm>
                <a:off x="2305046" y="5486400"/>
                <a:ext cx="95253" cy="266703"/>
              </a:xfrm>
              <a:prstGeom prst="rect">
                <a:avLst/>
              </a:prstGeom>
              <a:solidFill>
                <a:srgbClr val="5B9BD5"/>
              </a:solid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新細明體" pitchFamily="18"/>
                </a:endParaRPr>
              </a:p>
            </p:txBody>
          </p:sp>
          <p:sp>
            <p:nvSpPr>
              <p:cNvPr id="15" name="Rectangle 32"/>
              <p:cNvSpPr/>
              <p:nvPr/>
            </p:nvSpPr>
            <p:spPr>
              <a:xfrm>
                <a:off x="3486149" y="5467353"/>
                <a:ext cx="95253" cy="266703"/>
              </a:xfrm>
              <a:prstGeom prst="rect">
                <a:avLst/>
              </a:prstGeom>
              <a:solidFill>
                <a:srgbClr val="5B9BD5"/>
              </a:solid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新細明體" pitchFamily="18"/>
                </a:endParaRPr>
              </a:p>
            </p:txBody>
          </p:sp>
          <p:sp>
            <p:nvSpPr>
              <p:cNvPr id="16" name="Line 33"/>
              <p:cNvSpPr/>
              <p:nvPr/>
            </p:nvSpPr>
            <p:spPr>
              <a:xfrm>
                <a:off x="1943100" y="5753103"/>
                <a:ext cx="1962146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0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  <p:sp>
            <p:nvSpPr>
              <p:cNvPr id="17" name="Line 34"/>
              <p:cNvSpPr/>
              <p:nvPr/>
            </p:nvSpPr>
            <p:spPr>
              <a:xfrm flipV="1">
                <a:off x="3790946" y="4210053"/>
                <a:ext cx="628650" cy="3619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03" cap="flat">
                <a:solidFill>
                  <a:srgbClr val="ED7D31"/>
                </a:solidFill>
                <a:prstDash val="solid"/>
                <a:round/>
                <a:tailEnd type="arrow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  <p:sp>
            <p:nvSpPr>
              <p:cNvPr id="18" name="Text Box 35"/>
              <p:cNvSpPr txBox="1"/>
              <p:nvPr/>
            </p:nvSpPr>
            <p:spPr>
              <a:xfrm>
                <a:off x="1866903" y="5715000"/>
                <a:ext cx="2286000" cy="457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2400" b="0" i="0" u="none" strike="noStrike" kern="1200" cap="none" spc="0" baseline="0">
                    <a:solidFill>
                      <a:srgbClr val="0000FF"/>
                    </a:solidFill>
                    <a:uFillTx/>
                    <a:latin typeface="標楷體" pitchFamily="65"/>
                    <a:ea typeface="標楷體" pitchFamily="65"/>
                  </a:rPr>
                  <a:t>拉桌子</a:t>
                </a:r>
                <a:endParaRPr lang="en-US" sz="2400" b="0" i="0" u="none" strike="noStrike" kern="1200" cap="none" spc="0" baseline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</a:endParaRPr>
              </a:p>
            </p:txBody>
          </p:sp>
        </p:grpSp>
        <p:cxnSp>
          <p:nvCxnSpPr>
            <p:cNvPr id="53" name="直線單箭頭接點 52"/>
            <p:cNvCxnSpPr/>
            <p:nvPr/>
          </p:nvCxnSpPr>
          <p:spPr>
            <a:xfrm flipH="1">
              <a:off x="3790946" y="4173776"/>
              <a:ext cx="3722" cy="437466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>
              <a:off x="3790946" y="4582944"/>
              <a:ext cx="628650" cy="16203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91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字版面配置區 1"/>
          <p:cNvSpPr txBox="1">
            <a:spLocks/>
          </p:cNvSpPr>
          <p:nvPr/>
        </p:nvSpPr>
        <p:spPr>
          <a:xfrm>
            <a:off x="254977" y="984637"/>
            <a:ext cx="8537330" cy="1032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例題    </a:t>
            </a:r>
            <a:r>
              <a:rPr lang="zh-TW" altLang="zh-CN" sz="2800" dirty="0" smtClean="0"/>
              <a:t>哪</a:t>
            </a:r>
            <a:r>
              <a:rPr lang="zh-TW" altLang="zh-CN" sz="2800" dirty="0"/>
              <a:t>個比較輕鬆？</a:t>
            </a:r>
            <a:endParaRPr lang="zh-CN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08842" y="11343"/>
            <a:ext cx="8229600" cy="1143000"/>
          </a:xfrm>
        </p:spPr>
        <p:txBody>
          <a:bodyPr/>
          <a:lstStyle/>
          <a:p>
            <a:pPr lvl="0"/>
            <a:r>
              <a:rPr lang="zh-TW" altLang="en-US" dirty="0"/>
              <a:t>力的</a:t>
            </a:r>
            <a:r>
              <a:rPr lang="zh-TW" altLang="en-US" dirty="0" smtClean="0"/>
              <a:t>分解</a:t>
            </a:r>
            <a:endParaRPr lang="en-US" dirty="0"/>
          </a:p>
        </p:txBody>
      </p:sp>
      <p:grpSp>
        <p:nvGrpSpPr>
          <p:cNvPr id="19" name="Group 48"/>
          <p:cNvGrpSpPr/>
          <p:nvPr/>
        </p:nvGrpSpPr>
        <p:grpSpPr>
          <a:xfrm>
            <a:off x="4572000" y="1771649"/>
            <a:ext cx="4510453" cy="2347616"/>
            <a:chOff x="4572000" y="1771649"/>
            <a:chExt cx="4510453" cy="2347616"/>
          </a:xfrm>
        </p:grpSpPr>
        <p:sp>
          <p:nvSpPr>
            <p:cNvPr id="20" name="Rectangle 37"/>
            <p:cNvSpPr/>
            <p:nvPr/>
          </p:nvSpPr>
          <p:spPr>
            <a:xfrm>
              <a:off x="5838828" y="2247896"/>
              <a:ext cx="1276346" cy="800100"/>
            </a:xfrm>
            <a:prstGeom prst="rect">
              <a:avLst/>
            </a:pr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21" name="Rectangle 38"/>
            <p:cNvSpPr/>
            <p:nvPr/>
          </p:nvSpPr>
          <p:spPr>
            <a:xfrm>
              <a:off x="5591171" y="2133596"/>
              <a:ext cx="1733546" cy="114300"/>
            </a:xfrm>
            <a:prstGeom prst="rect">
              <a:avLst/>
            </a:pr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22" name="Rectangle 39"/>
            <p:cNvSpPr/>
            <p:nvPr/>
          </p:nvSpPr>
          <p:spPr>
            <a:xfrm>
              <a:off x="5838828" y="3067053"/>
              <a:ext cx="95253" cy="266703"/>
            </a:xfrm>
            <a:prstGeom prst="rect">
              <a:avLst/>
            </a:pr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23" name="Rectangle 40"/>
            <p:cNvSpPr/>
            <p:nvPr/>
          </p:nvSpPr>
          <p:spPr>
            <a:xfrm>
              <a:off x="7019921" y="3047996"/>
              <a:ext cx="95253" cy="266703"/>
            </a:xfrm>
            <a:prstGeom prst="rect">
              <a:avLst/>
            </a:pr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24" name="Line 41"/>
            <p:cNvSpPr/>
            <p:nvPr/>
          </p:nvSpPr>
          <p:spPr>
            <a:xfrm>
              <a:off x="5476871" y="3333746"/>
              <a:ext cx="196214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5" name="Line 42"/>
            <p:cNvSpPr/>
            <p:nvPr/>
          </p:nvSpPr>
          <p:spPr>
            <a:xfrm>
              <a:off x="4981578" y="1771649"/>
              <a:ext cx="628650" cy="361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03" cap="flat">
              <a:solidFill>
                <a:srgbClr val="ED7D31"/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6" name="Text Box 43"/>
            <p:cNvSpPr txBox="1"/>
            <p:nvPr/>
          </p:nvSpPr>
          <p:spPr>
            <a:xfrm>
              <a:off x="4572000" y="3657600"/>
              <a:ext cx="4510453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>
                <a:spcBef>
                  <a:spcPts val="14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400" b="0" i="0" u="none" strike="noStrike" kern="1200" cap="none" spc="0" baseline="0" dirty="0" smtClean="0"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正向力</a:t>
              </a:r>
              <a:r>
                <a:rPr lang="en-US" sz="2400" b="0" i="0" u="none" strike="noStrike" kern="1200" cap="none" spc="0" baseline="0" dirty="0" smtClean="0"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sz="2400" b="0" i="0" u="none" strike="noStrike" kern="1200" cap="none" spc="0" baseline="0" dirty="0"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= </a:t>
              </a:r>
              <a:r>
                <a:rPr lang="zh-TW" altLang="en-US" sz="2400" b="0" i="0" u="none" strike="noStrike" kern="1200" cap="none" spc="0" baseline="0" dirty="0" smtClean="0"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桌重</a:t>
              </a:r>
              <a:r>
                <a:rPr lang="en-US" sz="2400" b="0" i="0" u="none" strike="noStrike" kern="1200" cap="none" spc="0" baseline="0" dirty="0" smtClean="0"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sz="2400" b="0" i="0" u="none" strike="noStrike" kern="1200" cap="none" spc="0" baseline="0" dirty="0">
                  <a:solidFill>
                    <a:srgbClr val="0000FF"/>
                  </a:solidFill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+ </a:t>
              </a:r>
              <a:r>
                <a:rPr lang="zh-TW" altLang="en-US" sz="24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推力</a:t>
              </a:r>
              <a:r>
                <a:rPr lang="zh-TW" altLang="en-US" sz="24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垂直分力</a:t>
              </a:r>
              <a:endPara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7" name="Line 44"/>
            <p:cNvSpPr/>
            <p:nvPr/>
          </p:nvSpPr>
          <p:spPr>
            <a:xfrm>
              <a:off x="6486525" y="2647946"/>
              <a:ext cx="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8" name="Line 45"/>
            <p:cNvSpPr/>
            <p:nvPr/>
          </p:nvSpPr>
          <p:spPr>
            <a:xfrm flipV="1">
              <a:off x="6486525" y="3314700"/>
              <a:ext cx="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9" name="Line 46"/>
            <p:cNvSpPr/>
            <p:nvPr/>
          </p:nvSpPr>
          <p:spPr>
            <a:xfrm>
              <a:off x="4981578" y="1781178"/>
              <a:ext cx="0" cy="381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30" name="Line 47"/>
            <p:cNvSpPr/>
            <p:nvPr/>
          </p:nvSpPr>
          <p:spPr>
            <a:xfrm flipV="1">
              <a:off x="4981578" y="1781178"/>
              <a:ext cx="58102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grpSp>
        <p:nvGrpSpPr>
          <p:cNvPr id="31" name="Group 62"/>
          <p:cNvGrpSpPr/>
          <p:nvPr/>
        </p:nvGrpSpPr>
        <p:grpSpPr>
          <a:xfrm>
            <a:off x="4465024" y="4200525"/>
            <a:ext cx="4724403" cy="2982208"/>
            <a:chOff x="4465024" y="4200525"/>
            <a:chExt cx="4724403" cy="2982208"/>
          </a:xfrm>
        </p:grpSpPr>
        <p:sp>
          <p:nvSpPr>
            <p:cNvPr id="32" name="Rectangle 50"/>
            <p:cNvSpPr/>
            <p:nvPr/>
          </p:nvSpPr>
          <p:spPr>
            <a:xfrm>
              <a:off x="5838828" y="4705346"/>
              <a:ext cx="1276346" cy="800100"/>
            </a:xfrm>
            <a:prstGeom prst="rect">
              <a:avLst/>
            </a:pr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33" name="Rectangle 51"/>
            <p:cNvSpPr/>
            <p:nvPr/>
          </p:nvSpPr>
          <p:spPr>
            <a:xfrm>
              <a:off x="5591171" y="4591046"/>
              <a:ext cx="1733546" cy="114300"/>
            </a:xfrm>
            <a:prstGeom prst="rect">
              <a:avLst/>
            </a:pr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34" name="Rectangle 52"/>
            <p:cNvSpPr/>
            <p:nvPr/>
          </p:nvSpPr>
          <p:spPr>
            <a:xfrm>
              <a:off x="5838828" y="5524503"/>
              <a:ext cx="95253" cy="266703"/>
            </a:xfrm>
            <a:prstGeom prst="rect">
              <a:avLst/>
            </a:pr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35" name="Rectangle 53"/>
            <p:cNvSpPr/>
            <p:nvPr/>
          </p:nvSpPr>
          <p:spPr>
            <a:xfrm>
              <a:off x="7019921" y="5505446"/>
              <a:ext cx="95253" cy="266703"/>
            </a:xfrm>
            <a:prstGeom prst="rect">
              <a:avLst/>
            </a:pr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36" name="Line 54"/>
            <p:cNvSpPr/>
            <p:nvPr/>
          </p:nvSpPr>
          <p:spPr>
            <a:xfrm>
              <a:off x="5476871" y="5791196"/>
              <a:ext cx="196214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37" name="Line 55"/>
            <p:cNvSpPr/>
            <p:nvPr/>
          </p:nvSpPr>
          <p:spPr>
            <a:xfrm flipV="1">
              <a:off x="7324728" y="4229099"/>
              <a:ext cx="628650" cy="361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03" cap="flat">
              <a:solidFill>
                <a:srgbClr val="ED7D31"/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38" name="Text Box 56"/>
            <p:cNvSpPr txBox="1"/>
            <p:nvPr/>
          </p:nvSpPr>
          <p:spPr>
            <a:xfrm>
              <a:off x="4465024" y="6172200"/>
              <a:ext cx="4724403" cy="10105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>
                <a:spcBef>
                  <a:spcPts val="14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正向力</a:t>
              </a:r>
              <a:r>
                <a:rPr lang="en-US" altLang="zh-CN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= 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桌重</a:t>
              </a:r>
              <a:r>
                <a:rPr lang="en-US" altLang="zh-CN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24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–</a:t>
              </a:r>
              <a:r>
                <a:rPr lang="en-US" altLang="zh-CN" sz="24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4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拉力</a:t>
              </a:r>
              <a:r>
                <a:rPr lang="zh-TW" altLang="en-US" sz="24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垂直分力</a:t>
              </a:r>
              <a:endParaRPr lang="en-US" altLang="zh-CN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>
                <a:spcBef>
                  <a:spcPts val="14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altLang="zh-CN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9" name="Line 57"/>
            <p:cNvSpPr/>
            <p:nvPr/>
          </p:nvSpPr>
          <p:spPr>
            <a:xfrm>
              <a:off x="6486525" y="5105396"/>
              <a:ext cx="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40" name="Line 58"/>
            <p:cNvSpPr/>
            <p:nvPr/>
          </p:nvSpPr>
          <p:spPr>
            <a:xfrm flipV="1">
              <a:off x="6486525" y="5772149"/>
              <a:ext cx="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41" name="Line 59"/>
            <p:cNvSpPr/>
            <p:nvPr/>
          </p:nvSpPr>
          <p:spPr>
            <a:xfrm flipV="1">
              <a:off x="7324728" y="4200525"/>
              <a:ext cx="0" cy="381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42" name="Line 60"/>
            <p:cNvSpPr/>
            <p:nvPr/>
          </p:nvSpPr>
          <p:spPr>
            <a:xfrm flipV="1">
              <a:off x="7334246" y="4600575"/>
              <a:ext cx="58102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1428750" y="1735372"/>
            <a:ext cx="2705096" cy="2017481"/>
            <a:chOff x="1428750" y="1735372"/>
            <a:chExt cx="2705096" cy="2017481"/>
          </a:xfrm>
        </p:grpSpPr>
        <p:grpSp>
          <p:nvGrpSpPr>
            <p:cNvPr id="45" name="Group 27"/>
            <p:cNvGrpSpPr/>
            <p:nvPr/>
          </p:nvGrpSpPr>
          <p:grpSpPr>
            <a:xfrm>
              <a:off x="1428750" y="1771649"/>
              <a:ext cx="2705096" cy="1981204"/>
              <a:chOff x="1428750" y="1771649"/>
              <a:chExt cx="2705096" cy="1981204"/>
            </a:xfrm>
          </p:grpSpPr>
          <p:sp>
            <p:nvSpPr>
              <p:cNvPr id="48" name="Rectangle 20"/>
              <p:cNvSpPr/>
              <p:nvPr/>
            </p:nvSpPr>
            <p:spPr>
              <a:xfrm>
                <a:off x="2286000" y="2247896"/>
                <a:ext cx="1276346" cy="800100"/>
              </a:xfrm>
              <a:prstGeom prst="rect">
                <a:avLst/>
              </a:prstGeom>
              <a:solidFill>
                <a:srgbClr val="5B9BD5"/>
              </a:solid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新細明體" pitchFamily="18"/>
                </a:endParaRPr>
              </a:p>
            </p:txBody>
          </p:sp>
          <p:sp>
            <p:nvSpPr>
              <p:cNvPr id="49" name="Rectangle 21"/>
              <p:cNvSpPr/>
              <p:nvPr/>
            </p:nvSpPr>
            <p:spPr>
              <a:xfrm>
                <a:off x="2038353" y="2133596"/>
                <a:ext cx="1733546" cy="114300"/>
              </a:xfrm>
              <a:prstGeom prst="rect">
                <a:avLst/>
              </a:prstGeom>
              <a:solidFill>
                <a:srgbClr val="5B9BD5"/>
              </a:solid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新細明體" pitchFamily="18"/>
                </a:endParaRPr>
              </a:p>
            </p:txBody>
          </p:sp>
          <p:sp>
            <p:nvSpPr>
              <p:cNvPr id="50" name="Rectangle 22"/>
              <p:cNvSpPr/>
              <p:nvPr/>
            </p:nvSpPr>
            <p:spPr>
              <a:xfrm>
                <a:off x="2286000" y="3067053"/>
                <a:ext cx="95253" cy="266703"/>
              </a:xfrm>
              <a:prstGeom prst="rect">
                <a:avLst/>
              </a:prstGeom>
              <a:solidFill>
                <a:srgbClr val="5B9BD5"/>
              </a:solid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新細明體" pitchFamily="18"/>
                </a:endParaRPr>
              </a:p>
            </p:txBody>
          </p:sp>
          <p:sp>
            <p:nvSpPr>
              <p:cNvPr id="51" name="Rectangle 23"/>
              <p:cNvSpPr/>
              <p:nvPr/>
            </p:nvSpPr>
            <p:spPr>
              <a:xfrm>
                <a:off x="3467103" y="3047996"/>
                <a:ext cx="95253" cy="266703"/>
              </a:xfrm>
              <a:prstGeom prst="rect">
                <a:avLst/>
              </a:prstGeom>
              <a:solidFill>
                <a:srgbClr val="5B9BD5"/>
              </a:solid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新細明體" pitchFamily="18"/>
                </a:endParaRPr>
              </a:p>
            </p:txBody>
          </p:sp>
          <p:sp>
            <p:nvSpPr>
              <p:cNvPr id="52" name="Line 24"/>
              <p:cNvSpPr/>
              <p:nvPr/>
            </p:nvSpPr>
            <p:spPr>
              <a:xfrm>
                <a:off x="1924053" y="3333746"/>
                <a:ext cx="1962146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0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  <p:sp>
            <p:nvSpPr>
              <p:cNvPr id="53" name="Line 25"/>
              <p:cNvSpPr/>
              <p:nvPr/>
            </p:nvSpPr>
            <p:spPr>
              <a:xfrm>
                <a:off x="1428750" y="1771649"/>
                <a:ext cx="628650" cy="3619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03" cap="flat">
                <a:solidFill>
                  <a:srgbClr val="ED7D31"/>
                </a:solidFill>
                <a:prstDash val="solid"/>
                <a:round/>
                <a:tailEnd type="arrow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  <p:sp>
            <p:nvSpPr>
              <p:cNvPr id="54" name="Text Box 26"/>
              <p:cNvSpPr txBox="1"/>
              <p:nvPr/>
            </p:nvSpPr>
            <p:spPr>
              <a:xfrm>
                <a:off x="1847846" y="3295653"/>
                <a:ext cx="2286000" cy="457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2400" b="0" i="0" u="none" strike="noStrike" kern="1200" cap="none" spc="0" baseline="0" dirty="0">
                    <a:solidFill>
                      <a:srgbClr val="0000FF"/>
                    </a:solidFill>
                    <a:uFillTx/>
                    <a:latin typeface="標楷體" pitchFamily="65"/>
                    <a:ea typeface="標楷體" pitchFamily="65"/>
                  </a:rPr>
                  <a:t>推桌子</a:t>
                </a:r>
                <a:endParaRPr lang="en-US" sz="2400" b="0" i="0" u="none" strike="noStrike" kern="1200" cap="none" spc="0" baseline="0" dirty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</a:endParaRPr>
              </a:p>
            </p:txBody>
          </p:sp>
        </p:grpSp>
        <p:cxnSp>
          <p:nvCxnSpPr>
            <p:cNvPr id="46" name="直線單箭頭接點 45"/>
            <p:cNvCxnSpPr/>
            <p:nvPr/>
          </p:nvCxnSpPr>
          <p:spPr>
            <a:xfrm flipH="1">
              <a:off x="1428750" y="1735372"/>
              <a:ext cx="3722" cy="437466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/>
            <p:nvPr/>
          </p:nvCxnSpPr>
          <p:spPr>
            <a:xfrm>
              <a:off x="1428750" y="1755446"/>
              <a:ext cx="628650" cy="16203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群組 54"/>
          <p:cNvGrpSpPr/>
          <p:nvPr/>
        </p:nvGrpSpPr>
        <p:grpSpPr>
          <a:xfrm>
            <a:off x="1866903" y="4173776"/>
            <a:ext cx="2552693" cy="1998424"/>
            <a:chOff x="1866903" y="4173776"/>
            <a:chExt cx="2552693" cy="1998424"/>
          </a:xfrm>
        </p:grpSpPr>
        <p:grpSp>
          <p:nvGrpSpPr>
            <p:cNvPr id="56" name="Group 61"/>
            <p:cNvGrpSpPr/>
            <p:nvPr/>
          </p:nvGrpSpPr>
          <p:grpSpPr>
            <a:xfrm>
              <a:off x="1866903" y="4210053"/>
              <a:ext cx="2552693" cy="1962147"/>
              <a:chOff x="1866903" y="4210053"/>
              <a:chExt cx="2552693" cy="1962147"/>
            </a:xfrm>
          </p:grpSpPr>
          <p:sp>
            <p:nvSpPr>
              <p:cNvPr id="59" name="Rectangle 29"/>
              <p:cNvSpPr/>
              <p:nvPr/>
            </p:nvSpPr>
            <p:spPr>
              <a:xfrm>
                <a:off x="2305046" y="4667253"/>
                <a:ext cx="1276346" cy="800100"/>
              </a:xfrm>
              <a:prstGeom prst="rect">
                <a:avLst/>
              </a:prstGeom>
              <a:solidFill>
                <a:srgbClr val="5B9BD5"/>
              </a:solid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新細明體" pitchFamily="18"/>
                </a:endParaRPr>
              </a:p>
            </p:txBody>
          </p:sp>
          <p:sp>
            <p:nvSpPr>
              <p:cNvPr id="60" name="Rectangle 30"/>
              <p:cNvSpPr/>
              <p:nvPr/>
            </p:nvSpPr>
            <p:spPr>
              <a:xfrm>
                <a:off x="2057400" y="4552953"/>
                <a:ext cx="1733546" cy="114300"/>
              </a:xfrm>
              <a:prstGeom prst="rect">
                <a:avLst/>
              </a:prstGeom>
              <a:solidFill>
                <a:srgbClr val="5B9BD5"/>
              </a:solid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新細明體" pitchFamily="18"/>
                </a:endParaRPr>
              </a:p>
            </p:txBody>
          </p:sp>
          <p:sp>
            <p:nvSpPr>
              <p:cNvPr id="61" name="Rectangle 31"/>
              <p:cNvSpPr/>
              <p:nvPr/>
            </p:nvSpPr>
            <p:spPr>
              <a:xfrm>
                <a:off x="2305046" y="5486400"/>
                <a:ext cx="95253" cy="266703"/>
              </a:xfrm>
              <a:prstGeom prst="rect">
                <a:avLst/>
              </a:prstGeom>
              <a:solidFill>
                <a:srgbClr val="5B9BD5"/>
              </a:solid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新細明體" pitchFamily="18"/>
                </a:endParaRPr>
              </a:p>
            </p:txBody>
          </p:sp>
          <p:sp>
            <p:nvSpPr>
              <p:cNvPr id="62" name="Rectangle 32"/>
              <p:cNvSpPr/>
              <p:nvPr/>
            </p:nvSpPr>
            <p:spPr>
              <a:xfrm>
                <a:off x="3486149" y="5467353"/>
                <a:ext cx="95253" cy="266703"/>
              </a:xfrm>
              <a:prstGeom prst="rect">
                <a:avLst/>
              </a:prstGeom>
              <a:solidFill>
                <a:srgbClr val="5B9BD5"/>
              </a:solidFill>
              <a:ln w="95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新細明體" pitchFamily="18"/>
                </a:endParaRPr>
              </a:p>
            </p:txBody>
          </p:sp>
          <p:sp>
            <p:nvSpPr>
              <p:cNvPr id="63" name="Line 33"/>
              <p:cNvSpPr/>
              <p:nvPr/>
            </p:nvSpPr>
            <p:spPr>
              <a:xfrm>
                <a:off x="1943100" y="5753103"/>
                <a:ext cx="1962146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03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  <p:sp>
            <p:nvSpPr>
              <p:cNvPr id="64" name="Line 34"/>
              <p:cNvSpPr/>
              <p:nvPr/>
            </p:nvSpPr>
            <p:spPr>
              <a:xfrm flipV="1">
                <a:off x="3790946" y="4210053"/>
                <a:ext cx="628650" cy="3619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03" cap="flat">
                <a:solidFill>
                  <a:srgbClr val="ED7D31"/>
                </a:solidFill>
                <a:prstDash val="solid"/>
                <a:round/>
                <a:tailEnd type="arrow"/>
              </a:ln>
            </p:spPr>
            <p:txBody>
              <a:bodyPr vert="horz" wrap="non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  <p:sp>
            <p:nvSpPr>
              <p:cNvPr id="65" name="Text Box 35"/>
              <p:cNvSpPr txBox="1"/>
              <p:nvPr/>
            </p:nvSpPr>
            <p:spPr>
              <a:xfrm>
                <a:off x="1866903" y="5715000"/>
                <a:ext cx="2286000" cy="457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2400" b="0" i="0" u="none" strike="noStrike" kern="1200" cap="none" spc="0" baseline="0">
                    <a:solidFill>
                      <a:srgbClr val="0000FF"/>
                    </a:solidFill>
                    <a:uFillTx/>
                    <a:latin typeface="標楷體" pitchFamily="65"/>
                    <a:ea typeface="標楷體" pitchFamily="65"/>
                  </a:rPr>
                  <a:t>拉桌子</a:t>
                </a:r>
                <a:endParaRPr lang="en-US" sz="2400" b="0" i="0" u="none" strike="noStrike" kern="1200" cap="none" spc="0" baseline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</a:endParaRPr>
              </a:p>
            </p:txBody>
          </p:sp>
        </p:grpSp>
        <p:cxnSp>
          <p:nvCxnSpPr>
            <p:cNvPr id="57" name="直線單箭頭接點 56"/>
            <p:cNvCxnSpPr/>
            <p:nvPr/>
          </p:nvCxnSpPr>
          <p:spPr>
            <a:xfrm flipH="1">
              <a:off x="3790946" y="4173776"/>
              <a:ext cx="3722" cy="437466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/>
            <p:cNvCxnSpPr/>
            <p:nvPr/>
          </p:nvCxnSpPr>
          <p:spPr>
            <a:xfrm>
              <a:off x="3790946" y="4582944"/>
              <a:ext cx="628650" cy="16203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Line 46"/>
          <p:cNvSpPr/>
          <p:nvPr/>
        </p:nvSpPr>
        <p:spPr>
          <a:xfrm>
            <a:off x="6486525" y="2256688"/>
            <a:ext cx="0" cy="381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tailEnd type="arrow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7" name="Line 59"/>
          <p:cNvSpPr/>
          <p:nvPr/>
        </p:nvSpPr>
        <p:spPr>
          <a:xfrm flipV="1">
            <a:off x="6489460" y="4733185"/>
            <a:ext cx="0" cy="381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tailEnd type="arrow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48360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ãfree body diagram examples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91" y="2323976"/>
            <a:ext cx="4461469" cy="438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ãfree body diagram examples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84" y="2719640"/>
            <a:ext cx="2597674" cy="301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17012"/>
          </a:xfrm>
        </p:spPr>
        <p:txBody>
          <a:bodyPr/>
          <a:lstStyle/>
          <a:p>
            <a:r>
              <a:rPr lang="zh-TW" altLang="en-US" dirty="0" smtClean="0"/>
              <a:t>自由體圖</a:t>
            </a:r>
            <a:endParaRPr lang="zh-TW" altLang="en-US" dirty="0"/>
          </a:p>
        </p:txBody>
      </p:sp>
      <p:sp>
        <p:nvSpPr>
          <p:cNvPr id="7" name="文字版面配置區 1"/>
          <p:cNvSpPr txBox="1">
            <a:spLocks/>
          </p:cNvSpPr>
          <p:nvPr/>
        </p:nvSpPr>
        <p:spPr>
          <a:xfrm>
            <a:off x="457200" y="1291652"/>
            <a:ext cx="8325060" cy="1032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將一個物體或人體描述出所有的受力方向和大小，又稱為受力圖。</a:t>
            </a:r>
            <a:endParaRPr lang="zh-CN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字版面配置區 1"/>
          <p:cNvSpPr txBox="1">
            <a:spLocks/>
          </p:cNvSpPr>
          <p:nvPr/>
        </p:nvSpPr>
        <p:spPr>
          <a:xfrm>
            <a:off x="303334" y="1274720"/>
            <a:ext cx="8840665" cy="19708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作用在物體或人體上的外力是平衡的，即合力等於零。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物體或人體為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靜止或是等速度運動。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物體處於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靜態平衡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　</a:t>
            </a:r>
            <a:r>
              <a:rPr lang="en-US" altLang="zh-CN" sz="2800" dirty="0" smtClean="0">
                <a:latin typeface="Times New Roman" pitchFamily="18"/>
                <a:cs typeface="Times New Roman" pitchFamily="18"/>
              </a:rPr>
              <a:t>F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＝</a:t>
            </a:r>
            <a:r>
              <a:rPr lang="en-US" altLang="zh-CN" sz="2800" dirty="0">
                <a:latin typeface="Times New Roman" pitchFamily="18"/>
                <a:cs typeface="Times New Roman" pitchFamily="18"/>
              </a:rPr>
              <a:t>0</a:t>
            </a:r>
            <a:endParaRPr lang="zh-CN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力的平衡</a:t>
            </a:r>
            <a:endParaRPr lang="zh-TW" altLang="en-US" dirty="0"/>
          </a:p>
        </p:txBody>
      </p:sp>
      <p:pic>
        <p:nvPicPr>
          <p:cNvPr id="2050" name="Picture 2" descr="ãfree body diagram examples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18" y="3516924"/>
            <a:ext cx="5782129" cy="268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物件 13"/>
          <p:cNvGraphicFramePr/>
          <p:nvPr>
            <p:extLst>
              <p:ext uri="{D42A27DB-BD31-4B8C-83A1-F6EECF244321}">
                <p14:modId xmlns:p14="http://schemas.microsoft.com/office/powerpoint/2010/main" val="4291973146"/>
              </p:ext>
            </p:extLst>
          </p:nvPr>
        </p:nvGraphicFramePr>
        <p:xfrm>
          <a:off x="751083" y="2913966"/>
          <a:ext cx="286326" cy="407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方程式" r:id="rId4" imgW="164957" imgH="190335" progId="">
                  <p:embed/>
                </p:oleObj>
              </mc:Choice>
              <mc:Fallback>
                <p:oleObj name="方程式" r:id="rId4" imgW="164957" imgH="190335" progId="">
                  <p:embed/>
                  <p:pic>
                    <p:nvPicPr>
                      <p:cNvPr id="5" name="物件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1083" y="2913966"/>
                        <a:ext cx="286326" cy="407017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4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/>
              <a:t>力的兩大作用</a:t>
            </a:r>
          </a:p>
        </p:txBody>
      </p:sp>
      <p:graphicFrame>
        <p:nvGraphicFramePr>
          <p:cNvPr id="3" name="Group 28"/>
          <p:cNvGraphicFramePr>
            <a:graphicFrameLocks noGrp="1"/>
          </p:cNvGraphicFramePr>
          <p:nvPr>
            <p:ph type="tbl" idx="1"/>
          </p:nvPr>
        </p:nvGraphicFramePr>
        <p:xfrm>
          <a:off x="1331915" y="2276471"/>
          <a:ext cx="7313617" cy="232251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438403">
                  <a:extLst>
                    <a:ext uri="{9D8B030D-6E8A-4147-A177-3AD203B41FA5}">
                      <a16:colId xmlns="" xmlns:a16="http://schemas.microsoft.com/office/drawing/2014/main" val="2889745897"/>
                    </a:ext>
                  </a:extLst>
                </a:gridCol>
                <a:gridCol w="2436811">
                  <a:extLst>
                    <a:ext uri="{9D8B030D-6E8A-4147-A177-3AD203B41FA5}">
                      <a16:colId xmlns="" xmlns:a16="http://schemas.microsoft.com/office/drawing/2014/main" val="1126939413"/>
                    </a:ext>
                  </a:extLst>
                </a:gridCol>
                <a:gridCol w="2438403">
                  <a:extLst>
                    <a:ext uri="{9D8B030D-6E8A-4147-A177-3AD203B41FA5}">
                      <a16:colId xmlns="" xmlns:a16="http://schemas.microsoft.com/office/drawing/2014/main" val="3187276492"/>
                    </a:ext>
                  </a:extLst>
                </a:gridCol>
              </a:tblGrid>
              <a:tr h="738185"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8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力的作用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8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定律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8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公式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6857843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8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形狀改變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8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虎克定律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8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F=k∆x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716923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8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運動狀態改變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8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牛頓定律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8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F=ma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346366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274316" y="176799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虎克定律</a:t>
            </a:r>
            <a:r>
              <a:rPr lang="en-US">
                <a:latin typeface="Times New Roman" pitchFamily="18"/>
                <a:cs typeface="Times New Roman" pitchFamily="18"/>
              </a:rPr>
              <a:t>(Hooke’s Law)</a:t>
            </a:r>
            <a:endParaRPr lang="en-US"/>
          </a:p>
        </p:txBody>
      </p:sp>
      <p:sp>
        <p:nvSpPr>
          <p:cNvPr id="3" name="矩形 4"/>
          <p:cNvSpPr/>
          <p:nvPr/>
        </p:nvSpPr>
        <p:spPr>
          <a:xfrm>
            <a:off x="434394" y="1319799"/>
            <a:ext cx="8333512" cy="212365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sz="28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彈性體在彈性限度內所產生的形變與外力成正比</a:t>
            </a:r>
            <a:endParaRPr lang="en-US" sz="28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342900" marR="0" lvl="1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公式：</a:t>
            </a:r>
            <a:r>
              <a:rPr lang="en-US" sz="28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F = k</a:t>
            </a:r>
            <a:r>
              <a:rPr lang="el-GR" sz="28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Δ</a:t>
            </a:r>
            <a:r>
              <a:rPr lang="en-US" sz="28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x</a:t>
            </a:r>
          </a:p>
          <a:p>
            <a:pPr marL="0" marR="0" lvl="1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      </a:t>
            </a:r>
            <a:r>
              <a:rPr lang="zh-TW" sz="2800" b="0" i="0" u="none" strike="noStrike" kern="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外力</a:t>
            </a:r>
            <a:r>
              <a:rPr lang="en-US" sz="2800" b="0" i="0" u="none" strike="noStrike" kern="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zh-TW" sz="2800" b="0" i="0" u="none" strike="noStrike" kern="0" cap="none" spc="0" baseline="0" dirty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彈性常數</a:t>
            </a:r>
            <a:r>
              <a:rPr lang="en-US" sz="2800" b="0" i="0" u="none" strike="noStrike" kern="0" cap="none" spc="0" baseline="0" dirty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 x </a:t>
            </a:r>
            <a:r>
              <a:rPr lang="zh-TW" sz="2800" b="0" i="0" u="none" strike="noStrike" kern="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形變量</a:t>
            </a:r>
            <a:endParaRPr lang="en-US" sz="2800" b="0" i="0" u="none" strike="noStrike" kern="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342900" marR="0" lvl="1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Picture 2" descr="ãHookeâs Lawãçåçæå°çµæ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39821" y="3289371"/>
            <a:ext cx="4128086" cy="28598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54" y="3289371"/>
            <a:ext cx="4127052" cy="28598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382776" y="1685595"/>
            <a:ext cx="8506050" cy="15901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彈性常數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 (</a:t>
            </a:r>
            <a:r>
              <a:rPr lang="en-US" sz="2800" b="0" i="0" u="none" strike="noStrike" kern="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k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)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，隨材料種類、粗細、長短不同而異。</a:t>
            </a:r>
            <a:endParaRPr lang="en-US" sz="2800" b="0" i="0" u="none" strike="noStrike" kern="1200" cap="none" spc="0" baseline="0">
              <a:solidFill>
                <a:srgbClr val="0000FF"/>
              </a:solidFill>
              <a:uFillTx/>
              <a:latin typeface="標楷體" pitchFamily="65"/>
              <a:ea typeface="標楷體" pitchFamily="65"/>
              <a:cs typeface="標楷體" pitchFamily="65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形變的分類：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  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有伸長、壓縮、彎曲、扭轉、切變</a:t>
            </a:r>
            <a:r>
              <a:rPr lang="en-US" sz="2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…</a:t>
            </a:r>
            <a:r>
              <a:rPr lang="zh-TW" sz="2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等。</a:t>
            </a:r>
          </a:p>
        </p:txBody>
      </p:sp>
      <p:pic>
        <p:nvPicPr>
          <p:cNvPr id="3" name="圖片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495" y="3516745"/>
            <a:ext cx="3954853" cy="3116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1274316" y="176799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虎克定律</a:t>
            </a:r>
            <a:r>
              <a:rPr lang="en-US">
                <a:latin typeface="Times New Roman" pitchFamily="18"/>
                <a:cs typeface="Times New Roman" pitchFamily="18"/>
              </a:rPr>
              <a:t>(Hooke’s Law)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372143" y="1179123"/>
            <a:ext cx="8771857" cy="1905722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例題　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，在其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限度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克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使得原本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全長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18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公分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變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24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公分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，請問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在其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彈性限度內掛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50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克的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會變為多長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1274316" y="176799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虎克定律</a:t>
            </a:r>
            <a:r>
              <a:rPr lang="en-US">
                <a:latin typeface="Times New Roman" pitchFamily="18"/>
                <a:cs typeface="Times New Roman" pitchFamily="18"/>
              </a:rPr>
              <a:t>(Hooke’s Law)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372143" y="1179123"/>
            <a:ext cx="8771857" cy="1905722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例題　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，在其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限度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克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使得原本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全長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18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公分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變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24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公分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，請問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在其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彈性限度內掛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50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克的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會變為多長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1274316" y="176799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虎克定律</a:t>
            </a:r>
            <a:r>
              <a:rPr lang="en-US">
                <a:latin typeface="Times New Roman" pitchFamily="18"/>
                <a:cs typeface="Times New Roman" pitchFamily="18"/>
              </a:rPr>
              <a:t>(Hooke’s Law)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964995" y="2964264"/>
            <a:ext cx="6378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外力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= 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彈性常數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x 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形變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量</a:t>
            </a:r>
            <a:endParaRPr lang="en-US" altLang="zh-TW" sz="2400" kern="0" dirty="0" smtClean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0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372143" y="1179123"/>
            <a:ext cx="8771857" cy="1905722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例題　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，在其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限度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克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使得原本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全長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18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公分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變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24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公分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，請問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在其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彈性限度內掛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50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克的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會變為多長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1274316" y="176799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虎克定律</a:t>
            </a:r>
            <a:r>
              <a:rPr lang="en-US">
                <a:latin typeface="Times New Roman" pitchFamily="18"/>
                <a:cs typeface="Times New Roman" pitchFamily="18"/>
              </a:rPr>
              <a:t>(Hooke’s Law)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964995" y="2964264"/>
            <a:ext cx="6378213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外力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= 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彈性常數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x 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形變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量</a:t>
            </a:r>
            <a:endParaRPr lang="en-US" altLang="zh-TW" sz="2400" kern="0" dirty="0" smtClean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30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= 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常數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(24-18)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endParaRPr lang="en-US" altLang="zh-CN" sz="2400" kern="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5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07" y="2460919"/>
            <a:ext cx="2421836" cy="1917287"/>
          </a:xfrm>
          <a:prstGeom prst="rect">
            <a:avLst/>
          </a:prstGeom>
        </p:spPr>
      </p:pic>
      <p:sp>
        <p:nvSpPr>
          <p:cNvPr id="55" name="文字版面配置區 1"/>
          <p:cNvSpPr txBox="1">
            <a:spLocks/>
          </p:cNvSpPr>
          <p:nvPr/>
        </p:nvSpPr>
        <p:spPr>
          <a:xfrm>
            <a:off x="254977" y="1053656"/>
            <a:ext cx="8537330" cy="1032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例題</a:t>
            </a:r>
            <a:endParaRPr lang="zh-CN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力的合成</a:t>
            </a:r>
          </a:p>
        </p:txBody>
      </p:sp>
    </p:spTree>
    <p:extLst>
      <p:ext uri="{BB962C8B-B14F-4D97-AF65-F5344CB8AC3E}">
        <p14:creationId xmlns:p14="http://schemas.microsoft.com/office/powerpoint/2010/main" val="7755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372143" y="1179123"/>
            <a:ext cx="8771857" cy="1905722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例題　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，在其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限度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克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使得原本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全長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18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公分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變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24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公分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，請問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在其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彈性限度內掛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50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克的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會變為多長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1274316" y="176799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虎克定律</a:t>
            </a:r>
            <a:r>
              <a:rPr lang="en-US">
                <a:latin typeface="Times New Roman" pitchFamily="18"/>
                <a:cs typeface="Times New Roman" pitchFamily="18"/>
              </a:rPr>
              <a:t>(Hooke’s Law)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964995" y="2964264"/>
            <a:ext cx="6378213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外力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= 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彈性常數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x 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形變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量</a:t>
            </a:r>
            <a:endParaRPr lang="en-US" altLang="zh-TW" sz="2400" kern="0" dirty="0" smtClean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30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= 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常數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(24-18)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endParaRPr lang="en-US" altLang="zh-CN" sz="2400" kern="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4996" y="4128686"/>
            <a:ext cx="1696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彈性常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數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= 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873823" y="3897853"/>
            <a:ext cx="142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30 (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632668" y="4359517"/>
            <a:ext cx="2027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(24-18) (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endParaRPr lang="zh-CN" altLang="en-US" sz="2400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2632667" y="4359518"/>
            <a:ext cx="189791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08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372143" y="1179123"/>
            <a:ext cx="8771857" cy="1905722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例題　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，在其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限度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克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使得原本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全長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18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公分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變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24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公分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，請問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在其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彈性限度內掛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50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克的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會變為多長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1274316" y="176799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虎克定律</a:t>
            </a:r>
            <a:r>
              <a:rPr lang="en-US">
                <a:latin typeface="Times New Roman" pitchFamily="18"/>
                <a:cs typeface="Times New Roman" pitchFamily="18"/>
              </a:rPr>
              <a:t>(Hooke’s Law)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964995" y="2964264"/>
            <a:ext cx="6378213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外力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= 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彈性常數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x 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形變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量</a:t>
            </a:r>
            <a:endParaRPr lang="en-US" altLang="zh-TW" sz="2400" kern="0" dirty="0" smtClean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30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= 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常數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(24-18)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endParaRPr lang="en-US" altLang="zh-CN" sz="2400" kern="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4996" y="4128686"/>
            <a:ext cx="1696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彈性常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數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= 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873823" y="3897853"/>
            <a:ext cx="142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30 (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632668" y="4359517"/>
            <a:ext cx="2027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(24-18) (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endParaRPr lang="zh-CN" altLang="en-US" sz="2400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2632667" y="4359518"/>
            <a:ext cx="189791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678612" y="4174850"/>
            <a:ext cx="2129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= 5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/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984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372143" y="1179123"/>
            <a:ext cx="8771857" cy="1905722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例題　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，在其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限度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克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使得原本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全長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18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公分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變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24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公分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，請問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在其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彈性限度內掛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50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克的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會變為多長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1274316" y="176799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虎克定律</a:t>
            </a:r>
            <a:r>
              <a:rPr lang="en-US">
                <a:latin typeface="Times New Roman" pitchFamily="18"/>
                <a:cs typeface="Times New Roman" pitchFamily="18"/>
              </a:rPr>
              <a:t>(Hooke’s Law)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964995" y="2964264"/>
            <a:ext cx="6378213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外力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= 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彈性常數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x 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形變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量</a:t>
            </a:r>
            <a:endParaRPr lang="en-US" altLang="zh-TW" sz="2400" kern="0" dirty="0" smtClean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30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= 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常數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(24-18)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endParaRPr lang="en-US" altLang="zh-CN" sz="2400" kern="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4996" y="4128686"/>
            <a:ext cx="1696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彈性常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數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= 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873823" y="3897853"/>
            <a:ext cx="142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30 (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632668" y="4359517"/>
            <a:ext cx="2027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(24-18) (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endParaRPr lang="zh-CN" altLang="en-US" sz="2400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2632667" y="4359518"/>
            <a:ext cx="189791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678612" y="4174850"/>
            <a:ext cx="2129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= 5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/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867168" y="4879755"/>
            <a:ext cx="7075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假設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一個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50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克的重物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，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彈簧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會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變為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Y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endParaRPr lang="en-US" altLang="zh-TW" sz="2400" kern="0" dirty="0" smtClean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1093446" y="5110587"/>
            <a:ext cx="592852" cy="4023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372143" y="1179123"/>
            <a:ext cx="8771857" cy="1905722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例題　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，在其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限度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克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使得原本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全長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18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公分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變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24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公分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，請問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在其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彈性限度內掛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50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克的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會變為多長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1274316" y="176799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虎克定律</a:t>
            </a:r>
            <a:r>
              <a:rPr lang="en-US">
                <a:latin typeface="Times New Roman" pitchFamily="18"/>
                <a:cs typeface="Times New Roman" pitchFamily="18"/>
              </a:rPr>
              <a:t>(Hooke’s Law)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964995" y="2964264"/>
            <a:ext cx="6378213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外力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= 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彈性常數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x 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形變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量</a:t>
            </a:r>
            <a:endParaRPr lang="en-US" altLang="zh-TW" sz="2400" kern="0" dirty="0" smtClean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30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= 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常數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(24-18)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endParaRPr lang="en-US" altLang="zh-CN" sz="2400" kern="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4996" y="4128686"/>
            <a:ext cx="1696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彈性常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數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= 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873823" y="3897853"/>
            <a:ext cx="142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30 (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632668" y="4359517"/>
            <a:ext cx="2027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(24-18) (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endParaRPr lang="zh-CN" altLang="en-US" sz="2400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2632667" y="4359518"/>
            <a:ext cx="189791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678612" y="4174850"/>
            <a:ext cx="2129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= 5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/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867168" y="4879755"/>
            <a:ext cx="7075865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假設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一個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50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克的重物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，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彈簧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會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變為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Y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endParaRPr lang="en-US" altLang="zh-TW" sz="2400" kern="0" dirty="0" smtClean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50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= 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5 (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/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x 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(Y-18)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1093446" y="5110587"/>
            <a:ext cx="592852" cy="4023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7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372143" y="1179123"/>
            <a:ext cx="8771857" cy="1905722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例題　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，在其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限度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克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使得原本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全長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18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公分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變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24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公分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，請問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在其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彈性限度內掛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50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克的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會變為多長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1274316" y="176799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虎克定律</a:t>
            </a:r>
            <a:r>
              <a:rPr lang="en-US">
                <a:latin typeface="Times New Roman" pitchFamily="18"/>
                <a:cs typeface="Times New Roman" pitchFamily="18"/>
              </a:rPr>
              <a:t>(Hooke’s Law)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964995" y="2964264"/>
            <a:ext cx="6378213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外力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= 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彈性常數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x 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形變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量</a:t>
            </a:r>
            <a:endParaRPr lang="en-US" altLang="zh-TW" sz="2400" kern="0" dirty="0" smtClean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30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= 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常數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(24-18)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endParaRPr lang="en-US" altLang="zh-CN" sz="2400" kern="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4996" y="4128686"/>
            <a:ext cx="1696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彈性常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數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= 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873823" y="3897853"/>
            <a:ext cx="142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30 (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632668" y="4359517"/>
            <a:ext cx="2027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(24-18) (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endParaRPr lang="zh-CN" altLang="en-US" sz="2400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2632667" y="4359518"/>
            <a:ext cx="189791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678612" y="4174850"/>
            <a:ext cx="2129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= 5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/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867168" y="4879755"/>
            <a:ext cx="7075865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假設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一個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50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克的重物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，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彈簧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會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變為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Y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endParaRPr lang="en-US" altLang="zh-TW" sz="2400" kern="0" dirty="0" smtClean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50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= 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5 (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/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x 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(Y-18)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</a:p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Y-18 = 10         </a:t>
            </a:r>
            <a:endParaRPr lang="en-US" altLang="zh-CN" sz="2400" kern="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1093446" y="5110587"/>
            <a:ext cx="592852" cy="4023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9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372143" y="1179123"/>
            <a:ext cx="8771857" cy="1905722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例題　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，在其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限度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內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克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使得原本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全長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18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公分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變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為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24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公分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，請問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在其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彈性限度內掛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50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公</a:t>
            </a:r>
            <a:r>
              <a:rPr lang="zh-TW" altLang="zh-CN" sz="2800" dirty="0">
                <a:latin typeface="Times New Roman" pitchFamily="18"/>
                <a:cs typeface="Times New Roman" pitchFamily="18"/>
              </a:rPr>
              <a:t>克的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重物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altLang="zh-CN" sz="2800" dirty="0" smtClean="0">
                <a:latin typeface="Times New Roman" pitchFamily="18"/>
                <a:cs typeface="Times New Roman" pitchFamily="18"/>
              </a:rPr>
              <a:t>彈簧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會變為多長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1274316" y="176799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虎克定律</a:t>
            </a:r>
            <a:r>
              <a:rPr lang="en-US">
                <a:latin typeface="Times New Roman" pitchFamily="18"/>
                <a:cs typeface="Times New Roman" pitchFamily="18"/>
              </a:rPr>
              <a:t>(Hooke’s Law)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964995" y="2964264"/>
            <a:ext cx="6378213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外力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= 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彈性常數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x 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形變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量</a:t>
            </a:r>
            <a:endParaRPr lang="en-US" altLang="zh-TW" sz="2400" kern="0" dirty="0" smtClean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30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= 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常數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(24-18)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endParaRPr lang="en-US" altLang="zh-CN" sz="2400" kern="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4996" y="4128686"/>
            <a:ext cx="1696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彈性常</a:t>
            </a:r>
            <a:r>
              <a:rPr lang="zh-TW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數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= 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873823" y="3897853"/>
            <a:ext cx="142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30 (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632668" y="4359517"/>
            <a:ext cx="2027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(24-18) (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endParaRPr lang="zh-CN" altLang="en-US" sz="2400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2632667" y="4359518"/>
            <a:ext cx="189791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678612" y="4174850"/>
            <a:ext cx="2129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= 5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/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867168" y="4879755"/>
            <a:ext cx="7075865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假設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一個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50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克的重物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，</a:t>
            </a:r>
            <a:r>
              <a:rPr lang="zh-TW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彈簧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會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變為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Y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endParaRPr lang="en-US" altLang="zh-TW" sz="2400" kern="0" dirty="0" smtClean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50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= 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5 (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公克</a:t>
            </a:r>
            <a:r>
              <a:rPr lang="en-US" altLang="zh-TW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/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x 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(Y-18)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</a:p>
          <a:p>
            <a:pPr marL="0" lvl="1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Y-18 = 10                Y = </a:t>
            </a:r>
            <a:r>
              <a:rPr lang="en-US" altLang="zh-TW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28 (</a:t>
            </a:r>
            <a:r>
              <a:rPr lang="zh-TW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公分</a:t>
            </a:r>
            <a:r>
              <a:rPr lang="en-US" altLang="zh-TW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</a:t>
            </a:r>
            <a:endParaRPr lang="en-US" altLang="zh-CN" sz="2400" kern="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1093446" y="5110587"/>
            <a:ext cx="592852" cy="4023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3646487" y="6056807"/>
            <a:ext cx="592852" cy="4023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/>
              <a:t>牛頓定律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858978" y="1542464"/>
            <a:ext cx="8599054" cy="3583707"/>
          </a:xfrm>
        </p:spPr>
        <p:txBody>
          <a:bodyPr/>
          <a:lstStyle/>
          <a:p>
            <a:pPr lvl="0"/>
            <a:r>
              <a:rPr lang="zh-TW" dirty="0">
                <a:latin typeface="Times New Roman" pitchFamily="18"/>
                <a:cs typeface="Times New Roman" pitchFamily="18"/>
              </a:rPr>
              <a:t>描述物體的力與運動的相互關係：</a:t>
            </a:r>
          </a:p>
          <a:p>
            <a:pPr lvl="1"/>
            <a:r>
              <a:rPr lang="zh-TW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第一定律：運動狀態的描述</a:t>
            </a:r>
            <a:endParaRPr lang="en-US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457200" lvl="1" indent="0">
              <a:buNone/>
            </a:pPr>
            <a:r>
              <a:rPr lang="zh-TW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　　　　　　慣性與力的平衡　</a:t>
            </a:r>
            <a:r>
              <a:rPr lang="en-US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F</a:t>
            </a:r>
            <a:r>
              <a:rPr lang="zh-TW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endParaRPr lang="zh-TW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lvl="1"/>
            <a:r>
              <a:rPr lang="zh-TW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第二定律：力如何改變運動</a:t>
            </a:r>
            <a:r>
              <a:rPr lang="en-US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F</a:t>
            </a:r>
            <a:r>
              <a:rPr lang="zh-TW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ma     0</a:t>
            </a:r>
            <a:endParaRPr lang="zh-TW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lvl="1"/>
            <a:r>
              <a:rPr lang="zh-TW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第三定律：力的成對出現</a:t>
            </a:r>
            <a:endParaRPr lang="en-US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                </a:t>
            </a:r>
            <a:r>
              <a:rPr lang="zh-TW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作用反作用</a:t>
            </a:r>
            <a:r>
              <a:rPr lang="en-US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F</a:t>
            </a:r>
            <a:r>
              <a:rPr lang="en-US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12</a:t>
            </a:r>
            <a:r>
              <a:rPr lang="zh-TW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＝</a:t>
            </a:r>
            <a:r>
              <a:rPr lang="en-US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F</a:t>
            </a:r>
            <a:r>
              <a:rPr lang="en-US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21</a:t>
            </a:r>
          </a:p>
        </p:txBody>
      </p:sp>
      <p:sp>
        <p:nvSpPr>
          <p:cNvPr id="4" name="Rectangle 11"/>
          <p:cNvSpPr/>
          <p:nvPr/>
        </p:nvSpPr>
        <p:spPr>
          <a:xfrm>
            <a:off x="0" y="0"/>
            <a:ext cx="9364644" cy="457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/>
            </a:endParaRPr>
          </a:p>
        </p:txBody>
      </p:sp>
      <p:graphicFrame>
        <p:nvGraphicFramePr>
          <p:cNvPr id="5" name="物件 13"/>
          <p:cNvGraphicFramePr/>
          <p:nvPr/>
        </p:nvGraphicFramePr>
        <p:xfrm>
          <a:off x="6086758" y="2716901"/>
          <a:ext cx="286326" cy="407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方程式" r:id="rId3" imgW="164957" imgH="190335" progId="">
                  <p:embed/>
                </p:oleObj>
              </mc:Choice>
              <mc:Fallback>
                <p:oleObj name="方程式" r:id="rId3" imgW="164957" imgH="190335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6758" y="2716901"/>
                        <a:ext cx="286326" cy="407017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6"/>
          <p:cNvSpPr/>
          <p:nvPr/>
        </p:nvSpPr>
        <p:spPr>
          <a:xfrm>
            <a:off x="7047344" y="3666835"/>
            <a:ext cx="1273466" cy="5628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/>
            </a:endParaRPr>
          </a:p>
        </p:txBody>
      </p:sp>
      <p:graphicFrame>
        <p:nvGraphicFramePr>
          <p:cNvPr id="7" name="物件 18"/>
          <p:cNvGraphicFramePr/>
          <p:nvPr/>
        </p:nvGraphicFramePr>
        <p:xfrm>
          <a:off x="7305260" y="3195654"/>
          <a:ext cx="443465" cy="443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方程式" r:id="rId5" imgW="139700" imgH="139700" progId="">
                  <p:embed/>
                </p:oleObj>
              </mc:Choice>
              <mc:Fallback>
                <p:oleObj name="方程式" r:id="rId5" imgW="139700" imgH="1397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5260" y="3195654"/>
                        <a:ext cx="443465" cy="443465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19"/>
          <p:cNvGraphicFramePr/>
          <p:nvPr/>
        </p:nvGraphicFramePr>
        <p:xfrm>
          <a:off x="5999012" y="3223360"/>
          <a:ext cx="286326" cy="407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方程式" r:id="rId7" imgW="164957" imgH="190335" progId="">
                  <p:embed/>
                </p:oleObj>
              </mc:Choice>
              <mc:Fallback>
                <p:oleObj name="方程式" r:id="rId7" imgW="164957" imgH="190335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9012" y="3223360"/>
                        <a:ext cx="286326" cy="407017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單箭頭接點 26"/>
          <p:cNvCxnSpPr/>
          <p:nvPr/>
        </p:nvCxnSpPr>
        <p:spPr>
          <a:xfrm flipV="1">
            <a:off x="5384801" y="4257958"/>
            <a:ext cx="304796" cy="9235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  <a:tailEnd type="arrow"/>
          </a:ln>
        </p:spPr>
      </p:cxnSp>
      <p:cxnSp>
        <p:nvCxnSpPr>
          <p:cNvPr id="10" name="直線單箭頭接點 27"/>
          <p:cNvCxnSpPr/>
          <p:nvPr/>
        </p:nvCxnSpPr>
        <p:spPr>
          <a:xfrm flipV="1">
            <a:off x="6497781" y="4267193"/>
            <a:ext cx="304797" cy="9236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  <a:tailEnd type="arrow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/>
          <a:p>
            <a:pPr lvl="0"/>
            <a:r>
              <a:rPr lang="zh-TW"/>
              <a:t>牛頓第一定律</a:t>
            </a:r>
            <a:r>
              <a:rPr lang="en-US"/>
              <a:t>(</a:t>
            </a:r>
            <a:r>
              <a:rPr lang="zh-TW"/>
              <a:t>慣性定律</a:t>
            </a:r>
            <a:r>
              <a:rPr lang="en-US"/>
              <a:t>)</a:t>
            </a:r>
            <a:br>
              <a:rPr lang="en-US"/>
            </a:br>
            <a:r>
              <a:rPr lang="en-US">
                <a:latin typeface="Times New Roman" pitchFamily="18"/>
              </a:rPr>
              <a:t> (</a:t>
            </a:r>
            <a:r>
              <a:rPr lang="en-US" i="1">
                <a:latin typeface="Times New Roman" pitchFamily="18"/>
              </a:rPr>
              <a:t>Newton’s first law</a:t>
            </a:r>
            <a:r>
              <a:rPr lang="en-US">
                <a:latin typeface="Times New Roman" pitchFamily="18"/>
              </a:rPr>
              <a:t> </a:t>
            </a:r>
            <a:r>
              <a:rPr lang="en-US" sz="4000">
                <a:latin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</a:rPr>
              <a:t> </a:t>
            </a:r>
            <a:endParaRPr lang="en-US"/>
          </a:p>
        </p:txBody>
      </p:sp>
      <p:sp>
        <p:nvSpPr>
          <p:cNvPr id="3" name="內容版面配置區 7"/>
          <p:cNvSpPr txBox="1"/>
          <p:nvPr/>
        </p:nvSpPr>
        <p:spPr>
          <a:xfrm>
            <a:off x="571500" y="1643067"/>
            <a:ext cx="7929567" cy="47049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6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慣性</a:t>
            </a:r>
            <a:r>
              <a:rPr lang="en-US" sz="2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: </a:t>
            </a:r>
          </a:p>
          <a:p>
            <a:pPr marL="800100" marR="0" lvl="1" indent="-342900" algn="l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6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通常是指抵抗改變原來狀態的趨勢。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800100" marR="0" lvl="1" indent="-342900" algn="l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6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物體具有保持原來靜止或運動狀態的性質。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800100" marR="0" lvl="1" indent="-342900" algn="l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6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物體傾向於保持現況，不論是靜止中或是持續地移動中。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  <a:p>
            <a:pPr marL="457200" marR="0" lvl="0" indent="-457200" algn="l" defTabSz="914400" rtl="0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6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慣性沒有測量單位，但是物體所擁有的慣性是與質量成正比的。即質量越大的物體，越能保持其現況，越不易被改變其狀態。</a:t>
            </a:r>
            <a:endParaRPr lang="en-US" sz="28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457200" marR="0" lvl="0" indent="-457200" algn="l" defTabSz="914400" rtl="0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6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物體在不受外力或所受合力為零的情況下，靜者恆靜；動者恆做等速度運動。</a:t>
            </a:r>
            <a:endParaRPr lang="en-US" sz="28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457200" marR="0" lvl="0" indent="-457200" algn="l" defTabSz="914400" rtl="0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6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457200" marR="0" lvl="0" indent="-457200" algn="l" defTabSz="914400" rtl="0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6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457200" marR="0" lvl="0" indent="-457200" algn="l" defTabSz="914400" rtl="0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6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7" y="2060572"/>
            <a:ext cx="3865598" cy="23819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1"/>
          <p:cNvSpPr txBox="1">
            <a:spLocks noGrp="1"/>
          </p:cNvSpPr>
          <p:nvPr>
            <p:ph type="body" idx="2"/>
          </p:nvPr>
        </p:nvSpPr>
        <p:spPr>
          <a:xfrm>
            <a:off x="4279611" y="540035"/>
            <a:ext cx="4757742" cy="5688016"/>
          </a:xfrm>
        </p:spPr>
        <p:txBody>
          <a:bodyPr/>
          <a:lstStyle/>
          <a:p>
            <a:pPr lvl="0"/>
            <a:r>
              <a:rPr lang="zh-TW" sz="2800" b="1" dirty="0">
                <a:latin typeface="Times New Roman" pitchFamily="18"/>
                <a:cs typeface="Times New Roman" pitchFamily="18"/>
              </a:rPr>
              <a:t>圓周運動與慣性定律</a:t>
            </a:r>
          </a:p>
          <a:p>
            <a:pPr lvl="0">
              <a:buNone/>
            </a:pPr>
            <a:endParaRPr lang="en-US" sz="900" b="1" dirty="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en-US" sz="2800" dirty="0">
                <a:latin typeface="Times New Roman" pitchFamily="18"/>
                <a:cs typeface="Times New Roman" pitchFamily="18"/>
              </a:rPr>
              <a:t> (1)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當繩子綁住球體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時</a:t>
            </a:r>
            <a:r>
              <a:rPr lang="zh-TW" altLang="en-US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繩子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繞一中心旋轉，把球體拉住使之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產生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向心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加速度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而做圓周運動。</a:t>
            </a:r>
          </a:p>
          <a:p>
            <a:pPr lvl="0">
              <a:buNone/>
            </a:pPr>
            <a:endParaRPr lang="en-US" sz="1200" dirty="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en-US" sz="2800" dirty="0">
                <a:latin typeface="Times New Roman" pitchFamily="18"/>
                <a:cs typeface="Times New Roman" pitchFamily="18"/>
              </a:rPr>
              <a:t> (2)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當繩子放開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時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，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此時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遵守慣性定律，球體延著切線加速度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方向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等速度的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前進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。</a:t>
            </a:r>
          </a:p>
          <a:p>
            <a:pPr lvl="0"/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Line 12"/>
          <p:cNvSpPr/>
          <p:nvPr/>
        </p:nvSpPr>
        <p:spPr>
          <a:xfrm>
            <a:off x="801983" y="2558472"/>
            <a:ext cx="503240" cy="5261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Line 14"/>
          <p:cNvSpPr/>
          <p:nvPr/>
        </p:nvSpPr>
        <p:spPr>
          <a:xfrm>
            <a:off x="471053" y="3254834"/>
            <a:ext cx="834161" cy="45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6" name="Line 15"/>
          <p:cNvSpPr/>
          <p:nvPr/>
        </p:nvSpPr>
        <p:spPr>
          <a:xfrm flipV="1">
            <a:off x="801983" y="3516453"/>
            <a:ext cx="503240" cy="5013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牛頓第二定律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加速度定律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br>
              <a:rPr lang="en-US">
                <a:latin typeface="Times New Roman" pitchFamily="18"/>
                <a:ea typeface="標楷體" pitchFamily="65"/>
                <a:cs typeface="Times New Roman" pitchFamily="18"/>
              </a:rPr>
            </a:b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i="1">
                <a:latin typeface="Times New Roman" pitchFamily="18"/>
                <a:ea typeface="標楷體" pitchFamily="65"/>
                <a:cs typeface="Times New Roman" pitchFamily="18"/>
              </a:rPr>
              <a:t>Newton’s second law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4000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57192" y="1643067"/>
            <a:ext cx="8572500" cy="4643432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力量會導致物體產生“加速度”。</a:t>
            </a:r>
            <a:endParaRPr lang="en-US" sz="2800" dirty="0">
              <a:latin typeface="Times New Roman" pitchFamily="18"/>
              <a:cs typeface="Times New Roman" pitchFamily="18"/>
            </a:endParaRPr>
          </a:p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物體受外力作用時，必在外力方向上產生一加速度，此加速度之大小與外力成正比，而與質量成反比。</a:t>
            </a:r>
            <a:endParaRPr lang="en-US" sz="2800" dirty="0">
              <a:latin typeface="Times New Roman" pitchFamily="18"/>
              <a:cs typeface="Times New Roman" pitchFamily="18"/>
            </a:endParaRPr>
          </a:p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即指物體運動所需的力等於物體質量與加速度的乘積。</a:t>
            </a:r>
            <a:endParaRPr lang="en-US" sz="2800" dirty="0">
              <a:latin typeface="Times New Roman" pitchFamily="18"/>
              <a:cs typeface="Times New Roman" pitchFamily="18"/>
            </a:endParaRPr>
          </a:p>
          <a:p>
            <a:pPr lvl="0"/>
            <a:endParaRPr lang="en-US" sz="2800" dirty="0">
              <a:latin typeface="Times New Roman" pitchFamily="18"/>
              <a:cs typeface="Times New Roman" pitchFamily="18"/>
            </a:endParaRPr>
          </a:p>
          <a:p>
            <a:pPr lvl="0"/>
            <a:r>
              <a:rPr lang="en-US" dirty="0">
                <a:latin typeface="Times New Roman" pitchFamily="18"/>
                <a:cs typeface="Times New Roman" pitchFamily="18"/>
              </a:rPr>
              <a:t>F = </a:t>
            </a:r>
            <a:r>
              <a:rPr lang="en-US" dirty="0" smtClean="0">
                <a:latin typeface="Times New Roman" pitchFamily="18"/>
                <a:cs typeface="Times New Roman" pitchFamily="18"/>
              </a:rPr>
              <a:t>ma</a:t>
            </a:r>
          </a:p>
          <a:p>
            <a:pPr marL="0" lvl="0" indent="0">
              <a:buNone/>
            </a:pPr>
            <a:r>
              <a:rPr lang="zh-TW" altLang="en-US" sz="2400" dirty="0">
                <a:solidFill>
                  <a:srgbClr val="0000FF"/>
                </a:solidFill>
                <a:latin typeface="Times New Roman" pitchFamily="18"/>
                <a:ea typeface="標楷體" panose="03000509000000000000" pitchFamily="65" charset="-120"/>
                <a:cs typeface="Times New Roman" pitchFamily="18"/>
              </a:rPr>
              <a:t>　</a:t>
            </a:r>
            <a:r>
              <a:rPr 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外力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質量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ｘ</a:t>
            </a:r>
            <a:r>
              <a:rPr 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加速度</a:t>
            </a:r>
            <a:endParaRPr 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07" y="2460919"/>
            <a:ext cx="2421836" cy="1917287"/>
          </a:xfrm>
          <a:prstGeom prst="rect">
            <a:avLst/>
          </a:prstGeom>
        </p:spPr>
      </p:pic>
      <p:sp>
        <p:nvSpPr>
          <p:cNvPr id="55" name="文字版面配置區 1"/>
          <p:cNvSpPr txBox="1">
            <a:spLocks/>
          </p:cNvSpPr>
          <p:nvPr/>
        </p:nvSpPr>
        <p:spPr>
          <a:xfrm>
            <a:off x="254977" y="1053656"/>
            <a:ext cx="8537330" cy="1032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例題</a:t>
            </a:r>
            <a:endParaRPr lang="zh-CN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力的合成</a:t>
            </a:r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4749107" y="3291348"/>
            <a:ext cx="765160" cy="108685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554415" y="3650111"/>
            <a:ext cx="389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牛頓第二定律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加速度定律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br>
              <a:rPr lang="en-US">
                <a:latin typeface="Times New Roman" pitchFamily="18"/>
                <a:ea typeface="標楷體" pitchFamily="65"/>
                <a:cs typeface="Times New Roman" pitchFamily="18"/>
              </a:rPr>
            </a:b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i="1">
                <a:latin typeface="Times New Roman" pitchFamily="18"/>
                <a:ea typeface="標楷體" pitchFamily="65"/>
                <a:cs typeface="Times New Roman" pitchFamily="18"/>
              </a:rPr>
              <a:t>Newton’s second law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4000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57192" y="1643067"/>
            <a:ext cx="8786807" cy="2938460"/>
          </a:xfrm>
        </p:spPr>
        <p:txBody>
          <a:bodyPr/>
          <a:lstStyle/>
          <a:p>
            <a:pPr lvl="0"/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力量的單位是由質量與加速度的單位所合成的。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力量的單位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一般為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“牛頓”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牛頓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公斤質量的物體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產生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的加速度所需的力。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42"/>
          <p:cNvGraphicFramePr>
            <a:graphicFrameLocks noGrp="1"/>
          </p:cNvGraphicFramePr>
          <p:nvPr>
            <p:ph idx="2"/>
          </p:nvPr>
        </p:nvGraphicFramePr>
        <p:xfrm>
          <a:off x="971550" y="3644898"/>
          <a:ext cx="7632696" cy="266382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439859">
                  <a:extLst>
                    <a:ext uri="{9D8B030D-6E8A-4147-A177-3AD203B41FA5}">
                      <a16:colId xmlns="" xmlns:a16="http://schemas.microsoft.com/office/drawing/2014/main" val="1138888527"/>
                    </a:ext>
                  </a:extLst>
                </a:gridCol>
                <a:gridCol w="1871657">
                  <a:extLst>
                    <a:ext uri="{9D8B030D-6E8A-4147-A177-3AD203B41FA5}">
                      <a16:colId xmlns="" xmlns:a16="http://schemas.microsoft.com/office/drawing/2014/main" val="3824444048"/>
                    </a:ext>
                  </a:extLst>
                </a:gridCol>
                <a:gridCol w="1441451">
                  <a:extLst>
                    <a:ext uri="{9D8B030D-6E8A-4147-A177-3AD203B41FA5}">
                      <a16:colId xmlns="" xmlns:a16="http://schemas.microsoft.com/office/drawing/2014/main" val="3843485886"/>
                    </a:ext>
                  </a:extLst>
                </a:gridCol>
                <a:gridCol w="2879729">
                  <a:extLst>
                    <a:ext uri="{9D8B030D-6E8A-4147-A177-3AD203B41FA5}">
                      <a16:colId xmlns="" xmlns:a16="http://schemas.microsoft.com/office/drawing/2014/main" val="558574099"/>
                    </a:ext>
                  </a:extLst>
                </a:gridCol>
              </a:tblGrid>
              <a:tr h="887416"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單位制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F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a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8056986"/>
                  </a:ext>
                </a:extLst>
              </a:tr>
              <a:tr h="888997"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M.K.S</a:t>
                      </a: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制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牛頓</a:t>
                      </a:r>
                      <a:r>
                        <a:rPr lang="en-US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(N)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公斤</a:t>
                      </a:r>
                      <a:r>
                        <a:rPr lang="en-US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(kg)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公尺</a:t>
                      </a:r>
                      <a:r>
                        <a:rPr lang="en-US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秒</a:t>
                      </a:r>
                      <a:r>
                        <a:rPr lang="en-US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²(m/s²)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3917149"/>
                  </a:ext>
                </a:extLst>
              </a:tr>
              <a:tr h="887416"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Cgs</a:t>
                      </a: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制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達因</a:t>
                      </a:r>
                      <a:r>
                        <a:rPr lang="en-US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(dyne)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公克</a:t>
                      </a:r>
                      <a:r>
                        <a:rPr lang="en-US" sz="2400" b="0" i="0" u="none" strike="noStrike" cap="none" baseline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(g)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0" i="0" u="none" strike="noStrike" cap="none" baseline="0" dirty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公分</a:t>
                      </a:r>
                      <a:r>
                        <a:rPr lang="en-US" sz="2400" b="0" i="0" u="none" strike="noStrike" cap="none" baseline="0" dirty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/</a:t>
                      </a:r>
                      <a:r>
                        <a:rPr lang="zh-TW" sz="2400" b="0" i="0" u="none" strike="noStrike" cap="none" baseline="0" dirty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秒</a:t>
                      </a:r>
                      <a:r>
                        <a:rPr lang="en-US" sz="2400" b="0" i="0" u="none" strike="noStrike" cap="none" baseline="0" dirty="0">
                          <a:solidFill>
                            <a:srgbClr val="0000FF"/>
                          </a:solidFill>
                          <a:latin typeface="Times New Roman" pitchFamily="18"/>
                          <a:ea typeface="標楷體" pitchFamily="65"/>
                          <a:cs typeface="Times New Roman" pitchFamily="18"/>
                        </a:rPr>
                        <a:t>²(cm/s²)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214292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第二定律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加速度定律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br>
              <a:rPr lang="en-US">
                <a:latin typeface="Times New Roman" pitchFamily="18"/>
                <a:ea typeface="標楷體" pitchFamily="65"/>
                <a:cs typeface="Times New Roman" pitchFamily="18"/>
              </a:rPr>
            </a:b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i="1">
                <a:latin typeface="Times New Roman" pitchFamily="18"/>
                <a:ea typeface="標楷體" pitchFamily="65"/>
                <a:cs typeface="Times New Roman" pitchFamily="18"/>
              </a:rPr>
              <a:t>Newton’s second law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4000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57193" y="1643067"/>
            <a:ext cx="8525550" cy="2938460"/>
          </a:xfrm>
        </p:spPr>
        <p:txBody>
          <a:bodyPr/>
          <a:lstStyle/>
          <a:p>
            <a:pPr lvl="0"/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例題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一顆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981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公克的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球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被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公斤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的力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量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所擊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請問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球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會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產生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多少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加速度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第二定律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加速度定律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br>
              <a:rPr lang="en-US">
                <a:latin typeface="Times New Roman" pitchFamily="18"/>
                <a:ea typeface="標楷體" pitchFamily="65"/>
                <a:cs typeface="Times New Roman" pitchFamily="18"/>
              </a:rPr>
            </a:b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i="1">
                <a:latin typeface="Times New Roman" pitchFamily="18"/>
                <a:ea typeface="標楷體" pitchFamily="65"/>
                <a:cs typeface="Times New Roman" pitchFamily="18"/>
              </a:rPr>
              <a:t>Newton’s second law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4000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57193" y="1643067"/>
            <a:ext cx="8525550" cy="2938460"/>
          </a:xfrm>
        </p:spPr>
        <p:txBody>
          <a:bodyPr/>
          <a:lstStyle/>
          <a:p>
            <a:pPr lvl="0"/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例題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一顆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981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公克的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球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被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公斤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的力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量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所擊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請問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球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會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產生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多少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加速度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151" y="26967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 = ma</a:t>
            </a:r>
          </a:p>
          <a:p>
            <a:pPr lvl="0"/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力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質量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ｘ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加速度</a:t>
            </a:r>
          </a:p>
        </p:txBody>
      </p:sp>
    </p:spTree>
    <p:extLst>
      <p:ext uri="{BB962C8B-B14F-4D97-AF65-F5344CB8AC3E}">
        <p14:creationId xmlns:p14="http://schemas.microsoft.com/office/powerpoint/2010/main" val="1089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第二定律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加速度定律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br>
              <a:rPr lang="en-US">
                <a:latin typeface="Times New Roman" pitchFamily="18"/>
                <a:ea typeface="標楷體" pitchFamily="65"/>
                <a:cs typeface="Times New Roman" pitchFamily="18"/>
              </a:rPr>
            </a:b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i="1">
                <a:latin typeface="Times New Roman" pitchFamily="18"/>
                <a:ea typeface="標楷體" pitchFamily="65"/>
                <a:cs typeface="Times New Roman" pitchFamily="18"/>
              </a:rPr>
              <a:t>Newton’s second law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4000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57193" y="1643067"/>
            <a:ext cx="8525550" cy="2938460"/>
          </a:xfrm>
        </p:spPr>
        <p:txBody>
          <a:bodyPr/>
          <a:lstStyle/>
          <a:p>
            <a:pPr lvl="0"/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例題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一顆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981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公克的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球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被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公斤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的力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量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所擊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請問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球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會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產生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多少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加速度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151" y="26967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 = ma</a:t>
            </a:r>
          </a:p>
          <a:p>
            <a:pPr lvl="0"/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力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質量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ｘ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加速度</a:t>
            </a:r>
          </a:p>
        </p:txBody>
      </p:sp>
      <p:sp>
        <p:nvSpPr>
          <p:cNvPr id="5" name="矩形 4"/>
          <p:cNvSpPr/>
          <p:nvPr/>
        </p:nvSpPr>
        <p:spPr>
          <a:xfrm>
            <a:off x="525151" y="3527795"/>
            <a:ext cx="835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牛頓是使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公斤質量的物體產生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秒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²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的加速度所需的</a:t>
            </a:r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力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3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第二定律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加速度定律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br>
              <a:rPr lang="en-US">
                <a:latin typeface="Times New Roman" pitchFamily="18"/>
                <a:ea typeface="標楷體" pitchFamily="65"/>
                <a:cs typeface="Times New Roman" pitchFamily="18"/>
              </a:rPr>
            </a:b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i="1">
                <a:latin typeface="Times New Roman" pitchFamily="18"/>
                <a:ea typeface="標楷體" pitchFamily="65"/>
                <a:cs typeface="Times New Roman" pitchFamily="18"/>
              </a:rPr>
              <a:t>Newton’s second law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4000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57193" y="1643067"/>
            <a:ext cx="8525550" cy="2938460"/>
          </a:xfrm>
        </p:spPr>
        <p:txBody>
          <a:bodyPr/>
          <a:lstStyle/>
          <a:p>
            <a:pPr lvl="0"/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例題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一顆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981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公克的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球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被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公斤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的力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量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所擊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請問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球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會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產生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多少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加速度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151" y="26967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 = ma</a:t>
            </a:r>
          </a:p>
          <a:p>
            <a:pPr lvl="0"/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力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質量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ｘ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加速度</a:t>
            </a:r>
          </a:p>
        </p:txBody>
      </p:sp>
      <p:sp>
        <p:nvSpPr>
          <p:cNvPr id="5" name="矩形 4"/>
          <p:cNvSpPr/>
          <p:nvPr/>
        </p:nvSpPr>
        <p:spPr>
          <a:xfrm>
            <a:off x="525151" y="3527795"/>
            <a:ext cx="835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牛頓是使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公斤質量的物體產生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秒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²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的加速度所需的</a:t>
            </a:r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力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00324" y="4177666"/>
            <a:ext cx="3595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981 (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公克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＝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0.981 (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4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864158" y="4388936"/>
            <a:ext cx="592852" cy="4023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7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第二定律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加速度定律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br>
              <a:rPr lang="en-US">
                <a:latin typeface="Times New Roman" pitchFamily="18"/>
                <a:ea typeface="標楷體" pitchFamily="65"/>
                <a:cs typeface="Times New Roman" pitchFamily="18"/>
              </a:rPr>
            </a:b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i="1">
                <a:latin typeface="Times New Roman" pitchFamily="18"/>
                <a:ea typeface="標楷體" pitchFamily="65"/>
                <a:cs typeface="Times New Roman" pitchFamily="18"/>
              </a:rPr>
              <a:t>Newton’s second law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4000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57193" y="1643067"/>
            <a:ext cx="8525550" cy="2938460"/>
          </a:xfrm>
        </p:spPr>
        <p:txBody>
          <a:bodyPr/>
          <a:lstStyle/>
          <a:p>
            <a:pPr lvl="0"/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例題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一顆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981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公克的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球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被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公斤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的力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量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所擊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請問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球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會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產生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多少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加速度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151" y="26967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 = ma</a:t>
            </a:r>
          </a:p>
          <a:p>
            <a:pPr lvl="0"/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力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質量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ｘ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加速度</a:t>
            </a:r>
          </a:p>
        </p:txBody>
      </p:sp>
      <p:sp>
        <p:nvSpPr>
          <p:cNvPr id="5" name="矩形 4"/>
          <p:cNvSpPr/>
          <p:nvPr/>
        </p:nvSpPr>
        <p:spPr>
          <a:xfrm>
            <a:off x="525151" y="3527795"/>
            <a:ext cx="835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牛頓是使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公斤質量的物體產生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秒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²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的加速度所需的</a:t>
            </a:r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力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00324" y="4177666"/>
            <a:ext cx="56092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981 (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公克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＝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0.981 (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4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 (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10 x 9.81 (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牛頓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= 98.1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牛頓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864158" y="4388936"/>
            <a:ext cx="592852" cy="4023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8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第二定律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加速度定律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br>
              <a:rPr lang="en-US">
                <a:latin typeface="Times New Roman" pitchFamily="18"/>
                <a:ea typeface="標楷體" pitchFamily="65"/>
                <a:cs typeface="Times New Roman" pitchFamily="18"/>
              </a:rPr>
            </a:b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i="1">
                <a:latin typeface="Times New Roman" pitchFamily="18"/>
                <a:ea typeface="標楷體" pitchFamily="65"/>
                <a:cs typeface="Times New Roman" pitchFamily="18"/>
              </a:rPr>
              <a:t>Newton’s second law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4000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57193" y="1643067"/>
            <a:ext cx="8525550" cy="2938460"/>
          </a:xfrm>
        </p:spPr>
        <p:txBody>
          <a:bodyPr/>
          <a:lstStyle/>
          <a:p>
            <a:pPr lvl="0"/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例題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一顆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981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公克的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球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被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公斤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的力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量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所擊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請問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球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會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產生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多少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加速度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151" y="26967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 = ma</a:t>
            </a:r>
          </a:p>
          <a:p>
            <a:pPr lvl="0"/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力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質量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ｘ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加速度</a:t>
            </a:r>
          </a:p>
        </p:txBody>
      </p:sp>
      <p:sp>
        <p:nvSpPr>
          <p:cNvPr id="5" name="矩形 4"/>
          <p:cNvSpPr/>
          <p:nvPr/>
        </p:nvSpPr>
        <p:spPr>
          <a:xfrm>
            <a:off x="525151" y="3527795"/>
            <a:ext cx="835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牛頓是使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公斤質量的物體產生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秒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²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的加速度所需的</a:t>
            </a:r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力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00324" y="4177666"/>
            <a:ext cx="56092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981 (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公克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＝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0.981 (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4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 (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10 x 9.81 (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牛頓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= 98.1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牛頓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92693" y="5181690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98.1 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牛頓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 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0.981 (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ｘ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加速</a:t>
            </a:r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度</a:t>
            </a:r>
            <a:endParaRPr lang="zh-TW" altLang="zh-CN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864158" y="4388936"/>
            <a:ext cx="592852" cy="4023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1303898" y="5408139"/>
            <a:ext cx="592852" cy="4023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9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第二定律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加速度定律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br>
              <a:rPr lang="en-US">
                <a:latin typeface="Times New Roman" pitchFamily="18"/>
                <a:ea typeface="標楷體" pitchFamily="65"/>
                <a:cs typeface="Times New Roman" pitchFamily="18"/>
              </a:rPr>
            </a:b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i="1">
                <a:latin typeface="Times New Roman" pitchFamily="18"/>
                <a:ea typeface="標楷體" pitchFamily="65"/>
                <a:cs typeface="Times New Roman" pitchFamily="18"/>
              </a:rPr>
              <a:t>Newton’s second law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4000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57193" y="1643067"/>
            <a:ext cx="8525550" cy="2938460"/>
          </a:xfrm>
        </p:spPr>
        <p:txBody>
          <a:bodyPr/>
          <a:lstStyle/>
          <a:p>
            <a:pPr lvl="0"/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例題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一顆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981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公克的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球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被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公斤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的力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量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所擊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請問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球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會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產生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多少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加速度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151" y="26967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 = ma</a:t>
            </a:r>
          </a:p>
          <a:p>
            <a:pPr lvl="0"/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力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質量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ｘ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加速度</a:t>
            </a:r>
          </a:p>
        </p:txBody>
      </p:sp>
      <p:sp>
        <p:nvSpPr>
          <p:cNvPr id="5" name="矩形 4"/>
          <p:cNvSpPr/>
          <p:nvPr/>
        </p:nvSpPr>
        <p:spPr>
          <a:xfrm>
            <a:off x="525151" y="3527795"/>
            <a:ext cx="835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牛頓是使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公斤質量的物體產生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秒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²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的加速度所需的</a:t>
            </a:r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力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00324" y="4177666"/>
            <a:ext cx="56092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981 (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公克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＝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0.981 (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4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 (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10 x 9.81 (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牛頓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= 98.1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牛頓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92693" y="5181690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98.1 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牛頓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 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0.981 (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ｘ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加速</a:t>
            </a:r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度</a:t>
            </a:r>
            <a:endParaRPr lang="zh-TW" altLang="zh-CN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92693" y="5772675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加速度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endParaRPr lang="zh-TW" altLang="zh-CN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39930" y="5608912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98.1 (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牛頓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411076" y="6048297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0.981 (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CN" altLang="en-US" sz="2400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3439930" y="6049014"/>
            <a:ext cx="189791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464912" y="5817464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 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秒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²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zh-CN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864158" y="4388936"/>
            <a:ext cx="592852" cy="4023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1303898" y="5408139"/>
            <a:ext cx="592852" cy="4023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5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454016" y="1547294"/>
            <a:ext cx="8229600" cy="1213337"/>
          </a:xfrm>
        </p:spPr>
        <p:txBody>
          <a:bodyPr/>
          <a:lstStyle/>
          <a:p>
            <a:pPr lvl="0"/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例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題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公斤的滑車在光滑軌道上，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受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到一個外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力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作用，由靜止至速度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，歷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加速度為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en-US" altLang="zh-TW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問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滑車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所受到的外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力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</a:t>
            </a:r>
            <a:r>
              <a:rPr lang="zh-TW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少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牛頓</a:t>
            </a:r>
            <a:r>
              <a:rPr lang="zh-TW"/>
              <a:t>第二定律</a:t>
            </a:r>
            <a:r>
              <a:rPr lang="en-US"/>
              <a:t>(</a:t>
            </a:r>
            <a:r>
              <a:rPr lang="zh-TW">
                <a:latin typeface="Verdana" pitchFamily="34"/>
              </a:rPr>
              <a:t>加速度</a:t>
            </a:r>
            <a:r>
              <a:rPr lang="zh-TW"/>
              <a:t>定律</a:t>
            </a:r>
            <a:r>
              <a:rPr lang="en-US"/>
              <a:t>)</a:t>
            </a:r>
            <a:br>
              <a:rPr lang="en-US"/>
            </a:br>
            <a:r>
              <a:rPr lang="en-US">
                <a:latin typeface="Times New Roman" pitchFamily="18"/>
              </a:rPr>
              <a:t> (</a:t>
            </a:r>
            <a:r>
              <a:rPr lang="en-US" i="1">
                <a:latin typeface="Times New Roman" pitchFamily="18"/>
              </a:rPr>
              <a:t>Newton’s second law</a:t>
            </a:r>
            <a:r>
              <a:rPr lang="en-US">
                <a:latin typeface="Times New Roman" pitchFamily="18"/>
              </a:rPr>
              <a:t> </a:t>
            </a:r>
            <a:r>
              <a:rPr lang="en-US" sz="4000">
                <a:latin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</a:rPr>
              <a:t>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454016" y="1547294"/>
            <a:ext cx="8229600" cy="1213337"/>
          </a:xfrm>
        </p:spPr>
        <p:txBody>
          <a:bodyPr/>
          <a:lstStyle/>
          <a:p>
            <a:pPr lvl="0"/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例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題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公斤的滑車在光滑軌道上，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受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到一個外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力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作用，由靜止至速度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，歷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加速度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en-US" altLang="zh-TW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問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滑車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所受到的外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力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</a:t>
            </a:r>
            <a:r>
              <a:rPr lang="zh-TW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少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牛頓</a:t>
            </a:r>
            <a:r>
              <a:rPr lang="zh-TW"/>
              <a:t>第二定律</a:t>
            </a:r>
            <a:r>
              <a:rPr lang="en-US"/>
              <a:t>(</a:t>
            </a:r>
            <a:r>
              <a:rPr lang="zh-TW">
                <a:latin typeface="Verdana" pitchFamily="34"/>
              </a:rPr>
              <a:t>加速度</a:t>
            </a:r>
            <a:r>
              <a:rPr lang="zh-TW"/>
              <a:t>定律</a:t>
            </a:r>
            <a:r>
              <a:rPr lang="en-US"/>
              <a:t>)</a:t>
            </a:r>
            <a:br>
              <a:rPr lang="en-US"/>
            </a:br>
            <a:r>
              <a:rPr lang="en-US">
                <a:latin typeface="Times New Roman" pitchFamily="18"/>
              </a:rPr>
              <a:t> (</a:t>
            </a:r>
            <a:r>
              <a:rPr lang="en-US" i="1">
                <a:latin typeface="Times New Roman" pitchFamily="18"/>
              </a:rPr>
              <a:t>Newton’s second law</a:t>
            </a:r>
            <a:r>
              <a:rPr lang="en-US">
                <a:latin typeface="Times New Roman" pitchFamily="18"/>
              </a:rPr>
              <a:t> </a:t>
            </a:r>
            <a:r>
              <a:rPr lang="en-US" sz="4000">
                <a:latin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</a:rPr>
              <a:t> 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39451" y="3065525"/>
            <a:ext cx="8188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 = ma</a:t>
            </a:r>
          </a:p>
          <a:p>
            <a:pPr lvl="0"/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力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質量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ｘ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加速</a:t>
            </a:r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度</a:t>
            </a:r>
            <a:endParaRPr lang="en-US" altLang="zh-TW" sz="24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endParaRPr lang="zh-TW" altLang="zh-CN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07" y="2460919"/>
            <a:ext cx="2421836" cy="1917287"/>
          </a:xfrm>
          <a:prstGeom prst="rect">
            <a:avLst/>
          </a:prstGeom>
        </p:spPr>
      </p:pic>
      <p:sp>
        <p:nvSpPr>
          <p:cNvPr id="55" name="文字版面配置區 1"/>
          <p:cNvSpPr txBox="1">
            <a:spLocks/>
          </p:cNvSpPr>
          <p:nvPr/>
        </p:nvSpPr>
        <p:spPr>
          <a:xfrm>
            <a:off x="254977" y="1053656"/>
            <a:ext cx="8537330" cy="1032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例題</a:t>
            </a:r>
            <a:endParaRPr lang="zh-CN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力的合成</a:t>
            </a:r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4749107" y="3291348"/>
            <a:ext cx="765160" cy="108685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554415" y="3650111"/>
            <a:ext cx="389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4749107" y="3017491"/>
            <a:ext cx="1116623" cy="27385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4963268" y="268033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454016" y="1547294"/>
            <a:ext cx="8229600" cy="1213337"/>
          </a:xfrm>
        </p:spPr>
        <p:txBody>
          <a:bodyPr/>
          <a:lstStyle/>
          <a:p>
            <a:pPr lvl="0"/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例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題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公斤的滑車在光滑軌道上，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受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到一個外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力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作用，由靜止至速度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，歷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加速度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en-US" altLang="zh-TW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問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滑車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所受到的外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力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</a:t>
            </a:r>
            <a:r>
              <a:rPr lang="zh-TW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少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牛頓</a:t>
            </a:r>
            <a:r>
              <a:rPr lang="zh-TW"/>
              <a:t>第二定律</a:t>
            </a:r>
            <a:r>
              <a:rPr lang="en-US"/>
              <a:t>(</a:t>
            </a:r>
            <a:r>
              <a:rPr lang="zh-TW">
                <a:latin typeface="Verdana" pitchFamily="34"/>
              </a:rPr>
              <a:t>加速度</a:t>
            </a:r>
            <a:r>
              <a:rPr lang="zh-TW"/>
              <a:t>定律</a:t>
            </a:r>
            <a:r>
              <a:rPr lang="en-US"/>
              <a:t>)</a:t>
            </a:r>
            <a:br>
              <a:rPr lang="en-US"/>
            </a:br>
            <a:r>
              <a:rPr lang="en-US">
                <a:latin typeface="Times New Roman" pitchFamily="18"/>
              </a:rPr>
              <a:t> (</a:t>
            </a:r>
            <a:r>
              <a:rPr lang="en-US" i="1">
                <a:latin typeface="Times New Roman" pitchFamily="18"/>
              </a:rPr>
              <a:t>Newton’s second law</a:t>
            </a:r>
            <a:r>
              <a:rPr lang="en-US">
                <a:latin typeface="Times New Roman" pitchFamily="18"/>
              </a:rPr>
              <a:t> </a:t>
            </a:r>
            <a:r>
              <a:rPr lang="en-US" sz="4000">
                <a:latin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</a:rPr>
              <a:t> 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39451" y="3065525"/>
            <a:ext cx="8188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 = ma</a:t>
            </a:r>
          </a:p>
          <a:p>
            <a:pPr lvl="0"/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力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質量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ｘ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加速</a:t>
            </a:r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度</a:t>
            </a:r>
            <a:endParaRPr lang="en-US" altLang="zh-TW" sz="24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1.5 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ｘ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 (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秒</a:t>
            </a:r>
            <a:r>
              <a:rPr lang="en-US" altLang="zh-TW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5947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454016" y="1547294"/>
            <a:ext cx="8229600" cy="1213337"/>
          </a:xfrm>
        </p:spPr>
        <p:txBody>
          <a:bodyPr/>
          <a:lstStyle/>
          <a:p>
            <a:pPr lvl="0"/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例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題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公斤的滑車在光滑軌道上，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受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到一個外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力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作用，由靜止至速度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，歷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加速度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en-US" altLang="zh-TW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問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滑車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所受到的外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力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</a:t>
            </a:r>
            <a:r>
              <a:rPr lang="zh-TW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少</a:t>
            </a:r>
            <a:r>
              <a:rPr 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牛頓</a:t>
            </a:r>
            <a:r>
              <a:rPr lang="zh-TW"/>
              <a:t>第二定律</a:t>
            </a:r>
            <a:r>
              <a:rPr lang="en-US"/>
              <a:t>(</a:t>
            </a:r>
            <a:r>
              <a:rPr lang="zh-TW">
                <a:latin typeface="Verdana" pitchFamily="34"/>
              </a:rPr>
              <a:t>加速度</a:t>
            </a:r>
            <a:r>
              <a:rPr lang="zh-TW"/>
              <a:t>定律</a:t>
            </a:r>
            <a:r>
              <a:rPr lang="en-US"/>
              <a:t>)</a:t>
            </a:r>
            <a:br>
              <a:rPr lang="en-US"/>
            </a:br>
            <a:r>
              <a:rPr lang="en-US">
                <a:latin typeface="Times New Roman" pitchFamily="18"/>
              </a:rPr>
              <a:t> (</a:t>
            </a:r>
            <a:r>
              <a:rPr lang="en-US" i="1">
                <a:latin typeface="Times New Roman" pitchFamily="18"/>
              </a:rPr>
              <a:t>Newton’s second law</a:t>
            </a:r>
            <a:r>
              <a:rPr lang="en-US">
                <a:latin typeface="Times New Roman" pitchFamily="18"/>
              </a:rPr>
              <a:t> </a:t>
            </a:r>
            <a:r>
              <a:rPr lang="en-US" sz="4000">
                <a:latin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</a:rPr>
              <a:t> 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39451" y="3065525"/>
            <a:ext cx="81880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 = ma</a:t>
            </a:r>
          </a:p>
          <a:p>
            <a:pPr lvl="0"/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力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質量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ｘ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加速</a:t>
            </a:r>
            <a:r>
              <a:rPr lang="zh-TW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度</a:t>
            </a:r>
            <a:endParaRPr lang="en-US" altLang="zh-TW" sz="24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1.5 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公斤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ｘ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 (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秒</a:t>
            </a:r>
            <a:r>
              <a:rPr lang="en-US" altLang="zh-TW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 (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牛頓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CN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129860" y="200025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牛頓第三定律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反作用力定律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br>
              <a:rPr lang="en-US">
                <a:latin typeface="Times New Roman" pitchFamily="18"/>
                <a:ea typeface="標楷體" pitchFamily="65"/>
                <a:cs typeface="Times New Roman" pitchFamily="18"/>
              </a:rPr>
            </a:b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en-US" i="1">
                <a:latin typeface="Times New Roman" pitchFamily="18"/>
                <a:ea typeface="標楷體" pitchFamily="65"/>
                <a:cs typeface="Times New Roman" pitchFamily="18"/>
              </a:rPr>
              <a:t>Newton’s third law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4000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566012" y="1652953"/>
            <a:ext cx="8349387" cy="3459153"/>
          </a:xfrm>
        </p:spPr>
        <p:txBody>
          <a:bodyPr/>
          <a:lstStyle/>
          <a:p>
            <a:pPr lvl="0"/>
            <a:r>
              <a:rPr lang="zh-TW" sz="2400" dirty="0"/>
              <a:t>指每一個作用力必伴隨著產生一個反作用力。</a:t>
            </a:r>
          </a:p>
          <a:p>
            <a:pPr lvl="1"/>
            <a:r>
              <a:rPr lang="zh-TW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當一物體以力作用於第二物體時，第二物體會產一大小相等方向相反的反作用力於第一物體上。</a:t>
            </a:r>
            <a:endParaRPr lang="en-US" sz="2400" dirty="0">
              <a:solidFill>
                <a:srgbClr val="0000FF"/>
              </a:solidFill>
              <a:latin typeface="標楷體" pitchFamily="65"/>
              <a:ea typeface="標楷體" pitchFamily="65"/>
            </a:endParaRPr>
          </a:p>
          <a:p>
            <a:pPr lvl="0"/>
            <a:r>
              <a:rPr lang="zh-TW" sz="2400" dirty="0"/>
              <a:t>作用力與反作用力二者大小相等，方向相反，成一直線。</a:t>
            </a:r>
          </a:p>
          <a:p>
            <a:pPr lvl="0"/>
            <a:r>
              <a:rPr lang="zh-TW" sz="2400" dirty="0"/>
              <a:t>作用在一直線上，但不作用在同一物體上，故不可以抵消。</a:t>
            </a:r>
            <a:endParaRPr lang="en-US" sz="2400" dirty="0"/>
          </a:p>
        </p:txBody>
      </p:sp>
      <p:pic>
        <p:nvPicPr>
          <p:cNvPr id="4" name="Picture 8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51934" y="4490782"/>
            <a:ext cx="1792288" cy="23494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ãNewtonâs third lawãçåçæå°çµæ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27774" y="4477835"/>
            <a:ext cx="2594189" cy="23801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牛頓第三定律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反作用力定律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br>
              <a:rPr lang="en-US">
                <a:latin typeface="Times New Roman" pitchFamily="18"/>
                <a:ea typeface="標楷體" pitchFamily="65"/>
                <a:cs typeface="Times New Roman" pitchFamily="18"/>
              </a:rPr>
            </a:br>
            <a:r>
              <a:rPr lang="en-US">
                <a:latin typeface="Times New Roman" pitchFamily="18"/>
                <a:cs typeface="Times New Roman" pitchFamily="18"/>
              </a:rPr>
              <a:t>(</a:t>
            </a:r>
            <a:r>
              <a:rPr lang="en-US" i="1">
                <a:latin typeface="Times New Roman" pitchFamily="18"/>
                <a:cs typeface="Times New Roman" pitchFamily="18"/>
              </a:rPr>
              <a:t>Newton’s third law</a:t>
            </a:r>
            <a:r>
              <a:rPr lang="en-US">
                <a:latin typeface="Times New Roman" pitchFamily="18"/>
                <a:cs typeface="Times New Roman" pitchFamily="18"/>
              </a:rPr>
              <a:t> </a:t>
            </a:r>
            <a:r>
              <a:rPr lang="en-US" sz="4000">
                <a:latin typeface="Times New Roman" pitchFamily="18"/>
                <a:cs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  <a:latin typeface="Times New Roman" pitchFamily="18"/>
                <a:cs typeface="Times New Roman" pitchFamily="18"/>
              </a:rPr>
              <a:t> </a:t>
            </a:r>
            <a:endParaRPr lang="en-US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57192" y="1643067"/>
            <a:ext cx="8496659" cy="293846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例題：　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>
                <a:latin typeface="Times New Roman" pitchFamily="18"/>
                <a:cs typeface="Times New Roman" pitchFamily="18"/>
              </a:rPr>
              <a:t>　一個</a:t>
            </a:r>
            <a:r>
              <a:rPr lang="en-US">
                <a:latin typeface="Times New Roman" pitchFamily="18"/>
                <a:cs typeface="Times New Roman" pitchFamily="18"/>
              </a:rPr>
              <a:t>90</a:t>
            </a:r>
            <a:r>
              <a:rPr lang="zh-TW">
                <a:latin typeface="Times New Roman" pitchFamily="18"/>
                <a:cs typeface="Times New Roman" pitchFamily="18"/>
              </a:rPr>
              <a:t>公斤冰上曲棍球員與另一個</a:t>
            </a:r>
            <a:r>
              <a:rPr lang="en-US">
                <a:latin typeface="Times New Roman" pitchFamily="18"/>
                <a:cs typeface="Times New Roman" pitchFamily="18"/>
              </a:rPr>
              <a:t>80</a:t>
            </a:r>
            <a:r>
              <a:rPr lang="zh-TW">
                <a:latin typeface="Times New Roman" pitchFamily="18"/>
                <a:cs typeface="Times New Roman" pitchFamily="18"/>
              </a:rPr>
              <a:t>公斤冰上曲棍球員正面相撞。若第</a:t>
            </a:r>
            <a:r>
              <a:rPr lang="en-US">
                <a:latin typeface="Times New Roman" pitchFamily="18"/>
                <a:cs typeface="Times New Roman" pitchFamily="18"/>
              </a:rPr>
              <a:t>90</a:t>
            </a:r>
            <a:r>
              <a:rPr lang="zh-TW">
                <a:latin typeface="Times New Roman" pitchFamily="18"/>
                <a:cs typeface="Times New Roman" pitchFamily="18"/>
              </a:rPr>
              <a:t>公斤球員以</a:t>
            </a:r>
            <a:r>
              <a:rPr lang="en-US">
                <a:latin typeface="Times New Roman" pitchFamily="18"/>
                <a:cs typeface="Times New Roman" pitchFamily="18"/>
              </a:rPr>
              <a:t>450</a:t>
            </a:r>
            <a:r>
              <a:rPr lang="zh-TW">
                <a:latin typeface="Times New Roman" pitchFamily="18"/>
                <a:cs typeface="Times New Roman" pitchFamily="18"/>
              </a:rPr>
              <a:t>牛頓力量作用於</a:t>
            </a:r>
            <a:r>
              <a:rPr lang="en-US">
                <a:latin typeface="Times New Roman" pitchFamily="18"/>
                <a:cs typeface="Times New Roman" pitchFamily="18"/>
              </a:rPr>
              <a:t>80</a:t>
            </a:r>
            <a:r>
              <a:rPr lang="zh-TW">
                <a:latin typeface="Times New Roman" pitchFamily="18"/>
                <a:cs typeface="Times New Roman" pitchFamily="18"/>
              </a:rPr>
              <a:t>公斤球員，請問</a:t>
            </a:r>
            <a:r>
              <a:rPr lang="en-US">
                <a:latin typeface="Times New Roman" pitchFamily="18"/>
                <a:cs typeface="Times New Roman" pitchFamily="18"/>
              </a:rPr>
              <a:t>80</a:t>
            </a:r>
            <a:r>
              <a:rPr lang="zh-TW">
                <a:latin typeface="Times New Roman" pitchFamily="18"/>
                <a:cs typeface="Times New Roman" pitchFamily="18"/>
              </a:rPr>
              <a:t>公斤球員作用於</a:t>
            </a:r>
            <a:r>
              <a:rPr lang="en-US">
                <a:latin typeface="Times New Roman" pitchFamily="18"/>
                <a:cs typeface="Times New Roman" pitchFamily="18"/>
              </a:rPr>
              <a:t>90</a:t>
            </a:r>
            <a:r>
              <a:rPr lang="zh-TW">
                <a:latin typeface="Times New Roman" pitchFamily="18"/>
                <a:cs typeface="Times New Roman" pitchFamily="18"/>
              </a:rPr>
              <a:t>公斤球員的力量有多少？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lvl="1"/>
            <a:endParaRPr lang="en-US" sz="240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例題：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>
                <a:latin typeface="Times New Roman" pitchFamily="18"/>
                <a:cs typeface="Times New Roman" pitchFamily="18"/>
              </a:rPr>
              <a:t>　質量分別為</a:t>
            </a:r>
            <a:r>
              <a:rPr lang="en-US">
                <a:latin typeface="Times New Roman" pitchFamily="18"/>
                <a:cs typeface="Times New Roman" pitchFamily="18"/>
              </a:rPr>
              <a:t>100kg</a:t>
            </a:r>
            <a:r>
              <a:rPr lang="zh-TW">
                <a:latin typeface="Times New Roman" pitchFamily="18"/>
                <a:cs typeface="Times New Roman" pitchFamily="18"/>
              </a:rPr>
              <a:t>及</a:t>
            </a:r>
            <a:r>
              <a:rPr lang="en-US">
                <a:latin typeface="Times New Roman" pitchFamily="18"/>
                <a:cs typeface="Times New Roman" pitchFamily="18"/>
              </a:rPr>
              <a:t>40kg</a:t>
            </a:r>
            <a:r>
              <a:rPr lang="zh-TW">
                <a:latin typeface="Times New Roman" pitchFamily="18"/>
                <a:cs typeface="Times New Roman" pitchFamily="18"/>
              </a:rPr>
              <a:t>的甲、乙兩人，站在光滑冰面上，互以推力作用，若甲所施之力為</a:t>
            </a:r>
            <a:r>
              <a:rPr lang="en-US">
                <a:latin typeface="Times New Roman" pitchFamily="18"/>
                <a:cs typeface="Times New Roman" pitchFamily="18"/>
              </a:rPr>
              <a:t>1000nt</a:t>
            </a:r>
            <a:r>
              <a:rPr lang="zh-TW">
                <a:latin typeface="Times New Roman" pitchFamily="18"/>
                <a:cs typeface="Times New Roman" pitchFamily="18"/>
              </a:rPr>
              <a:t>，乙為</a:t>
            </a:r>
            <a:r>
              <a:rPr lang="en-US">
                <a:latin typeface="Times New Roman" pitchFamily="18"/>
                <a:cs typeface="Times New Roman" pitchFamily="18"/>
              </a:rPr>
              <a:t>200nt</a:t>
            </a:r>
            <a:r>
              <a:rPr lang="zh-TW">
                <a:latin typeface="Times New Roman" pitchFamily="18"/>
                <a:cs typeface="Times New Roman" pitchFamily="18"/>
              </a:rPr>
              <a:t>，則兩者的加速度大小</a:t>
            </a:r>
            <a:r>
              <a:rPr lang="en-US">
                <a:latin typeface="Times New Roman" pitchFamily="18"/>
                <a:cs typeface="Times New Roman" pitchFamily="18"/>
              </a:rPr>
              <a:t>(m/s</a:t>
            </a:r>
            <a:r>
              <a:rPr lang="en-US" baseline="30000">
                <a:latin typeface="Times New Roman" pitchFamily="18"/>
                <a:cs typeface="Times New Roman" pitchFamily="18"/>
              </a:rPr>
              <a:t>2</a:t>
            </a:r>
            <a:r>
              <a:rPr lang="en-US">
                <a:latin typeface="Times New Roman" pitchFamily="18"/>
                <a:cs typeface="Times New Roman" pitchFamily="18"/>
              </a:rPr>
              <a:t>)</a:t>
            </a:r>
            <a:r>
              <a:rPr lang="zh-TW">
                <a:latin typeface="Times New Roman" pitchFamily="18"/>
                <a:cs typeface="Times New Roman" pitchFamily="18"/>
              </a:rPr>
              <a:t>各為若干？</a:t>
            </a:r>
            <a:endParaRPr lang="en-US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840507" y="301623"/>
            <a:ext cx="7843110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牛頓</a:t>
            </a:r>
            <a:r>
              <a:rPr lang="zh-TW"/>
              <a:t>第三定律</a:t>
            </a:r>
            <a:r>
              <a:rPr lang="en-US"/>
              <a:t>(</a:t>
            </a:r>
            <a:r>
              <a:rPr lang="zh-TW"/>
              <a:t>反作用力定律</a:t>
            </a:r>
            <a:r>
              <a:rPr lang="en-US"/>
              <a:t>)</a:t>
            </a:r>
            <a:br>
              <a:rPr lang="en-US"/>
            </a:br>
            <a:r>
              <a:rPr lang="en-US">
                <a:latin typeface="Times New Roman" pitchFamily="18"/>
              </a:rPr>
              <a:t>(</a:t>
            </a:r>
            <a:r>
              <a:rPr lang="en-US" i="1">
                <a:latin typeface="Times New Roman" pitchFamily="18"/>
              </a:rPr>
              <a:t>Newton’s third law</a:t>
            </a:r>
            <a:r>
              <a:rPr lang="en-US">
                <a:latin typeface="Times New Roman" pitchFamily="18"/>
              </a:rPr>
              <a:t> </a:t>
            </a:r>
            <a:r>
              <a:rPr lang="en-US" sz="4000">
                <a:latin typeface="Times New Roman" pitchFamily="18"/>
              </a:rPr>
              <a:t>)</a:t>
            </a:r>
            <a:r>
              <a:rPr lang="en-US">
                <a:solidFill>
                  <a:srgbClr val="954F72"/>
                </a:solidFill>
              </a:rPr>
              <a:t>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609603" y="2667003"/>
            <a:ext cx="8229600" cy="1143000"/>
          </a:xfrm>
        </p:spPr>
        <p:txBody>
          <a:bodyPr/>
          <a:lstStyle/>
          <a:p>
            <a:pPr lvl="0"/>
            <a:r>
              <a:rPr lang="en-US" sz="8000"/>
              <a:t>The End !</a:t>
            </a:r>
          </a:p>
        </p:txBody>
      </p:sp>
      <p:sp>
        <p:nvSpPr>
          <p:cNvPr id="3" name="標題 1"/>
          <p:cNvSpPr txBox="1"/>
          <p:nvPr/>
        </p:nvSpPr>
        <p:spPr>
          <a:xfrm>
            <a:off x="737829" y="476667"/>
            <a:ext cx="7772400" cy="14700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線</a:t>
            </a:r>
            <a:r>
              <a:rPr lang="zh-CN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動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力</a:t>
            </a:r>
            <a:r>
              <a:rPr lang="zh-CN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學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標楷體" pitchFamily="65"/>
              <a:ea typeface="標楷體" pitchFamily="65"/>
              <a:cs typeface="標楷體" pitchFamily="65"/>
            </a:endParaRPr>
          </a:p>
        </p:txBody>
      </p:sp>
      <p:sp>
        <p:nvSpPr>
          <p:cNvPr id="4" name="副標題 2"/>
          <p:cNvSpPr txBox="1"/>
          <p:nvPr/>
        </p:nvSpPr>
        <p:spPr>
          <a:xfrm>
            <a:off x="1524003" y="1809570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1</a:t>
            </a:r>
            <a:r>
              <a:rPr lang="en-US" altLang="zh-TW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3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043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07" y="2460919"/>
            <a:ext cx="2421836" cy="1917287"/>
          </a:xfrm>
          <a:prstGeom prst="rect">
            <a:avLst/>
          </a:prstGeom>
        </p:spPr>
      </p:pic>
      <p:sp>
        <p:nvSpPr>
          <p:cNvPr id="55" name="文字版面配置區 1"/>
          <p:cNvSpPr txBox="1">
            <a:spLocks/>
          </p:cNvSpPr>
          <p:nvPr/>
        </p:nvSpPr>
        <p:spPr>
          <a:xfrm>
            <a:off x="254977" y="1053656"/>
            <a:ext cx="8537330" cy="1032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例題</a:t>
            </a:r>
            <a:endParaRPr lang="zh-CN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力的合成</a:t>
            </a:r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4749107" y="3291348"/>
            <a:ext cx="765160" cy="108685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554415" y="3650111"/>
            <a:ext cx="389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4749107" y="3017491"/>
            <a:ext cx="1116623" cy="27385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4963268" y="268033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5624328" y="3037786"/>
            <a:ext cx="208199" cy="28862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5858590" y="302416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07" y="2460919"/>
            <a:ext cx="2421836" cy="1917287"/>
          </a:xfrm>
          <a:prstGeom prst="rect">
            <a:avLst/>
          </a:prstGeom>
        </p:spPr>
      </p:pic>
      <p:sp>
        <p:nvSpPr>
          <p:cNvPr id="55" name="文字版面配置區 1"/>
          <p:cNvSpPr txBox="1">
            <a:spLocks/>
          </p:cNvSpPr>
          <p:nvPr/>
        </p:nvSpPr>
        <p:spPr>
          <a:xfrm>
            <a:off x="254977" y="1053656"/>
            <a:ext cx="8537330" cy="1032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例題</a:t>
            </a:r>
            <a:endParaRPr lang="zh-CN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力的合成</a:t>
            </a:r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4749107" y="3291348"/>
            <a:ext cx="765160" cy="108685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554415" y="3650111"/>
            <a:ext cx="389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4749107" y="3017491"/>
            <a:ext cx="1116623" cy="27385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4963268" y="268033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5624328" y="3037786"/>
            <a:ext cx="208199" cy="28862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5858590" y="302416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5514267" y="3323520"/>
            <a:ext cx="110062" cy="1054686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71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字版面配置區 1"/>
          <p:cNvSpPr txBox="1">
            <a:spLocks/>
          </p:cNvSpPr>
          <p:nvPr/>
        </p:nvSpPr>
        <p:spPr>
          <a:xfrm>
            <a:off x="254977" y="1053656"/>
            <a:ext cx="8537330" cy="1032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例題</a:t>
            </a:r>
            <a:endParaRPr lang="zh-CN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力的分解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763" y="2566057"/>
            <a:ext cx="4460264" cy="2877315"/>
          </a:xfrm>
          <a:prstGeom prst="rect">
            <a:avLst/>
          </a:prstGeom>
        </p:spPr>
      </p:pic>
      <p:cxnSp>
        <p:nvCxnSpPr>
          <p:cNvPr id="26" name="直線單箭頭接點 25"/>
          <p:cNvCxnSpPr/>
          <p:nvPr/>
        </p:nvCxnSpPr>
        <p:spPr>
          <a:xfrm flipV="1">
            <a:off x="4809850" y="2719025"/>
            <a:ext cx="1230556" cy="67391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1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字版面配置區 1"/>
          <p:cNvSpPr txBox="1">
            <a:spLocks/>
          </p:cNvSpPr>
          <p:nvPr/>
        </p:nvSpPr>
        <p:spPr>
          <a:xfrm>
            <a:off x="254977" y="1053656"/>
            <a:ext cx="8537330" cy="1032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例題</a:t>
            </a:r>
            <a:endParaRPr lang="zh-CN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力的分解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763" y="2566057"/>
            <a:ext cx="4460264" cy="2877315"/>
          </a:xfrm>
          <a:prstGeom prst="rect">
            <a:avLst/>
          </a:prstGeom>
        </p:spPr>
      </p:pic>
      <p:cxnSp>
        <p:nvCxnSpPr>
          <p:cNvPr id="25" name="直線單箭頭接點 24"/>
          <p:cNvCxnSpPr/>
          <p:nvPr/>
        </p:nvCxnSpPr>
        <p:spPr>
          <a:xfrm flipV="1">
            <a:off x="4809850" y="2688280"/>
            <a:ext cx="0" cy="704660"/>
          </a:xfrm>
          <a:prstGeom prst="straightConnector1">
            <a:avLst/>
          </a:prstGeom>
          <a:ln w="762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4809850" y="2719025"/>
            <a:ext cx="1230556" cy="67391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4806129" y="3405764"/>
            <a:ext cx="1234277" cy="7249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4806129" y="3223592"/>
            <a:ext cx="221208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027337" y="3251300"/>
            <a:ext cx="0" cy="161713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2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字版面配置區 1"/>
          <p:cNvSpPr txBox="1">
            <a:spLocks/>
          </p:cNvSpPr>
          <p:nvPr/>
        </p:nvSpPr>
        <p:spPr>
          <a:xfrm>
            <a:off x="254977" y="1053656"/>
            <a:ext cx="8537330" cy="1032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例題</a:t>
            </a:r>
            <a:endParaRPr lang="zh-CN" altLang="en-US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力的分解</a:t>
            </a:r>
          </a:p>
        </p:txBody>
      </p:sp>
      <p:grpSp>
        <p:nvGrpSpPr>
          <p:cNvPr id="3" name="Group 27"/>
          <p:cNvGrpSpPr/>
          <p:nvPr/>
        </p:nvGrpSpPr>
        <p:grpSpPr>
          <a:xfrm>
            <a:off x="1428750" y="1771649"/>
            <a:ext cx="2705096" cy="1981204"/>
            <a:chOff x="1428750" y="1771649"/>
            <a:chExt cx="2705096" cy="1981204"/>
          </a:xfrm>
        </p:grpSpPr>
        <p:sp>
          <p:nvSpPr>
            <p:cNvPr id="4" name="Rectangle 20"/>
            <p:cNvSpPr/>
            <p:nvPr/>
          </p:nvSpPr>
          <p:spPr>
            <a:xfrm>
              <a:off x="2286000" y="2247896"/>
              <a:ext cx="1276346" cy="800100"/>
            </a:xfrm>
            <a:prstGeom prst="rect">
              <a:avLst/>
            </a:pr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5" name="Rectangle 21"/>
            <p:cNvSpPr/>
            <p:nvPr/>
          </p:nvSpPr>
          <p:spPr>
            <a:xfrm>
              <a:off x="2038353" y="2133596"/>
              <a:ext cx="1733546" cy="114300"/>
            </a:xfrm>
            <a:prstGeom prst="rect">
              <a:avLst/>
            </a:pr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6" name="Rectangle 22"/>
            <p:cNvSpPr/>
            <p:nvPr/>
          </p:nvSpPr>
          <p:spPr>
            <a:xfrm>
              <a:off x="2286000" y="3067053"/>
              <a:ext cx="95253" cy="266703"/>
            </a:xfrm>
            <a:prstGeom prst="rect">
              <a:avLst/>
            </a:pr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7" name="Rectangle 23"/>
            <p:cNvSpPr/>
            <p:nvPr/>
          </p:nvSpPr>
          <p:spPr>
            <a:xfrm>
              <a:off x="3467103" y="3047996"/>
              <a:ext cx="95253" cy="266703"/>
            </a:xfrm>
            <a:prstGeom prst="rect">
              <a:avLst/>
            </a:pr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8" name="Line 24"/>
            <p:cNvSpPr/>
            <p:nvPr/>
          </p:nvSpPr>
          <p:spPr>
            <a:xfrm>
              <a:off x="1924053" y="3333746"/>
              <a:ext cx="196214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9" name="Line 25"/>
            <p:cNvSpPr/>
            <p:nvPr/>
          </p:nvSpPr>
          <p:spPr>
            <a:xfrm>
              <a:off x="1428750" y="1771649"/>
              <a:ext cx="628650" cy="361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03" cap="flat">
              <a:solidFill>
                <a:srgbClr val="ED7D31"/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0" name="Text Box 26"/>
            <p:cNvSpPr txBox="1"/>
            <p:nvPr/>
          </p:nvSpPr>
          <p:spPr>
            <a:xfrm>
              <a:off x="1847846" y="3295653"/>
              <a:ext cx="2286000" cy="457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400" b="0" i="0" u="none" strike="noStrike" kern="1200" cap="none" spc="0" baseline="0" dirty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</a:rPr>
                <a:t>推桌子</a:t>
              </a:r>
              <a:endPara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endParaRPr>
            </a:p>
          </p:txBody>
        </p:sp>
      </p:grpSp>
      <p:grpSp>
        <p:nvGrpSpPr>
          <p:cNvPr id="11" name="Group 61"/>
          <p:cNvGrpSpPr/>
          <p:nvPr/>
        </p:nvGrpSpPr>
        <p:grpSpPr>
          <a:xfrm>
            <a:off x="1866903" y="4210053"/>
            <a:ext cx="2552693" cy="1962147"/>
            <a:chOff x="1866903" y="4210053"/>
            <a:chExt cx="2552693" cy="1962147"/>
          </a:xfrm>
        </p:grpSpPr>
        <p:sp>
          <p:nvSpPr>
            <p:cNvPr id="12" name="Rectangle 29"/>
            <p:cNvSpPr/>
            <p:nvPr/>
          </p:nvSpPr>
          <p:spPr>
            <a:xfrm>
              <a:off x="2305046" y="4667253"/>
              <a:ext cx="1276346" cy="800100"/>
            </a:xfrm>
            <a:prstGeom prst="rect">
              <a:avLst/>
            </a:pr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13" name="Rectangle 30"/>
            <p:cNvSpPr/>
            <p:nvPr/>
          </p:nvSpPr>
          <p:spPr>
            <a:xfrm>
              <a:off x="2057400" y="4552953"/>
              <a:ext cx="1733546" cy="114300"/>
            </a:xfrm>
            <a:prstGeom prst="rect">
              <a:avLst/>
            </a:pr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14" name="Rectangle 31"/>
            <p:cNvSpPr/>
            <p:nvPr/>
          </p:nvSpPr>
          <p:spPr>
            <a:xfrm>
              <a:off x="2305046" y="5486400"/>
              <a:ext cx="95253" cy="266703"/>
            </a:xfrm>
            <a:prstGeom prst="rect">
              <a:avLst/>
            </a:pr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15" name="Rectangle 32"/>
            <p:cNvSpPr/>
            <p:nvPr/>
          </p:nvSpPr>
          <p:spPr>
            <a:xfrm>
              <a:off x="3486149" y="5467353"/>
              <a:ext cx="95253" cy="266703"/>
            </a:xfrm>
            <a:prstGeom prst="rect">
              <a:avLst/>
            </a:prstGeom>
            <a:solidFill>
              <a:srgbClr val="5B9BD5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16" name="Line 33"/>
            <p:cNvSpPr/>
            <p:nvPr/>
          </p:nvSpPr>
          <p:spPr>
            <a:xfrm>
              <a:off x="1943100" y="5753103"/>
              <a:ext cx="196214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7" name="Line 34"/>
            <p:cNvSpPr/>
            <p:nvPr/>
          </p:nvSpPr>
          <p:spPr>
            <a:xfrm flipV="1">
              <a:off x="3790946" y="4210053"/>
              <a:ext cx="628650" cy="361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38103" cap="flat">
              <a:solidFill>
                <a:srgbClr val="ED7D31"/>
              </a:solidFill>
              <a:prstDash val="solid"/>
              <a:round/>
              <a:tailEnd type="arrow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8" name="Text Box 35"/>
            <p:cNvSpPr txBox="1"/>
            <p:nvPr/>
          </p:nvSpPr>
          <p:spPr>
            <a:xfrm>
              <a:off x="1866903" y="5715000"/>
              <a:ext cx="2286000" cy="457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400" b="0" i="0" u="none" strike="noStrike" kern="1200" cap="none" spc="0" baseline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</a:rPr>
                <a:t>拉桌子</a:t>
              </a:r>
              <a:endPara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0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2521</TotalTime>
  <Words>1865</Words>
  <Application>Microsoft Office PowerPoint</Application>
  <PresentationFormat>如螢幕大小 (4:3)</PresentationFormat>
  <Paragraphs>248</Paragraphs>
  <Slides>45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5" baseType="lpstr">
      <vt:lpstr>等线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課程名稱</vt:lpstr>
      <vt:lpstr>方程式</vt:lpstr>
      <vt:lpstr>線動力學</vt:lpstr>
      <vt:lpstr>力的合成</vt:lpstr>
      <vt:lpstr>力的合成</vt:lpstr>
      <vt:lpstr>力的合成</vt:lpstr>
      <vt:lpstr>力的合成</vt:lpstr>
      <vt:lpstr>力的合成</vt:lpstr>
      <vt:lpstr>力的分解</vt:lpstr>
      <vt:lpstr>力的分解</vt:lpstr>
      <vt:lpstr>力的分解</vt:lpstr>
      <vt:lpstr>力的分解</vt:lpstr>
      <vt:lpstr>力的分解</vt:lpstr>
      <vt:lpstr>自由體圖</vt:lpstr>
      <vt:lpstr>力的平衡</vt:lpstr>
      <vt:lpstr>力的兩大作用</vt:lpstr>
      <vt:lpstr>虎克定律(Hooke’s Law)</vt:lpstr>
      <vt:lpstr>虎克定律(Hooke’s Law)</vt:lpstr>
      <vt:lpstr>虎克定律(Hooke’s Law)</vt:lpstr>
      <vt:lpstr>虎克定律(Hooke’s Law)</vt:lpstr>
      <vt:lpstr>虎克定律(Hooke’s Law)</vt:lpstr>
      <vt:lpstr>虎克定律(Hooke’s Law)</vt:lpstr>
      <vt:lpstr>虎克定律(Hooke’s Law)</vt:lpstr>
      <vt:lpstr>虎克定律(Hooke’s Law)</vt:lpstr>
      <vt:lpstr>虎克定律(Hooke’s Law)</vt:lpstr>
      <vt:lpstr>虎克定律(Hooke’s Law)</vt:lpstr>
      <vt:lpstr>虎克定律(Hooke’s Law)</vt:lpstr>
      <vt:lpstr>牛頓定律</vt:lpstr>
      <vt:lpstr>牛頓第一定律(慣性定律)  (Newton’s first law ) </vt:lpstr>
      <vt:lpstr>PowerPoint 簡報</vt:lpstr>
      <vt:lpstr>牛頓第二定律(加速度定律)  (Newton’s second law ) </vt:lpstr>
      <vt:lpstr>牛頓第二定律(加速度定律)  (Newton’s second law ) </vt:lpstr>
      <vt:lpstr>第二定律(加速度定律)  (Newton’s second law ) </vt:lpstr>
      <vt:lpstr>第二定律(加速度定律)  (Newton’s second law ) </vt:lpstr>
      <vt:lpstr>第二定律(加速度定律)  (Newton’s second law ) </vt:lpstr>
      <vt:lpstr>第二定律(加速度定律)  (Newton’s second law ) </vt:lpstr>
      <vt:lpstr>第二定律(加速度定律)  (Newton’s second law ) </vt:lpstr>
      <vt:lpstr>第二定律(加速度定律)  (Newton’s second law ) </vt:lpstr>
      <vt:lpstr>第二定律(加速度定律)  (Newton’s second law ) </vt:lpstr>
      <vt:lpstr>牛頓第二定律(加速度定律)  (Newton’s second law ) </vt:lpstr>
      <vt:lpstr>牛頓第二定律(加速度定律)  (Newton’s second law ) </vt:lpstr>
      <vt:lpstr>牛頓第二定律(加速度定律)  (Newton’s second law ) </vt:lpstr>
      <vt:lpstr>牛頓第二定律(加速度定律)  (Newton’s second law ) </vt:lpstr>
      <vt:lpstr>牛頓第三定律(反作用力定律) (Newton’s third law ) </vt:lpstr>
      <vt:lpstr>牛頓第三定律(反作用力定律) (Newton’s third law ) </vt:lpstr>
      <vt:lpstr>牛頓第三定律(反作用力定律) (Newton’s third law ) </vt:lpstr>
      <vt:lpstr>The End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姜昆伶</cp:lastModifiedBy>
  <cp:revision>79</cp:revision>
  <dcterms:created xsi:type="dcterms:W3CDTF">2017-11-07T02:54:43Z</dcterms:created>
  <dcterms:modified xsi:type="dcterms:W3CDTF">2018-09-08T07:19:58Z</dcterms:modified>
</cp:coreProperties>
</file>