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302" r:id="rId3"/>
    <p:sldId id="259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73" r:id="rId14"/>
    <p:sldId id="28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270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6AE21-EAE4-4ED3-A6B6-68744301547F}" type="datetimeFigureOut">
              <a:rPr lang="zh-TW" altLang="en-US" smtClean="0"/>
              <a:t>2018/6/1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84646-319E-4EA1-BE85-6D9573300E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918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84646-319E-4EA1-BE85-6D9573300E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35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AEC4BE-3792-4959-8A6D-457E1F42CBB8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7106E3-4FB2-47FA-B9DA-0CA402FF67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A6857E-0151-4D19-9C89-6FD68AF52CED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0B5FB-7F97-4513-953E-188D3A5E0B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B898C6-5872-4BFF-953B-6329266DC298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BF27D9-FA2D-453B-9B08-7D5184C56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3D343-99DE-4A96-9850-731CA6DD78B3}" type="datetime1">
              <a:rPr lang="en-US" altLang="zh-TW" smtClean="0"/>
              <a:t>6/1/2018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F0D14-9C82-4FE6-AC41-044895B06C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517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B13030-ED41-4243-85D5-5F4D6DB978CC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5501C-BE7C-4A2D-ABC7-A8F0EC08F3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A236C4-BC85-4E75-807E-26D6AD40CAEE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20DD8F-C30A-4EE2-9A30-B621E2F942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364148-185A-41C0-ACC1-6461E8C5E9F4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1ACCA-E3E3-40A2-BF9C-64F998965A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25D44E-0D36-4FE8-B8E5-E598E5AB6B28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A4AA2-F9A5-49D0-83A4-688E28B7B6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33DB3-3904-4127-A275-5B4FCB5397B2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A003D1-8793-4A32-9F81-AD7AB42052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A5509F-986A-4D12-8120-FACB343F3D4B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21665-EA18-4789-8753-8BA8592D58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DA268C-8B0E-43B9-82B5-E407C6BE216E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F7684-8B26-451A-9650-8B5AB01E96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BE8FAE-EB7F-4748-9F70-4059E2E58430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FE640-523D-4AA6-B930-184AEEF04E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7D499C4C-26C4-486F-92CD-DAA45D38A101}" type="datetime1">
              <a:rPr lang="en-US" altLang="zh-TW" smtClean="0"/>
              <a:t>6/1/2018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DD5D5E1B-5B72-46C2-AD70-F8136475E606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H5BQlbrym0" TargetMode="External"/><Relationship Id="rId2" Type="http://schemas.openxmlformats.org/officeDocument/2006/relationships/hyperlink" Target="http://www.youtube.com/watch?v=bKnc2NiqQS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GGGgnf5Fpn4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youtube.com/watch?v=UCwtC43zVeQ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體育學原理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金湘斌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200" dirty="0" smtClean="0">
                <a:solidFill>
                  <a:srgbClr val="898989"/>
                </a:solidFill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</a:rPr>
              <a:t>30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Times New Roman" panose="02020603050405020304" pitchFamily="18" charset="0"/>
              <a:ea typeface="新細明體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</a:t>
            </a:r>
            <a:r>
              <a:rPr lang="zh-TW" altLang="en-US" dirty="0"/>
              <a:t>、休閒心情的運動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 smtClean="0"/>
              <a:t>而今臺灣</a:t>
            </a:r>
            <a:r>
              <a:rPr lang="zh-TW" altLang="en-US" sz="2800" dirty="0"/>
              <a:t>的經濟條件已經提升，人們對 「休閒」的要求逐漸覺醒，對休閒活動的品質也逐漸升高，休閒的專業教育也逐年的擴增，休閒、觀光、遊憩、旅遊、運動等領域的專業管理系所，以整合的方式分別在大學校院中設立，例如運動與休閒管理相關科系，可見其前景可以預期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18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</a:t>
            </a:r>
            <a:r>
              <a:rPr lang="zh-TW" altLang="en-US" dirty="0"/>
              <a:t>、休閒概念的形成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為了進一步了解運動何以與休閒理論產生關連，我們必須先弄清楚休閒 </a:t>
            </a:r>
            <a:r>
              <a:rPr lang="en-US" altLang="zh-TW" sz="2800" dirty="0"/>
              <a:t>(recreation)</a:t>
            </a:r>
            <a:r>
              <a:rPr lang="zh-TW" altLang="en-US" sz="2800" dirty="0"/>
              <a:t>的概念。何謂「休閒」，簡單的說就是</a:t>
            </a:r>
            <a:r>
              <a:rPr lang="zh-TW" altLang="en-US" sz="2800" dirty="0">
                <a:solidFill>
                  <a:srgbClr val="FF0000"/>
                </a:solidFill>
              </a:rPr>
              <a:t>「正事做完之後所從事活動的心境」</a:t>
            </a:r>
            <a:r>
              <a:rPr lang="zh-TW" altLang="en-US" sz="2800" dirty="0"/>
              <a:t>。那麼，什麼叫「正事」，這個見解就因人而異了。</a:t>
            </a:r>
          </a:p>
          <a:p>
            <a:pPr algn="just"/>
            <a:r>
              <a:rPr lang="zh-TW" altLang="en-US" sz="2800" dirty="0"/>
              <a:t>人們的內心是如何分辨</a:t>
            </a:r>
            <a:r>
              <a:rPr lang="zh-TW" altLang="en-US" sz="2800" dirty="0">
                <a:solidFill>
                  <a:srgbClr val="FF0000"/>
                </a:solidFill>
              </a:rPr>
              <a:t>「正事」和「休閒」</a:t>
            </a:r>
            <a:r>
              <a:rPr lang="zh-TW" altLang="en-US" sz="2800" dirty="0"/>
              <a:t>的區別呢？從維繫生命的角度來看，除了吃、喝、拉、撒、睡的生理現象之外，求得溫飽乃是人們的第一件「正事」，因除了無謀生能力者之外，「勞動」或「工作」將無可避免。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5620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</a:t>
            </a:r>
            <a:r>
              <a:rPr lang="zh-TW" altLang="en-US" dirty="0"/>
              <a:t>、休閒概念的形成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 smtClean="0"/>
              <a:t>休閒特質</a:t>
            </a:r>
            <a:endParaRPr lang="en-US" altLang="zh-TW" sz="2800" dirty="0" smtClean="0"/>
          </a:p>
          <a:p>
            <a:pPr algn="just"/>
            <a:r>
              <a:rPr lang="zh-TW" altLang="en-US" sz="2800" dirty="0"/>
              <a:t>自由性 </a:t>
            </a:r>
            <a:r>
              <a:rPr lang="en-US" altLang="zh-TW" sz="2800" dirty="0"/>
              <a:t>: </a:t>
            </a:r>
            <a:r>
              <a:rPr lang="zh-TW" altLang="en-US" sz="2800" dirty="0"/>
              <a:t>無包袱</a:t>
            </a:r>
          </a:p>
          <a:p>
            <a:pPr algn="just"/>
            <a:r>
              <a:rPr lang="zh-TW" altLang="en-US" sz="2800" dirty="0"/>
              <a:t>自發性 </a:t>
            </a:r>
            <a:r>
              <a:rPr lang="en-US" altLang="zh-TW" sz="2800" dirty="0"/>
              <a:t>: </a:t>
            </a:r>
            <a:r>
              <a:rPr lang="zh-TW" altLang="en-US" sz="2800" dirty="0"/>
              <a:t>自動自發</a:t>
            </a:r>
          </a:p>
          <a:p>
            <a:pPr algn="just"/>
            <a:r>
              <a:rPr lang="zh-TW" altLang="en-US" sz="2800" dirty="0"/>
              <a:t>樂趣性 </a:t>
            </a:r>
            <a:r>
              <a:rPr lang="en-US" altLang="zh-TW" sz="2800" dirty="0"/>
              <a:t>: </a:t>
            </a:r>
            <a:r>
              <a:rPr lang="zh-TW" altLang="en-US" sz="2800" dirty="0"/>
              <a:t>獲得趣味</a:t>
            </a:r>
          </a:p>
          <a:p>
            <a:pPr algn="just"/>
            <a:r>
              <a:rPr lang="zh-TW" altLang="en-US" sz="2800" dirty="0"/>
              <a:t>創造性 </a:t>
            </a:r>
            <a:r>
              <a:rPr lang="en-US" altLang="zh-TW" sz="2800" dirty="0"/>
              <a:t>: </a:t>
            </a:r>
            <a:r>
              <a:rPr lang="zh-TW" altLang="en-US" sz="2800" dirty="0"/>
              <a:t>身體活動、思維與心靈活動的變化</a:t>
            </a:r>
          </a:p>
          <a:p>
            <a:pPr algn="just"/>
            <a:r>
              <a:rPr lang="zh-TW" altLang="en-US" sz="2800" dirty="0"/>
              <a:t>幸福感 </a:t>
            </a:r>
            <a:r>
              <a:rPr lang="en-US" altLang="zh-TW" sz="2800" dirty="0"/>
              <a:t>: </a:t>
            </a:r>
            <a:r>
              <a:rPr lang="zh-TW" altLang="en-US" sz="2800" dirty="0"/>
              <a:t>愛你所擇，擇你所愛</a:t>
            </a:r>
          </a:p>
          <a:p>
            <a:pPr marL="0" indent="0" algn="just">
              <a:buNone/>
            </a:pP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267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運動</a:t>
            </a:r>
            <a:r>
              <a:rPr lang="zh-TW" altLang="en-US" dirty="0"/>
              <a:t>的成立要件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一、溫飽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無虞的安定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生活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二、擁有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充分的閒暇時間</a:t>
            </a:r>
          </a:p>
          <a:p>
            <a:pPr algn="just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三、操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控身體的運動能力</a:t>
            </a:r>
          </a:p>
          <a:p>
            <a:pPr algn="just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四、存有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一顆純本的玩心</a:t>
            </a:r>
          </a:p>
          <a:p>
            <a:pPr algn="just"/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五、一套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認同的遊戲規則</a:t>
            </a:r>
          </a:p>
          <a:p>
            <a:pPr algn="just"/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011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一、溫飽</a:t>
            </a:r>
            <a:r>
              <a:rPr lang="zh-TW" altLang="en-US" dirty="0"/>
              <a:t>無虞的安定</a:t>
            </a:r>
            <a:r>
              <a:rPr lang="zh-TW" altLang="en-US" dirty="0" smtClean="0"/>
              <a:t>生活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200" dirty="0">
                <a:solidFill>
                  <a:srgbClr val="FF0000"/>
                </a:solidFill>
              </a:rPr>
              <a:t>溫飽無虞的安定生活乃是維繫人類生命最基本的條件</a:t>
            </a:r>
            <a:r>
              <a:rPr lang="zh-TW" altLang="en-US" sz="2200" dirty="0"/>
              <a:t>，如果缺乏這項條件，那肯定沒有閒暇的時間去從事體育活動，也沒有足夠的體能去操控自己的論參與體育活動；況且，此時也沒有「玩」的心情，即使有「玩心」，也會「心有餘而力不足」。</a:t>
            </a:r>
          </a:p>
          <a:p>
            <a:pPr algn="just"/>
            <a:r>
              <a:rPr lang="zh-TW" altLang="en-US" sz="2200" dirty="0"/>
              <a:t>一般人為了達到溫飽無虞的安定生活，就必須從事日常性的工作，以維持生命現象所需的報償，這相對於從事體育活動而言，則有明顯的區別之。</a:t>
            </a:r>
          </a:p>
          <a:p>
            <a:pPr algn="just"/>
            <a:r>
              <a:rPr lang="zh-TW" altLang="en-US" sz="2200" dirty="0"/>
              <a:t>同樣是身體活動，日常工作只是一種生理的需求，因此就顯得勞累且無趣；反觀體育活動可以自由選擇，發自內心的需求，自然可以身心愉悅地活動。</a:t>
            </a:r>
          </a:p>
          <a:p>
            <a:pPr algn="just"/>
            <a:r>
              <a:rPr lang="zh-TW" altLang="en-US" sz="2200" dirty="0">
                <a:solidFill>
                  <a:srgbClr val="FF0000"/>
                </a:solidFill>
              </a:rPr>
              <a:t>體育活動所具有的「非日常性」特質，有「自由性」、「自發性」和 「愉悅性」</a:t>
            </a:r>
            <a:r>
              <a:rPr lang="zh-TW" altLang="en-US" sz="2200" dirty="0" smtClean="0">
                <a:solidFill>
                  <a:srgbClr val="FF0000"/>
                </a:solidFill>
              </a:rPr>
              <a:t>。</a:t>
            </a:r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47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dirty="0" smtClean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日常工作與體育活動內在因素比較表</a:t>
            </a:r>
          </a:p>
        </p:txBody>
      </p:sp>
      <p:graphicFrame>
        <p:nvGraphicFramePr>
          <p:cNvPr id="83973" name="Group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table">
            <a:tbl>
              <a:tblPr/>
              <a:tblGrid>
                <a:gridCol w="1943100"/>
                <a:gridCol w="3367088"/>
                <a:gridCol w="2919412"/>
              </a:tblGrid>
              <a:tr h="1114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日常工作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體育活動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基礎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日常必要的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自由選擇的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4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動機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生理需求的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內心自發的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6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結果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勞累無趣的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身心愉悅的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F0D14-9C82-4FE6-AC41-044895B06CD5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366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二、擁有充分的閒暇時間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聽說有些富人忙著賺錢，以致沒有充分的閒暇時間，導致缺乏從事良好品質的休閒活動，尤其是體育活動之不足，發生身體諸多的不適與病變，更重要的，會造成操控身體的運動能力之衰退，如此一來，哪會有 「玩心」從事休閒活動呢？整個生活品質的下降，實在與他的身分地位和財富有點不相稱，殊為可惜。</a:t>
            </a:r>
          </a:p>
          <a:p>
            <a:pPr algn="just"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體育活動必須在閒暇時間裏從事，比較能夠獲得樂趣，才能發揮參與體育活動應有的功能與價值。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7948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dirty="0" smtClean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拘束時間與閒暇時間內在因素比較表</a:t>
            </a:r>
          </a:p>
        </p:txBody>
      </p:sp>
      <p:graphicFrame>
        <p:nvGraphicFramePr>
          <p:cNvPr id="87070" name="Group 3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30725"/>
        </p:xfrm>
        <a:graphic>
          <a:graphicData uri="http://schemas.openxmlformats.org/drawingml/2006/table">
            <a:tbl>
              <a:tblPr/>
              <a:tblGrid>
                <a:gridCol w="1811338"/>
                <a:gridCol w="3498850"/>
                <a:gridCol w="2919412"/>
              </a:tblGrid>
              <a:tr h="1114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拘束時間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閒暇時間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活動內容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生理行為、日常工作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休閒活動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4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時間調配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拘束固定的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自由自在的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6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內心感受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反覆無趣的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輕鬆愉快的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F0D14-9C82-4FE6-AC41-044895B06CD5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9917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三、操控身體的運動能力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zh-TW" altLang="en-US" sz="25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就一位長年躺在床上的植物人而言，縱使有社會福利資助他，維持其生命，且擁有非常充裕的閒暇時間，卻缺乏自主操控自己的身體從事身體的活動，即使有玩心，恐怕也身不由己。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zh-TW" altLang="en-US" sz="25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然而，人的玩心是相當強烈的，有些人或許因先天或後天導致身心方面的障礙，尤其是運動能力方面的障礙，仍然會「不死心」地想盡辦法從事他們想玩的活動，當然也包括體育活動。</a:t>
            </a:r>
            <a:endParaRPr lang="en-US" altLang="zh-TW" sz="25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zh-TW" altLang="en-US" sz="25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換言之，人只要尚存有一點操控身體的運動能力，他就具有參與體育活動的條件與機會。哪怕是禪坐調息、操桿駕車或是高空彈跳，雖然沒有使用到大肌肉，卻能夠達到體育的目的。當然，有人不禁要問，下棋、玩牌、唱卡拉</a:t>
            </a:r>
            <a:r>
              <a:rPr lang="en-US" altLang="zh-TW" sz="25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OK</a:t>
            </a:r>
            <a:r>
              <a:rPr lang="zh-TW" altLang="en-US" sz="25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所使用的到底是「大肌肉」還是「小肌肉」？這些活動如何分辨他們是否為「體育活動」？這個問題就涉及到心智活動和身體活動的差異了。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55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86" name="Group 110"/>
          <p:cNvGraphicFramePr>
            <a:graphicFrameLocks noGrp="1"/>
          </p:cNvGraphicFramePr>
          <p:nvPr/>
        </p:nvGraphicFramePr>
        <p:xfrm>
          <a:off x="323850" y="1557338"/>
          <a:ext cx="8712200" cy="2690812"/>
        </p:xfrm>
        <a:graphic>
          <a:graphicData uri="http://schemas.openxmlformats.org/drawingml/2006/table">
            <a:tbl>
              <a:tblPr/>
              <a:tblGrid>
                <a:gridCol w="1440033"/>
                <a:gridCol w="3960091"/>
                <a:gridCol w="3312076"/>
              </a:tblGrid>
              <a:tr h="5182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變項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心智活動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身體活動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意識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有意識的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無意識的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思維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思考的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反射的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主客體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主體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可控制的身體活動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客體</a:t>
                      </a: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:</a:t>
                      </a: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可被心智控制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行為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勇敢、求勝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kumimoji="1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快跑、猛擊</a:t>
                      </a:r>
                    </a:p>
                  </a:txBody>
                  <a:tcPr marL="91432" marR="91432" marT="45731" marB="4573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5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206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心智活動與身體活動比較表</a:t>
            </a:r>
          </a:p>
        </p:txBody>
      </p:sp>
      <p:sp>
        <p:nvSpPr>
          <p:cNvPr id="75885" name="Rectangle 109"/>
          <p:cNvSpPr>
            <a:spLocks noGrp="1" noChangeArrowheads="1"/>
          </p:cNvSpPr>
          <p:nvPr>
            <p:ph type="body" idx="1"/>
          </p:nvPr>
        </p:nvSpPr>
        <p:spPr>
          <a:xfrm>
            <a:off x="457200" y="4527550"/>
            <a:ext cx="8229600" cy="19446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由上表可以發現，心智活動可以控制身體活動，身體活動只是透過肢體的一些運動神經之傳導所產生的行為，因此身體活動與體育活動之間仍有相當大的區別，因為體育活動不但含有身體活動，同時也必須含有心智活動。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464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運動</a:t>
            </a:r>
            <a:r>
              <a:rPr lang="zh-TW" altLang="en-US" dirty="0">
                <a:solidFill>
                  <a:srgbClr val="FF0000"/>
                </a:solidFill>
              </a:rPr>
              <a:t>的對象與要件</a:t>
            </a:r>
            <a:r>
              <a:rPr lang="zh-TW" altLang="en-US" dirty="0" smtClean="0">
                <a:solidFill>
                  <a:srgbClr val="FF0000"/>
                </a:solidFill>
              </a:rPr>
              <a:t>（</a:t>
            </a:r>
            <a:r>
              <a:rPr lang="zh-TW" altLang="en-US" dirty="0">
                <a:solidFill>
                  <a:srgbClr val="FF0000"/>
                </a:solidFill>
              </a:rPr>
              <a:t>下</a:t>
            </a:r>
            <a:r>
              <a:rPr lang="zh-TW" altLang="en-US" dirty="0" smtClean="0">
                <a:solidFill>
                  <a:srgbClr val="FF0000"/>
                </a:solidFill>
              </a:rPr>
              <a:t>）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7" y="1988838"/>
            <a:ext cx="6797485" cy="648071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第一部分</a:t>
            </a:r>
            <a:r>
              <a:rPr lang="zh-TW" altLang="en-US" dirty="0">
                <a:solidFill>
                  <a:srgbClr val="0000FF"/>
                </a:solidFill>
              </a:rPr>
              <a:t>：從休閒理論出發的觀點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一、</a:t>
            </a:r>
            <a:r>
              <a:rPr lang="zh-TW" altLang="en-US" sz="2400" dirty="0" smtClean="0">
                <a:solidFill>
                  <a:schemeClr val="tx1"/>
                </a:solidFill>
              </a:rPr>
              <a:t>自由</a:t>
            </a:r>
            <a:r>
              <a:rPr lang="zh-TW" altLang="en-US" sz="2400" dirty="0">
                <a:solidFill>
                  <a:schemeClr val="tx1"/>
                </a:solidFill>
              </a:rPr>
              <a:t>時間的增加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二、休閒心情的運動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三、休閒概念的</a:t>
            </a:r>
            <a:r>
              <a:rPr lang="zh-TW" altLang="en-US" sz="2400" dirty="0" smtClean="0">
                <a:solidFill>
                  <a:schemeClr val="tx1"/>
                </a:solidFill>
              </a:rPr>
              <a:t>形成</a:t>
            </a:r>
            <a:endParaRPr lang="zh-TW" altLang="en-US" sz="2400" dirty="0">
              <a:solidFill>
                <a:schemeClr val="tx1"/>
              </a:solidFill>
            </a:endParaRPr>
          </a:p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第二部分</a:t>
            </a:r>
            <a:r>
              <a:rPr lang="zh-TW" altLang="en-US" dirty="0">
                <a:solidFill>
                  <a:srgbClr val="0000FF"/>
                </a:solidFill>
              </a:rPr>
              <a:t>：運動成立</a:t>
            </a:r>
            <a:r>
              <a:rPr lang="zh-TW" altLang="en-US">
                <a:solidFill>
                  <a:srgbClr val="0000FF"/>
                </a:solidFill>
              </a:rPr>
              <a:t>的</a:t>
            </a:r>
            <a:r>
              <a:rPr lang="zh-TW" altLang="en-US" smtClean="0">
                <a:solidFill>
                  <a:srgbClr val="0000FF"/>
                </a:solidFill>
              </a:rPr>
              <a:t>要件</a:t>
            </a:r>
            <a:endParaRPr lang="zh-TW" altLang="en-US" dirty="0">
              <a:solidFill>
                <a:srgbClr val="0000FF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一</a:t>
            </a:r>
            <a:r>
              <a:rPr lang="zh-TW" altLang="en-US" sz="2400" dirty="0" smtClean="0">
                <a:solidFill>
                  <a:schemeClr val="tx1"/>
                </a:solidFill>
              </a:rPr>
              <a:t>、溫飽</a:t>
            </a:r>
            <a:r>
              <a:rPr lang="zh-TW" altLang="en-US" sz="2400" dirty="0">
                <a:solidFill>
                  <a:schemeClr val="tx1"/>
                </a:solidFill>
              </a:rPr>
              <a:t>無虞的安定生活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二、擁有充分的閒暇時間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三、操控身體的運動能力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四、存有一顆純本的玩心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五、一套認同的遊戲規則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206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三、操控身體的運動能力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操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控身體的運動能力固然與運動神經有關，但是有意識的和有思考性的操控身體，可更自主性地變化身體的活動型態，活化身體的活動，成為一種運動經驗，並享受這種運動的經驗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www.youtube.com/watch?v=bKnc2NiqQSU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Xbox 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360 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運動大集錦</a:t>
            </a:r>
            <a:endParaRPr lang="en-US" altLang="zh-TW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www.youtube.com/watch?v=5H5BQlbrym0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Kinect 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Sports: Track and Field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Gameplay</a:t>
            </a:r>
          </a:p>
          <a:p>
            <a:pPr algn="just">
              <a:lnSpc>
                <a:spcPct val="80000"/>
              </a:lnSpc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4"/>
              </a:rPr>
              <a:t>www.youtube.com/watch?v=GGGgnf5Fpn4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Kinect 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Sports Rivals: Launch 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Trailer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569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1403350" y="6100220"/>
            <a:ext cx="6911975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2000" b="1" dirty="0">
                <a:solidFill>
                  <a:schemeClr val="accent4">
                    <a:lumMod val="10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http://</a:t>
            </a:r>
            <a:r>
              <a:rPr lang="en-US" altLang="zh-TW" sz="2000" b="1" dirty="0" smtClean="0">
                <a:solidFill>
                  <a:schemeClr val="accent4">
                    <a:lumMod val="10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hlinkClick r:id="rId2"/>
              </a:rPr>
              <a:t>www.youtube.com/watch?v=UCwtC43zVeQ</a:t>
            </a:r>
            <a:r>
              <a:rPr lang="zh-TW" altLang="en-US" sz="2000" b="1" dirty="0" smtClean="0">
                <a:solidFill>
                  <a:schemeClr val="accent4">
                    <a:lumMod val="10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0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四、存有一顆純本的玩心</a:t>
            </a:r>
          </a:p>
        </p:txBody>
      </p:sp>
      <p:pic>
        <p:nvPicPr>
          <p:cNvPr id="47108" name="Picture 4" descr="架恐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484313"/>
            <a:ext cx="6264275" cy="469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052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四、存有</a:t>
            </a: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一顆純本的玩心</a:t>
            </a:r>
            <a:endParaRPr lang="zh-TW" altLang="en-US" dirty="0" smtClean="0"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體育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活動絕對不是屬於形而下的身體活動而已，而是必須配合一顆純本的玩心才能構成一種體育活動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例如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同樣是騎著腳踏車的一群人，有人是要去上班、有人是去購物、有人要訪友、有人去郊遊、甚至有人在比誰騎得快；此時若從大肌肉運動的觀點，或是操控身體運動能力的觀點，都無法分辨他們這些人是否在從事體育活動，如果我們注入是否存有一顆純本的玩心之觀點，那就可以相當清楚的分辨了。</a:t>
            </a:r>
          </a:p>
          <a:p>
            <a:pPr algn="just">
              <a:lnSpc>
                <a:spcPct val="80000"/>
              </a:lnSpc>
              <a:defRPr/>
            </a:pPr>
            <a:endParaRPr lang="zh-TW" altLang="en-US" sz="28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344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FD42E7-A8BA-4433-8BCC-9E639DFF0169}" type="slidenum">
              <a:rPr lang="en-US" altLang="zh-TW"/>
              <a:pPr>
                <a:defRPr/>
              </a:pPr>
              <a:t>23</a:t>
            </a:fld>
            <a:endParaRPr lang="en-US" altLang="zh-TW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五、一套認同的遊戲規則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有人認為國際規則所訂的投手投球方式速度過快，不適用於一般上班族人士，於是另訂了一項「慢速壘球規則」，適合男女老少同場比賽，滿足了所有參與者打球的樂趣。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而四肢健全的盲人也想打壘球，於是乎又發明了「盲人壘 </a:t>
            </a:r>
            <a:r>
              <a:rPr lang="en-US" altLang="zh-TW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棒</a:t>
            </a:r>
            <a:r>
              <a:rPr lang="en-US" altLang="zh-TW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球」，同樣地讓參賽的盲人們獲得其中之樂趣。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為了小朋友完球的安全性，又有人發明「樂樂棒球」，讓小朋友在安全的情形下獲得打擊、傳接等樂趣。</a:t>
            </a:r>
          </a:p>
        </p:txBody>
      </p:sp>
    </p:spTree>
    <p:extLst>
      <p:ext uri="{BB962C8B-B14F-4D97-AF65-F5344CB8AC3E}">
        <p14:creationId xmlns:p14="http://schemas.microsoft.com/office/powerpoint/2010/main" val="961393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FD42E7-A8BA-4433-8BCC-9E639DFF0169}" type="slidenum">
              <a:rPr lang="en-US" altLang="zh-TW"/>
              <a:pPr>
                <a:defRPr/>
              </a:pPr>
              <a:t>24</a:t>
            </a:fld>
            <a:endParaRPr lang="en-US" altLang="zh-TW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五、一套認同的遊戲規則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但是，頂尖的壘球選手、上班族和盲人三者如果要同場比賽，要用哪一套「遊戲規則」才能達到樂趣呢？可見一套被認同的遊戲規則是體育活動必要的條件，即使是一個人登山或是溜直排輪，自己也訂了一套自己認同的遊戲規則，並設法遵守、堅持與挑戰這項自訂的規則，而不是沒有秩序的活動。</a:t>
            </a:r>
          </a:p>
          <a:p>
            <a:pPr algn="just">
              <a:lnSpc>
                <a:spcPct val="90000"/>
              </a:lnSpc>
              <a:defRPr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運動並不是隨便的活動，也不是隨性的愛怎麼動就怎麼動，它仍然有一定的遊戲規則。由參與者共同認可的共識，即使是自己一個人運動，也會自行訂下規則，自我要求、自我遵守，並且在特定的時間與空間的場合活動。</a:t>
            </a:r>
          </a:p>
        </p:txBody>
      </p:sp>
    </p:spTree>
    <p:extLst>
      <p:ext uri="{BB962C8B-B14F-4D97-AF65-F5344CB8AC3E}">
        <p14:creationId xmlns:p14="http://schemas.microsoft.com/office/powerpoint/2010/main" val="3217991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</a:t>
            </a:r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徐元民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。體育學導論。臺北市：品度。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許義雄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。現代體育學原理上冊。新北市：揚智文化。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58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從</a:t>
            </a:r>
            <a:r>
              <a:rPr lang="zh-TW" altLang="en-US" dirty="0"/>
              <a:t>休閒理論出發的</a:t>
            </a:r>
            <a:r>
              <a:rPr lang="zh-TW" altLang="en-US" dirty="0" smtClean="0"/>
              <a:t>觀點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dirty="0"/>
              <a:t>一、自由時間的增加</a:t>
            </a:r>
          </a:p>
          <a:p>
            <a:pPr algn="just"/>
            <a:r>
              <a:rPr lang="zh-TW" altLang="en-US" dirty="0"/>
              <a:t>二、休閒心情的運動</a:t>
            </a:r>
          </a:p>
          <a:p>
            <a:pPr algn="just"/>
            <a:r>
              <a:rPr lang="zh-TW" altLang="en-US" dirty="0"/>
              <a:t>三、休閒概念的形成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</a:t>
            </a:r>
            <a:r>
              <a:rPr lang="zh-TW" altLang="en-US" dirty="0"/>
              <a:t>、自由時間的</a:t>
            </a:r>
            <a:r>
              <a:rPr lang="zh-TW" altLang="en-US" dirty="0" smtClean="0"/>
              <a:t>增加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600" dirty="0"/>
              <a:t>每一個人每一天都擁有二十四小時的時間，而且無人例外。每一個人在這些時間所從事的活動可分為</a:t>
            </a:r>
            <a:r>
              <a:rPr lang="zh-TW" altLang="en-US" sz="2600" dirty="0">
                <a:solidFill>
                  <a:srgbClr val="FF0000"/>
                </a:solidFill>
              </a:rPr>
              <a:t>拘束時間和自由時間二類。拘束時間包括生理時間和勞動時間。</a:t>
            </a:r>
          </a:p>
          <a:p>
            <a:pPr algn="just"/>
            <a:r>
              <a:rPr lang="zh-TW" altLang="en-US" sz="2600" dirty="0"/>
              <a:t>俗稱吃、喝、拉、撒、睡就是生理時間的重點，這些時間是人人必須付出的，且沒有例外，也就是說它不是自由時間，因為它無法隨你的自由意志而任意取消，最多是提前或延後實施而已；勞動時間誠如以上所說，它也是人們每天不可或缺的活，因此，也不是任何人可以任意拒絕的，因此勞動時間也算是拘束時間的一種，無法隨個人的自由意志運用</a:t>
            </a:r>
            <a:r>
              <a:rPr lang="zh-TW" altLang="en-US" sz="2600" dirty="0" smtClean="0"/>
              <a:t>。</a:t>
            </a:r>
            <a:endParaRPr lang="zh-TW" altLang="en-US" sz="2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621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</a:t>
            </a:r>
            <a:r>
              <a:rPr lang="zh-TW" altLang="en-US" dirty="0"/>
              <a:t>、自由時間的</a:t>
            </a:r>
            <a:r>
              <a:rPr lang="zh-TW" altLang="en-US" dirty="0" smtClean="0"/>
              <a:t>增加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然而，經過人類對工具的發明，以及社會制度的演化，使得人類的生活方式產生盯諸多的「自由時間」。例如：耕種與畜牧方式的改變，減少了勞動的時間，運用政治、經濟的制度，使得人類的工作朝專業化發展，提升了工作效率，也因此多出了許多自由時間」。</a:t>
            </a:r>
            <a:r>
              <a:rPr lang="zh-TW" altLang="en-US" sz="2800" dirty="0">
                <a:solidFill>
                  <a:srgbClr val="FF0000"/>
                </a:solidFill>
              </a:rPr>
              <a:t>人類的運動現象便因此有機會從勞動現象中解放出來，這種「自由時間」，我們稱之為「閒暇」，閒暇時間所從事的活動叫做「休閒活動」。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58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</a:t>
            </a:r>
            <a:r>
              <a:rPr lang="zh-TW" altLang="en-US" dirty="0"/>
              <a:t>、自由時間的</a:t>
            </a:r>
            <a:r>
              <a:rPr lang="zh-TW" altLang="en-US" dirty="0" smtClean="0"/>
              <a:t>增加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人們在自由時間裏可以依自己的自由意志支配所要從事的活動，此時才有機會表自我，例如思考、聊天、嬉戲、表演與觀賞等。這些活動當中，有的屬於身的活動，有的屬於心智的活動，有的則是二者兼有之。例如思考、聊天就純屬於心智活動，又如跳繩、打鼓純屬於身體活動，而表演一場布袋戲，或是打一場籃球賽，則身體活動和心智活動兼有之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2103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</a:t>
            </a:r>
            <a:r>
              <a:rPr lang="zh-TW" altLang="en-US" dirty="0"/>
              <a:t>、休閒心情的運動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運動是脫胎於閒暇時間所從事的活動之一，運動有純身體的活動者，亦有身體與心智活動兼有之。最常見的運動現象乃從勞動現象轉化而來。例如：跑步原本是人類追逐動物或是移動地點的行為，當有了閒暇之時，二人起了</a:t>
            </a:r>
            <a:r>
              <a:rPr lang="zh-TW" altLang="en-US" sz="2800" dirty="0">
                <a:solidFill>
                  <a:srgbClr val="FF0000"/>
                </a:solidFill>
              </a:rPr>
              <a:t>玩心</a:t>
            </a:r>
            <a:r>
              <a:rPr lang="zh-TW" altLang="en-US" sz="2800" dirty="0"/>
              <a:t>，便相約賽跑，成了田徑賽的淵源。又如泛舟本為渡河或捕魚的勞動行為，人們偶會利用閒暇之餘從事競划之事，因而演變成划船的運動項目。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456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</a:t>
            </a:r>
            <a:r>
              <a:rPr lang="zh-TW" altLang="en-US" dirty="0"/>
              <a:t>、休閒心情的運動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我國自古以來，休閒的概念即出現在人們的生活之中，例如：「涵泳自然、山水娛人」、「體靜心閒、獨坐聽雨」、「崇尚閒趣、賞花閒飲」、「閒居養生、優遊園林」、「消閒博戲、鬥雞蹴鞠」、「閒情寄藝、筆墨怡情」、「閒得無聊、玩物喪志」。這些正是古人的各種休閒行為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726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</a:t>
            </a:r>
            <a:r>
              <a:rPr lang="zh-TW" altLang="en-US" dirty="0"/>
              <a:t>、休閒心情的運動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清末以降，學術界尚很少論及「休閒」的概念，受到經濟條件不佳的影響，也很少將休閒事業當作重點產業經營，這可能與我國向來講究</a:t>
            </a:r>
            <a:r>
              <a:rPr lang="zh-TW" altLang="en-US" sz="2800" dirty="0">
                <a:solidFill>
                  <a:srgbClr val="FF0000"/>
                </a:solidFill>
              </a:rPr>
              <a:t>「勤耕讀、少嬉戲」</a:t>
            </a:r>
            <a:r>
              <a:rPr lang="zh-TW" altLang="en-US" sz="2800" dirty="0"/>
              <a:t>的觀念有關。就體育而言，卻率先談及休閒的目標，在學校體育目標當中，就特別強調「養成學生愛好運動習慣」、「善用休閒時間」、「建立康樂生活基礎」。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640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523</TotalTime>
  <Words>2382</Words>
  <Application>Microsoft Office PowerPoint</Application>
  <PresentationFormat>如螢幕大小 (4:3)</PresentationFormat>
  <Paragraphs>158</Paragraphs>
  <Slides>25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2" baseType="lpstr">
      <vt:lpstr>新細明體</vt:lpstr>
      <vt:lpstr>標楷體</vt:lpstr>
      <vt:lpstr>Arial</vt:lpstr>
      <vt:lpstr>Calibri</vt:lpstr>
      <vt:lpstr>Times New Roman</vt:lpstr>
      <vt:lpstr>Wingdings</vt:lpstr>
      <vt:lpstr>課程名稱</vt:lpstr>
      <vt:lpstr>體育學原理</vt:lpstr>
      <vt:lpstr>運動的對象與要件（下）</vt:lpstr>
      <vt:lpstr>從休閒理論出發的觀點</vt:lpstr>
      <vt:lpstr>一、自由時間的增加</vt:lpstr>
      <vt:lpstr>一、自由時間的增加</vt:lpstr>
      <vt:lpstr>一、自由時間的增加</vt:lpstr>
      <vt:lpstr>二、休閒心情的運動</vt:lpstr>
      <vt:lpstr>二、休閒心情的運動</vt:lpstr>
      <vt:lpstr>二、休閒心情的運動</vt:lpstr>
      <vt:lpstr>二、休閒心情的運動</vt:lpstr>
      <vt:lpstr>三、休閒概念的形成</vt:lpstr>
      <vt:lpstr>三、休閒概念的形成</vt:lpstr>
      <vt:lpstr>運動的成立要件</vt:lpstr>
      <vt:lpstr>一、溫飽無虞的安定生活</vt:lpstr>
      <vt:lpstr>日常工作與體育活動內在因素比較表</vt:lpstr>
      <vt:lpstr>二、擁有充分的閒暇時間</vt:lpstr>
      <vt:lpstr>拘束時間與閒暇時間內在因素比較表</vt:lpstr>
      <vt:lpstr>三、操控身體的運動能力</vt:lpstr>
      <vt:lpstr>心智活動與身體活動比較表</vt:lpstr>
      <vt:lpstr>三、操控身體的運動能力</vt:lpstr>
      <vt:lpstr>四、存有一顆純本的玩心</vt:lpstr>
      <vt:lpstr>四、存有一顆純本的玩心</vt:lpstr>
      <vt:lpstr>五、一套認同的遊戲規則</vt:lpstr>
      <vt:lpstr>五、一套認同的遊戲規則</vt:lpstr>
      <vt:lpstr>參考資料來源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jin</cp:lastModifiedBy>
  <cp:revision>57</cp:revision>
  <dcterms:created xsi:type="dcterms:W3CDTF">2017-11-07T02:54:43Z</dcterms:created>
  <dcterms:modified xsi:type="dcterms:W3CDTF">2018-06-01T08:25:52Z</dcterms:modified>
</cp:coreProperties>
</file>