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65" r:id="rId3"/>
    <p:sldId id="388" r:id="rId4"/>
    <p:sldId id="378" r:id="rId5"/>
    <p:sldId id="399" r:id="rId6"/>
    <p:sldId id="403" r:id="rId7"/>
    <p:sldId id="400" r:id="rId8"/>
    <p:sldId id="402" r:id="rId9"/>
    <p:sldId id="395" r:id="rId10"/>
    <p:sldId id="401" r:id="rId11"/>
    <p:sldId id="390" r:id="rId12"/>
    <p:sldId id="391" r:id="rId13"/>
    <p:sldId id="385" r:id="rId14"/>
    <p:sldId id="386" r:id="rId15"/>
    <p:sldId id="376" r:id="rId16"/>
    <p:sldId id="397" r:id="rId17"/>
    <p:sldId id="404" r:id="rId18"/>
    <p:sldId id="405" r:id="rId19"/>
    <p:sldId id="406" r:id="rId2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0066FF"/>
    <a:srgbClr val="3366FF"/>
    <a:srgbClr val="CC3300"/>
    <a:srgbClr val="0000C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33" autoAdjust="0"/>
  </p:normalViewPr>
  <p:slideViewPr>
    <p:cSldViewPr snapToGrid="0">
      <p:cViewPr varScale="1">
        <p:scale>
          <a:sx n="116" d="100"/>
          <a:sy n="116" d="100"/>
        </p:scale>
        <p:origin x="14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5B0B8-C4E3-4C0F-8C83-D00C2F8D0BE2}" type="datetimeFigureOut">
              <a:rPr lang="zh-TW" altLang="en-US" smtClean="0"/>
              <a:t>2018/8/20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1E597-AEB1-4075-B577-4A0EE65063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822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81050" indent="-298450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033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859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685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57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29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01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973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78C732E-6393-4FA3-840F-2CFE957F1316}" type="slidenum">
              <a:rPr lang="en-US" altLang="zh-TW" sz="1300" smtClean="0"/>
              <a:pPr>
                <a:spcBef>
                  <a:spcPct val="0"/>
                </a:spcBef>
              </a:pPr>
              <a:t>2</a:t>
            </a:fld>
            <a:endParaRPr lang="en-US" altLang="zh-TW" sz="13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675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81050" indent="-298450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033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859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685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57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29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01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973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78C732E-6393-4FA3-840F-2CFE957F1316}" type="slidenum">
              <a:rPr lang="en-US" altLang="zh-TW" sz="1300" smtClean="0"/>
              <a:pPr>
                <a:spcBef>
                  <a:spcPct val="0"/>
                </a:spcBef>
              </a:pPr>
              <a:t>3</a:t>
            </a:fld>
            <a:endParaRPr lang="en-US" altLang="zh-TW" sz="13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96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81050" indent="-298450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033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859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685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57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29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01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973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78C732E-6393-4FA3-840F-2CFE957F1316}" type="slidenum">
              <a:rPr lang="en-US" altLang="zh-TW" sz="1300" smtClean="0"/>
              <a:pPr>
                <a:spcBef>
                  <a:spcPct val="0"/>
                </a:spcBef>
              </a:pPr>
              <a:t>11</a:t>
            </a:fld>
            <a:endParaRPr lang="en-US" altLang="zh-TW" sz="13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5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跑步到耗竭的時間飲用冰沙的時間比較久。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7A1E0-F512-4C62-AC58-5DA4B7D062CC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2487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81050" indent="-298450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2033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859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68525" indent="-238125" defTabSz="9588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257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829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401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97325" indent="-238125" defTabSz="9588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78C732E-6393-4FA3-840F-2CFE957F1316}" type="slidenum">
              <a:rPr lang="en-US" altLang="zh-TW" sz="1300" smtClean="0"/>
              <a:pPr>
                <a:spcBef>
                  <a:spcPct val="0"/>
                </a:spcBef>
              </a:pPr>
              <a:t>15</a:t>
            </a:fld>
            <a:endParaRPr lang="en-US" altLang="zh-TW" sz="13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55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1E597-AEB1-4075-B577-4A0EE65063A5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203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01B4F3-F891-4C9F-9F78-81CC50B75DB5}" type="datetime1">
              <a:rPr lang="en-US" altLang="zh-TW" smtClean="0"/>
              <a:t>8/20/2018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E45E90-1DB4-4B82-8E8A-CD2FCFC11F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3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4A6599-F494-4077-9A7A-B29344AC391C}" type="datetime1">
              <a:rPr lang="en-US" altLang="zh-TW" smtClean="0"/>
              <a:t>8/20/2018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8F1439-EE78-46AE-A120-2F9912D3117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A00152-D54E-4555-B7F2-784CFDBD480F}" type="datetime1">
              <a:rPr lang="en-US" altLang="zh-TW" smtClean="0"/>
              <a:t>8/20/2018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264F07-8D40-46C5-AC8C-31230415A5E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97BFC1-DB9B-4D7E-A2FC-53C9BD618221}" type="datetime1">
              <a:rPr lang="en-US" altLang="zh-TW" smtClean="0"/>
              <a:t>8/20/2018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5C0395-D23A-44D3-82C0-4590073AED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3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286E68-7B7B-430F-ADDD-708C4E4C3317}" type="datetime1">
              <a:rPr lang="en-US" altLang="zh-TW" smtClean="0"/>
              <a:t>8/20/2018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912FB0-2E0B-4C7D-89B7-C016A647C26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3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6D7D53-47E3-417B-B1AF-4FBBE89B2144}" type="datetime1">
              <a:rPr lang="en-US" altLang="zh-TW" smtClean="0"/>
              <a:t>8/20/2018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C74A30-8353-4862-B702-976BAC0E8F5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6581CD1-2407-4E13-A614-87C3F8D62054}" type="datetime1">
              <a:rPr lang="en-US" altLang="zh-TW" smtClean="0"/>
              <a:t>8/20/2018</a:t>
            </a:fld>
            <a:endParaRPr lang="en-US"/>
          </a:p>
        </p:txBody>
      </p:sp>
      <p:sp>
        <p:nvSpPr>
          <p:cNvPr id="8" name="頁尾版面配置區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CD0521-1776-48F2-8FB8-C1E263F51F3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A056B1-ACDA-47CD-91B0-5D2927FAB07E}" type="datetime1">
              <a:rPr lang="en-US" altLang="zh-TW" smtClean="0"/>
              <a:t>8/20/2018</a:t>
            </a:fld>
            <a:endParaRPr lang="en-US"/>
          </a:p>
        </p:txBody>
      </p:sp>
      <p:sp>
        <p:nvSpPr>
          <p:cNvPr id="4" name="頁尾版面配置區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2A85B7-C58A-4350-BFB6-40B5FB091D4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86E123-9D20-46C0-8E37-653723982A9F}" type="datetime1">
              <a:rPr lang="en-US" altLang="zh-TW" smtClean="0"/>
              <a:t>8/20/2018</a:t>
            </a:fld>
            <a:endParaRPr lang="en-US"/>
          </a:p>
        </p:txBody>
      </p:sp>
      <p:sp>
        <p:nvSpPr>
          <p:cNvPr id="3" name="頁尾版面配置區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786742-364C-42B1-8E4A-2F680DEA739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E3259D-4D4D-48A4-AF4F-0CA736CEA295}" type="datetime1">
              <a:rPr lang="en-US" altLang="zh-TW" smtClean="0"/>
              <a:t>8/20/2018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FC8CB1-943C-4FEC-AE98-0A0E426A14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8DE89B-F236-42A7-90C1-86C602882C27}" type="datetime1">
              <a:rPr lang="en-US" altLang="zh-TW" smtClean="0"/>
              <a:t>8/20/2018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EB9646-D5C1-49A7-8BC7-64424560F63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D87EB12B-5EE9-4E59-8C16-DBF3277E5B00}" type="datetime1">
              <a:rPr lang="en-US" altLang="zh-TW" smtClean="0"/>
              <a:t>8/20/2018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C0C4949E-7836-4454-A5D1-8B546E1F9C33}" type="slidenum">
              <a:t>‹#›</a:t>
            </a:fld>
            <a:endParaRPr lang="en-US"/>
          </a:p>
        </p:txBody>
      </p:sp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682745" y="2371568"/>
            <a:ext cx="7772400" cy="1470026"/>
          </a:xfrm>
        </p:spPr>
        <p:txBody>
          <a:bodyPr/>
          <a:lstStyle/>
          <a:p>
            <a:pPr lvl="0"/>
            <a:r>
              <a:rPr lang="zh-TW" altLang="en-US" b="1" dirty="0" smtClean="0">
                <a:solidFill>
                  <a:srgbClr val="0000CC"/>
                </a:solidFill>
              </a:rPr>
              <a:t>運動</a:t>
            </a:r>
            <a:r>
              <a:rPr lang="en-US" altLang="zh-TW" b="1" dirty="0" smtClean="0">
                <a:solidFill>
                  <a:srgbClr val="0000CC"/>
                </a:solidFill>
              </a:rPr>
              <a:t>(</a:t>
            </a:r>
            <a:r>
              <a:rPr lang="zh-TW" altLang="en-US" b="1" dirty="0" smtClean="0">
                <a:solidFill>
                  <a:srgbClr val="0000CC"/>
                </a:solidFill>
              </a:rPr>
              <a:t>訓練</a:t>
            </a:r>
            <a:r>
              <a:rPr lang="en-US" altLang="zh-TW" b="1" dirty="0" smtClean="0">
                <a:solidFill>
                  <a:srgbClr val="0000CC"/>
                </a:solidFill>
              </a:rPr>
              <a:t>)</a:t>
            </a:r>
            <a:r>
              <a:rPr lang="zh-TW" altLang="en-US" b="1" dirty="0">
                <a:solidFill>
                  <a:srgbClr val="0000CC"/>
                </a:solidFill>
              </a:rPr>
              <a:t>中</a:t>
            </a:r>
            <a:r>
              <a:rPr lang="zh-TW" altLang="en-US" b="1" dirty="0" smtClean="0">
                <a:solidFill>
                  <a:srgbClr val="0000CC"/>
                </a:solidFill>
              </a:rPr>
              <a:t>的飲食</a:t>
            </a:r>
            <a:endParaRPr lang="zh-TW" b="1" dirty="0">
              <a:solidFill>
                <a:srgbClr val="0000CC"/>
              </a:solidFill>
            </a:endParaRPr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547667" y="4309253"/>
            <a:ext cx="6400800" cy="648071"/>
          </a:xfrm>
        </p:spPr>
        <p:txBody>
          <a:bodyPr/>
          <a:lstStyle/>
          <a:p>
            <a:pPr lvl="0" algn="r"/>
            <a:r>
              <a:rPr lang="zh-TW" altLang="en-US" b="1" dirty="0" smtClean="0">
                <a:solidFill>
                  <a:srgbClr val="CC3300"/>
                </a:solidFill>
              </a:rPr>
              <a:t>張文</a:t>
            </a:r>
            <a:r>
              <a:rPr lang="zh-TW" altLang="en-US" b="1" dirty="0">
                <a:solidFill>
                  <a:srgbClr val="CC3300"/>
                </a:solidFill>
              </a:rPr>
              <a:t>心</a:t>
            </a:r>
            <a:endParaRPr lang="en-US" b="1" dirty="0">
              <a:solidFill>
                <a:srgbClr val="CC3300"/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FAE45E90-1DB4-4B82-8E8A-CD2FCFC11F98}" type="slidenum">
              <a:rPr lang="en-US" altLang="zh-TW" smtClean="0"/>
              <a:t>1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60502" y="314093"/>
            <a:ext cx="6096000" cy="762000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自製運動飲料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pic>
        <p:nvPicPr>
          <p:cNvPr id="6146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780" y="2678384"/>
            <a:ext cx="46101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679723" y="5539186"/>
            <a:ext cx="4199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/>
              <a:t>Water: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0.5-1 </a:t>
            </a:r>
            <a:r>
              <a:rPr lang="en-US" altLang="zh-TW" sz="2800" b="1" dirty="0" smtClean="0"/>
              <a:t>L (6%)</a:t>
            </a:r>
          </a:p>
          <a:p>
            <a:r>
              <a:rPr lang="en-US" altLang="zh-TW" sz="2800" b="1" dirty="0" smtClean="0">
                <a:solidFill>
                  <a:srgbClr val="FF0000"/>
                </a:solidFill>
              </a:rPr>
              <a:t>            375-750</a:t>
            </a:r>
            <a:r>
              <a:rPr lang="en-US" altLang="zh-TW" sz="2800" b="1" dirty="0" smtClean="0"/>
              <a:t> mL (8%)</a:t>
            </a:r>
            <a:endParaRPr lang="zh-TW" altLang="en-US" sz="2800" b="1" dirty="0"/>
          </a:p>
        </p:txBody>
      </p:sp>
      <p:sp>
        <p:nvSpPr>
          <p:cNvPr id="7" name="弧形箭號 (左彎) 6"/>
          <p:cNvSpPr/>
          <p:nvPr/>
        </p:nvSpPr>
        <p:spPr bwMode="auto">
          <a:xfrm rot="19117317">
            <a:off x="3516059" y="1986895"/>
            <a:ext cx="703175" cy="1960036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弧形向右箭號 7"/>
          <p:cNvSpPr/>
          <p:nvPr/>
        </p:nvSpPr>
        <p:spPr bwMode="auto">
          <a:xfrm rot="2449245">
            <a:off x="4814268" y="2065002"/>
            <a:ext cx="648072" cy="1863621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424758" y="1637773"/>
            <a:ext cx="2952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/>
              <a:t>CHO: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30-60</a:t>
            </a:r>
            <a:r>
              <a:rPr lang="en-US" altLang="zh-TW" sz="2800" b="1" dirty="0" smtClean="0"/>
              <a:t> g/h</a:t>
            </a:r>
            <a:endParaRPr lang="zh-TW" altLang="en-US" sz="2800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041063" y="1257342"/>
            <a:ext cx="2952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/>
              <a:t>Na: 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0.3-0.7</a:t>
            </a:r>
            <a:r>
              <a:rPr lang="en-US" altLang="zh-TW" sz="2800" b="1" dirty="0" smtClean="0"/>
              <a:t> g/L</a:t>
            </a:r>
          </a:p>
          <a:p>
            <a:r>
              <a:rPr lang="en-US" altLang="zh-TW" sz="2800" b="1" dirty="0" smtClean="0"/>
              <a:t>= ¾-1¾ g </a:t>
            </a:r>
            <a:r>
              <a:rPr lang="zh-TW" altLang="en-US" sz="2800" b="1" dirty="0" smtClean="0"/>
              <a:t>鹽</a:t>
            </a:r>
            <a:endParaRPr lang="zh-TW" altLang="en-US" sz="2800" b="1" dirty="0"/>
          </a:p>
        </p:txBody>
      </p:sp>
      <p:sp>
        <p:nvSpPr>
          <p:cNvPr id="12" name="矩形 11"/>
          <p:cNvSpPr/>
          <p:nvPr/>
        </p:nvSpPr>
        <p:spPr>
          <a:xfrm>
            <a:off x="5996500" y="2208225"/>
            <a:ext cx="3256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ea typeface="標楷體" pitchFamily="65" charset="-120"/>
              </a:rPr>
              <a:t>(1g </a:t>
            </a:r>
            <a:r>
              <a:rPr lang="en-US" altLang="zh-TW" b="1" dirty="0">
                <a:ea typeface="標楷體" pitchFamily="65" charset="-120"/>
              </a:rPr>
              <a:t>of salt contain ~40% </a:t>
            </a:r>
            <a:r>
              <a:rPr lang="en-US" altLang="zh-TW" b="1" dirty="0" smtClean="0">
                <a:ea typeface="標楷體" pitchFamily="65" charset="-120"/>
              </a:rPr>
              <a:t>Na)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10</a:t>
            </a:fld>
            <a:endParaRPr lang="zh-TW" altLang="en-US"/>
          </a:p>
        </p:txBody>
      </p:sp>
      <p:pic>
        <p:nvPicPr>
          <p:cNvPr id="1026" name="Picture 2" descr="ãsugar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4" y="0"/>
            <a:ext cx="2345525" cy="1759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çé¹½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841" y="58957"/>
            <a:ext cx="2195481" cy="12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117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3336"/>
            <a:ext cx="8229600" cy="1143000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運動中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水份</a:t>
            </a:r>
            <a:r>
              <a:rPr lang="zh-TW" alt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的攝取量</a:t>
            </a:r>
            <a:endParaRPr lang="zh-TW" altLang="en-US" sz="4000" b="1" dirty="0" smtClean="0">
              <a:latin typeface="Times New Roman" panose="02020603050405020304" pitchFamily="18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80" y="1362775"/>
            <a:ext cx="3735976" cy="1002937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著重在</a:t>
            </a:r>
            <a:r>
              <a:rPr lang="zh-TW" altLang="en-US" b="1" dirty="0" smtClean="0">
                <a:solidFill>
                  <a:srgbClr val="FF0000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水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的攝取 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體內水</a:t>
            </a:r>
            <a:r>
              <a:rPr lang="zh-TW" altLang="en-US" b="1" dirty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份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的流失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b="1" dirty="0">
              <a:solidFill>
                <a:srgbClr val="000066"/>
              </a:solidFill>
              <a:latin typeface="+mn-lt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2" r="14857"/>
          <a:stretch/>
        </p:blipFill>
        <p:spPr>
          <a:xfrm>
            <a:off x="228804" y="846136"/>
            <a:ext cx="1251654" cy="2076463"/>
          </a:xfrm>
          <a:prstGeom prst="rect">
            <a:avLst/>
          </a:prstGeom>
        </p:spPr>
      </p:pic>
      <p:sp>
        <p:nvSpPr>
          <p:cNvPr id="3" name="向右箭號 2"/>
          <p:cNvSpPr/>
          <p:nvPr/>
        </p:nvSpPr>
        <p:spPr>
          <a:xfrm>
            <a:off x="1519558" y="1919662"/>
            <a:ext cx="3013165" cy="54864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>
            <a:off x="1402081" y="4531212"/>
            <a:ext cx="4720045" cy="54864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2" r="14857"/>
          <a:stretch/>
        </p:blipFill>
        <p:spPr>
          <a:xfrm>
            <a:off x="128655" y="3749241"/>
            <a:ext cx="1273426" cy="211258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02411" y="1541416"/>
            <a:ext cx="1247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&lt;</a:t>
            </a:r>
            <a:r>
              <a:rPr lang="zh-TW" altLang="en-US" sz="2400" b="1" dirty="0" smtClean="0">
                <a:solidFill>
                  <a:srgbClr val="FF0000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TW" sz="2400" b="1" dirty="0" smtClean="0">
                <a:ea typeface="標楷體" panose="03000509000000000000" pitchFamily="65" charset="-120"/>
                <a:cs typeface="Arial" panose="020B0604020202020204" pitchFamily="34" charset="0"/>
              </a:rPr>
              <a:t>2 </a:t>
            </a:r>
            <a:r>
              <a:rPr lang="zh-TW" altLang="en-US" sz="2400" b="1" dirty="0" smtClean="0">
                <a:ea typeface="標楷體" panose="03000509000000000000" pitchFamily="65" charset="-120"/>
                <a:cs typeface="Arial" panose="020B0604020202020204" pitchFamily="34" charset="0"/>
              </a:rPr>
              <a:t>小時</a:t>
            </a:r>
            <a:endParaRPr lang="zh-TW" altLang="en-US" sz="2400" dirty="0"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46166" y="4146090"/>
            <a:ext cx="1247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&gt;</a:t>
            </a:r>
            <a:r>
              <a:rPr lang="zh-TW" altLang="en-US" sz="2400" b="1" dirty="0" smtClean="0"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TW" sz="2400" b="1" dirty="0" smtClean="0">
                <a:ea typeface="標楷體" panose="03000509000000000000" pitchFamily="65" charset="-120"/>
                <a:cs typeface="Arial" panose="020B0604020202020204" pitchFamily="34" charset="0"/>
              </a:rPr>
              <a:t>2 </a:t>
            </a:r>
            <a:r>
              <a:rPr lang="zh-TW" altLang="en-US" sz="2400" b="1" dirty="0" smtClean="0">
                <a:ea typeface="標楷體" panose="03000509000000000000" pitchFamily="65" charset="-120"/>
                <a:cs typeface="Arial" panose="020B0604020202020204" pitchFamily="34" charset="0"/>
              </a:rPr>
              <a:t>小時</a:t>
            </a:r>
            <a:endParaRPr lang="zh-TW" altLang="en-US" sz="2400" dirty="0">
              <a:ea typeface="標楷體" panose="03000509000000000000" pitchFamily="65" charset="-12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043749" y="4269361"/>
            <a:ext cx="3021874" cy="10029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3200" b="0" i="0" u="none" strike="noStrike" kern="1200" cap="none" spc="0" baseline="0">
                <a:solidFill>
                  <a:srgbClr val="0000FF"/>
                </a:solidFill>
                <a:uFillTx/>
                <a:latin typeface="標楷體" pitchFamily="65"/>
                <a:ea typeface="標楷體" pitchFamily="65"/>
                <a:cs typeface="標楷體" pitchFamily="65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/>
                <a:cs typeface="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/>
                <a:cs typeface="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/>
                <a:cs typeface="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新細明體"/>
                <a:cs typeface="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著重在</a:t>
            </a:r>
            <a:r>
              <a:rPr lang="zh-TW" altLang="en-US" b="1" dirty="0" smtClean="0">
                <a:solidFill>
                  <a:srgbClr val="FF0000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水 </a:t>
            </a:r>
            <a:r>
              <a:rPr lang="en-US" altLang="zh-TW" b="1" dirty="0" smtClean="0">
                <a:solidFill>
                  <a:srgbClr val="FF0000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+</a:t>
            </a:r>
            <a:r>
              <a:rPr lang="zh-TW" altLang="en-US" b="1" dirty="0" smtClean="0">
                <a:solidFill>
                  <a:srgbClr val="FF0000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 電解質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的攝取</a:t>
            </a:r>
            <a:endParaRPr lang="zh-TW" altLang="en-US" b="1" dirty="0">
              <a:solidFill>
                <a:srgbClr val="000066"/>
              </a:solidFill>
              <a:latin typeface="+mn-lt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14" y="2365712"/>
            <a:ext cx="1165685" cy="1665626"/>
          </a:xfrm>
          <a:prstGeom prst="rect">
            <a:avLst/>
          </a:prstGeom>
        </p:spPr>
      </p:pic>
      <p:pic>
        <p:nvPicPr>
          <p:cNvPr id="2054" name="Picture 6" descr="ãéåé£²æãçåçæå°çµæ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0" r="24669"/>
          <a:stretch/>
        </p:blipFill>
        <p:spPr bwMode="auto">
          <a:xfrm>
            <a:off x="5651863" y="5163050"/>
            <a:ext cx="751261" cy="161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ç¸éåç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4"/>
          <a:stretch/>
        </p:blipFill>
        <p:spPr bwMode="auto">
          <a:xfrm>
            <a:off x="6475020" y="5336685"/>
            <a:ext cx="2590603" cy="13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形圖說文字 5"/>
          <p:cNvSpPr/>
          <p:nvPr/>
        </p:nvSpPr>
        <p:spPr>
          <a:xfrm>
            <a:off x="1914014" y="5180048"/>
            <a:ext cx="2995748" cy="1036320"/>
          </a:xfrm>
          <a:prstGeom prst="wedgeEllipseCallout">
            <a:avLst>
              <a:gd name="adj1" fmla="val -20543"/>
              <a:gd name="adj2" fmla="val -6607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汗水中的鈉：</a:t>
            </a:r>
            <a:r>
              <a:rPr lang="en-US" altLang="zh-TW" sz="24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1-2.5</a:t>
            </a:r>
            <a:r>
              <a:rPr lang="zh-TW" altLang="en-US" sz="24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g/</a:t>
            </a:r>
            <a:r>
              <a:rPr lang="zh-TW" altLang="en-US" sz="24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小時</a:t>
            </a:r>
            <a:endParaRPr lang="zh-TW" altLang="en-US" sz="2400" b="1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943541" y="6499655"/>
            <a:ext cx="1581665" cy="3112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適當的稀釋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332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/>
      <p:bldP spid="11" grpId="0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3988" y="346166"/>
            <a:ext cx="8229600" cy="45259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TW" b="1" dirty="0">
                <a:latin typeface="Arial" charset="0"/>
              </a:rPr>
              <a:t>S</a:t>
            </a:r>
            <a:r>
              <a:rPr lang="en-US" altLang="zh-TW" b="1" dirty="0" smtClean="0">
                <a:latin typeface="Arial" charset="0"/>
              </a:rPr>
              <a:t>alt </a:t>
            </a:r>
            <a:r>
              <a:rPr lang="en-US" altLang="zh-TW" b="1" dirty="0">
                <a:latin typeface="Arial" charset="0"/>
              </a:rPr>
              <a:t>supplement </a:t>
            </a:r>
            <a:r>
              <a:rPr lang="en-US" altLang="zh-TW" b="1" dirty="0" smtClean="0">
                <a:latin typeface="Arial" charset="0"/>
              </a:rPr>
              <a:t>products</a:t>
            </a:r>
            <a:r>
              <a:rPr lang="zh-TW" altLang="en-US" b="1" dirty="0" smtClean="0">
                <a:latin typeface="Arial" charset="0"/>
              </a:rPr>
              <a:t> </a:t>
            </a:r>
            <a:r>
              <a:rPr lang="en-US" altLang="zh-TW" b="1" dirty="0" smtClean="0">
                <a:latin typeface="Arial" charset="0"/>
              </a:rPr>
              <a:t>(</a:t>
            </a:r>
            <a:r>
              <a:rPr lang="zh-TW" altLang="en-US" b="1" dirty="0" smtClean="0">
                <a:latin typeface="Arial" charset="0"/>
              </a:rPr>
              <a:t>鹽製品</a:t>
            </a:r>
            <a:r>
              <a:rPr lang="en-US" altLang="zh-TW" b="1" dirty="0" smtClean="0">
                <a:latin typeface="Arial" charset="0"/>
              </a:rPr>
              <a:t>)</a:t>
            </a:r>
          </a:p>
          <a:p>
            <a:pPr>
              <a:buFont typeface="Wingdings" panose="05000000000000000000" pitchFamily="2" charset="2"/>
              <a:buChar char="u"/>
            </a:pPr>
            <a:endParaRPr lang="en-US" altLang="zh-TW" b="1" dirty="0">
              <a:latin typeface="Arial" charset="0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b="1" dirty="0" smtClean="0">
              <a:latin typeface="Arial" charset="0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b="1" dirty="0">
              <a:latin typeface="Arial" charset="0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b="1" dirty="0" smtClean="0">
              <a:latin typeface="Arial" charset="0"/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TW" b="1" dirty="0">
              <a:latin typeface="Arial" charset="0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TW" b="1" dirty="0" smtClean="0">
                <a:latin typeface="Arial" charset="0"/>
              </a:rPr>
              <a:t>Eating </a:t>
            </a:r>
            <a:r>
              <a:rPr lang="en-US" altLang="zh-TW" b="1" dirty="0">
                <a:solidFill>
                  <a:srgbClr val="7030A0"/>
                </a:solidFill>
                <a:latin typeface="Arial" charset="0"/>
              </a:rPr>
              <a:t>salty-tasting </a:t>
            </a:r>
            <a:r>
              <a:rPr lang="en-US" altLang="zh-TW" b="1" dirty="0" smtClean="0">
                <a:solidFill>
                  <a:srgbClr val="7030A0"/>
                </a:solidFill>
                <a:latin typeface="Arial" charset="0"/>
              </a:rPr>
              <a:t>foods</a:t>
            </a:r>
            <a:r>
              <a:rPr lang="zh-TW" altLang="en-US" b="1" dirty="0" smtClean="0">
                <a:latin typeface="+mn-lt"/>
                <a:ea typeface="標楷體" panose="03000509000000000000" pitchFamily="65" charset="-120"/>
              </a:rPr>
              <a:t> </a:t>
            </a:r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(</a:t>
            </a:r>
            <a:r>
              <a:rPr lang="zh-TW" altLang="en-US" b="1" dirty="0" smtClean="0">
                <a:latin typeface="+mn-lt"/>
                <a:ea typeface="標楷體" panose="03000509000000000000" pitchFamily="65" charset="-120"/>
              </a:rPr>
              <a:t>吃鹹</a:t>
            </a:r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)</a:t>
            </a:r>
            <a:endParaRPr lang="zh-TW" altLang="en-US" b="1" dirty="0"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12</a:t>
            </a:fld>
            <a:endParaRPr lang="zh-TW" altLang="en-US"/>
          </a:p>
        </p:txBody>
      </p:sp>
      <p:pic>
        <p:nvPicPr>
          <p:cNvPr id="3074" name="Picture 2" descr="ãé¹½é 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" t="6701" r="19484" b="10160"/>
          <a:stretch/>
        </p:blipFill>
        <p:spPr bwMode="auto">
          <a:xfrm>
            <a:off x="2959685" y="1340476"/>
            <a:ext cx="3247899" cy="206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é¹½é 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6" y="1340476"/>
            <a:ext cx="2698477" cy="202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é¹½é 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450" y="1349715"/>
            <a:ext cx="2624228" cy="200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iqc.com.tw/images/Commodity/%E5%98%89%E5%AF%B6%20%E8%98%8B%E6%9E%9C%E6%B3%A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956" y="4721430"/>
            <a:ext cx="1662648" cy="166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gaitaobao1.alicdn.com/tfscom/i3/TB1ZvdBHXXXXXcnXFXXXXXXXXXX_!!0-item_pic.jpg_200x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066" y="4721430"/>
            <a:ext cx="1603451" cy="16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en.kung-food.it/wp-content/gallery/10-most-tempting-salty-foods/10-most-tempting-salty-foods-pretzel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9" t="7932" r="7082" b="12392"/>
          <a:stretch/>
        </p:blipFill>
        <p:spPr bwMode="auto">
          <a:xfrm>
            <a:off x="6924134" y="4638577"/>
            <a:ext cx="1762665" cy="164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mysleepaids.com/wp-content/uploads/2015/10/1350323533-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39" y="4727361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0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769919" y="1401598"/>
            <a:ext cx="7344816" cy="445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Char char="u"/>
              <a:tabLst/>
              <a:defRPr/>
            </a:pPr>
            <a:r>
              <a:rPr lang="zh-TW" altLang="en-US" sz="3200" b="1" kern="0" dirty="0" smtClean="0">
                <a:ea typeface="標楷體" panose="03000509000000000000" pitchFamily="65" charset="-120"/>
              </a:rPr>
              <a:t>過去建議</a:t>
            </a:r>
            <a:r>
              <a:rPr lang="zh-TW" altLang="en-US" sz="3200" b="1" kern="0" dirty="0">
                <a:ea typeface="標楷體" panose="03000509000000000000" pitchFamily="65" charset="-120"/>
              </a:rPr>
              <a:t>：</a:t>
            </a:r>
            <a:r>
              <a:rPr lang="en-US" altLang="zh-TW" sz="3200" b="1" kern="0" dirty="0" smtClean="0">
                <a:solidFill>
                  <a:srgbClr val="7030A0"/>
                </a:solidFill>
                <a:ea typeface="標楷體" panose="03000509000000000000" pitchFamily="65" charset="-120"/>
              </a:rPr>
              <a:t>150</a:t>
            </a:r>
            <a:r>
              <a:rPr kumimoji="0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標楷體" panose="03000509000000000000" pitchFamily="65" charset="-120"/>
              </a:rPr>
              <a:t>-350 </a:t>
            </a:r>
            <a:r>
              <a:rPr kumimoji="0" lang="zh-TW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標楷體" panose="03000509000000000000" pitchFamily="65" charset="-120"/>
              </a:rPr>
              <a:t>毫升</a:t>
            </a:r>
            <a:r>
              <a:rPr kumimoji="0" lang="en-US" altLang="zh-TW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標楷體" panose="03000509000000000000" pitchFamily="65" charset="-120"/>
              </a:rPr>
              <a:t>/15-20</a:t>
            </a:r>
            <a:r>
              <a:rPr kumimoji="0" lang="en-US" altLang="zh-TW" sz="3200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標楷體" panose="03000509000000000000" pitchFamily="65" charset="-120"/>
              </a:rPr>
              <a:t> </a:t>
            </a:r>
            <a:r>
              <a:rPr kumimoji="0" lang="zh-TW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標楷體" panose="03000509000000000000" pitchFamily="65" charset="-120"/>
              </a:rPr>
              <a:t>分鐘</a:t>
            </a:r>
            <a:endParaRPr kumimoji="0" lang="en-US" altLang="zh-TW" sz="3200" b="1" i="0" u="none" strike="noStrike" kern="0" cap="none" spc="0" normalizeH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Char char="u"/>
              <a:tabLst/>
              <a:defRPr/>
            </a:pPr>
            <a:endParaRPr kumimoji="0" lang="en-US" altLang="zh-TW" b="1" i="0" u="none" strike="noStrike" kern="0" cap="none" spc="0" normalizeH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Char char="u"/>
              <a:tabLst/>
              <a:defRPr/>
            </a:pPr>
            <a:r>
              <a:rPr lang="en-US" altLang="zh-TW" sz="3200" b="1" kern="0" baseline="0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ACSM</a:t>
            </a:r>
            <a:r>
              <a:rPr lang="zh-TW" altLang="en-US" sz="3200" b="1" kern="0" dirty="0">
                <a:solidFill>
                  <a:srgbClr val="7030A0"/>
                </a:solidFill>
                <a:ea typeface="標楷體" panose="03000509000000000000" pitchFamily="65" charset="-120"/>
              </a:rPr>
              <a:t>：</a:t>
            </a:r>
            <a:r>
              <a:rPr lang="en-US" altLang="zh-TW" sz="3200" b="1" kern="0" baseline="0" dirty="0" smtClean="0">
                <a:solidFill>
                  <a:srgbClr val="7030A0"/>
                </a:solidFill>
                <a:ea typeface="標楷體" panose="03000509000000000000" pitchFamily="65" charset="-120"/>
              </a:rPr>
              <a:t>400-800 </a:t>
            </a:r>
            <a:r>
              <a:rPr lang="zh-TW" altLang="en-US" sz="3200" b="1" kern="0" dirty="0" smtClean="0">
                <a:solidFill>
                  <a:srgbClr val="7030A0"/>
                </a:solidFill>
                <a:ea typeface="標楷體" panose="03000509000000000000" pitchFamily="65" charset="-120"/>
              </a:rPr>
              <a:t>毫升</a:t>
            </a:r>
            <a:r>
              <a:rPr lang="en-US" altLang="zh-TW" sz="3200" b="1" kern="0" baseline="0" dirty="0" smtClean="0">
                <a:solidFill>
                  <a:srgbClr val="7030A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200" b="1" kern="0" baseline="0" dirty="0" smtClean="0">
                <a:solidFill>
                  <a:srgbClr val="7030A0"/>
                </a:solidFill>
                <a:ea typeface="標楷體" panose="03000509000000000000" pitchFamily="65" charset="-120"/>
              </a:rPr>
              <a:t>小時</a:t>
            </a:r>
            <a:endParaRPr kumimoji="0" lang="en-US" altLang="zh-TW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標楷體" panose="03000509000000000000" pitchFamily="65" charset="-120"/>
            </a:endParaRPr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u"/>
            </a:pPr>
            <a:r>
              <a:rPr kumimoji="0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標楷體" panose="03000509000000000000" pitchFamily="65" charset="-120"/>
              </a:rPr>
              <a:t>400 </a:t>
            </a: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標楷體" panose="03000509000000000000" pitchFamily="65" charset="-120"/>
              </a:rPr>
              <a:t>毫升</a:t>
            </a:r>
            <a:r>
              <a:rPr lang="zh-TW" altLang="en-US" sz="2800" b="1" kern="0" dirty="0" smtClean="0">
                <a:ea typeface="標楷體" panose="03000509000000000000" pitchFamily="65" charset="-120"/>
              </a:rPr>
              <a:t>：</a:t>
            </a:r>
            <a:r>
              <a:rPr lang="zh-TW" altLang="en-US" sz="2800" b="1" kern="0" dirty="0">
                <a:ea typeface="標楷體" panose="03000509000000000000" pitchFamily="65" charset="-120"/>
              </a:rPr>
              <a:t>在較涼爽的</a:t>
            </a:r>
            <a:r>
              <a:rPr lang="zh-TW" altLang="en-US" sz="2800" b="1" kern="0" dirty="0" smtClean="0">
                <a:ea typeface="標楷體" panose="03000509000000000000" pitchFamily="65" charset="-120"/>
              </a:rPr>
              <a:t>環境下，跑步速度較</a:t>
            </a:r>
            <a:r>
              <a:rPr lang="zh-TW" altLang="en-US" sz="2800" b="1" kern="0" dirty="0">
                <a:ea typeface="標楷體" panose="03000509000000000000" pitchFamily="65" charset="-120"/>
              </a:rPr>
              <a:t>慢，重量較輕的</a:t>
            </a:r>
            <a:r>
              <a:rPr lang="zh-TW" altLang="en-US" sz="2800" b="1" kern="0" dirty="0" smtClean="0">
                <a:ea typeface="標楷體" panose="03000509000000000000" pitchFamily="65" charset="-120"/>
              </a:rPr>
              <a:t>跑者，</a:t>
            </a:r>
            <a:endParaRPr lang="en-US" altLang="zh-TW" sz="2800" b="1" kern="0" dirty="0" smtClean="0">
              <a:ea typeface="標楷體" panose="03000509000000000000" pitchFamily="65" charset="-120"/>
            </a:endParaRPr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u"/>
            </a:pPr>
            <a:r>
              <a:rPr lang="en-US" altLang="zh-TW" sz="2800" b="1" kern="0" baseline="0" dirty="0" smtClean="0">
                <a:ea typeface="標楷體" panose="03000509000000000000" pitchFamily="65" charset="-120"/>
              </a:rPr>
              <a:t>800</a:t>
            </a:r>
            <a:r>
              <a:rPr lang="zh-TW" altLang="en-US" sz="2800" b="1" kern="0" baseline="0" dirty="0" smtClean="0">
                <a:ea typeface="標楷體" panose="03000509000000000000" pitchFamily="65" charset="-120"/>
              </a:rPr>
              <a:t> </a:t>
            </a:r>
            <a:r>
              <a:rPr lang="zh-TW" altLang="en-US" sz="2800" b="1" kern="0" dirty="0" smtClean="0">
                <a:ea typeface="標楷體" panose="03000509000000000000" pitchFamily="65" charset="-120"/>
              </a:rPr>
              <a:t>毫升</a:t>
            </a:r>
            <a:r>
              <a:rPr lang="zh-TW" altLang="en-US" sz="2800" b="1" kern="0" dirty="0">
                <a:ea typeface="標楷體" panose="03000509000000000000" pitchFamily="65" charset="-120"/>
              </a:rPr>
              <a:t>：</a:t>
            </a:r>
            <a:r>
              <a:rPr lang="zh-TW" altLang="en-US" sz="2800" b="1" kern="0" dirty="0" smtClean="0">
                <a:ea typeface="標楷體" panose="03000509000000000000" pitchFamily="65" charset="-120"/>
              </a:rPr>
              <a:t>在</a:t>
            </a:r>
            <a:r>
              <a:rPr lang="zh-TW" altLang="en-US" sz="2800" b="1" kern="0" dirty="0">
                <a:ea typeface="標楷體" panose="03000509000000000000" pitchFamily="65" charset="-120"/>
              </a:rPr>
              <a:t>更熱，更潮濕的條件下</a:t>
            </a:r>
            <a:r>
              <a:rPr lang="zh-TW" altLang="en-US" sz="2800" b="1" kern="0" dirty="0" smtClean="0">
                <a:ea typeface="標楷體" panose="03000509000000000000" pitchFamily="65" charset="-120"/>
              </a:rPr>
              <a:t>，</a:t>
            </a:r>
            <a:r>
              <a:rPr lang="zh-TW" altLang="en-US" sz="2800" b="1" kern="0" dirty="0">
                <a:ea typeface="標楷體" panose="03000509000000000000" pitchFamily="65" charset="-120"/>
              </a:rPr>
              <a:t>跑步</a:t>
            </a:r>
            <a:r>
              <a:rPr lang="zh-TW" altLang="en-US" sz="2800" b="1" kern="0" dirty="0" smtClean="0">
                <a:ea typeface="標楷體" panose="03000509000000000000" pitchFamily="65" charset="-120"/>
              </a:rPr>
              <a:t>速度</a:t>
            </a:r>
            <a:r>
              <a:rPr lang="zh-TW" altLang="en-US" sz="2800" b="1" kern="0" dirty="0">
                <a:ea typeface="標楷體" panose="03000509000000000000" pitchFamily="65" charset="-120"/>
              </a:rPr>
              <a:t>較</a:t>
            </a:r>
            <a:r>
              <a:rPr lang="zh-TW" altLang="en-US" sz="2800" b="1" kern="0" dirty="0" smtClean="0">
                <a:ea typeface="標楷體" panose="03000509000000000000" pitchFamily="65" charset="-120"/>
              </a:rPr>
              <a:t>快</a:t>
            </a:r>
            <a:r>
              <a:rPr lang="zh-TW" altLang="en-US" sz="2800" b="1" kern="0" dirty="0">
                <a:ea typeface="標楷體" panose="03000509000000000000" pitchFamily="65" charset="-120"/>
              </a:rPr>
              <a:t>，</a:t>
            </a:r>
            <a:r>
              <a:rPr lang="zh-TW" altLang="en-US" sz="2800" b="1" kern="0" dirty="0" smtClean="0">
                <a:ea typeface="標楷體" panose="03000509000000000000" pitchFamily="65" charset="-120"/>
              </a:rPr>
              <a:t>重量較重</a:t>
            </a:r>
            <a:r>
              <a:rPr lang="zh-TW" altLang="en-US" sz="2800" b="1" kern="0" dirty="0">
                <a:ea typeface="標楷體" panose="03000509000000000000" pitchFamily="65" charset="-120"/>
              </a:rPr>
              <a:t>的</a:t>
            </a:r>
            <a:r>
              <a:rPr lang="zh-TW" altLang="en-US" sz="2800" b="1" kern="0" dirty="0" smtClean="0">
                <a:ea typeface="標楷體" panose="03000509000000000000" pitchFamily="65" charset="-120"/>
              </a:rPr>
              <a:t>跑者</a:t>
            </a:r>
            <a:endParaRPr lang="en-US" altLang="zh-TW" sz="2800" b="1" kern="0" dirty="0" smtClean="0">
              <a:ea typeface="標楷體" panose="03000509000000000000" pitchFamily="65" charset="-120"/>
            </a:endParaRPr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u"/>
            </a:pPr>
            <a:endParaRPr kumimoji="0" lang="en-US" altLang="zh-TW" sz="1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ea typeface="標楷體" panose="03000509000000000000" pitchFamily="65" charset="-120"/>
            </a:endParaRPr>
          </a:p>
          <a:p>
            <a:pPr marL="800100" lvl="1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u"/>
            </a:pPr>
            <a:r>
              <a:rPr kumimoji="0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標楷體" panose="03000509000000000000" pitchFamily="65" charset="-120"/>
              </a:rPr>
              <a:t>Cold beverage</a:t>
            </a:r>
            <a:r>
              <a:rPr kumimoji="0" lang="en-US" altLang="zh-TW" sz="2800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標楷體" panose="03000509000000000000" pitchFamily="65" charset="-120"/>
              </a:rPr>
              <a:t> (</a:t>
            </a:r>
            <a:r>
              <a:rPr kumimoji="0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標楷體" panose="03000509000000000000" pitchFamily="65" charset="-120"/>
              </a:rPr>
              <a:t>0.5℃) </a:t>
            </a:r>
            <a:r>
              <a:rPr kumimoji="0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標楷體" panose="03000509000000000000" pitchFamily="65" charset="-120"/>
              </a:rPr>
              <a:t>may help reduce</a:t>
            </a:r>
            <a:r>
              <a:rPr kumimoji="0" lang="en-US" altLang="zh-TW" sz="2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標楷體" panose="03000509000000000000" pitchFamily="65" charset="-120"/>
              </a:rPr>
              <a:t> core temperature</a:t>
            </a:r>
            <a:r>
              <a:rPr kumimoji="0" lang="zh-TW" alt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標楷體" panose="03000509000000000000" pitchFamily="65" charset="-120"/>
              </a:rPr>
              <a:t> </a:t>
            </a:r>
            <a:r>
              <a:rPr kumimoji="0" lang="en-US" altLang="zh-TW" sz="2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標楷體" panose="03000509000000000000" pitchFamily="65" charset="-120"/>
              </a:rPr>
              <a:t>(</a:t>
            </a:r>
            <a:r>
              <a:rPr kumimoji="0" lang="zh-TW" alt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標楷體" panose="03000509000000000000" pitchFamily="65" charset="-120"/>
              </a:rPr>
              <a:t>降低核心溫度</a:t>
            </a:r>
            <a:r>
              <a:rPr kumimoji="0" lang="en-US" altLang="zh-TW" sz="28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標楷體" panose="03000509000000000000" pitchFamily="65" charset="-120"/>
              </a:rPr>
              <a:t>)</a:t>
            </a:r>
            <a:endParaRPr kumimoji="0" lang="en-US" altLang="zh-TW" sz="2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Char char="u"/>
              <a:tabLst/>
              <a:defRPr/>
            </a:pPr>
            <a:endParaRPr kumimoji="0" lang="en-US" altLang="zh-TW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標楷體" panose="03000509000000000000" pitchFamily="65" charset="-12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Tx/>
              <a:buFont typeface="Wingdings" pitchFamily="2" charset="2"/>
              <a:buChar char="u"/>
              <a:tabLst/>
              <a:defRPr/>
            </a:pP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13</a:t>
            </a:fld>
            <a:endParaRPr lang="zh-TW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559"/>
            <a:ext cx="8229600" cy="1143000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運動中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水分</a:t>
            </a:r>
            <a:r>
              <a:rPr lang="zh-TW" alt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的攝取量</a:t>
            </a:r>
            <a:endParaRPr lang="zh-TW" altLang="en-US" sz="4000" b="1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9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15540" y="151735"/>
            <a:ext cx="4816500" cy="3421281"/>
            <a:chOff x="1982764" y="1801506"/>
            <a:chExt cx="6410610" cy="4367282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2764" y="1801506"/>
              <a:ext cx="6018781" cy="4024902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3539" y="5743937"/>
              <a:ext cx="5719835" cy="424851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164557" y="5654592"/>
            <a:ext cx="41914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/>
              <a:t>Siegel et al., 2010. </a:t>
            </a:r>
            <a:r>
              <a:rPr lang="en-US" altLang="zh-TW" sz="1400" dirty="0">
                <a:solidFill>
                  <a:srgbClr val="000000"/>
                </a:solidFill>
              </a:rPr>
              <a:t>Ice slurry ingestion increases core temperature capacity and running time in the </a:t>
            </a:r>
            <a:r>
              <a:rPr lang="en-US" altLang="zh-TW" sz="1400" dirty="0" smtClean="0">
                <a:solidFill>
                  <a:srgbClr val="000000"/>
                </a:solidFill>
              </a:rPr>
              <a:t>heat. </a:t>
            </a:r>
            <a:r>
              <a:rPr lang="en-US" altLang="zh-TW" sz="1400" dirty="0" smtClean="0"/>
              <a:t>Med </a:t>
            </a:r>
            <a:r>
              <a:rPr lang="en-US" altLang="zh-TW" sz="1400" dirty="0" err="1"/>
              <a:t>Sci</a:t>
            </a:r>
            <a:r>
              <a:rPr lang="en-US" altLang="zh-TW" sz="1400" dirty="0"/>
              <a:t> Sports </a:t>
            </a:r>
            <a:r>
              <a:rPr lang="en-US" altLang="zh-TW" sz="1400" dirty="0" err="1"/>
              <a:t>Exerc</a:t>
            </a:r>
            <a:r>
              <a:rPr lang="en-US" altLang="zh-TW" sz="1400" dirty="0"/>
              <a:t>.</a:t>
            </a:r>
            <a:r>
              <a:rPr lang="en-US" altLang="zh-TW" sz="1400" dirty="0">
                <a:solidFill>
                  <a:srgbClr val="000000"/>
                </a:solidFill>
              </a:rPr>
              <a:t> </a:t>
            </a:r>
            <a:r>
              <a:rPr lang="en-US" altLang="zh-TW" sz="1400" dirty="0" smtClean="0">
                <a:solidFill>
                  <a:srgbClr val="000000"/>
                </a:solidFill>
              </a:rPr>
              <a:t>42(4</a:t>
            </a:r>
            <a:r>
              <a:rPr lang="en-US" altLang="zh-TW" sz="1400" dirty="0">
                <a:solidFill>
                  <a:srgbClr val="000000"/>
                </a:solidFill>
              </a:rPr>
              <a:t>):</a:t>
            </a:r>
            <a:r>
              <a:rPr lang="en-US" altLang="zh-TW" sz="1400" dirty="0" smtClean="0">
                <a:solidFill>
                  <a:srgbClr val="000000"/>
                </a:solidFill>
              </a:rPr>
              <a:t>717-25.</a:t>
            </a:r>
            <a:endParaRPr lang="en-US" altLang="zh-TW" sz="1400" dirty="0">
              <a:solidFill>
                <a:srgbClr val="000000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 cstate="print"/>
          <a:srcRect l="14581" t="26632" r="49702" b="20055"/>
          <a:stretch/>
        </p:blipFill>
        <p:spPr>
          <a:xfrm>
            <a:off x="4355976" y="2806209"/>
            <a:ext cx="4673505" cy="392202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620001" y="2748472"/>
            <a:ext cx="556313" cy="3561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10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6012" y="384634"/>
            <a:ext cx="8229600" cy="4664669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保持水分流失 </a:t>
            </a:r>
            <a:r>
              <a:rPr lang="en-US" altLang="zh-TW" b="1" dirty="0" smtClean="0">
                <a:solidFill>
                  <a:srgbClr val="FF0000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&lt;</a:t>
            </a:r>
            <a:r>
              <a:rPr lang="zh-TW" altLang="en-US" b="1" dirty="0" smtClean="0">
                <a:solidFill>
                  <a:srgbClr val="FF0000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="1" dirty="0" smtClean="0">
                <a:solidFill>
                  <a:srgbClr val="FF0000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2%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以內</a:t>
            </a:r>
            <a:endParaRPr lang="en-US" altLang="zh-TW" b="1" dirty="0" smtClean="0">
              <a:solidFill>
                <a:srgbClr val="000066"/>
              </a:solidFill>
              <a:latin typeface="+mn-lt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量體重：</a:t>
            </a:r>
            <a:r>
              <a:rPr lang="zh-TW" altLang="en-US" dirty="0"/>
              <a:t>運用</a:t>
            </a:r>
            <a:r>
              <a:rPr lang="zh-TW" altLang="en-US" b="1" dirty="0"/>
              <a:t>「運動前後的體重差</a:t>
            </a:r>
            <a:r>
              <a:rPr lang="zh-TW" altLang="en-US" b="1" dirty="0" smtClean="0"/>
              <a:t>」</a:t>
            </a:r>
            <a:endParaRPr lang="en-US" altLang="zh-TW" b="1" dirty="0" smtClean="0">
              <a:solidFill>
                <a:srgbClr val="000066"/>
              </a:solidFill>
              <a:latin typeface="+mn-lt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2708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6705600" y="6477000"/>
            <a:ext cx="2133600" cy="244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9D9239-3B21-4D9C-8680-198E941ABDE5}" type="slidenum">
              <a:rPr lang="en-US" altLang="zh-TW" sz="1200" smtClean="0">
                <a:latin typeface="Arial" panose="020B060402020202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zh-TW" sz="1200" smtClean="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4510" t="25555" r="52794" b="24567"/>
          <a:stretch/>
        </p:blipFill>
        <p:spPr>
          <a:xfrm>
            <a:off x="3279554" y="1608581"/>
            <a:ext cx="5625550" cy="482722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3611" y="5531729"/>
            <a:ext cx="29605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/>
              <a:t>From: 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運動筆記</a:t>
            </a:r>
            <a:r>
              <a:rPr lang="zh-TW" altLang="en-US" sz="1600" dirty="0" smtClean="0"/>
              <a:t>http</a:t>
            </a:r>
            <a:r>
              <a:rPr lang="zh-TW" altLang="en-US" sz="1600" dirty="0"/>
              <a:t>://tw.running.biji.co/index.php?act=info&amp;id=4413&amp;q=news</a:t>
            </a:r>
          </a:p>
        </p:txBody>
      </p:sp>
    </p:spTree>
    <p:extLst>
      <p:ext uri="{BB962C8B-B14F-4D97-AF65-F5344CB8AC3E}">
        <p14:creationId xmlns:p14="http://schemas.microsoft.com/office/powerpoint/2010/main" val="142730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icture 1" descr="C:\Users\Hedy\Pictures\img072.jpg"/>
          <p:cNvPicPr>
            <a:picLocks noChangeAspect="1" noChangeArrowheads="1"/>
          </p:cNvPicPr>
          <p:nvPr/>
        </p:nvPicPr>
        <p:blipFill>
          <a:blip r:embed="rId2" cstate="print"/>
          <a:srcRect l="28034" t="4227" r="31150" b="63363"/>
          <a:stretch>
            <a:fillRect/>
          </a:stretch>
        </p:blipFill>
        <p:spPr bwMode="auto">
          <a:xfrm>
            <a:off x="206808" y="161343"/>
            <a:ext cx="8740264" cy="6500682"/>
          </a:xfrm>
          <a:prstGeom prst="rect">
            <a:avLst/>
          </a:prstGeom>
          <a:noFill/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16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148064" y="4069932"/>
            <a:ext cx="3352905" cy="563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跑步時間</a:t>
            </a:r>
            <a:r>
              <a:rPr lang="zh-TW" altLang="en-US" sz="2000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延長</a:t>
            </a:r>
            <a:r>
              <a:rPr lang="en-US" altLang="zh-TW" sz="20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~3%</a:t>
            </a:r>
            <a:endParaRPr lang="zh-TW" altLang="en-US" sz="2000" b="1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48063" y="4782588"/>
            <a:ext cx="3352905" cy="563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跑步時間</a:t>
            </a:r>
            <a:r>
              <a:rPr lang="zh-TW" altLang="en-US" sz="2000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延長</a:t>
            </a:r>
            <a:r>
              <a:rPr lang="en-US" altLang="zh-TW" sz="20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~5%</a:t>
            </a:r>
            <a:endParaRPr lang="zh-TW" altLang="en-US" sz="2000" b="1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148063" y="3108311"/>
            <a:ext cx="3352905" cy="851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在 </a:t>
            </a:r>
            <a:r>
              <a:rPr lang="en-US" altLang="zh-TW" sz="20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2</a:t>
            </a:r>
            <a:r>
              <a:rPr lang="zh-TW" altLang="en-US" sz="20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 小時的騎車中，爬坡的能力下降</a:t>
            </a:r>
            <a:endParaRPr lang="zh-TW" altLang="en-US" sz="2000" b="1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48063" y="1434034"/>
            <a:ext cx="3668873" cy="1564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活動力下降</a:t>
            </a:r>
            <a:r>
              <a:rPr lang="zh-TW" altLang="en-US" sz="20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、</a:t>
            </a:r>
            <a:r>
              <a:rPr lang="zh-TW" altLang="en-US" sz="2000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投球準度下降</a:t>
            </a:r>
            <a:r>
              <a:rPr lang="zh-TW" altLang="en-US" sz="20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、注意力下降、運動表現隨著脫水的程度更下降</a:t>
            </a:r>
            <a:endParaRPr lang="zh-TW" altLang="en-US" sz="2000" b="1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61713" y="5439818"/>
            <a:ext cx="3339256" cy="851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比賽能力及體能下降、</a:t>
            </a:r>
            <a:r>
              <a:rPr lang="zh-TW" altLang="en-US" sz="2000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自覺疲勞</a:t>
            </a:r>
            <a:r>
              <a:rPr lang="zh-TW" altLang="en-US" sz="20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增加</a:t>
            </a:r>
            <a:endParaRPr lang="zh-TW" altLang="en-US" sz="2000" b="1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936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FF0000"/>
                </a:solidFill>
                <a:latin typeface="+mn-lt"/>
              </a:rPr>
              <a:t>Mouth rinse</a:t>
            </a:r>
            <a:r>
              <a:rPr lang="zh-TW" altLang="en-US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b="1" dirty="0">
                <a:solidFill>
                  <a:srgbClr val="FF0000"/>
                </a:solidFill>
                <a:latin typeface="+mn-lt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+mn-lt"/>
              </a:rPr>
              <a:t>漱口</a:t>
            </a:r>
            <a:r>
              <a:rPr lang="en-US" altLang="zh-TW" b="1" dirty="0" smtClean="0">
                <a:solidFill>
                  <a:srgbClr val="FF0000"/>
                </a:solidFill>
                <a:latin typeface="+mn-lt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027" y="1550773"/>
            <a:ext cx="8097715" cy="45259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TW" sz="4000" b="1" dirty="0" smtClean="0">
                <a:latin typeface="+mn-lt"/>
              </a:rPr>
              <a:t>Carb Rinsing (</a:t>
            </a:r>
            <a:r>
              <a:rPr lang="zh-TW" altLang="en-US" sz="4000" b="1" dirty="0" smtClean="0">
                <a:latin typeface="+mn-lt"/>
              </a:rPr>
              <a:t>用糖水漱口</a:t>
            </a:r>
            <a:r>
              <a:rPr lang="en-US" altLang="zh-TW" sz="4000" b="1" dirty="0" smtClean="0">
                <a:latin typeface="+mn-lt"/>
              </a:rPr>
              <a:t>)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3600" b="1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適合容易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腸胃不適</a:t>
            </a:r>
            <a:r>
              <a:rPr lang="zh-TW" altLang="en-US" sz="3600" b="1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，或需要減肥</a:t>
            </a:r>
            <a:r>
              <a:rPr lang="en-US" altLang="zh-TW" sz="3600" b="1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b="1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控制體重的</a:t>
            </a:r>
            <a:r>
              <a:rPr lang="zh-TW" altLang="en-US" sz="3600" b="1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運動員 </a:t>
            </a:r>
            <a:r>
              <a:rPr lang="en-US" altLang="zh-TW" sz="3600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避免額外卡路里攝取</a:t>
            </a:r>
            <a:r>
              <a:rPr lang="en-US" altLang="zh-TW" sz="3600" b="1" dirty="0">
                <a:solidFill>
                  <a:srgbClr val="000066"/>
                </a:solidFill>
                <a:latin typeface="+mn-lt"/>
                <a:ea typeface="標楷體" panose="03000509000000000000" pitchFamily="65" charset="-120"/>
              </a:rPr>
              <a:t>)</a:t>
            </a:r>
            <a:endParaRPr lang="zh-TW" altLang="en-US" sz="3600" b="1" dirty="0">
              <a:solidFill>
                <a:srgbClr val="000066"/>
              </a:solidFill>
              <a:latin typeface="+mn-lt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17</a:t>
            </a:fld>
            <a:endParaRPr lang="zh-TW" altLang="en-US"/>
          </a:p>
        </p:txBody>
      </p:sp>
      <p:pic>
        <p:nvPicPr>
          <p:cNvPr id="5" name="Picture 2" descr="ç¸éåç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13" y="4230351"/>
            <a:ext cx="2771158" cy="207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ãCarb Rinsing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4" y="4226226"/>
            <a:ext cx="2969875" cy="20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ç¸éåç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629" y="4233031"/>
            <a:ext cx="3113532" cy="20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18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5564"/>
          <a:stretch/>
        </p:blipFill>
        <p:spPr>
          <a:xfrm>
            <a:off x="107504" y="44625"/>
            <a:ext cx="8929640" cy="625253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088952" y="6334780"/>
            <a:ext cx="6055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Rollo &amp; Williams (2011) </a:t>
            </a:r>
            <a:r>
              <a:rPr lang="en-US" altLang="zh-TW" sz="1400" dirty="0"/>
              <a:t>Effect of mouth-rinsing carbohydrate solutions </a:t>
            </a:r>
            <a:r>
              <a:rPr lang="en-US" altLang="zh-TW" sz="1400" dirty="0" smtClean="0"/>
              <a:t>on endurance performance. Sports Med. 41(6): 449-61 </a:t>
            </a:r>
            <a:endParaRPr lang="zh-TW" altLang="en-US" sz="1400" dirty="0"/>
          </a:p>
        </p:txBody>
      </p:sp>
      <p:sp>
        <p:nvSpPr>
          <p:cNvPr id="7" name="Rectangle 10"/>
          <p:cNvSpPr/>
          <p:nvPr/>
        </p:nvSpPr>
        <p:spPr>
          <a:xfrm>
            <a:off x="4067944" y="233422"/>
            <a:ext cx="2160240" cy="57158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書卷 (水平) 7"/>
          <p:cNvSpPr/>
          <p:nvPr/>
        </p:nvSpPr>
        <p:spPr>
          <a:xfrm>
            <a:off x="430313" y="3211025"/>
            <a:ext cx="3287287" cy="2045186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/>
              <a:t>5-10 sec mouth rinse with 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6%</a:t>
            </a:r>
            <a:r>
              <a:rPr lang="en-US" altLang="zh-TW" sz="2400" b="1" dirty="0" smtClean="0"/>
              <a:t> CHO solution </a:t>
            </a:r>
            <a:r>
              <a:rPr lang="en-US" altLang="zh-TW" sz="2400" b="1" dirty="0" smtClean="0">
                <a:solidFill>
                  <a:srgbClr val="0070C0"/>
                </a:solidFill>
              </a:rPr>
              <a:t>before</a:t>
            </a:r>
            <a:r>
              <a:rPr lang="en-US" altLang="zh-TW" sz="2400" b="1" dirty="0" smtClean="0"/>
              <a:t> and </a:t>
            </a:r>
            <a:r>
              <a:rPr lang="en-US" altLang="zh-TW" sz="2400" b="1" dirty="0" smtClean="0">
                <a:solidFill>
                  <a:srgbClr val="0000FF"/>
                </a:solidFill>
              </a:rPr>
              <a:t>during</a:t>
            </a:r>
            <a:r>
              <a:rPr lang="en-US" altLang="zh-TW" sz="2400" b="1" dirty="0" smtClean="0"/>
              <a:t> exercise</a:t>
            </a:r>
            <a:endParaRPr lang="zh-TW" altLang="en-US" sz="2400" b="1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18</a:t>
            </a:fld>
            <a:endParaRPr lang="zh-TW" altLang="en-US"/>
          </a:p>
        </p:txBody>
      </p:sp>
      <p:sp>
        <p:nvSpPr>
          <p:cNvPr id="9" name="書卷 (水平) 8"/>
          <p:cNvSpPr/>
          <p:nvPr/>
        </p:nvSpPr>
        <p:spPr>
          <a:xfrm>
            <a:off x="7234691" y="5537799"/>
            <a:ext cx="1787611" cy="94191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增加運動表現 </a:t>
            </a:r>
            <a:r>
              <a:rPr lang="en-US" altLang="zh-TW" sz="2400" b="1" dirty="0" smtClean="0">
                <a:solidFill>
                  <a:schemeClr val="tx1"/>
                </a:solidFill>
                <a:ea typeface="標楷體" panose="03000509000000000000" pitchFamily="65" charset="-120"/>
              </a:rPr>
              <a:t>2-3%</a:t>
            </a:r>
            <a:endParaRPr lang="zh-TW" altLang="en-US" sz="2400" b="1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683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99" y="69170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提醒及注意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043" y="1112108"/>
            <a:ext cx="8757771" cy="442831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於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運動期間</a:t>
            </a:r>
            <a:r>
              <a:rPr lang="zh-TW" altLang="en-US" b="1" dirty="0">
                <a:solidFill>
                  <a:srgbClr val="FF0000"/>
                </a:solidFill>
                <a:latin typeface="+mn-lt"/>
              </a:rPr>
              <a:t>每</a:t>
            </a:r>
            <a:r>
              <a:rPr lang="zh-TW" altLang="en-US" b="1" dirty="0" smtClean="0">
                <a:solidFill>
                  <a:srgbClr val="FF0000"/>
                </a:solidFill>
                <a:latin typeface="+mn-lt"/>
              </a:rPr>
              <a:t>隔 </a:t>
            </a:r>
            <a:r>
              <a:rPr lang="en-US" altLang="zh-TW" b="1" dirty="0" smtClean="0">
                <a:solidFill>
                  <a:srgbClr val="FF0000"/>
                </a:solidFill>
                <a:latin typeface="+mn-lt"/>
              </a:rPr>
              <a:t>10-20</a:t>
            </a:r>
            <a:r>
              <a:rPr lang="zh-TW" altLang="en-US" b="1" dirty="0" smtClean="0">
                <a:solidFill>
                  <a:srgbClr val="FF0000"/>
                </a:solidFill>
                <a:latin typeface="+mn-lt"/>
              </a:rPr>
              <a:t> 分鐘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利用含糖飲品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漱口 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5-10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 秒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，可改善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持續 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30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 至 </a:t>
            </a:r>
            <a:r>
              <a:rPr lang="en-US" altLang="zh-TW" b="1" dirty="0" smtClean="0">
                <a:solidFill>
                  <a:srgbClr val="000066"/>
                </a:solidFill>
                <a:latin typeface="+mn-lt"/>
              </a:rPr>
              <a:t>70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 分鐘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的高強度運動表現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。</a:t>
            </a:r>
            <a:endParaRPr lang="en-US" altLang="zh-TW" b="1" dirty="0" smtClean="0">
              <a:solidFill>
                <a:srgbClr val="000066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漱口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法雖然方便有效，但若</a:t>
            </a:r>
            <a:r>
              <a:rPr lang="zh-TW" altLang="en-US" b="1" dirty="0" smtClean="0">
                <a:latin typeface="+mn-lt"/>
              </a:rPr>
              <a:t>運動超過 </a:t>
            </a:r>
            <a:r>
              <a:rPr lang="en-US" altLang="zh-TW" b="1" dirty="0" smtClean="0">
                <a:latin typeface="+mn-lt"/>
              </a:rPr>
              <a:t>90</a:t>
            </a:r>
            <a:r>
              <a:rPr lang="zh-TW" altLang="en-US" b="1" dirty="0" smtClean="0">
                <a:latin typeface="+mn-lt"/>
              </a:rPr>
              <a:t> 分鐘以上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，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仍建議攝取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適量</a:t>
            </a:r>
            <a:r>
              <a:rPr lang="zh-TW" altLang="en-US" b="1" dirty="0" smtClean="0">
                <a:solidFill>
                  <a:srgbClr val="FF0000"/>
                </a:solidFill>
                <a:latin typeface="+mn-lt"/>
              </a:rPr>
              <a:t>醣類食物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，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以防止因長時間運動而導致血糖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下降和肝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醣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耗盡。</a:t>
            </a:r>
            <a:endParaRPr lang="en-US" altLang="zh-TW" b="1" dirty="0" smtClean="0">
              <a:solidFill>
                <a:srgbClr val="000066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上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述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研究多在</a:t>
            </a:r>
            <a:r>
              <a:rPr lang="zh-TW" altLang="en-US" b="1" dirty="0" smtClean="0">
                <a:latin typeface="+mn-lt"/>
              </a:rPr>
              <a:t>空腹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下進行漱口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法，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但為使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肌肉中</a:t>
            </a:r>
            <a:r>
              <a:rPr lang="zh-TW" altLang="en-US" b="1" dirty="0" smtClean="0">
                <a:solidFill>
                  <a:srgbClr val="000066"/>
                </a:solidFill>
              </a:rPr>
              <a:t>肝</a:t>
            </a:r>
            <a:r>
              <a:rPr lang="zh-TW" altLang="en-US" b="1" dirty="0">
                <a:solidFill>
                  <a:srgbClr val="000066"/>
                </a:solidFill>
              </a:rPr>
              <a:t>醣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儲備處於最佳理想水平，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較佳的做法為於運動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前 </a:t>
            </a:r>
            <a:r>
              <a:rPr lang="en-US" altLang="zh-TW" b="1" dirty="0">
                <a:solidFill>
                  <a:srgbClr val="000066"/>
                </a:solidFill>
                <a:latin typeface="+mn-lt"/>
              </a:rPr>
              <a:t>1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 至 </a:t>
            </a:r>
            <a:r>
              <a:rPr lang="en-US" altLang="zh-TW" b="1" dirty="0">
                <a:solidFill>
                  <a:srgbClr val="000066"/>
                </a:solidFill>
                <a:latin typeface="+mn-lt"/>
              </a:rPr>
              <a:t>4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 小時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先進食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適量醣類食物，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然後在</a:t>
            </a:r>
            <a:r>
              <a:rPr lang="zh-TW" altLang="en-US" b="1" dirty="0">
                <a:solidFill>
                  <a:srgbClr val="FF0000"/>
                </a:solidFill>
                <a:latin typeface="+mn-lt"/>
              </a:rPr>
              <a:t>運動</a:t>
            </a:r>
            <a:r>
              <a:rPr lang="zh-TW" altLang="en-US" b="1" dirty="0" smtClean="0">
                <a:solidFill>
                  <a:srgbClr val="FF0000"/>
                </a:solidFill>
                <a:latin typeface="+mn-lt"/>
              </a:rPr>
              <a:t>中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考慮</a:t>
            </a:r>
            <a:r>
              <a:rPr lang="zh-TW" altLang="en-US" b="1" dirty="0">
                <a:solidFill>
                  <a:srgbClr val="000066"/>
                </a:solidFill>
                <a:latin typeface="+mn-lt"/>
              </a:rPr>
              <a:t>配合漱口法</a:t>
            </a:r>
            <a:r>
              <a:rPr lang="zh-TW" altLang="en-US" b="1" dirty="0" smtClean="0">
                <a:solidFill>
                  <a:srgbClr val="000066"/>
                </a:solidFill>
                <a:latin typeface="+mn-lt"/>
              </a:rPr>
              <a:t>。</a:t>
            </a:r>
            <a:endParaRPr lang="en-US" altLang="zh-TW" b="1" dirty="0" smtClean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19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621437" y="6398693"/>
            <a:ext cx="456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ea typeface="標楷體" panose="03000509000000000000" pitchFamily="65" charset="-120"/>
              </a:rPr>
              <a:t>From: </a:t>
            </a:r>
            <a:r>
              <a:rPr lang="zh-TW" altLang="en-US" dirty="0" smtClean="0">
                <a:ea typeface="標楷體" panose="03000509000000000000" pitchFamily="65" charset="-120"/>
              </a:rPr>
              <a:t>EP </a:t>
            </a:r>
            <a:r>
              <a:rPr lang="zh-TW" altLang="en-US" dirty="0">
                <a:ea typeface="標楷體" panose="03000509000000000000" pitchFamily="65" charset="-120"/>
              </a:rPr>
              <a:t>Fitness &amp; Health  運動科學分享平台</a:t>
            </a:r>
          </a:p>
        </p:txBody>
      </p:sp>
    </p:spTree>
    <p:extLst>
      <p:ext uri="{BB962C8B-B14F-4D97-AF65-F5344CB8AC3E}">
        <p14:creationId xmlns:p14="http://schemas.microsoft.com/office/powerpoint/2010/main" val="325118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運動中補充營養的重要性</a:t>
            </a:r>
            <a:endParaRPr lang="zh-TW" altLang="en-US" sz="4000" b="1" dirty="0" smtClean="0">
              <a:latin typeface="Times New Roman" panose="02020603050405020304" pitchFamily="18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55804"/>
            <a:ext cx="8229600" cy="4556309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藉由攝取適量的食物及飲品，可：</a:t>
            </a:r>
            <a:endParaRPr lang="en-US" altLang="zh-TW" sz="3600" b="1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維持</a:t>
            </a:r>
            <a:r>
              <a:rPr lang="zh-TW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血糖的</a:t>
            </a:r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濃度</a:t>
            </a:r>
            <a:r>
              <a:rPr lang="zh-TW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en-US" altLang="zh-TW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TW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補充流失的水份 </a:t>
            </a:r>
            <a:r>
              <a:rPr lang="en-US" altLang="zh-TW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電解質</a:t>
            </a:r>
            <a:r>
              <a:rPr lang="en-US" altLang="zh-TW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TW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en-US" altLang="zh-TW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TW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延緩</a:t>
            </a:r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脫</a:t>
            </a:r>
            <a:r>
              <a:rPr lang="zh-TW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水的發生。</a:t>
            </a:r>
            <a:endParaRPr lang="en-US" altLang="zh-TW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TW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zh-TW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8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6705600" y="6477000"/>
            <a:ext cx="2133600" cy="244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9D9239-3B21-4D9C-8680-198E941ABDE5}" type="slidenum">
              <a:rPr lang="en-US" altLang="zh-TW" sz="1200" smtClean="0">
                <a:latin typeface="Arial" panose="020B060402020202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zh-TW" sz="1200" dirty="0" smtClean="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446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199"/>
            <a:ext cx="8229600" cy="1143000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運動</a:t>
            </a:r>
            <a:r>
              <a:rPr lang="zh-TW" altLang="en-US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醣類</a:t>
            </a:r>
            <a:r>
              <a:rPr lang="zh-TW" alt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的攝取量</a:t>
            </a:r>
            <a:endParaRPr lang="zh-TW" altLang="en-US" sz="4000" b="1" dirty="0" smtClean="0">
              <a:latin typeface="Times New Roman" panose="02020603050405020304" pitchFamily="18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7167" y="1926267"/>
            <a:ext cx="8229600" cy="4795208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r>
              <a:rPr lang="en-US" altLang="zh-TW" sz="3600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30-60 </a:t>
            </a:r>
            <a:r>
              <a:rPr lang="zh-TW" altLang="en-US" sz="3600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克</a:t>
            </a:r>
            <a:r>
              <a:rPr lang="en-US" altLang="zh-TW" sz="3600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3600" b="1" dirty="0" smtClean="0">
                <a:solidFill>
                  <a:srgbClr val="000066"/>
                </a:solidFill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小時</a:t>
            </a:r>
            <a:endParaRPr lang="en-US" altLang="zh-TW" sz="3600" b="1" dirty="0" smtClean="0">
              <a:solidFill>
                <a:srgbClr val="000066"/>
              </a:solidFill>
              <a:latin typeface="+mn-lt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endParaRPr lang="en-US" altLang="zh-TW" sz="1600" b="1" dirty="0" smtClean="0">
              <a:solidFill>
                <a:srgbClr val="000066"/>
              </a:solidFill>
              <a:latin typeface="+mn-lt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r>
              <a:rPr lang="zh-TW" altLang="en-US" sz="3600" b="1" dirty="0" smtClean="0">
                <a:latin typeface="+mn-lt"/>
                <a:ea typeface="標楷體" panose="03000509000000000000" pitchFamily="65" charset="-120"/>
              </a:rPr>
              <a:t>超系列：最高到 </a:t>
            </a:r>
            <a:r>
              <a:rPr lang="en-US" altLang="zh-TW" sz="3600" b="1" dirty="0" smtClean="0">
                <a:latin typeface="+mn-lt"/>
                <a:ea typeface="標楷體" panose="03000509000000000000" pitchFamily="65" charset="-120"/>
              </a:rPr>
              <a:t>90</a:t>
            </a:r>
            <a:r>
              <a:rPr lang="zh-TW" altLang="en-US" sz="3600" b="1" dirty="0" smtClean="0">
                <a:latin typeface="+mn-lt"/>
                <a:ea typeface="標楷體" panose="03000509000000000000" pitchFamily="65" charset="-120"/>
              </a:rPr>
              <a:t> 克</a:t>
            </a:r>
            <a:r>
              <a:rPr lang="en-US" altLang="zh-TW" sz="3600" b="1" dirty="0" smtClean="0">
                <a:latin typeface="+mn-lt"/>
                <a:ea typeface="標楷體" panose="03000509000000000000" pitchFamily="65" charset="-120"/>
              </a:rPr>
              <a:t>/</a:t>
            </a:r>
            <a:r>
              <a:rPr lang="zh-TW" altLang="en-US" sz="3600" b="1" dirty="0" smtClean="0">
                <a:latin typeface="+mn-lt"/>
                <a:ea typeface="標楷體" panose="03000509000000000000" pitchFamily="65" charset="-120"/>
              </a:rPr>
              <a:t>小時</a:t>
            </a:r>
            <a:endParaRPr lang="en-US" altLang="zh-TW" sz="3600" b="1" dirty="0" smtClean="0">
              <a:latin typeface="+mn-lt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endParaRPr lang="en-US" altLang="zh-TW" sz="4800" b="1" dirty="0">
              <a:latin typeface="+mn-lt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endParaRPr lang="en-US" altLang="zh-TW" sz="3600" b="1" dirty="0" smtClean="0">
              <a:latin typeface="+mn-lt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u"/>
            </a:pPr>
            <a:endParaRPr lang="zh-TW" altLang="en-US" sz="3600" b="1" dirty="0">
              <a:solidFill>
                <a:srgbClr val="000066"/>
              </a:solidFill>
              <a:latin typeface="+mn-lt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2708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6705600" y="6477000"/>
            <a:ext cx="2133600" cy="244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9D9239-3B21-4D9C-8680-198E941ABDE5}" type="slidenum">
              <a:rPr lang="en-US" altLang="zh-TW" sz="1200" smtClean="0">
                <a:latin typeface="Arial" panose="020B060402020202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zh-TW" sz="1200" smtClean="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7" name="Picture 1" descr="C:\Users\Hedy\Pictures\img075.jpg"/>
          <p:cNvPicPr>
            <a:picLocks noChangeAspect="1" noChangeArrowheads="1"/>
          </p:cNvPicPr>
          <p:nvPr/>
        </p:nvPicPr>
        <p:blipFill>
          <a:blip r:embed="rId3" cstate="print"/>
          <a:srcRect l="12216" t="4770" r="5090" b="78877"/>
          <a:stretch>
            <a:fillRect/>
          </a:stretch>
        </p:blipFill>
        <p:spPr bwMode="auto">
          <a:xfrm>
            <a:off x="255157" y="3903785"/>
            <a:ext cx="8695232" cy="2371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119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6321" name="Picture 1" descr="C:\Users\Hedy\Pictures\img015.jpg"/>
          <p:cNvPicPr>
            <a:picLocks noChangeAspect="1" noChangeArrowheads="1"/>
          </p:cNvPicPr>
          <p:nvPr/>
        </p:nvPicPr>
        <p:blipFill>
          <a:blip r:embed="rId2" cstate="print"/>
          <a:srcRect l="9993" t="4607" b="57495"/>
          <a:stretch>
            <a:fillRect/>
          </a:stretch>
        </p:blipFill>
        <p:spPr bwMode="auto">
          <a:xfrm>
            <a:off x="-1" y="0"/>
            <a:ext cx="9167517" cy="68580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 bwMode="auto">
          <a:xfrm>
            <a:off x="2051720" y="359952"/>
            <a:ext cx="10801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4"/>
          <p:cNvCxnSpPr/>
          <p:nvPr/>
        </p:nvCxnSpPr>
        <p:spPr bwMode="auto">
          <a:xfrm>
            <a:off x="251520" y="1340768"/>
            <a:ext cx="273630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文字方塊 6"/>
          <p:cNvSpPr txBox="1"/>
          <p:nvPr/>
        </p:nvSpPr>
        <p:spPr>
          <a:xfrm>
            <a:off x="457200" y="1332137"/>
            <a:ext cx="2674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ea typeface="標楷體" panose="03000509000000000000" pitchFamily="65" charset="-120"/>
              </a:rPr>
              <a:t>高強度運動 </a:t>
            </a:r>
            <a:r>
              <a:rPr lang="en-US" altLang="zh-TW" sz="1600" b="1" dirty="0" smtClean="0">
                <a:ea typeface="標楷體" panose="03000509000000000000" pitchFamily="65" charset="-120"/>
              </a:rPr>
              <a:t>&lt;45</a:t>
            </a:r>
            <a:r>
              <a:rPr lang="zh-TW" altLang="en-US" sz="1600" b="1" dirty="0" smtClean="0">
                <a:ea typeface="標楷體" panose="03000509000000000000" pitchFamily="65" charset="-120"/>
              </a:rPr>
              <a:t>分鐘</a:t>
            </a:r>
            <a:endParaRPr lang="zh-TW" altLang="en-US" sz="1600" b="1" dirty="0"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39114" y="2345248"/>
            <a:ext cx="2674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ea typeface="標楷體" panose="03000509000000000000" pitchFamily="65" charset="-120"/>
              </a:rPr>
              <a:t>高強度運動 </a:t>
            </a:r>
            <a:r>
              <a:rPr lang="en-US" altLang="zh-TW" sz="1600" b="1" dirty="0" smtClean="0">
                <a:ea typeface="標楷體" panose="03000509000000000000" pitchFamily="65" charset="-120"/>
              </a:rPr>
              <a:t>45-60</a:t>
            </a:r>
            <a:r>
              <a:rPr lang="zh-TW" altLang="en-US" sz="1600" b="1" dirty="0" smtClean="0">
                <a:ea typeface="標楷體" panose="03000509000000000000" pitchFamily="65" charset="-120"/>
              </a:rPr>
              <a:t>分鐘</a:t>
            </a:r>
            <a:endParaRPr lang="zh-TW" altLang="en-US" sz="1600" b="1" dirty="0"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28331" y="3189082"/>
            <a:ext cx="2674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ea typeface="標楷體" panose="03000509000000000000" pitchFamily="65" charset="-120"/>
              </a:rPr>
              <a:t>高強度運動 </a:t>
            </a:r>
            <a:r>
              <a:rPr lang="en-US" altLang="zh-TW" sz="1600" b="1" dirty="0" smtClean="0">
                <a:ea typeface="標楷體" panose="03000509000000000000" pitchFamily="65" charset="-120"/>
              </a:rPr>
              <a:t>~90</a:t>
            </a:r>
            <a:r>
              <a:rPr lang="zh-TW" altLang="en-US" sz="1600" b="1" dirty="0" smtClean="0">
                <a:ea typeface="標楷體" panose="03000509000000000000" pitchFamily="65" charset="-120"/>
              </a:rPr>
              <a:t>分鐘</a:t>
            </a:r>
            <a:endParaRPr lang="zh-TW" altLang="en-US" sz="1600" b="1" dirty="0"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57200" y="4362838"/>
            <a:ext cx="2674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ea typeface="標楷體" panose="03000509000000000000" pitchFamily="65" charset="-120"/>
              </a:rPr>
              <a:t>高強度運動 </a:t>
            </a:r>
            <a:r>
              <a:rPr lang="en-US" altLang="zh-TW" sz="1600" b="1" dirty="0" smtClean="0">
                <a:ea typeface="標楷體" panose="03000509000000000000" pitchFamily="65" charset="-120"/>
              </a:rPr>
              <a:t>&gt;2</a:t>
            </a:r>
            <a:r>
              <a:rPr lang="zh-TW" altLang="en-US" sz="1600" b="1" dirty="0" smtClean="0">
                <a:ea typeface="標楷體" panose="03000509000000000000" pitchFamily="65" charset="-120"/>
              </a:rPr>
              <a:t>小時</a:t>
            </a:r>
            <a:endParaRPr lang="zh-TW" altLang="en-US" sz="1600" b="1" dirty="0"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39114" y="3787228"/>
            <a:ext cx="2674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ea typeface="標楷體" panose="03000509000000000000" pitchFamily="65" charset="-120"/>
              </a:rPr>
              <a:t>中</a:t>
            </a:r>
            <a:r>
              <a:rPr lang="zh-TW" altLang="en-US" sz="1600" b="1" dirty="0">
                <a:ea typeface="標楷體" panose="03000509000000000000" pitchFamily="65" charset="-120"/>
              </a:rPr>
              <a:t>高</a:t>
            </a:r>
            <a:r>
              <a:rPr lang="zh-TW" altLang="en-US" sz="1600" b="1" dirty="0" smtClean="0">
                <a:ea typeface="標楷體" panose="03000509000000000000" pitchFamily="65" charset="-120"/>
              </a:rPr>
              <a:t>強度運動 </a:t>
            </a:r>
            <a:r>
              <a:rPr lang="en-US" altLang="zh-TW" sz="1600" b="1" dirty="0" smtClean="0">
                <a:ea typeface="標楷體" panose="03000509000000000000" pitchFamily="65" charset="-120"/>
              </a:rPr>
              <a:t>&gt;2</a:t>
            </a:r>
            <a:r>
              <a:rPr lang="zh-TW" altLang="en-US" sz="1600" b="1" dirty="0" smtClean="0">
                <a:ea typeface="標楷體" panose="03000509000000000000" pitchFamily="65" charset="-120"/>
              </a:rPr>
              <a:t>小時</a:t>
            </a:r>
            <a:endParaRPr lang="zh-TW" altLang="en-US" sz="1600" b="1" dirty="0"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619672" y="5468219"/>
            <a:ext cx="2674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ea typeface="標楷體" panose="03000509000000000000" pitchFamily="65" charset="-120"/>
              </a:rPr>
              <a:t>超系列</a:t>
            </a:r>
            <a:endParaRPr lang="zh-TW" altLang="en-US" sz="1600" b="1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535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5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38" y="16476"/>
            <a:ext cx="9144000" cy="61406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478162" y="6140625"/>
            <a:ext cx="36658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ea typeface="標楷體" panose="03000509000000000000" pitchFamily="65" charset="-120"/>
              </a:rPr>
              <a:t>From: Nancy Clark </a:t>
            </a:r>
            <a:r>
              <a:rPr lang="zh-TW" altLang="en-US" sz="1400" dirty="0" smtClean="0">
                <a:ea typeface="標楷體" panose="03000509000000000000" pitchFamily="65" charset="-120"/>
              </a:rPr>
              <a:t>運動營養指南 </a:t>
            </a:r>
            <a:r>
              <a:rPr lang="en-US" altLang="zh-TW" sz="1400" dirty="0" smtClean="0">
                <a:ea typeface="標楷體" panose="03000509000000000000" pitchFamily="65" charset="-120"/>
              </a:rPr>
              <a:t>(</a:t>
            </a:r>
            <a:r>
              <a:rPr lang="zh-TW" altLang="en-US" sz="1400" dirty="0" smtClean="0">
                <a:ea typeface="標楷體" panose="03000509000000000000" pitchFamily="65" charset="-120"/>
              </a:rPr>
              <a:t>禾楓出版社</a:t>
            </a:r>
            <a:r>
              <a:rPr lang="en-US" altLang="zh-TW" sz="1400" dirty="0" smtClean="0">
                <a:ea typeface="標楷體" panose="03000509000000000000" pitchFamily="65" charset="-120"/>
              </a:rPr>
              <a:t>)</a:t>
            </a:r>
            <a:endParaRPr lang="en-US" altLang="zh-TW" sz="1400" dirty="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6028550" y="1469099"/>
            <a:ext cx="3024834" cy="46104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303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運動飲料如何選</a:t>
            </a:r>
            <a:r>
              <a:rPr lang="en-US" altLang="zh-TW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6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/>
          <a:srcRect l="1620" r="959"/>
          <a:stretch/>
        </p:blipFill>
        <p:spPr>
          <a:xfrm>
            <a:off x="100308" y="1573144"/>
            <a:ext cx="8811577" cy="266487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6022503" y="3003350"/>
            <a:ext cx="266429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矩形 6"/>
          <p:cNvSpPr/>
          <p:nvPr/>
        </p:nvSpPr>
        <p:spPr>
          <a:xfrm>
            <a:off x="3503058" y="4333041"/>
            <a:ext cx="5474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333333"/>
                </a:solidFill>
                <a:ea typeface="標楷體" panose="03000509000000000000" pitchFamily="65" charset="-120"/>
              </a:rPr>
              <a:t>Or </a:t>
            </a:r>
            <a:r>
              <a:rPr lang="zh-TW" altLang="en-US" sz="2400" b="1" dirty="0" smtClean="0">
                <a:solidFill>
                  <a:srgbClr val="333333"/>
                </a:solidFill>
                <a:ea typeface="標楷體" panose="03000509000000000000" pitchFamily="65" charset="-120"/>
              </a:rPr>
              <a:t>葡萄糖</a:t>
            </a:r>
            <a:r>
              <a:rPr lang="zh-TW" altLang="en-US" sz="2400" b="1" dirty="0">
                <a:solidFill>
                  <a:srgbClr val="333333"/>
                </a:solidFill>
                <a:ea typeface="標楷體" panose="03000509000000000000" pitchFamily="65" charset="-120"/>
              </a:rPr>
              <a:t>濃度</a:t>
            </a:r>
            <a:r>
              <a:rPr lang="en-US" altLang="zh-TW" sz="2400" b="1" dirty="0">
                <a:solidFill>
                  <a:srgbClr val="FF0000"/>
                </a:solidFill>
                <a:ea typeface="標楷體" panose="03000509000000000000" pitchFamily="65" charset="-120"/>
              </a:rPr>
              <a:t>4</a:t>
            </a:r>
            <a:r>
              <a:rPr lang="zh-TW" altLang="en-US" sz="2400" b="1" dirty="0">
                <a:solidFill>
                  <a:srgbClr val="333333"/>
                </a:solidFill>
                <a:ea typeface="標楷體" panose="03000509000000000000" pitchFamily="65" charset="-120"/>
              </a:rPr>
              <a:t>％至</a:t>
            </a:r>
            <a:r>
              <a:rPr lang="en-US" altLang="zh-TW" sz="2400" b="1" dirty="0">
                <a:solidFill>
                  <a:srgbClr val="333333"/>
                </a:solidFill>
                <a:ea typeface="標楷體" panose="03000509000000000000" pitchFamily="65" charset="-120"/>
              </a:rPr>
              <a:t>8</a:t>
            </a:r>
            <a:r>
              <a:rPr lang="zh-TW" altLang="en-US" sz="2400" b="1" dirty="0">
                <a:solidFill>
                  <a:srgbClr val="333333"/>
                </a:solidFill>
                <a:ea typeface="標楷體" panose="03000509000000000000" pitchFamily="65" charset="-120"/>
              </a:rPr>
              <a:t>％者為「等滲透壓</a:t>
            </a:r>
            <a:r>
              <a:rPr lang="zh-TW" altLang="en-US" sz="2400" b="1" dirty="0" smtClean="0">
                <a:solidFill>
                  <a:srgbClr val="333333"/>
                </a:solidFill>
                <a:ea typeface="標楷體" panose="03000509000000000000" pitchFamily="65" charset="-120"/>
              </a:rPr>
              <a:t>」</a:t>
            </a:r>
            <a:endParaRPr lang="zh-TW" altLang="en-US" sz="2400" b="1" dirty="0">
              <a:ea typeface="標楷體" panose="03000509000000000000" pitchFamily="65" charset="-120"/>
            </a:endParaRPr>
          </a:p>
        </p:txBody>
      </p:sp>
      <p:pic>
        <p:nvPicPr>
          <p:cNvPr id="8" name="Picture 2" descr="http://www.babyhome.com.tw/PPIC/mboard/fourm/2_463458_1373006567/p17ump32vf1vfn7361finj3ldht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88"/>
          <a:stretch/>
        </p:blipFill>
        <p:spPr bwMode="auto">
          <a:xfrm>
            <a:off x="226541" y="4333041"/>
            <a:ext cx="3175686" cy="202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42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1825"/>
          <a:stretch/>
        </p:blipFill>
        <p:spPr>
          <a:xfrm>
            <a:off x="125260" y="168671"/>
            <a:ext cx="8856984" cy="3404006"/>
          </a:xfrm>
          <a:prstGeom prst="rect">
            <a:avLst/>
          </a:prstGeom>
        </p:spPr>
      </p:pic>
      <p:pic>
        <p:nvPicPr>
          <p:cNvPr id="7" name="Picture 8" descr="http://s.shld.net/is/image/Sears/08767982000_20100526080111547"/>
          <p:cNvPicPr>
            <a:picLocks noChangeAspect="1" noChangeArrowheads="1"/>
          </p:cNvPicPr>
          <p:nvPr/>
        </p:nvPicPr>
        <p:blipFill>
          <a:blip r:embed="rId3" cstate="print"/>
          <a:srcRect l="26460" r="28181"/>
          <a:stretch>
            <a:fillRect/>
          </a:stretch>
        </p:blipFill>
        <p:spPr bwMode="auto">
          <a:xfrm>
            <a:off x="379737" y="3572677"/>
            <a:ext cx="1306350" cy="2880000"/>
          </a:xfrm>
          <a:prstGeom prst="rect">
            <a:avLst/>
          </a:prstGeom>
          <a:noFill/>
        </p:spPr>
      </p:pic>
      <p:pic>
        <p:nvPicPr>
          <p:cNvPr id="1026" name="Picture 2" descr="http://www.sportsbusinessdaily.com/photos/Accelerad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48" y="4138080"/>
            <a:ext cx="3001516" cy="219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hepundits.co.za/wp-content/uploads/2015/07/POWERADE_ION4-Sweat-Sess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84349"/>
            <a:ext cx="3329410" cy="21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956376" y="548680"/>
            <a:ext cx="864096" cy="2736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726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959" y="80828"/>
            <a:ext cx="8690521" cy="6264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95536" y="3501008"/>
            <a:ext cx="8352928" cy="136815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062972" y="208076"/>
            <a:ext cx="139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每</a:t>
            </a:r>
            <a:r>
              <a:rPr lang="en-US" altLang="zh-TW" dirty="0" smtClean="0"/>
              <a:t>100</a:t>
            </a:r>
            <a:r>
              <a:rPr lang="zh-TW" altLang="en-US" dirty="0" smtClean="0"/>
              <a:t>毫升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1" name="內容版面配置區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81" y="771220"/>
            <a:ext cx="636715" cy="7832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投影片編號版面配置區 11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850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865C0395-D23A-44D3-82C0-4590073AED2D}" type="slidenum">
              <a:rPr lang="en-US" altLang="zh-TW" smtClean="0"/>
              <a:t>9</a:t>
            </a:fld>
            <a:endParaRPr lang="zh-TW" altLang="en-US"/>
          </a:p>
        </p:txBody>
      </p:sp>
      <p:pic>
        <p:nvPicPr>
          <p:cNvPr id="2050" name="Picture 2" descr="ãå¯¶ç¤¦åæ°´å¾æå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t="2706" r="2867" b="3237"/>
          <a:stretch/>
        </p:blipFill>
        <p:spPr bwMode="auto">
          <a:xfrm>
            <a:off x="150657" y="274640"/>
            <a:ext cx="4314084" cy="377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å¯¶ç¤¦åæ°´å¾æå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77" y="3427425"/>
            <a:ext cx="4392072" cy="329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/>
          <p:nvPr/>
        </p:nvSpPr>
        <p:spPr bwMode="auto">
          <a:xfrm>
            <a:off x="2570325" y="1902867"/>
            <a:ext cx="1721589" cy="25544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4"/>
          <p:cNvSpPr/>
          <p:nvPr/>
        </p:nvSpPr>
        <p:spPr bwMode="auto">
          <a:xfrm>
            <a:off x="7283672" y="5947718"/>
            <a:ext cx="1300155" cy="17711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矩形圖說文字 2"/>
          <p:cNvSpPr/>
          <p:nvPr/>
        </p:nvSpPr>
        <p:spPr>
          <a:xfrm>
            <a:off x="4794422" y="1759263"/>
            <a:ext cx="2710249" cy="650789"/>
          </a:xfrm>
          <a:prstGeom prst="wedgeRectCallout">
            <a:avLst>
              <a:gd name="adj1" fmla="val -65709"/>
              <a:gd name="adj2" fmla="val 174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ea typeface="標楷體" panose="03000509000000000000" pitchFamily="65" charset="-120"/>
              </a:rPr>
              <a:t>喝完一瓶可獲得約 </a:t>
            </a:r>
            <a:r>
              <a:rPr lang="en-US" altLang="zh-TW" sz="2400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38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 克的醣類 </a:t>
            </a:r>
            <a:endParaRPr lang="zh-TW" altLang="en-US" sz="2400" b="1" dirty="0">
              <a:ea typeface="標楷體" panose="03000509000000000000" pitchFamily="65" charset="-120"/>
            </a:endParaRPr>
          </a:p>
        </p:txBody>
      </p:sp>
      <p:sp>
        <p:nvSpPr>
          <p:cNvPr id="9" name="矩形圖說文字 8"/>
          <p:cNvSpPr/>
          <p:nvPr/>
        </p:nvSpPr>
        <p:spPr>
          <a:xfrm>
            <a:off x="1655805" y="5083174"/>
            <a:ext cx="2710249" cy="650789"/>
          </a:xfrm>
          <a:prstGeom prst="wedgeRectCallout">
            <a:avLst>
              <a:gd name="adj1" fmla="val 58303"/>
              <a:gd name="adj2" fmla="val -585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ea typeface="標楷體" panose="03000509000000000000" pitchFamily="65" charset="-120"/>
              </a:rPr>
              <a:t>喝完一瓶只可獲得約 </a:t>
            </a:r>
            <a:r>
              <a:rPr lang="en-US" altLang="zh-TW" sz="2400" b="1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16</a:t>
            </a:r>
            <a:r>
              <a:rPr lang="zh-TW" altLang="en-US" sz="2400" b="1" dirty="0" smtClean="0">
                <a:ea typeface="標楷體" panose="03000509000000000000" pitchFamily="65" charset="-120"/>
              </a:rPr>
              <a:t> 克的醣類 </a:t>
            </a:r>
            <a:endParaRPr lang="zh-TW" altLang="en-US" sz="2400" b="1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732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課程名稱</Template>
  <TotalTime>6644</TotalTime>
  <Words>698</Words>
  <Application>Microsoft Office PowerPoint</Application>
  <PresentationFormat>如螢幕大小 (4:3)</PresentationFormat>
  <Paragraphs>100</Paragraphs>
  <Slides>19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6" baseType="lpstr">
      <vt:lpstr>新細明體</vt:lpstr>
      <vt:lpstr>標楷體</vt:lpstr>
      <vt:lpstr>Arial</vt:lpstr>
      <vt:lpstr>Calibri</vt:lpstr>
      <vt:lpstr>Times New Roman</vt:lpstr>
      <vt:lpstr>Wingdings</vt:lpstr>
      <vt:lpstr>課程名稱</vt:lpstr>
      <vt:lpstr>運動(訓練)中的飲食</vt:lpstr>
      <vt:lpstr>運動中補充營養的重要性</vt:lpstr>
      <vt:lpstr>運動中醣類的攝取量</vt:lpstr>
      <vt:lpstr>PowerPoint 簡報</vt:lpstr>
      <vt:lpstr>PowerPoint 簡報</vt:lpstr>
      <vt:lpstr>運動飲料如何選?</vt:lpstr>
      <vt:lpstr>PowerPoint 簡報</vt:lpstr>
      <vt:lpstr>PowerPoint 簡報</vt:lpstr>
      <vt:lpstr>PowerPoint 簡報</vt:lpstr>
      <vt:lpstr>自製運動飲料</vt:lpstr>
      <vt:lpstr>運動中水份的攝取量</vt:lpstr>
      <vt:lpstr>PowerPoint 簡報</vt:lpstr>
      <vt:lpstr>運動中水分的攝取量</vt:lpstr>
      <vt:lpstr>PowerPoint 簡報</vt:lpstr>
      <vt:lpstr>PowerPoint 簡報</vt:lpstr>
      <vt:lpstr>PowerPoint 簡報</vt:lpstr>
      <vt:lpstr>Mouth rinse (漱口)</vt:lpstr>
      <vt:lpstr>PowerPoint 簡報</vt:lpstr>
      <vt:lpstr>提醒及注意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課程名稱</dc:title>
  <dc:creator>BPC</dc:creator>
  <cp:lastModifiedBy>Hedy</cp:lastModifiedBy>
  <cp:revision>146</cp:revision>
  <dcterms:created xsi:type="dcterms:W3CDTF">2017-11-07T02:54:43Z</dcterms:created>
  <dcterms:modified xsi:type="dcterms:W3CDTF">2018-08-20T14:25:38Z</dcterms:modified>
</cp:coreProperties>
</file>