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2" r:id="rId3"/>
    <p:sldId id="259" r:id="rId4"/>
    <p:sldId id="266" r:id="rId5"/>
    <p:sldId id="272" r:id="rId6"/>
    <p:sldId id="271" r:id="rId7"/>
    <p:sldId id="273" r:id="rId8"/>
    <p:sldId id="274" r:id="rId9"/>
    <p:sldId id="276" r:id="rId10"/>
    <p:sldId id="277" r:id="rId11"/>
    <p:sldId id="280" r:id="rId12"/>
    <p:sldId id="281" r:id="rId13"/>
    <p:sldId id="278" r:id="rId14"/>
    <p:sldId id="279" r:id="rId15"/>
    <p:sldId id="270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9F796-5E7C-4F3E-BD38-761139C01BB2}" type="datetimeFigureOut">
              <a:rPr lang="zh-TW" altLang="en-US" smtClean="0"/>
              <a:t>2018/6/1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6AE66-8788-4955-AEDD-5B584FC49C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8668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6AE66-8788-4955-AEDD-5B584FC49C4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26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2A2579-847A-479F-A320-2FF5848D461A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7106E3-4FB2-47FA-B9DA-0CA402FF67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A9D44-D44D-4C81-BBE6-8ECC7D73CE21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0B5FB-7F97-4513-953E-188D3A5E0B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7244CD-58AE-48A6-A036-5BB98D31574D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BF27D9-FA2D-453B-9B08-7D5184C56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60118C-E6DC-494C-9F34-C51680CF5C15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5501C-BE7C-4A2D-ABC7-A8F0EC08F3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A24A2-9F59-4EC5-8EC5-BBE294D02F21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20DD8F-C30A-4EE2-9A30-B621E2F942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7E49D4-83C5-46E4-9166-86C2E6F91113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1ACCA-E3E3-40A2-BF9C-64F998965A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B49FB0-EA99-4FE7-A404-52C61C9968B6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A4AA2-F9A5-49D0-83A4-688E28B7B6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565E87-84DD-44F6-B531-5B350C307DCD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A003D1-8793-4A32-9F81-AD7AB42052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053E8-7504-4C84-A51D-15936B885671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21665-EA18-4789-8753-8BA8592D58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2D1DC3-859D-4C75-8472-364F0AC19A81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F7684-8B26-451A-9650-8B5AB01E96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CF80A2-19E2-4CC3-80DB-5313A3A81F93}" type="datetime1">
              <a:rPr lang="en-US"/>
              <a:pPr lvl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FE640-523D-4AA6-B930-184AEEF04E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DD5D5E1B-5B72-46C2-AD70-F8136475E606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youtube.com/watch?v=s0EhCA-jee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Xf-2VKcJ4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體育學原理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金湘斌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smtClean="0">
                <a:solidFill>
                  <a:srgbClr val="898989"/>
                </a:solidFill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</a:rPr>
              <a:t>29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Times New Roman" panose="02020603050405020304" pitchFamily="18" charset="0"/>
              <a:ea typeface="新細明體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550229" cy="4525959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</a:rPr>
              <a:t>一、生物的觀點分類</a:t>
            </a:r>
            <a:endParaRPr lang="zh-TW" altLang="en-US" dirty="0">
              <a:solidFill>
                <a:srgbClr val="CC0099"/>
              </a:solidFill>
            </a:endParaRPr>
          </a:p>
          <a:p>
            <a:pPr algn="just"/>
            <a:r>
              <a:rPr lang="zh-TW" altLang="en-US" sz="2400" dirty="0" smtClean="0"/>
              <a:t>（一）從</a:t>
            </a:r>
            <a:r>
              <a:rPr lang="zh-TW" altLang="en-US" sz="2400" dirty="0"/>
              <a:t>年齡來</a:t>
            </a:r>
            <a:r>
              <a:rPr lang="zh-TW" altLang="en-US" sz="2400" dirty="0" smtClean="0"/>
              <a:t>分：不同年齡層生理結構不同，運動能力也不同，選擇的運動項目亦</a:t>
            </a:r>
            <a:r>
              <a:rPr lang="zh-TW" altLang="en-US" sz="2400" dirty="0"/>
              <a:t>不同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例如：「幼兒（幼兒體能）」、「少年</a:t>
            </a:r>
            <a:r>
              <a:rPr lang="zh-TW" altLang="en-US" sz="2400" dirty="0"/>
              <a:t>、青少年、</a:t>
            </a:r>
            <a:r>
              <a:rPr lang="zh-TW" altLang="en-US" sz="2400" dirty="0" smtClean="0"/>
              <a:t>青年人（學校體育）」、「成年人（成人體育）」、「中老年人（長青、高齡體育）」。</a:t>
            </a:r>
            <a:endParaRPr lang="en-US" altLang="zh-TW" sz="2400" dirty="0" smtClean="0"/>
          </a:p>
          <a:p>
            <a:pPr marL="0" indent="0" algn="just">
              <a:buNone/>
            </a:pPr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5206220" y="4855027"/>
            <a:ext cx="3937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圖五：銀髮族體育運動活動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://www.epochtimes.com/b5/17/12/26/n9994724.htm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547" y="2316480"/>
            <a:ext cx="3688115" cy="247339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8337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</a:rPr>
              <a:t>一、生物的觀點分類</a:t>
            </a:r>
            <a:endParaRPr lang="zh-TW" altLang="en-US" dirty="0">
              <a:solidFill>
                <a:srgbClr val="CC0099"/>
              </a:solidFill>
            </a:endParaRPr>
          </a:p>
          <a:p>
            <a:pPr algn="just"/>
            <a:r>
              <a:rPr lang="en-US" altLang="zh-TW" sz="2400" dirty="0" smtClean="0"/>
              <a:t>(</a:t>
            </a:r>
            <a:r>
              <a:rPr lang="zh-TW" altLang="en-US" sz="2400" dirty="0" smtClean="0"/>
              <a:t>二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從</a:t>
            </a:r>
            <a:r>
              <a:rPr lang="zh-TW" altLang="en-US" sz="2400" dirty="0"/>
              <a:t>性別來</a:t>
            </a:r>
            <a:r>
              <a:rPr lang="zh-TW" altLang="en-US" sz="2400" dirty="0" smtClean="0"/>
              <a:t>分</a:t>
            </a:r>
            <a:r>
              <a:rPr lang="zh-TW" altLang="en-US" sz="2400" dirty="0"/>
              <a:t>：</a:t>
            </a:r>
            <a:r>
              <a:rPr lang="zh-TW" altLang="en-US" sz="2400" dirty="0" smtClean="0"/>
              <a:t>男性、女性。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男女性別在生理條件有先天上的不同，在運動表現上自有所差異。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男性：具有挑戰、冒險、刺激、衝撞的運動項目較為男性所偏愛，故傳統熱門運動項目均有男性化的傾向，以及富有「男子氣概」。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女性：因受「父權社會」的影響，文靜、柔美、婉約等成為女性的框架，故在運動項目的選取上也受此影響，但</a:t>
            </a:r>
            <a:r>
              <a:rPr lang="zh-TW" altLang="en-US" sz="2400" dirty="0"/>
              <a:t>近年</a:t>
            </a:r>
            <a:r>
              <a:rPr lang="zh-TW" altLang="en-US" sz="2400" dirty="0" smtClean="0"/>
              <a:t>已有逐漸</a:t>
            </a:r>
            <a:r>
              <a:rPr lang="zh-TW" altLang="en-US" sz="2400" dirty="0"/>
              <a:t>改變的</a:t>
            </a:r>
            <a:r>
              <a:rPr lang="zh-TW" altLang="en-US" sz="2400" dirty="0" smtClean="0"/>
              <a:t>趨勢，女性參與運動的機會大幅提升。</a:t>
            </a:r>
            <a:endParaRPr lang="zh-TW" altLang="en-US" sz="2400" dirty="0"/>
          </a:p>
          <a:p>
            <a:pPr marL="0" indent="0" algn="just">
              <a:buNone/>
            </a:pPr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3487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</a:rPr>
              <a:t>一、生物的觀點分類</a:t>
            </a:r>
            <a:endParaRPr lang="zh-TW" altLang="en-US" dirty="0">
              <a:solidFill>
                <a:srgbClr val="CC0099"/>
              </a:solidFill>
            </a:endParaRPr>
          </a:p>
          <a:p>
            <a:pPr algn="just"/>
            <a:r>
              <a:rPr lang="en-US" altLang="zh-TW" sz="2400" dirty="0" smtClean="0"/>
              <a:t>(</a:t>
            </a:r>
            <a:r>
              <a:rPr lang="zh-TW" altLang="en-US" sz="2400" dirty="0" smtClean="0"/>
              <a:t>三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從體質來分：種族、運動障礙者、優秀運動選手。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就運動表現而言，係由體質條件、後天訓練和個人心理素質所構成。其中，體質條件乃是先天條件，深受遺傳影響。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種族：高加索人種（白）、蒙古人種（黃）、尼格羅人種（黑）。各種族間有明顯差異，在運動能力上亦各有千秋。</a:t>
            </a:r>
            <a:endParaRPr lang="en-US" altLang="zh-TW" sz="2400" dirty="0" smtClean="0"/>
          </a:p>
          <a:p>
            <a:pPr algn="just"/>
            <a:r>
              <a:rPr lang="zh-TW" altLang="en-US" sz="2400" dirty="0"/>
              <a:t>運動障礙</a:t>
            </a:r>
            <a:r>
              <a:rPr lang="zh-TW" altLang="en-US" sz="2400" dirty="0" smtClean="0"/>
              <a:t>者：身心障礙者、肢體障礙、病患、孕婦、高齡者等。需要靠運動來矯正缺陷，或透過運動來滿足樂趣，故凸顯適應體育的重要性。</a:t>
            </a:r>
            <a:endParaRPr lang="en-US" altLang="zh-TW" sz="2400" dirty="0" smtClean="0"/>
          </a:p>
          <a:p>
            <a:pPr algn="just"/>
            <a:r>
              <a:rPr lang="zh-TW" altLang="en-US" sz="2400" dirty="0"/>
              <a:t>優秀</a:t>
            </a:r>
            <a:r>
              <a:rPr lang="zh-TW" altLang="en-US" sz="2400" dirty="0" smtClean="0"/>
              <a:t>運動選手：體質條件較為強勢者，各運動項目均有不同的形態與特性。</a:t>
            </a:r>
            <a:endParaRPr lang="en-US" altLang="zh-TW" sz="2400" dirty="0" smtClean="0"/>
          </a:p>
          <a:p>
            <a:pPr marL="0" indent="0" algn="just">
              <a:buNone/>
            </a:pPr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3947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820194" cy="4525959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</a:rPr>
              <a:t>二</a:t>
            </a:r>
            <a:r>
              <a:rPr lang="zh-TW" altLang="en-US" dirty="0">
                <a:solidFill>
                  <a:srgbClr val="CC0099"/>
                </a:solidFill>
              </a:rPr>
              <a:t>、地理的觀點分類</a:t>
            </a:r>
          </a:p>
          <a:p>
            <a:pPr algn="just"/>
            <a:r>
              <a:rPr lang="zh-TW" altLang="en-US" sz="2400" dirty="0" smtClean="0"/>
              <a:t>（一）天候因素：熱帶、亞熱帶、溫帶、寒帶；春、夏、秋、冬。</a:t>
            </a:r>
            <a:endParaRPr lang="zh-TW" altLang="en-US" sz="2400" dirty="0"/>
          </a:p>
          <a:p>
            <a:pPr algn="just"/>
            <a:r>
              <a:rPr lang="zh-TW" altLang="en-US" sz="2400" dirty="0" smtClean="0"/>
              <a:t>（二）地</a:t>
            </a:r>
            <a:r>
              <a:rPr lang="zh-TW" altLang="en-US" sz="2400" dirty="0"/>
              <a:t>貌</a:t>
            </a:r>
            <a:r>
              <a:rPr lang="zh-TW" altLang="en-US" sz="2400" dirty="0" smtClean="0"/>
              <a:t>因素：平地、盆地、丘陵、高山、湖泊、河川、海岸等。</a:t>
            </a:r>
            <a:endParaRPr lang="zh-TW" altLang="en-US" sz="2400" dirty="0"/>
          </a:p>
          <a:p>
            <a:pPr algn="just"/>
            <a:r>
              <a:rPr lang="zh-TW" altLang="en-US" sz="2400" dirty="0" smtClean="0"/>
              <a:t>（三）人文因素：人類運用肢體與智慧造就出來的地貌甚至天候的環境。各運動場館、人工滑雪場、人工激流場、人工草皮、夜間照明設備。</a:t>
            </a:r>
            <a:endParaRPr lang="en-US" altLang="zh-TW" sz="2400" dirty="0" smtClean="0"/>
          </a:p>
          <a:p>
            <a:pPr algn="just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www.youtube.com/watch?v=s0EhCA-jeeo</a:t>
            </a: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907" y="2307770"/>
            <a:ext cx="3476463" cy="251677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矩形 4"/>
          <p:cNvSpPr/>
          <p:nvPr/>
        </p:nvSpPr>
        <p:spPr>
          <a:xfrm>
            <a:off x="5415226" y="4883682"/>
            <a:ext cx="3937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圖六：滑雪活動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://www.nipic.com/show/1/25/303f7a1f0465d3d1.html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22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三、社</a:t>
            </a:r>
            <a:r>
              <a:rPr lang="zh-TW" altLang="en-US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群的觀點分類</a:t>
            </a: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（一）從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社會族群來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分：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群居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社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群（各族群不同文化所產生的不同運動文化特色）。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質社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群（因應共同的生活特性，所各自發展的特色運動文化。例如：夜跑、土風舞、車聚、釣魚、跳街舞、高爾夫球等）。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（二）從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社會階層來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分：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上層社會。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基層社會。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（三）從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流行文化來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分：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大眾團體（又可稱「主流」運動文化）。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眾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團體（又可稱「邊緣」的運動文化）。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高中街舞運動文化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://www.youtube.com/watch?v=-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Xf-2VKcJ4w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643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</a:t>
            </a:r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徐元民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。體育學導論。臺北市：品度。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許義雄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。現代體育學原理上冊。新北市：揚智文化。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615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運動</a:t>
            </a:r>
            <a:r>
              <a:rPr lang="zh-TW" altLang="en-US" dirty="0">
                <a:solidFill>
                  <a:srgbClr val="FF0000"/>
                </a:solidFill>
              </a:rPr>
              <a:t>的對象與要件（</a:t>
            </a:r>
            <a:r>
              <a:rPr lang="zh-TW" altLang="en-US" dirty="0" smtClean="0">
                <a:solidFill>
                  <a:srgbClr val="FF0000"/>
                </a:solidFill>
              </a:rPr>
              <a:t>上）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7" y="1988838"/>
            <a:ext cx="6797485" cy="648071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第一部分</a:t>
            </a:r>
            <a:r>
              <a:rPr lang="zh-TW" altLang="en-US" dirty="0" smtClean="0">
                <a:solidFill>
                  <a:srgbClr val="0000FF"/>
                </a:solidFill>
              </a:rPr>
              <a:t>：</a:t>
            </a:r>
            <a:r>
              <a:rPr lang="zh-TW" altLang="en-US" dirty="0" smtClean="0">
                <a:solidFill>
                  <a:srgbClr val="0000FF"/>
                </a:solidFill>
              </a:rPr>
              <a:t>運動</a:t>
            </a:r>
            <a:r>
              <a:rPr lang="zh-TW" altLang="en-US" dirty="0">
                <a:solidFill>
                  <a:srgbClr val="0000FF"/>
                </a:solidFill>
              </a:rPr>
              <a:t>的</a:t>
            </a:r>
            <a:r>
              <a:rPr lang="zh-TW" altLang="en-US" dirty="0" smtClean="0">
                <a:solidFill>
                  <a:srgbClr val="0000FF"/>
                </a:solidFill>
              </a:rPr>
              <a:t>行為</a:t>
            </a:r>
            <a:endParaRPr lang="zh-TW" altLang="en-US" dirty="0">
              <a:solidFill>
                <a:srgbClr val="0000FF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一</a:t>
            </a:r>
            <a:r>
              <a:rPr lang="zh-TW" altLang="en-US" sz="2400" dirty="0">
                <a:solidFill>
                  <a:schemeClr val="tx1"/>
                </a:solidFill>
              </a:rPr>
              <a:t>、人類的運動現象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二、人類的心智現象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三、人類的體育活動</a:t>
            </a:r>
          </a:p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第二</a:t>
            </a:r>
            <a:r>
              <a:rPr lang="zh-TW" altLang="en-US" dirty="0" smtClean="0">
                <a:solidFill>
                  <a:srgbClr val="0000FF"/>
                </a:solidFill>
              </a:rPr>
              <a:t>部分</a:t>
            </a:r>
            <a:r>
              <a:rPr lang="zh-TW" altLang="en-US" dirty="0">
                <a:solidFill>
                  <a:srgbClr val="0000FF"/>
                </a:solidFill>
              </a:rPr>
              <a:t>：各觀點分類下的運動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一</a:t>
            </a:r>
            <a:r>
              <a:rPr lang="zh-TW" altLang="en-US" sz="2400" dirty="0">
                <a:solidFill>
                  <a:schemeClr val="tx1"/>
                </a:solidFill>
              </a:rPr>
              <a:t>、生物的觀點</a:t>
            </a:r>
            <a:r>
              <a:rPr lang="zh-TW" altLang="en-US" sz="2400" dirty="0" smtClean="0">
                <a:solidFill>
                  <a:schemeClr val="tx1"/>
                </a:solidFill>
              </a:rPr>
              <a:t>分類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二、地理的觀點分類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三、社群的觀點</a:t>
            </a:r>
            <a:r>
              <a:rPr lang="zh-TW" altLang="en-US" sz="2400" dirty="0" smtClean="0">
                <a:solidFill>
                  <a:schemeClr val="tx1"/>
                </a:solidFill>
              </a:rPr>
              <a:t>分類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24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</a:t>
            </a:r>
            <a:r>
              <a:rPr lang="zh-TW" altLang="en-US" dirty="0" smtClean="0"/>
              <a:t>行為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dirty="0" smtClean="0"/>
              <a:t>「</a:t>
            </a:r>
            <a:r>
              <a:rPr lang="zh-TW" altLang="en-US" dirty="0">
                <a:solidFill>
                  <a:srgbClr val="CC0099"/>
                </a:solidFill>
              </a:rPr>
              <a:t>運動</a:t>
            </a:r>
            <a:r>
              <a:rPr lang="zh-TW" altLang="en-US" dirty="0"/>
              <a:t>」的主體是「</a:t>
            </a:r>
            <a:r>
              <a:rPr lang="zh-TW" altLang="en-US" dirty="0">
                <a:solidFill>
                  <a:srgbClr val="002060"/>
                </a:solidFill>
              </a:rPr>
              <a:t>人</a:t>
            </a:r>
            <a:r>
              <a:rPr lang="zh-TW" altLang="en-US" dirty="0"/>
              <a:t>」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pPr algn="just"/>
            <a:r>
              <a:rPr lang="zh-TW" altLang="en-US" dirty="0" smtClean="0"/>
              <a:t>「</a:t>
            </a:r>
            <a:r>
              <a:rPr lang="zh-TW" altLang="en-US" dirty="0">
                <a:solidFill>
                  <a:srgbClr val="002060"/>
                </a:solidFill>
              </a:rPr>
              <a:t>人</a:t>
            </a:r>
            <a:r>
              <a:rPr lang="zh-TW" altLang="en-US" dirty="0"/>
              <a:t>」是「</a:t>
            </a:r>
            <a:r>
              <a:rPr lang="zh-TW" altLang="en-US" dirty="0">
                <a:solidFill>
                  <a:srgbClr val="CC0099"/>
                </a:solidFill>
              </a:rPr>
              <a:t>運動</a:t>
            </a:r>
            <a:r>
              <a:rPr lang="zh-TW" altLang="en-US" dirty="0"/>
              <a:t>」的主體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algn="just"/>
            <a:r>
              <a:rPr lang="zh-TW" altLang="en-US" sz="2800" dirty="0" smtClean="0"/>
              <a:t>例如：田徑、足球、籃球、游泳等運動項目。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580" y="3339416"/>
            <a:ext cx="5442160" cy="287754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矩形 4"/>
          <p:cNvSpPr/>
          <p:nvPr/>
        </p:nvSpPr>
        <p:spPr>
          <a:xfrm>
            <a:off x="3370583" y="6211669"/>
            <a:ext cx="43172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圖一：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2016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年臺北馬拉松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://sports.ltn.com.tw/news/breakingnews/1920903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的行為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人類的行為可分為五大領域：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生理領域：從受精、出生至老化、死亡的過程。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認知領域：與思考記憶有關。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情意領域：個人對外在事件、對他人和對自我所產生的內在反應。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社會領域：個人對外在事件、對他人和對自我的外在反應。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精神領域：生命的精神層面（宗教信仰、人倫道德等）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14620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的行為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800" dirty="0" smtClean="0"/>
              <a:t>一、人類</a:t>
            </a:r>
            <a:r>
              <a:rPr lang="zh-TW" altLang="en-US" sz="2800" dirty="0"/>
              <a:t>的運動現象</a:t>
            </a:r>
          </a:p>
          <a:p>
            <a:pPr algn="just"/>
            <a:r>
              <a:rPr lang="zh-TW" altLang="en-US" sz="2800" dirty="0"/>
              <a:t>二、人類的心智現象</a:t>
            </a:r>
          </a:p>
          <a:p>
            <a:pPr algn="just"/>
            <a:r>
              <a:rPr lang="zh-TW" altLang="en-US" sz="2800" dirty="0"/>
              <a:t>三、人類的體育活動</a:t>
            </a: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7087273" y="5699893"/>
            <a:ext cx="20567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圖二：人體肌肉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://www.wujue.com/Photo/rtjp/200509/157.html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5" t="1772" r="50112"/>
          <a:stretch/>
        </p:blipFill>
        <p:spPr>
          <a:xfrm>
            <a:off x="4336868" y="1680754"/>
            <a:ext cx="2638697" cy="503480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02550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的行為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人類的運動</a:t>
            </a:r>
            <a:r>
              <a:rPr lang="zh-TW" altLang="en-US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現象</a:t>
            </a:r>
            <a:endParaRPr lang="en-US" altLang="zh-TW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人類身體維持生命運作的兩大機能：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機械原理的運動。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生理機能的能源。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kumimoji="1"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kumimoji="1"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機械</a:t>
            </a:r>
            <a:r>
              <a:rPr kumimoji="1"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原理：人類的結構由骨頭做支撐、以肌肉做連結、由神經做傳導、以關節為支點，形成機械原理的運動實體</a:t>
            </a:r>
            <a:r>
              <a:rPr kumimoji="1"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</a:t>
            </a:r>
            <a:r>
              <a:rPr kumimoji="1"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雙腳直立：行走、跑步；雙手持物：搬物品；全身軀幹：四肢結合，完成許多複雜的運動行為</a:t>
            </a:r>
            <a:r>
              <a:rPr kumimoji="1"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。）</a:t>
            </a:r>
            <a:endParaRPr kumimoji="1" lang="en-US" altLang="zh-TW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kumimoji="1"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kumimoji="1"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生理機能：呼吸系統與消化系統的必要性，才能協助「人體機械」的運轉，完成人體的運動行為</a:t>
            </a:r>
            <a:r>
              <a:rPr kumimoji="1"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kumimoji="1"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/>
            <a:r>
              <a:rPr kumimoji="1"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人類的運動現象是與生俱來的本能，這些「運動現象」並不等同於體育運動競賽。</a:t>
            </a:r>
            <a:endParaRPr kumimoji="1"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1" lang="en-US" altLang="zh-TW" sz="2800" dirty="0" smtClean="0">
              <a:solidFill>
                <a:srgbClr val="DADADA">
                  <a:lumMod val="10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lvl="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Char char="n"/>
              <a:defRPr/>
            </a:pPr>
            <a:endParaRPr kumimoji="1" lang="en-US" altLang="zh-TW" sz="2800" b="1" dirty="0">
              <a:solidFill>
                <a:srgbClr val="DADADA">
                  <a:lumMod val="10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algn="just"/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7505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的行為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人類的心智現象</a:t>
            </a:r>
            <a:endParaRPr lang="en-US" altLang="zh-TW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身心健全發展」、「身心一元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」，「心」指的就是「心智」部分。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「心」為「心智（形而上）」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部分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「身」為「身體（形而下）」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部分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人類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的心智現象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是與生俱來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的，若沒有配合肢體的「運動行為」，亦不能稱之為「體育活動」。</a:t>
            </a:r>
            <a:endParaRPr kumimoji="1" lang="en-US" altLang="zh-TW" sz="2800" b="1" dirty="0">
              <a:solidFill>
                <a:srgbClr val="DADADA">
                  <a:lumMod val="10000"/>
                </a:srgbClr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algn="just"/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7011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的行為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123509" cy="4525959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人類</a:t>
            </a:r>
            <a:r>
              <a:rPr lang="zh-TW" altLang="en-US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的體育活動</a:t>
            </a:r>
            <a:endParaRPr lang="en-US" altLang="zh-TW" dirty="0" smtClean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人類的「體育活動」＝「運動現象」＋「心智現象」</a:t>
            </a:r>
            <a:endParaRPr lang="en-US" altLang="zh-TW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人類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的運動行為是一種「身心合一」的行為，必須結合人的身體和心智，才能稱之為「人在運動」，或稱在從事「體育活動」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17" y="1785255"/>
            <a:ext cx="4145178" cy="348194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6" name="矩形 5"/>
          <p:cNvSpPr/>
          <p:nvPr/>
        </p:nvSpPr>
        <p:spPr>
          <a:xfrm>
            <a:off x="4683706" y="5342842"/>
            <a:ext cx="42512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圖三：排球發球分解動作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://volleyball.biji.co/index.php?q=news&amp;act=info&amp;id=1168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05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各觀點</a:t>
            </a:r>
            <a:r>
              <a:rPr lang="zh-TW" altLang="en-US" dirty="0"/>
              <a:t>分類下的運動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/>
              <a:t>一、生物的觀點分類</a:t>
            </a:r>
            <a:endParaRPr lang="zh-TW" altLang="en-US" dirty="0"/>
          </a:p>
          <a:p>
            <a:pPr algn="just"/>
            <a:r>
              <a:rPr lang="zh-TW" altLang="en-US" dirty="0"/>
              <a:t>二、地理的觀點分類</a:t>
            </a:r>
          </a:p>
          <a:p>
            <a:pPr algn="just"/>
            <a:r>
              <a:rPr lang="zh-TW" altLang="en-US" dirty="0"/>
              <a:t>三</a:t>
            </a:r>
            <a:r>
              <a:rPr lang="zh-TW" altLang="en-US" dirty="0" smtClean="0"/>
              <a:t>、社</a:t>
            </a:r>
            <a:r>
              <a:rPr lang="zh-TW" altLang="en-US" dirty="0"/>
              <a:t>群的觀點分類</a:t>
            </a: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98" y="1773120"/>
            <a:ext cx="3917623" cy="293821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矩形 4"/>
          <p:cNvSpPr/>
          <p:nvPr/>
        </p:nvSpPr>
        <p:spPr>
          <a:xfrm>
            <a:off x="4788208" y="4776785"/>
            <a:ext cx="42512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圖四：幼兒體育活動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來源：</a:t>
            </a:r>
            <a:r>
              <a:rPr lang="en-US" altLang="zh-TW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http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://photo.pchome.com.tw/capsapple2000/139727854853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539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525</TotalTime>
  <Words>1254</Words>
  <Application>Microsoft Office PowerPoint</Application>
  <PresentationFormat>如螢幕大小 (4:3)</PresentationFormat>
  <Paragraphs>115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新細明體</vt:lpstr>
      <vt:lpstr>標楷體</vt:lpstr>
      <vt:lpstr>Arial</vt:lpstr>
      <vt:lpstr>Calibri</vt:lpstr>
      <vt:lpstr>Times New Roman</vt:lpstr>
      <vt:lpstr>Wingdings</vt:lpstr>
      <vt:lpstr>課程名稱</vt:lpstr>
      <vt:lpstr>體育學原理</vt:lpstr>
      <vt:lpstr>運動的對象與要件（上）</vt:lpstr>
      <vt:lpstr>運動的行為</vt:lpstr>
      <vt:lpstr>運動的行為</vt:lpstr>
      <vt:lpstr>運動的行為</vt:lpstr>
      <vt:lpstr>運動的行為</vt:lpstr>
      <vt:lpstr>運動的行為</vt:lpstr>
      <vt:lpstr>運動的行為</vt:lpstr>
      <vt:lpstr>各觀點分類下的運動</vt:lpstr>
      <vt:lpstr>各觀點分類下的運動</vt:lpstr>
      <vt:lpstr>各觀點分類下的運動</vt:lpstr>
      <vt:lpstr>各觀點分類下的運動</vt:lpstr>
      <vt:lpstr>各觀點分類下的運動</vt:lpstr>
      <vt:lpstr>各觀點分類下的運動</vt:lpstr>
      <vt:lpstr>參考資料來源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jin</cp:lastModifiedBy>
  <cp:revision>52</cp:revision>
  <dcterms:created xsi:type="dcterms:W3CDTF">2017-11-07T02:54:43Z</dcterms:created>
  <dcterms:modified xsi:type="dcterms:W3CDTF">2018-06-01T06:30:40Z</dcterms:modified>
</cp:coreProperties>
</file>