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embeddedFontLst>
    <p:embeddedFont>
      <p:font typeface="Lora"/>
      <p:regular r:id="rId31"/>
      <p:bold r:id="rId32"/>
      <p:italic r:id="rId33"/>
      <p:boldItalic r:id="rId34"/>
    </p:embeddedFont>
    <p:embeddedFont>
      <p:font typeface="Quattrocento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FFBD70B-67B7-4346-9E1A-A1BDFDBD52E4}">
  <a:tblStyle styleId="{6FFBD70B-67B7-4346-9E1A-A1BDFDBD52E4}" styleName="Table_0">
    <a:wholeTbl>
      <a:tcTxStyle b="off" i="off">
        <a:font>
          <a:latin typeface="+mn-lt"/>
          <a:ea typeface="+mn-lt"/>
          <a:cs typeface="+mn-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mn-lt"/>
          <a:ea typeface="+mn-lt"/>
          <a:cs typeface="+mn-lt"/>
        </a:font>
        <a:schemeClr val="lt1"/>
      </a:tcTxStyle>
      <a:tcStyle>
        <a:fill>
          <a:solidFill>
            <a:schemeClr val="accent1"/>
          </a:solidFill>
        </a:fill>
      </a:tcStyle>
    </a:lastCol>
    <a:firstCol>
      <a:tcTxStyle b="on" i="off">
        <a:font>
          <a:latin typeface="+mn-lt"/>
          <a:ea typeface="+mn-lt"/>
          <a:cs typeface="+mn-lt"/>
        </a:font>
        <a:schemeClr val="lt1"/>
      </a:tcTxStyle>
      <a:tcStyle>
        <a:fill>
          <a:solidFill>
            <a:schemeClr val="accent1"/>
          </a:solidFill>
        </a:fill>
      </a:tcStyle>
    </a:firstCol>
    <a:lastRow>
      <a:tcTxStyle b="on" i="off">
        <a:font>
          <a:latin typeface="+mn-lt"/>
          <a:ea typeface="+mn-lt"/>
          <a:cs typeface="+mn-l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mn-lt"/>
          <a:ea typeface="+mn-lt"/>
          <a:cs typeface="+mn-l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ora-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ora-italic.fntdata"/><Relationship Id="rId10" Type="http://schemas.openxmlformats.org/officeDocument/2006/relationships/slide" Target="slides/slide5.xml"/><Relationship Id="rId32" Type="http://schemas.openxmlformats.org/officeDocument/2006/relationships/font" Target="fonts/Lora-bold.fntdata"/><Relationship Id="rId13" Type="http://schemas.openxmlformats.org/officeDocument/2006/relationships/slide" Target="slides/slide8.xml"/><Relationship Id="rId35" Type="http://schemas.openxmlformats.org/officeDocument/2006/relationships/font" Target="fonts/QuattrocentoSans-regular.fntdata"/><Relationship Id="rId12" Type="http://schemas.openxmlformats.org/officeDocument/2006/relationships/slide" Target="slides/slide7.xml"/><Relationship Id="rId34" Type="http://schemas.openxmlformats.org/officeDocument/2006/relationships/font" Target="fonts/Lora-boldItalic.fntdata"/><Relationship Id="rId15" Type="http://schemas.openxmlformats.org/officeDocument/2006/relationships/slide" Target="slides/slide10.xml"/><Relationship Id="rId37" Type="http://schemas.openxmlformats.org/officeDocument/2006/relationships/font" Target="fonts/QuattrocentoSans-italic.fntdata"/><Relationship Id="rId14" Type="http://schemas.openxmlformats.org/officeDocument/2006/relationships/slide" Target="slides/slide9.xml"/><Relationship Id="rId36" Type="http://schemas.openxmlformats.org/officeDocument/2006/relationships/font" Target="fonts/Quattrocento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Quattrocento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1" name="Google Shape;10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45" name="Google Shape;34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73" name="Google Shape;37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42" name="Google Shape;44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49" name="Google Shape;449;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過度訓練和超量訓練之間的差異是恢復運動表現所需的時間(而不是訓練壓力的類型或持續時間或損傷程度)，目前不可能從超量訓練和過度訓練的狀態中辨別出孤立訓練期間的急性疲勞和降低的表現。部分原因是缺乏診斷工具，研究結果的可變性，缺乏良好對照研究和個人對培訓的反應。</a:t>
            </a:r>
            <a:endParaRPr b="0" i="0" sz="1200" u="none" cap="none" strike="noStrike">
              <a:solidFill>
                <a:schemeClr val="dk1"/>
              </a:solidFill>
              <a:latin typeface="Calibri"/>
              <a:ea typeface="Calibri"/>
              <a:cs typeface="Calibri"/>
              <a:sym typeface="Calibri"/>
            </a:endParaRPr>
          </a:p>
        </p:txBody>
      </p:sp>
      <p:sp>
        <p:nvSpPr>
          <p:cNvPr id="474" name="Google Shape;47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過度訓練和過度訓練的特徵是各種各樣的症狀</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這些症狀非常個人化。不同的運動員將表現出不同嚴重程度的不同症狀</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沒有單一症狀是“過度訓練”所特有的</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可能存在不同形式的過度訓練，但支持證據充其量是稀缺的。因此，應該使用前一張中使用的定義</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輕度形式的一些症狀可能是過度訓練的早期指標</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心率（特別是在睡眠期間）等生理測量有時也會有所幫助。血液測量通常被建議作為預防措施，但研究沒有顯示一個可以預測過度伸展或過度訓練的明確標記。最常見的標誌物是睾酮和皮質醇以及皮質醇/睾酮比率。通常測量CK以及白細胞介素-6或谷氨酰胺。然而，這些標記中沒有一個被證明特別有意義。</a:t>
            </a:r>
            <a:endParaRPr b="0" i="0" sz="1200" u="none" cap="none" strike="noStrike">
              <a:solidFill>
                <a:schemeClr val="dk1"/>
              </a:solidFill>
              <a:latin typeface="Calibri"/>
              <a:ea typeface="Calibri"/>
              <a:cs typeface="Calibri"/>
              <a:sym typeface="Calibri"/>
            </a:endParaRPr>
          </a:p>
        </p:txBody>
      </p:sp>
      <p:sp>
        <p:nvSpPr>
          <p:cNvPr id="503" name="Google Shape;50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56" name="Google Shape;55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63" name="Google Shape;56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Google Shape;58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87" name="Google Shape;58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94" name="Google Shape;59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0" name="Google Shape;11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9" name="Shape 599"/>
        <p:cNvGrpSpPr/>
        <p:nvPr/>
      </p:nvGrpSpPr>
      <p:grpSpPr>
        <a:xfrm>
          <a:off x="0" y="0"/>
          <a:ext cx="0" cy="0"/>
          <a:chOff x="0" y="0"/>
          <a:chExt cx="0" cy="0"/>
        </a:xfrm>
      </p:grpSpPr>
      <p:sp>
        <p:nvSpPr>
          <p:cNvPr id="600" name="Google Shape;600;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些跑步者進行了兩次相同的強化訓練期，其中10-14天的休息時間將他們分開。按隨機順序，跑步者接受正常的碳水化合物飲食，每天每千克體重（g / kg /天）或更高的碳水化合物飲食含有5.4克碳水化合物。對於耐力和其他運動員來說，5.4克/千克/天的飲食是非常常見的碳水化合物攝入量。高碳水化合物條件包括8.5克/千克/天。這是一種很高但不是極端的碳水化合物攝入量（通常碳水化合物攝入量建議超過10克/千克）。</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很明顯，高碳水化合物飲食改善了這種情況。隨著訓練的加強，表現仍然下降，但是當攝入更多碳水化合物時，跑步者的表現並沒有減少太多，他們對情緒狀態和疲勞感的干擾也不那麼嚴重。</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高碳水化合物飲食不能預防症狀，但它可以減少它們。它將允許運動員稍微訓練一點點，並且可以減少過度訓練的風險</a:t>
            </a:r>
            <a:endParaRPr b="0" i="0" sz="1200" u="none" cap="none" strike="noStrike">
              <a:solidFill>
                <a:schemeClr val="dk1"/>
              </a:solidFill>
              <a:latin typeface="Calibri"/>
              <a:ea typeface="Calibri"/>
              <a:cs typeface="Calibri"/>
              <a:sym typeface="Calibri"/>
            </a:endParaRPr>
          </a:p>
        </p:txBody>
      </p:sp>
      <p:sp>
        <p:nvSpPr>
          <p:cNvPr id="602" name="Google Shape;60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09" name="Google Shape;60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16" name="Google Shape;616;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Google Shape;62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24" name="Google Shape;624;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31" name="Google Shape;631;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38" name="Google Shape;638;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7" name="Google Shape;117;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4" name="Google Shape;12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皮膚及黏膜組織是抵抗病原的第一防線。健康的皮膚及其表面所分佈的汗腺、皮脂腺是可以保護身體不被外在的污染原所感染侵犯。因此從呼吸道到泌尿系統的出口，都覆蓋著黏膜組織來保護組織器官。這些黏膜組織的細胞與細胞間排列十分緊密，使細菌無隙可乘，同時許多可產生抗體的細胞，也分佈在其中；這些細胞所產生的抗體，可與病原結合。這道防線的堅固與否，可直接影響疾病發生的機率，尤其是在腸道時，所有從口腔進入的食物，都得在此消化、吸收，所以接觸到病原的機會也最多。</a:t>
            </a:r>
            <a:endParaRPr b="0" i="0" sz="1200" u="none" cap="none" strike="noStrike">
              <a:solidFill>
                <a:schemeClr val="dk1"/>
              </a:solidFill>
              <a:latin typeface="Calibri"/>
              <a:ea typeface="Calibri"/>
              <a:cs typeface="Calibri"/>
              <a:sym typeface="Calibri"/>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9" name="Google Shape;22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22" name="Google Shape;32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3" name="Google Shape;32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chemeClr val="dk1"/>
                </a:solidFill>
                <a:latin typeface="Arial"/>
                <a:ea typeface="Arial"/>
                <a:cs typeface="Arial"/>
                <a:sym typeface="Arial"/>
              </a:rPr>
              <a:t>當抗原刺激T淋巴球生長時，T淋巴球可以製造淋巴激素及細胞激素，這些物質可以再活化其他細胞或是直接造成標的細胞的損傷而破壞外來的抗原。</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30" name="Google Shape;33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37" name="Google Shape;33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685800" y="2130423"/>
            <a:ext cx="7772400" cy="1470026"/>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
          <p:cNvSpPr txBox="1"/>
          <p:nvPr>
            <p:ph idx="1" type="subTitle"/>
          </p:nvPr>
        </p:nvSpPr>
        <p:spPr>
          <a:xfrm>
            <a:off x="1371600" y="3886200"/>
            <a:ext cx="6400800" cy="1752603"/>
          </a:xfrm>
          <a:prstGeom prst="rect">
            <a:avLst/>
          </a:prstGeom>
          <a:noFill/>
          <a:ln>
            <a:noFill/>
          </a:ln>
        </p:spPr>
        <p:txBody>
          <a:bodyPr anchorCtr="1" anchor="t" bIns="45700" lIns="91425" spcFirstLastPara="1" rIns="91425" wrap="square" tIns="45700"/>
          <a:lstStyle>
            <a:lvl1pPr lvl="0" marR="0" rtl="0" algn="ctr">
              <a:lnSpc>
                <a:spcPct val="100000"/>
              </a:lnSpc>
              <a:spcBef>
                <a:spcPts val="800"/>
              </a:spcBef>
              <a:spcAft>
                <a:spcPts val="0"/>
              </a:spcAft>
              <a:buClr>
                <a:srgbClr val="898989"/>
              </a:buClr>
              <a:buSzPts val="3200"/>
              <a:buFont typeface="Arial"/>
              <a:buNone/>
              <a:defRPr b="0" i="0" sz="3200" u="none" cap="none" strike="noStrike">
                <a:solidFill>
                  <a:srgbClr val="898989"/>
                </a:solidFill>
                <a:latin typeface="Arial"/>
                <a:ea typeface="Arial"/>
                <a:cs typeface="Arial"/>
                <a:sym typeface="Arial"/>
              </a:defRPr>
            </a:lvl1pPr>
            <a:lvl2pPr lvl="1"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2"/>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Google Shape;21;p2"/>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1"/>
          <p:cNvSpPr txBox="1"/>
          <p:nvPr>
            <p:ph idx="1" type="body"/>
          </p:nvPr>
        </p:nvSpPr>
        <p:spPr>
          <a:xfrm rot="5400000">
            <a:off x="2309020" y="-251621"/>
            <a:ext cx="4525959" cy="82296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7" name="Google Shape;77;p11"/>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Google Shape;78;p11"/>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9" name="Google Shape;79;p1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732335" y="2171704"/>
            <a:ext cx="5851529" cy="20574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2"/>
          <p:cNvSpPr txBox="1"/>
          <p:nvPr>
            <p:ph idx="1" type="body"/>
          </p:nvPr>
        </p:nvSpPr>
        <p:spPr>
          <a:xfrm rot="5400000">
            <a:off x="541334" y="190506"/>
            <a:ext cx="5851529" cy="6019796"/>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3" name="Google Shape;83;p12"/>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 name="Google Shape;84;p12"/>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1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86" name="Shape 86"/>
        <p:cNvGrpSpPr/>
        <p:nvPr/>
      </p:nvGrpSpPr>
      <p:grpSpPr>
        <a:xfrm>
          <a:off x="0" y="0"/>
          <a:ext cx="0" cy="0"/>
          <a:chOff x="0" y="0"/>
          <a:chExt cx="0" cy="0"/>
        </a:xfrm>
      </p:grpSpPr>
      <p:cxnSp>
        <p:nvCxnSpPr>
          <p:cNvPr id="87" name="Google Shape;87;p13"/>
          <p:cNvCxnSpPr/>
          <p:nvPr/>
        </p:nvCxnSpPr>
        <p:spPr>
          <a:xfrm>
            <a:off x="0" y="1508967"/>
            <a:ext cx="1375800" cy="0"/>
          </a:xfrm>
          <a:prstGeom prst="straightConnector1">
            <a:avLst/>
          </a:prstGeom>
          <a:noFill/>
          <a:ln cap="flat" cmpd="sng" w="9525">
            <a:solidFill>
              <a:srgbClr val="CCCCCC"/>
            </a:solidFill>
            <a:prstDash val="solid"/>
            <a:round/>
            <a:headEnd len="sm" w="sm" type="none"/>
            <a:tailEnd len="sm" w="sm" type="none"/>
          </a:ln>
        </p:spPr>
      </p:cxnSp>
      <p:sp>
        <p:nvSpPr>
          <p:cNvPr id="88" name="Google Shape;88;p13"/>
          <p:cNvSpPr/>
          <p:nvPr/>
        </p:nvSpPr>
        <p:spPr>
          <a:xfrm>
            <a:off x="817475" y="1238356"/>
            <a:ext cx="405900" cy="5412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 name="Google Shape;89;p13"/>
          <p:cNvSpPr txBox="1"/>
          <p:nvPr>
            <p:ph type="title"/>
          </p:nvPr>
        </p:nvSpPr>
        <p:spPr>
          <a:xfrm>
            <a:off x="1381250" y="1230224"/>
            <a:ext cx="3878400" cy="580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2000"/>
              <a:buFont typeface="Lora"/>
              <a:buNone/>
              <a:defRPr b="1" i="0" sz="2800" u="none" cap="none" strike="noStrike">
                <a:solidFill>
                  <a:srgbClr val="000000"/>
                </a:solidFill>
                <a:latin typeface="Arial"/>
                <a:ea typeface="Arial"/>
                <a:cs typeface="Arial"/>
                <a:sym typeface="Arial"/>
              </a:defRPr>
            </a:lvl1pPr>
            <a:lvl2pPr lvl="1" rtl="0">
              <a:spcBef>
                <a:spcPts val="0"/>
              </a:spcBef>
              <a:spcAft>
                <a:spcPts val="0"/>
              </a:spcAft>
              <a:buSzPts val="2000"/>
              <a:buFont typeface="Lora"/>
              <a:buNone/>
              <a:defRPr b="1" sz="2000">
                <a:highlight>
                  <a:srgbClr val="FFFFFF"/>
                </a:highlight>
                <a:latin typeface="Lora"/>
                <a:ea typeface="Lora"/>
                <a:cs typeface="Lora"/>
                <a:sym typeface="Lora"/>
              </a:defRPr>
            </a:lvl2pPr>
            <a:lvl3pPr lvl="2" rtl="0">
              <a:spcBef>
                <a:spcPts val="0"/>
              </a:spcBef>
              <a:spcAft>
                <a:spcPts val="0"/>
              </a:spcAft>
              <a:buSzPts val="2000"/>
              <a:buFont typeface="Lora"/>
              <a:buNone/>
              <a:defRPr b="1" sz="2000">
                <a:highlight>
                  <a:srgbClr val="FFFFFF"/>
                </a:highlight>
                <a:latin typeface="Lora"/>
                <a:ea typeface="Lora"/>
                <a:cs typeface="Lora"/>
                <a:sym typeface="Lora"/>
              </a:defRPr>
            </a:lvl3pPr>
            <a:lvl4pPr lvl="3" rtl="0">
              <a:spcBef>
                <a:spcPts val="0"/>
              </a:spcBef>
              <a:spcAft>
                <a:spcPts val="0"/>
              </a:spcAft>
              <a:buSzPts val="2000"/>
              <a:buFont typeface="Lora"/>
              <a:buNone/>
              <a:defRPr b="1" sz="2000">
                <a:highlight>
                  <a:srgbClr val="FFFFFF"/>
                </a:highlight>
                <a:latin typeface="Lora"/>
                <a:ea typeface="Lora"/>
                <a:cs typeface="Lora"/>
                <a:sym typeface="Lora"/>
              </a:defRPr>
            </a:lvl4pPr>
            <a:lvl5pPr lvl="4" rtl="0">
              <a:spcBef>
                <a:spcPts val="0"/>
              </a:spcBef>
              <a:spcAft>
                <a:spcPts val="0"/>
              </a:spcAft>
              <a:buSzPts val="2000"/>
              <a:buFont typeface="Lora"/>
              <a:buNone/>
              <a:defRPr b="1" sz="2000">
                <a:highlight>
                  <a:srgbClr val="FFFFFF"/>
                </a:highlight>
                <a:latin typeface="Lora"/>
                <a:ea typeface="Lora"/>
                <a:cs typeface="Lora"/>
                <a:sym typeface="Lora"/>
              </a:defRPr>
            </a:lvl5pPr>
            <a:lvl6pPr lvl="5" rtl="0">
              <a:spcBef>
                <a:spcPts val="0"/>
              </a:spcBef>
              <a:spcAft>
                <a:spcPts val="0"/>
              </a:spcAft>
              <a:buSzPts val="2000"/>
              <a:buFont typeface="Lora"/>
              <a:buNone/>
              <a:defRPr b="1" sz="2000">
                <a:highlight>
                  <a:srgbClr val="FFFFFF"/>
                </a:highlight>
                <a:latin typeface="Lora"/>
                <a:ea typeface="Lora"/>
                <a:cs typeface="Lora"/>
                <a:sym typeface="Lora"/>
              </a:defRPr>
            </a:lvl6pPr>
            <a:lvl7pPr lvl="6" rtl="0">
              <a:spcBef>
                <a:spcPts val="0"/>
              </a:spcBef>
              <a:spcAft>
                <a:spcPts val="0"/>
              </a:spcAft>
              <a:buSzPts val="2000"/>
              <a:buFont typeface="Lora"/>
              <a:buNone/>
              <a:defRPr b="1" sz="2000">
                <a:highlight>
                  <a:srgbClr val="FFFFFF"/>
                </a:highlight>
                <a:latin typeface="Lora"/>
                <a:ea typeface="Lora"/>
                <a:cs typeface="Lora"/>
                <a:sym typeface="Lora"/>
              </a:defRPr>
            </a:lvl7pPr>
            <a:lvl8pPr lvl="7" rtl="0">
              <a:spcBef>
                <a:spcPts val="0"/>
              </a:spcBef>
              <a:spcAft>
                <a:spcPts val="0"/>
              </a:spcAft>
              <a:buSzPts val="2000"/>
              <a:buFont typeface="Lora"/>
              <a:buNone/>
              <a:defRPr b="1" sz="2000">
                <a:highlight>
                  <a:srgbClr val="FFFFFF"/>
                </a:highlight>
                <a:latin typeface="Lora"/>
                <a:ea typeface="Lora"/>
                <a:cs typeface="Lora"/>
                <a:sym typeface="Lora"/>
              </a:defRPr>
            </a:lvl8pPr>
            <a:lvl9pPr lvl="8" rtl="0">
              <a:spcBef>
                <a:spcPts val="0"/>
              </a:spcBef>
              <a:spcAft>
                <a:spcPts val="0"/>
              </a:spcAft>
              <a:buSzPts val="2000"/>
              <a:buFont typeface="Lora"/>
              <a:buNone/>
              <a:defRPr b="1" sz="2000">
                <a:highlight>
                  <a:srgbClr val="FFFFFF"/>
                </a:highlight>
                <a:latin typeface="Lora"/>
                <a:ea typeface="Lora"/>
                <a:cs typeface="Lora"/>
                <a:sym typeface="Lora"/>
              </a:defRPr>
            </a:lvl9pPr>
          </a:lstStyle>
          <a:p/>
        </p:txBody>
      </p:sp>
      <p:sp>
        <p:nvSpPr>
          <p:cNvPr id="90" name="Google Shape;90;p13"/>
          <p:cNvSpPr txBox="1"/>
          <p:nvPr>
            <p:ph idx="1" type="body"/>
          </p:nvPr>
        </p:nvSpPr>
        <p:spPr>
          <a:xfrm>
            <a:off x="1381250" y="2155293"/>
            <a:ext cx="6809700" cy="41496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600"/>
              </a:spcBef>
              <a:spcAft>
                <a:spcPts val="0"/>
              </a:spcAft>
              <a:buClr>
                <a:srgbClr val="FFCD00"/>
              </a:buClr>
              <a:buSzPts val="2400"/>
              <a:buFont typeface="Quattrocento Sans"/>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rgbClr val="FFCD00"/>
              </a:buClr>
              <a:buSzPts val="2000"/>
              <a:buFont typeface="Quattrocento Sans"/>
              <a:buChar char="○"/>
              <a:defRPr b="0" i="0" sz="20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100000"/>
              </a:lnSpc>
              <a:spcBef>
                <a:spcPts val="0"/>
              </a:spcBef>
              <a:spcAft>
                <a:spcPts val="0"/>
              </a:spcAft>
              <a:buClr>
                <a:srgbClr val="FFCD00"/>
              </a:buClr>
              <a:buSzPts val="2000"/>
              <a:buFont typeface="Quattrocento Sans"/>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10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10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9pPr>
          </a:lstStyle>
          <a:p/>
        </p:txBody>
      </p:sp>
      <p:cxnSp>
        <p:nvCxnSpPr>
          <p:cNvPr id="91" name="Google Shape;91;p13"/>
          <p:cNvCxnSpPr/>
          <p:nvPr/>
        </p:nvCxnSpPr>
        <p:spPr>
          <a:xfrm>
            <a:off x="5265650" y="1508967"/>
            <a:ext cx="38784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92" name="Shape 92"/>
        <p:cNvGrpSpPr/>
        <p:nvPr/>
      </p:nvGrpSpPr>
      <p:grpSpPr>
        <a:xfrm>
          <a:off x="0" y="0"/>
          <a:ext cx="0" cy="0"/>
          <a:chOff x="0" y="0"/>
          <a:chExt cx="0" cy="0"/>
        </a:xfrm>
      </p:grpSpPr>
      <p:sp>
        <p:nvSpPr>
          <p:cNvPr id="93" name="Google Shape;93;p14"/>
          <p:cNvSpPr txBox="1"/>
          <p:nvPr>
            <p:ph type="title"/>
          </p:nvPr>
        </p:nvSpPr>
        <p:spPr>
          <a:xfrm>
            <a:off x="1381250" y="1230224"/>
            <a:ext cx="3878400" cy="580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2000"/>
              <a:buFont typeface="Arial"/>
              <a:buNone/>
              <a:defRPr b="1" i="0" sz="2800" u="none" cap="none" strike="noStrike">
                <a:solidFill>
                  <a:srgbClr val="000000"/>
                </a:solidFill>
                <a:latin typeface="Arial"/>
                <a:ea typeface="Arial"/>
                <a:cs typeface="Arial"/>
                <a:sym typeface="Arial"/>
              </a:defRPr>
            </a:lvl1pPr>
            <a:lvl2pPr lvl="1">
              <a:spcBef>
                <a:spcPts val="0"/>
              </a:spcBef>
              <a:spcAft>
                <a:spcPts val="0"/>
              </a:spcAft>
              <a:buSzPts val="2000"/>
              <a:buFont typeface="Arial"/>
              <a:buNone/>
              <a:defRPr sz="1800"/>
            </a:lvl2pPr>
            <a:lvl3pPr lvl="2">
              <a:spcBef>
                <a:spcPts val="0"/>
              </a:spcBef>
              <a:spcAft>
                <a:spcPts val="0"/>
              </a:spcAft>
              <a:buSzPts val="2000"/>
              <a:buFont typeface="Arial"/>
              <a:buNone/>
              <a:defRPr sz="1800"/>
            </a:lvl3pPr>
            <a:lvl4pPr lvl="3">
              <a:spcBef>
                <a:spcPts val="0"/>
              </a:spcBef>
              <a:spcAft>
                <a:spcPts val="0"/>
              </a:spcAft>
              <a:buSzPts val="2000"/>
              <a:buFont typeface="Arial"/>
              <a:buNone/>
              <a:defRPr sz="1800"/>
            </a:lvl4pPr>
            <a:lvl5pPr lvl="4">
              <a:spcBef>
                <a:spcPts val="0"/>
              </a:spcBef>
              <a:spcAft>
                <a:spcPts val="0"/>
              </a:spcAft>
              <a:buSzPts val="2000"/>
              <a:buFont typeface="Arial"/>
              <a:buNone/>
              <a:defRPr sz="1800"/>
            </a:lvl5pPr>
            <a:lvl6pPr lvl="5">
              <a:spcBef>
                <a:spcPts val="0"/>
              </a:spcBef>
              <a:spcAft>
                <a:spcPts val="0"/>
              </a:spcAft>
              <a:buSzPts val="2000"/>
              <a:buFont typeface="Arial"/>
              <a:buNone/>
              <a:defRPr sz="1800"/>
            </a:lvl6pPr>
            <a:lvl7pPr lvl="6">
              <a:spcBef>
                <a:spcPts val="0"/>
              </a:spcBef>
              <a:spcAft>
                <a:spcPts val="0"/>
              </a:spcAft>
              <a:buSzPts val="2000"/>
              <a:buFont typeface="Arial"/>
              <a:buNone/>
              <a:defRPr sz="1800"/>
            </a:lvl7pPr>
            <a:lvl8pPr lvl="7">
              <a:spcBef>
                <a:spcPts val="0"/>
              </a:spcBef>
              <a:spcAft>
                <a:spcPts val="0"/>
              </a:spcAft>
              <a:buSzPts val="2000"/>
              <a:buFont typeface="Arial"/>
              <a:buNone/>
              <a:defRPr sz="1800"/>
            </a:lvl8pPr>
            <a:lvl9pPr lvl="8">
              <a:spcBef>
                <a:spcPts val="0"/>
              </a:spcBef>
              <a:spcAft>
                <a:spcPts val="0"/>
              </a:spcAft>
              <a:buSzPts val="2000"/>
              <a:buFont typeface="Arial"/>
              <a:buNone/>
              <a:defRPr sz="1800"/>
            </a:lvl9pPr>
          </a:lstStyle>
          <a:p/>
        </p:txBody>
      </p:sp>
      <p:sp>
        <p:nvSpPr>
          <p:cNvPr id="94" name="Google Shape;94;p14"/>
          <p:cNvSpPr txBox="1"/>
          <p:nvPr>
            <p:ph idx="1" type="body"/>
          </p:nvPr>
        </p:nvSpPr>
        <p:spPr>
          <a:xfrm>
            <a:off x="1381250" y="2158267"/>
            <a:ext cx="3425400" cy="43080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chemeClr val="dk1"/>
              </a:buClr>
              <a:buSzPts val="2000"/>
              <a:buFont typeface="Arial"/>
              <a:buChar char="○"/>
              <a:defRPr b="0" i="0" sz="28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0"/>
              </a:spcBef>
              <a:spcAft>
                <a:spcPts val="0"/>
              </a:spcAft>
              <a:buClr>
                <a:schemeClr val="dk1"/>
              </a:buClr>
              <a:buSzPts val="20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5" name="Google Shape;95;p14"/>
          <p:cNvSpPr txBox="1"/>
          <p:nvPr>
            <p:ph idx="2" type="body"/>
          </p:nvPr>
        </p:nvSpPr>
        <p:spPr>
          <a:xfrm>
            <a:off x="5012916" y="2158267"/>
            <a:ext cx="3425400" cy="43080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chemeClr val="dk1"/>
              </a:buClr>
              <a:buSzPts val="2000"/>
              <a:buFont typeface="Arial"/>
              <a:buChar char="○"/>
              <a:defRPr b="0" i="0" sz="28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0"/>
              </a:spcBef>
              <a:spcAft>
                <a:spcPts val="0"/>
              </a:spcAft>
              <a:buClr>
                <a:schemeClr val="dk1"/>
              </a:buClr>
              <a:buSzPts val="20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96" name="Google Shape;96;p14"/>
          <p:cNvCxnSpPr/>
          <p:nvPr/>
        </p:nvCxnSpPr>
        <p:spPr>
          <a:xfrm>
            <a:off x="0" y="1508967"/>
            <a:ext cx="1375800" cy="0"/>
          </a:xfrm>
          <a:prstGeom prst="straightConnector1">
            <a:avLst/>
          </a:prstGeom>
          <a:noFill/>
          <a:ln cap="flat" cmpd="sng" w="9525">
            <a:solidFill>
              <a:srgbClr val="CCCCCC"/>
            </a:solidFill>
            <a:prstDash val="solid"/>
            <a:round/>
            <a:headEnd len="sm" w="sm" type="none"/>
            <a:tailEnd len="sm" w="sm" type="none"/>
          </a:ln>
        </p:spPr>
      </p:cxnSp>
      <p:sp>
        <p:nvSpPr>
          <p:cNvPr id="97" name="Google Shape;97;p14"/>
          <p:cNvSpPr/>
          <p:nvPr/>
        </p:nvSpPr>
        <p:spPr>
          <a:xfrm>
            <a:off x="817475" y="1238356"/>
            <a:ext cx="405900" cy="5412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cxnSp>
        <p:nvCxnSpPr>
          <p:cNvPr id="98" name="Google Shape;98;p14"/>
          <p:cNvCxnSpPr/>
          <p:nvPr/>
        </p:nvCxnSpPr>
        <p:spPr>
          <a:xfrm>
            <a:off x="5265650" y="1508967"/>
            <a:ext cx="38784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3"/>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29" name="Shape 29"/>
        <p:cNvGrpSpPr/>
        <p:nvPr/>
      </p:nvGrpSpPr>
      <p:grpSpPr>
        <a:xfrm>
          <a:off x="0" y="0"/>
          <a:ext cx="0" cy="0"/>
          <a:chOff x="0" y="0"/>
          <a:chExt cx="0" cy="0"/>
        </a:xfrm>
      </p:grpSpPr>
      <p:sp>
        <p:nvSpPr>
          <p:cNvPr id="30" name="Google Shape;30;p4"/>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4"/>
          <p:cNvSpPr txBox="1"/>
          <p:nvPr>
            <p:ph idx="1" type="body"/>
          </p:nvPr>
        </p:nvSpPr>
        <p:spPr>
          <a:xfrm>
            <a:off x="457200" y="1600200"/>
            <a:ext cx="4038603" cy="4525959"/>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4"/>
          <p:cNvSpPr txBox="1"/>
          <p:nvPr>
            <p:ph idx="2" type="body"/>
          </p:nvPr>
        </p:nvSpPr>
        <p:spPr>
          <a:xfrm>
            <a:off x="4648196" y="1600200"/>
            <a:ext cx="4038603" cy="4525959"/>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4"/>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4"/>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4"/>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36" name="Shape 36"/>
        <p:cNvGrpSpPr/>
        <p:nvPr/>
      </p:nvGrpSpPr>
      <p:grpSpPr>
        <a:xfrm>
          <a:off x="0" y="0"/>
          <a:ext cx="0" cy="0"/>
          <a:chOff x="0" y="0"/>
          <a:chExt cx="0" cy="0"/>
        </a:xfrm>
      </p:grpSpPr>
      <p:sp>
        <p:nvSpPr>
          <p:cNvPr id="37" name="Google Shape;37;p5"/>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5"/>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5"/>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 name="Google Shape;40;p5"/>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41" name="Shape 41"/>
        <p:cNvGrpSpPr/>
        <p:nvPr/>
      </p:nvGrpSpPr>
      <p:grpSpPr>
        <a:xfrm>
          <a:off x="0" y="0"/>
          <a:ext cx="0" cy="0"/>
          <a:chOff x="0" y="0"/>
          <a:chExt cx="0" cy="0"/>
        </a:xfrm>
      </p:grpSpPr>
      <p:sp>
        <p:nvSpPr>
          <p:cNvPr id="42" name="Google Shape;42;p6"/>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 name="Google Shape;43;p6"/>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6"/>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章節標題" type="secHead">
  <p:cSld name="SECTION_HEADER">
    <p:spTree>
      <p:nvGrpSpPr>
        <p:cNvPr id="45" name="Shape 45"/>
        <p:cNvGrpSpPr/>
        <p:nvPr/>
      </p:nvGrpSpPr>
      <p:grpSpPr>
        <a:xfrm>
          <a:off x="0" y="0"/>
          <a:ext cx="0" cy="0"/>
          <a:chOff x="0" y="0"/>
          <a:chExt cx="0" cy="0"/>
        </a:xfrm>
      </p:grpSpPr>
      <p:sp>
        <p:nvSpPr>
          <p:cNvPr id="46" name="Google Shape;46;p7"/>
          <p:cNvSpPr txBox="1"/>
          <p:nvPr>
            <p:ph type="title"/>
          </p:nvPr>
        </p:nvSpPr>
        <p:spPr>
          <a:xfrm>
            <a:off x="722311" y="4406895"/>
            <a:ext cx="7772400" cy="136207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4000"/>
              <a:buFont typeface="Arial"/>
              <a:buNone/>
              <a:defRPr b="1" i="0" sz="4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 type="body"/>
          </p:nvPr>
        </p:nvSpPr>
        <p:spPr>
          <a:xfrm>
            <a:off x="722311" y="2906713"/>
            <a:ext cx="7772400" cy="1500182"/>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500"/>
              </a:spcBef>
              <a:spcAft>
                <a:spcPts val="0"/>
              </a:spcAft>
              <a:buClr>
                <a:srgbClr val="898989"/>
              </a:buClr>
              <a:buSzPts val="2000"/>
              <a:buFont typeface="Arial"/>
              <a:buNone/>
              <a:defRPr b="0" i="0" sz="2000" u="none" cap="none" strike="noStrike">
                <a:solidFill>
                  <a:srgbClr val="898989"/>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 name="Google Shape;48;p7"/>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 name="Google Shape;49;p7"/>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Google Shape;50;p7"/>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51" name="Shape 51"/>
        <p:cNvGrpSpPr/>
        <p:nvPr/>
      </p:nvGrpSpPr>
      <p:grpSpPr>
        <a:xfrm>
          <a:off x="0" y="0"/>
          <a:ext cx="0" cy="0"/>
          <a:chOff x="0" y="0"/>
          <a:chExt cx="0" cy="0"/>
        </a:xfrm>
      </p:grpSpPr>
      <p:sp>
        <p:nvSpPr>
          <p:cNvPr id="52" name="Google Shape;52;p8"/>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8"/>
          <p:cNvSpPr txBox="1"/>
          <p:nvPr>
            <p:ph idx="1" type="body"/>
          </p:nvPr>
        </p:nvSpPr>
        <p:spPr>
          <a:xfrm>
            <a:off x="457200" y="1535113"/>
            <a:ext cx="4040184" cy="639759"/>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6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 name="Google Shape;54;p8"/>
          <p:cNvSpPr txBox="1"/>
          <p:nvPr>
            <p:ph idx="2" type="body"/>
          </p:nvPr>
        </p:nvSpPr>
        <p:spPr>
          <a:xfrm>
            <a:off x="457200" y="2174872"/>
            <a:ext cx="4040184" cy="3951286"/>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5" name="Google Shape;55;p8"/>
          <p:cNvSpPr txBox="1"/>
          <p:nvPr>
            <p:ph idx="3" type="body"/>
          </p:nvPr>
        </p:nvSpPr>
        <p:spPr>
          <a:xfrm>
            <a:off x="4645023" y="1535113"/>
            <a:ext cx="4041776" cy="639759"/>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6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8"/>
          <p:cNvSpPr txBox="1"/>
          <p:nvPr>
            <p:ph idx="4" type="body"/>
          </p:nvPr>
        </p:nvSpPr>
        <p:spPr>
          <a:xfrm>
            <a:off x="4645023" y="2174872"/>
            <a:ext cx="4041776" cy="3951286"/>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7" name="Google Shape;57;p8"/>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8"/>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8"/>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457200" y="273048"/>
            <a:ext cx="3008311" cy="1162046"/>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9"/>
          <p:cNvSpPr txBox="1"/>
          <p:nvPr>
            <p:ph idx="1" type="body"/>
          </p:nvPr>
        </p:nvSpPr>
        <p:spPr>
          <a:xfrm>
            <a:off x="3575047" y="273048"/>
            <a:ext cx="5111752" cy="585311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 name="Google Shape;63;p9"/>
          <p:cNvSpPr txBox="1"/>
          <p:nvPr>
            <p:ph idx="2" type="body"/>
          </p:nvPr>
        </p:nvSpPr>
        <p:spPr>
          <a:xfrm>
            <a:off x="457200" y="1435095"/>
            <a:ext cx="3008311" cy="4691064"/>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4" name="Google Shape;64;p9"/>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9"/>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1792288" y="4800600"/>
            <a:ext cx="5486400" cy="56673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10"/>
          <p:cNvSpPr txBox="1"/>
          <p:nvPr>
            <p:ph idx="2" type="pic"/>
          </p:nvPr>
        </p:nvSpPr>
        <p:spPr>
          <a:xfrm>
            <a:off x="1792288" y="612776"/>
            <a:ext cx="5486400" cy="4114800"/>
          </a:xfrm>
          <a:prstGeom prst="rect">
            <a:avLst/>
          </a:prstGeom>
          <a:noFill/>
          <a:ln>
            <a:noFill/>
          </a:ln>
        </p:spPr>
        <p:txBody>
          <a:bodyPr anchorCtr="0" anchor="t" bIns="45700" lIns="91425" spcFirstLastPara="1" rIns="91425" wrap="square" tIns="45700"/>
          <a:lstStyle>
            <a:lvl1pPr lvl="0" marR="0" rtl="0" algn="l">
              <a:lnSpc>
                <a:spcPct val="100000"/>
              </a:lnSpc>
              <a:spcBef>
                <a:spcPts val="8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0" name="Google Shape;70;p10"/>
          <p:cNvSpPr txBox="1"/>
          <p:nvPr>
            <p:ph idx="1" type="body"/>
          </p:nvPr>
        </p:nvSpPr>
        <p:spPr>
          <a:xfrm>
            <a:off x="1792288" y="5367335"/>
            <a:ext cx="5486400" cy="804864"/>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10"/>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2" name="Google Shape;72;p10"/>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3" name="Google Shape;73;p10"/>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pic>
        <p:nvPicPr>
          <p:cNvPr descr="C:\Users\BPC\Downloads\教育部logo991006-1.png" id="15" name="Google Shape;15;p1"/>
          <p:cNvPicPr preferRelativeResize="0"/>
          <p:nvPr/>
        </p:nvPicPr>
        <p:blipFill rotWithShape="1">
          <a:blip r:embed="rId1">
            <a:alphaModFix/>
          </a:blip>
          <a:srcRect b="0" l="0" r="0" t="0"/>
          <a:stretch/>
        </p:blipFill>
        <p:spPr>
          <a:xfrm>
            <a:off x="0" y="6411443"/>
            <a:ext cx="1475658" cy="446556"/>
          </a:xfrm>
          <a:prstGeom prst="rect">
            <a:avLst/>
          </a:prstGeom>
          <a:noFill/>
          <a:ln>
            <a:noFill/>
          </a:ln>
        </p:spPr>
      </p:pic>
      <p:pic>
        <p:nvPicPr>
          <p:cNvPr descr="C:\Users\BPC\AppData\Local\Temp\Rar$DR60.735\A703(修正型).png" id="16" name="Google Shape;16;p1"/>
          <p:cNvPicPr preferRelativeResize="0"/>
          <p:nvPr/>
        </p:nvPicPr>
        <p:blipFill rotWithShape="1">
          <a:blip r:embed="rId2">
            <a:alphaModFix/>
          </a:blip>
          <a:srcRect b="0" l="0" r="0" t="0"/>
          <a:stretch/>
        </p:blipFill>
        <p:spPr>
          <a:xfrm>
            <a:off x="1547667" y="6508351"/>
            <a:ext cx="1263682" cy="2527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5"/>
          <p:cNvSpPr txBox="1"/>
          <p:nvPr>
            <p:ph type="ctrTitle"/>
          </p:nvPr>
        </p:nvSpPr>
        <p:spPr>
          <a:xfrm>
            <a:off x="682745" y="822960"/>
            <a:ext cx="7772400" cy="3018634"/>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4400"/>
              <a:buFont typeface="Arial"/>
              <a:buNone/>
            </a:pPr>
            <a:r>
              <a:rPr b="1" i="0" lang="zh-TW" sz="4400" u="none" cap="none" strike="noStrike">
                <a:solidFill>
                  <a:srgbClr val="000066"/>
                </a:solidFill>
                <a:latin typeface="Arial"/>
                <a:ea typeface="Arial"/>
                <a:cs typeface="Arial"/>
                <a:sym typeface="Arial"/>
              </a:rPr>
              <a:t>運動營養學</a:t>
            </a:r>
            <a:br>
              <a:rPr b="1" i="0" lang="zh-TW" sz="4400" u="none" cap="none" strike="noStrike">
                <a:solidFill>
                  <a:srgbClr val="000066"/>
                </a:solidFill>
                <a:latin typeface="Arial"/>
                <a:ea typeface="Arial"/>
                <a:cs typeface="Arial"/>
                <a:sym typeface="Arial"/>
              </a:rPr>
            </a:br>
            <a:br>
              <a:rPr b="1" i="0" lang="zh-TW" sz="4400" u="none" cap="none" strike="noStrike">
                <a:solidFill>
                  <a:srgbClr val="000066"/>
                </a:solidFill>
                <a:latin typeface="Arial"/>
                <a:ea typeface="Arial"/>
                <a:cs typeface="Arial"/>
                <a:sym typeface="Arial"/>
              </a:rPr>
            </a:br>
            <a:r>
              <a:rPr b="1" i="0" lang="zh-TW" sz="4400" u="none" cap="none" strike="noStrike">
                <a:solidFill>
                  <a:srgbClr val="000066"/>
                </a:solidFill>
                <a:latin typeface="Arial"/>
                <a:ea typeface="Arial"/>
                <a:cs typeface="Arial"/>
                <a:sym typeface="Arial"/>
              </a:rPr>
              <a:t>27.免疫系統與疾病預防</a:t>
            </a:r>
            <a:endParaRPr b="1" i="0" sz="4400" u="none" cap="none" strike="noStrike">
              <a:solidFill>
                <a:srgbClr val="000066"/>
              </a:solidFill>
              <a:latin typeface="Arial"/>
              <a:ea typeface="Arial"/>
              <a:cs typeface="Arial"/>
              <a:sym typeface="Arial"/>
            </a:endParaRPr>
          </a:p>
        </p:txBody>
      </p:sp>
      <p:sp>
        <p:nvSpPr>
          <p:cNvPr id="104" name="Google Shape;104;p15"/>
          <p:cNvSpPr txBox="1"/>
          <p:nvPr>
            <p:ph idx="1" type="subTitle"/>
          </p:nvPr>
        </p:nvSpPr>
        <p:spPr>
          <a:xfrm>
            <a:off x="561703" y="4526901"/>
            <a:ext cx="8294914" cy="1717145"/>
          </a:xfrm>
          <a:prstGeom prst="rect">
            <a:avLst/>
          </a:prstGeom>
          <a:noFill/>
          <a:ln>
            <a:noFill/>
          </a:ln>
        </p:spPr>
        <p:txBody>
          <a:bodyPr anchorCtr="1" anchor="t" bIns="45700" lIns="91425" spcFirstLastPara="1" rIns="91425" wrap="square" tIns="45700">
            <a:noAutofit/>
          </a:bodyPr>
          <a:lstStyle/>
          <a:p>
            <a:pPr indent="0" lvl="0" marL="0" marR="0" rtl="0" algn="ctr">
              <a:lnSpc>
                <a:spcPct val="100000"/>
              </a:lnSpc>
              <a:spcBef>
                <a:spcPts val="0"/>
              </a:spcBef>
              <a:spcAft>
                <a:spcPts val="0"/>
              </a:spcAft>
              <a:buClr>
                <a:srgbClr val="339933"/>
              </a:buClr>
              <a:buSzPts val="3200"/>
              <a:buFont typeface="Arial"/>
              <a:buNone/>
            </a:pPr>
            <a:r>
              <a:rPr b="1" i="0" lang="zh-TW" sz="3200" u="none" cap="none" strike="noStrike">
                <a:solidFill>
                  <a:srgbClr val="339933"/>
                </a:solidFill>
                <a:latin typeface="Arial"/>
                <a:ea typeface="Arial"/>
                <a:cs typeface="Arial"/>
                <a:sym typeface="Arial"/>
              </a:rPr>
              <a:t>國家運動訓練中心</a:t>
            </a:r>
            <a:endParaRPr b="1" i="0" sz="3200" u="none" cap="none" strike="noStrike">
              <a:solidFill>
                <a:srgbClr val="339933"/>
              </a:solidFill>
              <a:latin typeface="Arial"/>
              <a:ea typeface="Arial"/>
              <a:cs typeface="Arial"/>
              <a:sym typeface="Arial"/>
            </a:endParaRPr>
          </a:p>
          <a:p>
            <a:pPr indent="0" lvl="0" marL="0" marR="0" rtl="0" algn="ctr">
              <a:lnSpc>
                <a:spcPct val="100000"/>
              </a:lnSpc>
              <a:spcBef>
                <a:spcPts val="800"/>
              </a:spcBef>
              <a:spcAft>
                <a:spcPts val="0"/>
              </a:spcAft>
              <a:buClr>
                <a:srgbClr val="339933"/>
              </a:buClr>
              <a:buSzPts val="3200"/>
              <a:buFont typeface="Arial"/>
              <a:buNone/>
            </a:pPr>
            <a:r>
              <a:rPr b="1" i="0" lang="zh-TW" sz="3200" u="none" cap="none" strike="noStrike">
                <a:solidFill>
                  <a:srgbClr val="339933"/>
                </a:solidFill>
                <a:latin typeface="Arial"/>
                <a:ea typeface="Arial"/>
                <a:cs typeface="Arial"/>
                <a:sym typeface="Arial"/>
              </a:rPr>
              <a:t>曾怡鈞 營養師</a:t>
            </a:r>
            <a:endParaRPr b="1" i="0" sz="3200" u="none" cap="none" strike="noStrike">
              <a:solidFill>
                <a:srgbClr val="339933"/>
              </a:solidFill>
              <a:latin typeface="Arial"/>
              <a:ea typeface="Arial"/>
              <a:cs typeface="Arial"/>
              <a:sym typeface="Arial"/>
            </a:endParaRPr>
          </a:p>
        </p:txBody>
      </p:sp>
      <p:pic>
        <p:nvPicPr>
          <p:cNvPr descr="C:\Users\BPC\Downloads\教育部logo991006-1.png" id="105" name="Google Shape;105;p15"/>
          <p:cNvPicPr preferRelativeResize="0"/>
          <p:nvPr/>
        </p:nvPicPr>
        <p:blipFill rotWithShape="1">
          <a:blip r:embed="rId3">
            <a:alphaModFix/>
          </a:blip>
          <a:srcRect b="0" l="0" r="0" t="0"/>
          <a:stretch/>
        </p:blipFill>
        <p:spPr>
          <a:xfrm>
            <a:off x="0" y="6411443"/>
            <a:ext cx="1475658" cy="446556"/>
          </a:xfrm>
          <a:prstGeom prst="rect">
            <a:avLst/>
          </a:prstGeom>
          <a:noFill/>
          <a:ln>
            <a:noFill/>
          </a:ln>
        </p:spPr>
      </p:pic>
      <p:pic>
        <p:nvPicPr>
          <p:cNvPr descr="C:\Users\BPC\AppData\Local\Temp\Rar$DR60.735\A703(修正型).png" id="106" name="Google Shape;106;p15"/>
          <p:cNvPicPr preferRelativeResize="0"/>
          <p:nvPr/>
        </p:nvPicPr>
        <p:blipFill rotWithShape="1">
          <a:blip r:embed="rId4">
            <a:alphaModFix/>
          </a:blip>
          <a:srcRect b="0" l="0" r="0" t="0"/>
          <a:stretch/>
        </p:blipFill>
        <p:spPr>
          <a:xfrm>
            <a:off x="1547667" y="6508351"/>
            <a:ext cx="1263682" cy="252740"/>
          </a:xfrm>
          <a:prstGeom prst="rect">
            <a:avLst/>
          </a:prstGeom>
          <a:noFill/>
          <a:ln>
            <a:noFill/>
          </a:ln>
        </p:spPr>
      </p:pic>
      <p:sp>
        <p:nvSpPr>
          <p:cNvPr id="107" name="Google Shape;107;p15"/>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24"/>
          <p:cNvSpPr txBox="1"/>
          <p:nvPr>
            <p:ph idx="4294967295"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r>
              <a:rPr b="0" i="0" lang="zh-TW" sz="1200" u="none" cap="none" strike="noStrike">
                <a:solidFill>
                  <a:srgbClr val="898989"/>
                </a:solidFill>
                <a:latin typeface="Arial"/>
                <a:ea typeface="Arial"/>
                <a:cs typeface="Arial"/>
                <a:sym typeface="Arial"/>
              </a:rPr>
              <a:t>10</a:t>
            </a:r>
            <a:endParaRPr b="0" i="0" sz="1200" u="none" cap="none" strike="noStrike">
              <a:solidFill>
                <a:srgbClr val="898989"/>
              </a:solidFill>
              <a:latin typeface="Arial"/>
              <a:ea typeface="Arial"/>
              <a:cs typeface="Arial"/>
              <a:sym typeface="Arial"/>
            </a:endParaRPr>
          </a:p>
        </p:txBody>
      </p:sp>
      <p:pic>
        <p:nvPicPr>
          <p:cNvPr descr="5-5" id="348" name="Google Shape;348;p24"/>
          <p:cNvPicPr preferRelativeResize="0"/>
          <p:nvPr/>
        </p:nvPicPr>
        <p:blipFill rotWithShape="1">
          <a:blip r:embed="rId3">
            <a:alphaModFix/>
          </a:blip>
          <a:srcRect b="0" l="0" r="0" t="0"/>
          <a:stretch/>
        </p:blipFill>
        <p:spPr>
          <a:xfrm>
            <a:off x="2286000" y="1371600"/>
            <a:ext cx="4927600" cy="4724400"/>
          </a:xfrm>
          <a:prstGeom prst="rect">
            <a:avLst/>
          </a:prstGeom>
          <a:noFill/>
          <a:ln>
            <a:noFill/>
          </a:ln>
        </p:spPr>
      </p:pic>
      <p:grpSp>
        <p:nvGrpSpPr>
          <p:cNvPr id="349" name="Google Shape;349;p24"/>
          <p:cNvGrpSpPr/>
          <p:nvPr/>
        </p:nvGrpSpPr>
        <p:grpSpPr>
          <a:xfrm>
            <a:off x="457200" y="2452688"/>
            <a:ext cx="2209800" cy="519112"/>
            <a:chOff x="288" y="1545"/>
            <a:chExt cx="1392" cy="327"/>
          </a:xfrm>
        </p:grpSpPr>
        <p:sp>
          <p:nvSpPr>
            <p:cNvPr id="350" name="Google Shape;350;p24"/>
            <p:cNvSpPr txBox="1"/>
            <p:nvPr/>
          </p:nvSpPr>
          <p:spPr>
            <a:xfrm>
              <a:off x="288" y="1545"/>
              <a:ext cx="1104" cy="3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chemeClr val="dk1"/>
                  </a:solidFill>
                  <a:latin typeface="Arial"/>
                  <a:ea typeface="Arial"/>
                  <a:cs typeface="Arial"/>
                  <a:sym typeface="Arial"/>
                </a:rPr>
                <a:t>皮膜組織</a:t>
              </a:r>
              <a:endParaRPr/>
            </a:p>
          </p:txBody>
        </p:sp>
        <p:cxnSp>
          <p:nvCxnSpPr>
            <p:cNvPr id="351" name="Google Shape;351;p24"/>
            <p:cNvCxnSpPr/>
            <p:nvPr/>
          </p:nvCxnSpPr>
          <p:spPr>
            <a:xfrm>
              <a:off x="1296" y="1728"/>
              <a:ext cx="384" cy="0"/>
            </a:xfrm>
            <a:prstGeom prst="straightConnector1">
              <a:avLst/>
            </a:prstGeom>
            <a:noFill/>
            <a:ln cap="flat" cmpd="sng" w="9525">
              <a:solidFill>
                <a:schemeClr val="dk1"/>
              </a:solidFill>
              <a:prstDash val="solid"/>
              <a:round/>
              <a:headEnd len="med" w="med" type="none"/>
              <a:tailEnd len="med" w="med" type="none"/>
            </a:ln>
          </p:spPr>
        </p:cxnSp>
      </p:grpSp>
      <p:grpSp>
        <p:nvGrpSpPr>
          <p:cNvPr id="352" name="Google Shape;352;p24"/>
          <p:cNvGrpSpPr/>
          <p:nvPr/>
        </p:nvGrpSpPr>
        <p:grpSpPr>
          <a:xfrm>
            <a:off x="762000" y="3367088"/>
            <a:ext cx="3276600" cy="519112"/>
            <a:chOff x="480" y="2121"/>
            <a:chExt cx="2064" cy="327"/>
          </a:xfrm>
        </p:grpSpPr>
        <p:sp>
          <p:nvSpPr>
            <p:cNvPr id="353" name="Google Shape;353;p24"/>
            <p:cNvSpPr txBox="1"/>
            <p:nvPr/>
          </p:nvSpPr>
          <p:spPr>
            <a:xfrm>
              <a:off x="480" y="2121"/>
              <a:ext cx="816" cy="3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chemeClr val="dk1"/>
                  </a:solidFill>
                  <a:latin typeface="Arial"/>
                  <a:ea typeface="Arial"/>
                  <a:cs typeface="Arial"/>
                  <a:sym typeface="Arial"/>
                </a:rPr>
                <a:t>微生物</a:t>
              </a:r>
              <a:endParaRPr/>
            </a:p>
          </p:txBody>
        </p:sp>
        <p:cxnSp>
          <p:nvCxnSpPr>
            <p:cNvPr id="354" name="Google Shape;354;p24"/>
            <p:cNvCxnSpPr/>
            <p:nvPr/>
          </p:nvCxnSpPr>
          <p:spPr>
            <a:xfrm>
              <a:off x="1296" y="2304"/>
              <a:ext cx="1248" cy="0"/>
            </a:xfrm>
            <a:prstGeom prst="straightConnector1">
              <a:avLst/>
            </a:prstGeom>
            <a:noFill/>
            <a:ln cap="flat" cmpd="sng" w="9525">
              <a:solidFill>
                <a:schemeClr val="dk1"/>
              </a:solidFill>
              <a:prstDash val="solid"/>
              <a:round/>
              <a:headEnd len="med" w="med" type="none"/>
              <a:tailEnd len="med" w="med" type="none"/>
            </a:ln>
          </p:spPr>
        </p:cxnSp>
      </p:grpSp>
      <p:grpSp>
        <p:nvGrpSpPr>
          <p:cNvPr id="355" name="Google Shape;355;p24"/>
          <p:cNvGrpSpPr/>
          <p:nvPr/>
        </p:nvGrpSpPr>
        <p:grpSpPr>
          <a:xfrm>
            <a:off x="762000" y="3824288"/>
            <a:ext cx="3048000" cy="519112"/>
            <a:chOff x="480" y="2409"/>
            <a:chExt cx="1920" cy="327"/>
          </a:xfrm>
        </p:grpSpPr>
        <p:sp>
          <p:nvSpPr>
            <p:cNvPr id="356" name="Google Shape;356;p24"/>
            <p:cNvSpPr txBox="1"/>
            <p:nvPr/>
          </p:nvSpPr>
          <p:spPr>
            <a:xfrm>
              <a:off x="480" y="2409"/>
              <a:ext cx="864" cy="3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chemeClr val="dk1"/>
                  </a:solidFill>
                  <a:latin typeface="Arial"/>
                  <a:ea typeface="Arial"/>
                  <a:cs typeface="Arial"/>
                  <a:sym typeface="Arial"/>
                </a:rPr>
                <a:t>白血球</a:t>
              </a:r>
              <a:endParaRPr/>
            </a:p>
          </p:txBody>
        </p:sp>
        <p:cxnSp>
          <p:nvCxnSpPr>
            <p:cNvPr id="357" name="Google Shape;357;p24"/>
            <p:cNvCxnSpPr/>
            <p:nvPr/>
          </p:nvCxnSpPr>
          <p:spPr>
            <a:xfrm>
              <a:off x="1248" y="2592"/>
              <a:ext cx="1152" cy="0"/>
            </a:xfrm>
            <a:prstGeom prst="straightConnector1">
              <a:avLst/>
            </a:prstGeom>
            <a:noFill/>
            <a:ln cap="flat" cmpd="sng" w="9525">
              <a:solidFill>
                <a:schemeClr val="dk1"/>
              </a:solidFill>
              <a:prstDash val="solid"/>
              <a:round/>
              <a:headEnd len="med" w="med" type="none"/>
              <a:tailEnd len="med" w="med" type="none"/>
            </a:ln>
          </p:spPr>
        </p:cxnSp>
      </p:grpSp>
      <p:grpSp>
        <p:nvGrpSpPr>
          <p:cNvPr id="358" name="Google Shape;358;p24"/>
          <p:cNvGrpSpPr/>
          <p:nvPr/>
        </p:nvGrpSpPr>
        <p:grpSpPr>
          <a:xfrm>
            <a:off x="457200" y="4267200"/>
            <a:ext cx="2514600" cy="519113"/>
            <a:chOff x="288" y="2688"/>
            <a:chExt cx="1584" cy="327"/>
          </a:xfrm>
        </p:grpSpPr>
        <p:sp>
          <p:nvSpPr>
            <p:cNvPr id="359" name="Google Shape;359;p24"/>
            <p:cNvSpPr txBox="1"/>
            <p:nvPr/>
          </p:nvSpPr>
          <p:spPr>
            <a:xfrm>
              <a:off x="288" y="2688"/>
              <a:ext cx="1104" cy="3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chemeClr val="dk1"/>
                  </a:solidFill>
                  <a:latin typeface="Arial"/>
                  <a:ea typeface="Arial"/>
                  <a:cs typeface="Arial"/>
                  <a:sym typeface="Arial"/>
                </a:rPr>
                <a:t>發炎介質</a:t>
              </a:r>
              <a:endParaRPr/>
            </a:p>
          </p:txBody>
        </p:sp>
        <p:cxnSp>
          <p:nvCxnSpPr>
            <p:cNvPr id="360" name="Google Shape;360;p24"/>
            <p:cNvCxnSpPr/>
            <p:nvPr/>
          </p:nvCxnSpPr>
          <p:spPr>
            <a:xfrm>
              <a:off x="1248" y="2880"/>
              <a:ext cx="624" cy="0"/>
            </a:xfrm>
            <a:prstGeom prst="straightConnector1">
              <a:avLst/>
            </a:prstGeom>
            <a:noFill/>
            <a:ln cap="flat" cmpd="sng" w="9525">
              <a:solidFill>
                <a:schemeClr val="dk1"/>
              </a:solidFill>
              <a:prstDash val="solid"/>
              <a:round/>
              <a:headEnd len="med" w="med" type="none"/>
              <a:tailEnd len="med" w="med" type="none"/>
            </a:ln>
          </p:spPr>
        </p:cxnSp>
      </p:grpSp>
      <p:grpSp>
        <p:nvGrpSpPr>
          <p:cNvPr id="361" name="Google Shape;361;p24"/>
          <p:cNvGrpSpPr/>
          <p:nvPr/>
        </p:nvGrpSpPr>
        <p:grpSpPr>
          <a:xfrm>
            <a:off x="762000" y="4891088"/>
            <a:ext cx="1600200" cy="519112"/>
            <a:chOff x="480" y="3081"/>
            <a:chExt cx="1008" cy="327"/>
          </a:xfrm>
        </p:grpSpPr>
        <p:sp>
          <p:nvSpPr>
            <p:cNvPr id="362" name="Google Shape;362;p24"/>
            <p:cNvSpPr txBox="1"/>
            <p:nvPr/>
          </p:nvSpPr>
          <p:spPr>
            <a:xfrm>
              <a:off x="480" y="3081"/>
              <a:ext cx="816" cy="3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chemeClr val="dk1"/>
                  </a:solidFill>
                  <a:latin typeface="Arial"/>
                  <a:ea typeface="Arial"/>
                  <a:cs typeface="Arial"/>
                  <a:sym typeface="Arial"/>
                </a:rPr>
                <a:t>微血管</a:t>
              </a:r>
              <a:endParaRPr/>
            </a:p>
          </p:txBody>
        </p:sp>
        <p:cxnSp>
          <p:nvCxnSpPr>
            <p:cNvPr id="363" name="Google Shape;363;p24"/>
            <p:cNvCxnSpPr/>
            <p:nvPr/>
          </p:nvCxnSpPr>
          <p:spPr>
            <a:xfrm>
              <a:off x="1248" y="3264"/>
              <a:ext cx="240" cy="0"/>
            </a:xfrm>
            <a:prstGeom prst="straightConnector1">
              <a:avLst/>
            </a:prstGeom>
            <a:noFill/>
            <a:ln cap="flat" cmpd="sng" w="9525">
              <a:solidFill>
                <a:schemeClr val="dk1"/>
              </a:solidFill>
              <a:prstDash val="solid"/>
              <a:round/>
              <a:headEnd len="med" w="med" type="none"/>
              <a:tailEnd len="med" w="med" type="none"/>
            </a:ln>
          </p:spPr>
        </p:cxnSp>
      </p:grpSp>
      <p:grpSp>
        <p:nvGrpSpPr>
          <p:cNvPr id="364" name="Google Shape;364;p24"/>
          <p:cNvGrpSpPr/>
          <p:nvPr/>
        </p:nvGrpSpPr>
        <p:grpSpPr>
          <a:xfrm>
            <a:off x="6705600" y="4891088"/>
            <a:ext cx="2057400" cy="519112"/>
            <a:chOff x="4224" y="3081"/>
            <a:chExt cx="1296" cy="327"/>
          </a:xfrm>
        </p:grpSpPr>
        <p:sp>
          <p:nvSpPr>
            <p:cNvPr id="365" name="Google Shape;365;p24"/>
            <p:cNvSpPr txBox="1"/>
            <p:nvPr/>
          </p:nvSpPr>
          <p:spPr>
            <a:xfrm>
              <a:off x="4704" y="3081"/>
              <a:ext cx="816" cy="3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chemeClr val="dk1"/>
                  </a:solidFill>
                  <a:latin typeface="Arial"/>
                  <a:ea typeface="Arial"/>
                  <a:cs typeface="Arial"/>
                  <a:sym typeface="Arial"/>
                </a:rPr>
                <a:t>紅血球</a:t>
              </a:r>
              <a:endParaRPr/>
            </a:p>
          </p:txBody>
        </p:sp>
        <p:cxnSp>
          <p:nvCxnSpPr>
            <p:cNvPr id="366" name="Google Shape;366;p24"/>
            <p:cNvCxnSpPr/>
            <p:nvPr/>
          </p:nvCxnSpPr>
          <p:spPr>
            <a:xfrm>
              <a:off x="4224" y="3264"/>
              <a:ext cx="480" cy="0"/>
            </a:xfrm>
            <a:prstGeom prst="straightConnector1">
              <a:avLst/>
            </a:prstGeom>
            <a:noFill/>
            <a:ln cap="flat" cmpd="sng" w="9525">
              <a:solidFill>
                <a:schemeClr val="dk1"/>
              </a:solidFill>
              <a:prstDash val="solid"/>
              <a:round/>
              <a:headEnd len="med" w="med" type="none"/>
              <a:tailEnd len="med" w="med" type="none"/>
            </a:ln>
          </p:spPr>
        </p:cxnSp>
      </p:grpSp>
      <p:grpSp>
        <p:nvGrpSpPr>
          <p:cNvPr id="367" name="Google Shape;367;p24"/>
          <p:cNvGrpSpPr/>
          <p:nvPr/>
        </p:nvGrpSpPr>
        <p:grpSpPr>
          <a:xfrm>
            <a:off x="6248400" y="5257800"/>
            <a:ext cx="2667000" cy="519113"/>
            <a:chOff x="3936" y="3312"/>
            <a:chExt cx="1680" cy="327"/>
          </a:xfrm>
        </p:grpSpPr>
        <p:sp>
          <p:nvSpPr>
            <p:cNvPr id="368" name="Google Shape;368;p24"/>
            <p:cNvSpPr txBox="1"/>
            <p:nvPr/>
          </p:nvSpPr>
          <p:spPr>
            <a:xfrm>
              <a:off x="4704" y="3312"/>
              <a:ext cx="912" cy="3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chemeClr val="dk1"/>
                  </a:solidFill>
                  <a:latin typeface="Arial"/>
                  <a:ea typeface="Arial"/>
                  <a:cs typeface="Arial"/>
                  <a:sym typeface="Arial"/>
                </a:rPr>
                <a:t>血小板</a:t>
              </a:r>
              <a:endParaRPr/>
            </a:p>
          </p:txBody>
        </p:sp>
        <p:cxnSp>
          <p:nvCxnSpPr>
            <p:cNvPr id="369" name="Google Shape;369;p24"/>
            <p:cNvCxnSpPr/>
            <p:nvPr/>
          </p:nvCxnSpPr>
          <p:spPr>
            <a:xfrm>
              <a:off x="3936" y="3504"/>
              <a:ext cx="768" cy="0"/>
            </a:xfrm>
            <a:prstGeom prst="straightConnector1">
              <a:avLst/>
            </a:prstGeom>
            <a:noFill/>
            <a:ln cap="flat" cmpd="sng" w="9525">
              <a:solidFill>
                <a:schemeClr val="dk1"/>
              </a:solidFill>
              <a:prstDash val="solid"/>
              <a:round/>
              <a:headEnd len="med" w="med" type="none"/>
              <a:tailEnd len="med" w="med" type="none"/>
            </a:ln>
          </p:spPr>
        </p:cxnSp>
      </p:grpSp>
      <p:sp>
        <p:nvSpPr>
          <p:cNvPr id="370" name="Google Shape;370;p24"/>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發炎反應</a:t>
            </a:r>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grpSp>
        <p:nvGrpSpPr>
          <p:cNvPr id="375" name="Google Shape;375;p25"/>
          <p:cNvGrpSpPr/>
          <p:nvPr/>
        </p:nvGrpSpPr>
        <p:grpSpPr>
          <a:xfrm>
            <a:off x="6582521" y="2269099"/>
            <a:ext cx="984302" cy="1693303"/>
            <a:chOff x="4146" y="1429"/>
            <a:chExt cx="620" cy="1067"/>
          </a:xfrm>
        </p:grpSpPr>
        <p:grpSp>
          <p:nvGrpSpPr>
            <p:cNvPr id="376" name="Google Shape;376;p25"/>
            <p:cNvGrpSpPr/>
            <p:nvPr/>
          </p:nvGrpSpPr>
          <p:grpSpPr>
            <a:xfrm>
              <a:off x="4146" y="1429"/>
              <a:ext cx="620" cy="617"/>
              <a:chOff x="4146" y="1429"/>
              <a:chExt cx="620" cy="617"/>
            </a:xfrm>
          </p:grpSpPr>
          <p:sp>
            <p:nvSpPr>
              <p:cNvPr id="377" name="Google Shape;377;p25"/>
              <p:cNvSpPr/>
              <p:nvPr/>
            </p:nvSpPr>
            <p:spPr>
              <a:xfrm rot="-2171592">
                <a:off x="4241" y="1570"/>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solidFill>
                <a:srgbClr val="F55B0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 name="Google Shape;378;p25"/>
              <p:cNvSpPr/>
              <p:nvPr/>
            </p:nvSpPr>
            <p:spPr>
              <a:xfrm rot="5749580">
                <a:off x="4530" y="1554"/>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solidFill>
                <a:srgbClr val="F55B0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 name="Google Shape;379;p25"/>
              <p:cNvSpPr/>
              <p:nvPr/>
            </p:nvSpPr>
            <p:spPr>
              <a:xfrm rot="-3530442">
                <a:off x="4348" y="1826"/>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solidFill>
                <a:srgbClr val="F55B0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 name="Google Shape;380;p25"/>
              <p:cNvSpPr/>
              <p:nvPr/>
            </p:nvSpPr>
            <p:spPr>
              <a:xfrm rot="3091188">
                <a:off x="4121" y="1826"/>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solidFill>
                <a:srgbClr val="F55B0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81" name="Google Shape;381;p25"/>
            <p:cNvSpPr txBox="1"/>
            <p:nvPr/>
          </p:nvSpPr>
          <p:spPr>
            <a:xfrm>
              <a:off x="4151" y="2205"/>
              <a:ext cx="504" cy="29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細菌</a:t>
              </a:r>
              <a:endParaRPr b="1" sz="2400">
                <a:solidFill>
                  <a:schemeClr val="dk1"/>
                </a:solidFill>
                <a:latin typeface="Arial"/>
                <a:ea typeface="Arial"/>
                <a:cs typeface="Arial"/>
                <a:sym typeface="Arial"/>
              </a:endParaRPr>
            </a:p>
          </p:txBody>
        </p:sp>
      </p:grpSp>
      <p:grpSp>
        <p:nvGrpSpPr>
          <p:cNvPr id="382" name="Google Shape;382;p25"/>
          <p:cNvGrpSpPr/>
          <p:nvPr/>
        </p:nvGrpSpPr>
        <p:grpSpPr>
          <a:xfrm>
            <a:off x="3563938" y="2492376"/>
            <a:ext cx="1416050" cy="1470026"/>
            <a:chOff x="2245" y="1570"/>
            <a:chExt cx="892" cy="926"/>
          </a:xfrm>
        </p:grpSpPr>
        <p:grpSp>
          <p:nvGrpSpPr>
            <p:cNvPr id="383" name="Google Shape;383;p25"/>
            <p:cNvGrpSpPr/>
            <p:nvPr/>
          </p:nvGrpSpPr>
          <p:grpSpPr>
            <a:xfrm>
              <a:off x="2381" y="1570"/>
              <a:ext cx="726" cy="680"/>
              <a:chOff x="2381" y="1570"/>
              <a:chExt cx="726" cy="680"/>
            </a:xfrm>
          </p:grpSpPr>
          <p:sp>
            <p:nvSpPr>
              <p:cNvPr id="384" name="Google Shape;384;p25"/>
              <p:cNvSpPr/>
              <p:nvPr/>
            </p:nvSpPr>
            <p:spPr>
              <a:xfrm>
                <a:off x="2381" y="1570"/>
                <a:ext cx="726" cy="680"/>
              </a:xfrm>
              <a:prstGeom prst="ellipse">
                <a:avLst/>
              </a:prstGeom>
              <a:solidFill>
                <a:srgbClr val="FFCC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385" name="Google Shape;385;p25"/>
              <p:cNvSpPr/>
              <p:nvPr/>
            </p:nvSpPr>
            <p:spPr>
              <a:xfrm>
                <a:off x="2472" y="1661"/>
                <a:ext cx="408" cy="408"/>
              </a:xfrm>
              <a:custGeom>
                <a:rect b="b" l="l" r="r" t="t"/>
                <a:pathLst>
                  <a:path extrusionOk="0" h="774" w="868">
                    <a:moveTo>
                      <a:pt x="66" y="737"/>
                    </a:moveTo>
                    <a:cubicBezTo>
                      <a:pt x="20" y="691"/>
                      <a:pt x="12" y="649"/>
                      <a:pt x="0" y="586"/>
                    </a:cubicBezTo>
                    <a:cubicBezTo>
                      <a:pt x="5" y="488"/>
                      <a:pt x="1" y="439"/>
                      <a:pt x="28" y="359"/>
                    </a:cubicBezTo>
                    <a:cubicBezTo>
                      <a:pt x="38" y="331"/>
                      <a:pt x="35" y="295"/>
                      <a:pt x="56" y="274"/>
                    </a:cubicBezTo>
                    <a:cubicBezTo>
                      <a:pt x="81" y="249"/>
                      <a:pt x="88" y="248"/>
                      <a:pt x="103" y="217"/>
                    </a:cubicBezTo>
                    <a:cubicBezTo>
                      <a:pt x="135" y="152"/>
                      <a:pt x="184" y="110"/>
                      <a:pt x="254" y="85"/>
                    </a:cubicBezTo>
                    <a:cubicBezTo>
                      <a:pt x="320" y="21"/>
                      <a:pt x="243" y="87"/>
                      <a:pt x="321" y="47"/>
                    </a:cubicBezTo>
                    <a:cubicBezTo>
                      <a:pt x="335" y="40"/>
                      <a:pt x="345" y="27"/>
                      <a:pt x="358" y="19"/>
                    </a:cubicBezTo>
                    <a:cubicBezTo>
                      <a:pt x="370" y="12"/>
                      <a:pt x="428" y="1"/>
                      <a:pt x="434" y="0"/>
                    </a:cubicBezTo>
                    <a:cubicBezTo>
                      <a:pt x="484" y="11"/>
                      <a:pt x="535" y="18"/>
                      <a:pt x="585" y="28"/>
                    </a:cubicBezTo>
                    <a:cubicBezTo>
                      <a:pt x="667" y="12"/>
                      <a:pt x="655" y="38"/>
                      <a:pt x="727" y="57"/>
                    </a:cubicBezTo>
                    <a:cubicBezTo>
                      <a:pt x="755" y="76"/>
                      <a:pt x="783" y="85"/>
                      <a:pt x="812" y="104"/>
                    </a:cubicBezTo>
                    <a:cubicBezTo>
                      <a:pt x="842" y="150"/>
                      <a:pt x="852" y="168"/>
                      <a:pt x="868" y="217"/>
                    </a:cubicBezTo>
                    <a:cubicBezTo>
                      <a:pt x="863" y="262"/>
                      <a:pt x="867" y="331"/>
                      <a:pt x="830" y="368"/>
                    </a:cubicBezTo>
                    <a:cubicBezTo>
                      <a:pt x="808" y="390"/>
                      <a:pt x="746" y="406"/>
                      <a:pt x="746" y="406"/>
                    </a:cubicBezTo>
                    <a:cubicBezTo>
                      <a:pt x="727" y="403"/>
                      <a:pt x="705" y="408"/>
                      <a:pt x="689" y="397"/>
                    </a:cubicBezTo>
                    <a:cubicBezTo>
                      <a:pt x="670" y="384"/>
                      <a:pt x="651" y="340"/>
                      <a:pt x="651" y="340"/>
                    </a:cubicBezTo>
                    <a:cubicBezTo>
                      <a:pt x="638" y="300"/>
                      <a:pt x="653" y="269"/>
                      <a:pt x="661" y="227"/>
                    </a:cubicBezTo>
                    <a:cubicBezTo>
                      <a:pt x="643" y="174"/>
                      <a:pt x="641" y="165"/>
                      <a:pt x="585" y="180"/>
                    </a:cubicBezTo>
                    <a:cubicBezTo>
                      <a:pt x="502" y="233"/>
                      <a:pt x="619" y="156"/>
                      <a:pt x="528" y="227"/>
                    </a:cubicBezTo>
                    <a:cubicBezTo>
                      <a:pt x="510" y="241"/>
                      <a:pt x="472" y="265"/>
                      <a:pt x="472" y="265"/>
                    </a:cubicBezTo>
                    <a:cubicBezTo>
                      <a:pt x="455" y="313"/>
                      <a:pt x="473" y="356"/>
                      <a:pt x="500" y="397"/>
                    </a:cubicBezTo>
                    <a:cubicBezTo>
                      <a:pt x="497" y="413"/>
                      <a:pt x="499" y="430"/>
                      <a:pt x="491" y="444"/>
                    </a:cubicBezTo>
                    <a:cubicBezTo>
                      <a:pt x="485" y="454"/>
                      <a:pt x="471" y="456"/>
                      <a:pt x="462" y="463"/>
                    </a:cubicBezTo>
                    <a:cubicBezTo>
                      <a:pt x="429" y="490"/>
                      <a:pt x="418" y="497"/>
                      <a:pt x="377" y="510"/>
                    </a:cubicBezTo>
                    <a:cubicBezTo>
                      <a:pt x="339" y="501"/>
                      <a:pt x="315" y="494"/>
                      <a:pt x="283" y="472"/>
                    </a:cubicBezTo>
                    <a:cubicBezTo>
                      <a:pt x="270" y="453"/>
                      <a:pt x="258" y="440"/>
                      <a:pt x="254" y="416"/>
                    </a:cubicBezTo>
                    <a:cubicBezTo>
                      <a:pt x="237" y="309"/>
                      <a:pt x="277" y="331"/>
                      <a:pt x="217" y="312"/>
                    </a:cubicBezTo>
                    <a:cubicBezTo>
                      <a:pt x="184" y="360"/>
                      <a:pt x="178" y="374"/>
                      <a:pt x="160" y="425"/>
                    </a:cubicBezTo>
                    <a:cubicBezTo>
                      <a:pt x="170" y="472"/>
                      <a:pt x="167" y="493"/>
                      <a:pt x="207" y="519"/>
                    </a:cubicBezTo>
                    <a:cubicBezTo>
                      <a:pt x="256" y="593"/>
                      <a:pt x="193" y="506"/>
                      <a:pt x="254" y="567"/>
                    </a:cubicBezTo>
                    <a:cubicBezTo>
                      <a:pt x="276" y="589"/>
                      <a:pt x="285" y="626"/>
                      <a:pt x="302" y="652"/>
                    </a:cubicBezTo>
                    <a:cubicBezTo>
                      <a:pt x="317" y="699"/>
                      <a:pt x="287" y="738"/>
                      <a:pt x="245" y="756"/>
                    </a:cubicBezTo>
                    <a:cubicBezTo>
                      <a:pt x="227" y="764"/>
                      <a:pt x="188" y="774"/>
                      <a:pt x="188" y="774"/>
                    </a:cubicBezTo>
                    <a:cubicBezTo>
                      <a:pt x="160" y="771"/>
                      <a:pt x="131" y="769"/>
                      <a:pt x="103" y="765"/>
                    </a:cubicBezTo>
                    <a:cubicBezTo>
                      <a:pt x="95" y="764"/>
                      <a:pt x="10" y="737"/>
                      <a:pt x="66" y="737"/>
                    </a:cubicBezTo>
                    <a:close/>
                  </a:path>
                </a:pathLst>
              </a:custGeom>
              <a:solidFill>
                <a:srgbClr val="65372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 name="Google Shape;386;p25"/>
              <p:cNvSpPr/>
              <p:nvPr/>
            </p:nvSpPr>
            <p:spPr>
              <a:xfrm>
                <a:off x="2699" y="1979"/>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387" name="Google Shape;387;p25"/>
              <p:cNvSpPr/>
              <p:nvPr/>
            </p:nvSpPr>
            <p:spPr>
              <a:xfrm>
                <a:off x="2835" y="2024"/>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388" name="Google Shape;388;p25"/>
              <p:cNvSpPr/>
              <p:nvPr/>
            </p:nvSpPr>
            <p:spPr>
              <a:xfrm>
                <a:off x="2880" y="1842"/>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389" name="Google Shape;389;p25"/>
              <p:cNvSpPr/>
              <p:nvPr/>
            </p:nvSpPr>
            <p:spPr>
              <a:xfrm>
                <a:off x="2653" y="2115"/>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390" name="Google Shape;390;p25"/>
              <p:cNvSpPr/>
              <p:nvPr/>
            </p:nvSpPr>
            <p:spPr>
              <a:xfrm>
                <a:off x="2925" y="1706"/>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391" name="Google Shape;391;p25"/>
              <p:cNvSpPr/>
              <p:nvPr/>
            </p:nvSpPr>
            <p:spPr>
              <a:xfrm>
                <a:off x="2971" y="1933"/>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grpSp>
        <p:sp>
          <p:nvSpPr>
            <p:cNvPr id="392" name="Google Shape;392;p25"/>
            <p:cNvSpPr txBox="1"/>
            <p:nvPr/>
          </p:nvSpPr>
          <p:spPr>
            <a:xfrm>
              <a:off x="2245" y="2205"/>
              <a:ext cx="892" cy="2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Arial"/>
                  <a:ea typeface="Arial"/>
                  <a:cs typeface="Arial"/>
                  <a:sym typeface="Arial"/>
                </a:rPr>
                <a:t>吞噬細胞</a:t>
              </a:r>
              <a:endParaRPr b="1" sz="2400">
                <a:solidFill>
                  <a:schemeClr val="dk1"/>
                </a:solidFill>
                <a:latin typeface="Arial"/>
                <a:ea typeface="Arial"/>
                <a:cs typeface="Arial"/>
                <a:sym typeface="Arial"/>
              </a:endParaRPr>
            </a:p>
          </p:txBody>
        </p:sp>
      </p:grpSp>
      <p:grpSp>
        <p:nvGrpSpPr>
          <p:cNvPr id="393" name="Google Shape;393;p25"/>
          <p:cNvGrpSpPr/>
          <p:nvPr/>
        </p:nvGrpSpPr>
        <p:grpSpPr>
          <a:xfrm>
            <a:off x="1042989" y="2269099"/>
            <a:ext cx="1050135" cy="1621865"/>
            <a:chOff x="657" y="1429"/>
            <a:chExt cx="662" cy="1022"/>
          </a:xfrm>
        </p:grpSpPr>
        <p:sp>
          <p:nvSpPr>
            <p:cNvPr id="394" name="Google Shape;394;p25"/>
            <p:cNvSpPr txBox="1"/>
            <p:nvPr/>
          </p:nvSpPr>
          <p:spPr>
            <a:xfrm>
              <a:off x="657" y="2160"/>
              <a:ext cx="504" cy="29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細菌</a:t>
              </a:r>
              <a:endParaRPr b="1" sz="2400">
                <a:solidFill>
                  <a:schemeClr val="dk1"/>
                </a:solidFill>
                <a:latin typeface="Arial"/>
                <a:ea typeface="Arial"/>
                <a:cs typeface="Arial"/>
                <a:sym typeface="Arial"/>
              </a:endParaRPr>
            </a:p>
          </p:txBody>
        </p:sp>
        <p:grpSp>
          <p:nvGrpSpPr>
            <p:cNvPr id="395" name="Google Shape;395;p25"/>
            <p:cNvGrpSpPr/>
            <p:nvPr/>
          </p:nvGrpSpPr>
          <p:grpSpPr>
            <a:xfrm>
              <a:off x="698" y="1429"/>
              <a:ext cx="620" cy="610"/>
              <a:chOff x="698" y="1429"/>
              <a:chExt cx="620" cy="610"/>
            </a:xfrm>
          </p:grpSpPr>
          <p:sp>
            <p:nvSpPr>
              <p:cNvPr id="396" name="Google Shape;396;p25"/>
              <p:cNvSpPr/>
              <p:nvPr/>
            </p:nvSpPr>
            <p:spPr>
              <a:xfrm rot="-2171592">
                <a:off x="793" y="1570"/>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solidFill>
                <a:srgbClr val="F55B0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7" name="Google Shape;397;p25"/>
              <p:cNvSpPr/>
              <p:nvPr/>
            </p:nvSpPr>
            <p:spPr>
              <a:xfrm rot="5749580">
                <a:off x="1082" y="1554"/>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solidFill>
                <a:srgbClr val="F55B0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8" name="Google Shape;398;p25"/>
              <p:cNvSpPr/>
              <p:nvPr/>
            </p:nvSpPr>
            <p:spPr>
              <a:xfrm rot="3091188">
                <a:off x="673" y="1826"/>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solidFill>
                <a:srgbClr val="F55B0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 name="Google Shape;399;p25"/>
              <p:cNvSpPr/>
              <p:nvPr/>
            </p:nvSpPr>
            <p:spPr>
              <a:xfrm rot="-2171592">
                <a:off x="929" y="1706"/>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solidFill>
                <a:srgbClr val="F55B0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400" name="Google Shape;400;p25"/>
          <p:cNvGrpSpPr/>
          <p:nvPr/>
        </p:nvGrpSpPr>
        <p:grpSpPr>
          <a:xfrm>
            <a:off x="3492500" y="5157788"/>
            <a:ext cx="2018444" cy="1296987"/>
            <a:chOff x="2200" y="3249"/>
            <a:chExt cx="1271" cy="817"/>
          </a:xfrm>
        </p:grpSpPr>
        <p:sp>
          <p:nvSpPr>
            <p:cNvPr id="401" name="Google Shape;401;p25"/>
            <p:cNvSpPr/>
            <p:nvPr/>
          </p:nvSpPr>
          <p:spPr>
            <a:xfrm>
              <a:off x="2200" y="3249"/>
              <a:ext cx="1186" cy="817"/>
            </a:xfrm>
            <a:custGeom>
              <a:rect b="b" l="l" r="r" t="t"/>
              <a:pathLst>
                <a:path extrusionOk="0" h="837" w="1027">
                  <a:moveTo>
                    <a:pt x="292" y="123"/>
                  </a:moveTo>
                  <a:cubicBezTo>
                    <a:pt x="331" y="133"/>
                    <a:pt x="357" y="152"/>
                    <a:pt x="396" y="161"/>
                  </a:cubicBezTo>
                  <a:cubicBezTo>
                    <a:pt x="464" y="138"/>
                    <a:pt x="436" y="153"/>
                    <a:pt x="481" y="123"/>
                  </a:cubicBezTo>
                  <a:cubicBezTo>
                    <a:pt x="486" y="109"/>
                    <a:pt x="512" y="47"/>
                    <a:pt x="519" y="38"/>
                  </a:cubicBezTo>
                  <a:cubicBezTo>
                    <a:pt x="537" y="15"/>
                    <a:pt x="578" y="9"/>
                    <a:pt x="604" y="0"/>
                  </a:cubicBezTo>
                  <a:cubicBezTo>
                    <a:pt x="672" y="9"/>
                    <a:pt x="691" y="4"/>
                    <a:pt x="727" y="57"/>
                  </a:cubicBezTo>
                  <a:cubicBezTo>
                    <a:pt x="746" y="117"/>
                    <a:pt x="691" y="219"/>
                    <a:pt x="774" y="189"/>
                  </a:cubicBezTo>
                  <a:cubicBezTo>
                    <a:pt x="777" y="180"/>
                    <a:pt x="776" y="168"/>
                    <a:pt x="783" y="161"/>
                  </a:cubicBezTo>
                  <a:cubicBezTo>
                    <a:pt x="790" y="154"/>
                    <a:pt x="802" y="155"/>
                    <a:pt x="812" y="152"/>
                  </a:cubicBezTo>
                  <a:cubicBezTo>
                    <a:pt x="853" y="138"/>
                    <a:pt x="891" y="131"/>
                    <a:pt x="934" y="123"/>
                  </a:cubicBezTo>
                  <a:cubicBezTo>
                    <a:pt x="956" y="126"/>
                    <a:pt x="980" y="124"/>
                    <a:pt x="1000" y="133"/>
                  </a:cubicBezTo>
                  <a:cubicBezTo>
                    <a:pt x="1027" y="145"/>
                    <a:pt x="1020" y="171"/>
                    <a:pt x="1010" y="189"/>
                  </a:cubicBezTo>
                  <a:cubicBezTo>
                    <a:pt x="986" y="233"/>
                    <a:pt x="970" y="268"/>
                    <a:pt x="925" y="284"/>
                  </a:cubicBezTo>
                  <a:cubicBezTo>
                    <a:pt x="897" y="325"/>
                    <a:pt x="884" y="317"/>
                    <a:pt x="840" y="331"/>
                  </a:cubicBezTo>
                  <a:cubicBezTo>
                    <a:pt x="803" y="385"/>
                    <a:pt x="775" y="408"/>
                    <a:pt x="755" y="473"/>
                  </a:cubicBezTo>
                  <a:cubicBezTo>
                    <a:pt x="764" y="521"/>
                    <a:pt x="765" y="542"/>
                    <a:pt x="812" y="558"/>
                  </a:cubicBezTo>
                  <a:cubicBezTo>
                    <a:pt x="859" y="550"/>
                    <a:pt x="895" y="547"/>
                    <a:pt x="934" y="520"/>
                  </a:cubicBezTo>
                  <a:cubicBezTo>
                    <a:pt x="956" y="457"/>
                    <a:pt x="952" y="518"/>
                    <a:pt x="963" y="548"/>
                  </a:cubicBezTo>
                  <a:cubicBezTo>
                    <a:pt x="951" y="593"/>
                    <a:pt x="934" y="698"/>
                    <a:pt x="887" y="728"/>
                  </a:cubicBezTo>
                  <a:cubicBezTo>
                    <a:pt x="859" y="746"/>
                    <a:pt x="830" y="757"/>
                    <a:pt x="802" y="775"/>
                  </a:cubicBezTo>
                  <a:cubicBezTo>
                    <a:pt x="798" y="775"/>
                    <a:pt x="706" y="771"/>
                    <a:pt x="679" y="756"/>
                  </a:cubicBezTo>
                  <a:cubicBezTo>
                    <a:pt x="659" y="745"/>
                    <a:pt x="623" y="718"/>
                    <a:pt x="623" y="718"/>
                  </a:cubicBezTo>
                  <a:cubicBezTo>
                    <a:pt x="587" y="727"/>
                    <a:pt x="562" y="744"/>
                    <a:pt x="528" y="756"/>
                  </a:cubicBezTo>
                  <a:cubicBezTo>
                    <a:pt x="494" y="790"/>
                    <a:pt x="460" y="816"/>
                    <a:pt x="415" y="831"/>
                  </a:cubicBezTo>
                  <a:cubicBezTo>
                    <a:pt x="350" y="826"/>
                    <a:pt x="287" y="837"/>
                    <a:pt x="236" y="794"/>
                  </a:cubicBezTo>
                  <a:cubicBezTo>
                    <a:pt x="202" y="765"/>
                    <a:pt x="197" y="750"/>
                    <a:pt x="170" y="709"/>
                  </a:cubicBezTo>
                  <a:cubicBezTo>
                    <a:pt x="164" y="699"/>
                    <a:pt x="151" y="680"/>
                    <a:pt x="151" y="680"/>
                  </a:cubicBezTo>
                  <a:cubicBezTo>
                    <a:pt x="153" y="670"/>
                    <a:pt x="181" y="584"/>
                    <a:pt x="160" y="576"/>
                  </a:cubicBezTo>
                  <a:cubicBezTo>
                    <a:pt x="124" y="562"/>
                    <a:pt x="47" y="558"/>
                    <a:pt x="47" y="558"/>
                  </a:cubicBezTo>
                  <a:cubicBezTo>
                    <a:pt x="40" y="538"/>
                    <a:pt x="20" y="522"/>
                    <a:pt x="18" y="501"/>
                  </a:cubicBezTo>
                  <a:cubicBezTo>
                    <a:pt x="10" y="418"/>
                    <a:pt x="49" y="417"/>
                    <a:pt x="113" y="406"/>
                  </a:cubicBezTo>
                  <a:cubicBezTo>
                    <a:pt x="154" y="345"/>
                    <a:pt x="155" y="291"/>
                    <a:pt x="75" y="265"/>
                  </a:cubicBezTo>
                  <a:cubicBezTo>
                    <a:pt x="42" y="242"/>
                    <a:pt x="40" y="222"/>
                    <a:pt x="18" y="189"/>
                  </a:cubicBezTo>
                  <a:cubicBezTo>
                    <a:pt x="7" y="130"/>
                    <a:pt x="0" y="68"/>
                    <a:pt x="66" y="48"/>
                  </a:cubicBezTo>
                  <a:cubicBezTo>
                    <a:pt x="116" y="56"/>
                    <a:pt x="160" y="69"/>
                    <a:pt x="207" y="85"/>
                  </a:cubicBezTo>
                  <a:cubicBezTo>
                    <a:pt x="226" y="91"/>
                    <a:pt x="264" y="104"/>
                    <a:pt x="264" y="104"/>
                  </a:cubicBezTo>
                  <a:cubicBezTo>
                    <a:pt x="273" y="110"/>
                    <a:pt x="292" y="123"/>
                    <a:pt x="292" y="123"/>
                  </a:cubicBezTo>
                  <a:close/>
                </a:path>
              </a:pathLst>
            </a:custGeom>
            <a:solidFill>
              <a:srgbClr val="FFCCC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 name="Google Shape;402;p25"/>
            <p:cNvSpPr/>
            <p:nvPr/>
          </p:nvSpPr>
          <p:spPr>
            <a:xfrm>
              <a:off x="2472" y="3430"/>
              <a:ext cx="408" cy="408"/>
            </a:xfrm>
            <a:custGeom>
              <a:rect b="b" l="l" r="r" t="t"/>
              <a:pathLst>
                <a:path extrusionOk="0" h="774" w="868">
                  <a:moveTo>
                    <a:pt x="66" y="737"/>
                  </a:moveTo>
                  <a:cubicBezTo>
                    <a:pt x="20" y="691"/>
                    <a:pt x="12" y="649"/>
                    <a:pt x="0" y="586"/>
                  </a:cubicBezTo>
                  <a:cubicBezTo>
                    <a:pt x="5" y="488"/>
                    <a:pt x="1" y="439"/>
                    <a:pt x="28" y="359"/>
                  </a:cubicBezTo>
                  <a:cubicBezTo>
                    <a:pt x="38" y="331"/>
                    <a:pt x="35" y="295"/>
                    <a:pt x="56" y="274"/>
                  </a:cubicBezTo>
                  <a:cubicBezTo>
                    <a:pt x="81" y="249"/>
                    <a:pt x="88" y="248"/>
                    <a:pt x="103" y="217"/>
                  </a:cubicBezTo>
                  <a:cubicBezTo>
                    <a:pt x="135" y="152"/>
                    <a:pt x="184" y="110"/>
                    <a:pt x="254" y="85"/>
                  </a:cubicBezTo>
                  <a:cubicBezTo>
                    <a:pt x="320" y="21"/>
                    <a:pt x="243" y="87"/>
                    <a:pt x="321" y="47"/>
                  </a:cubicBezTo>
                  <a:cubicBezTo>
                    <a:pt x="335" y="40"/>
                    <a:pt x="345" y="27"/>
                    <a:pt x="358" y="19"/>
                  </a:cubicBezTo>
                  <a:cubicBezTo>
                    <a:pt x="370" y="12"/>
                    <a:pt x="428" y="1"/>
                    <a:pt x="434" y="0"/>
                  </a:cubicBezTo>
                  <a:cubicBezTo>
                    <a:pt x="484" y="11"/>
                    <a:pt x="535" y="18"/>
                    <a:pt x="585" y="28"/>
                  </a:cubicBezTo>
                  <a:cubicBezTo>
                    <a:pt x="667" y="12"/>
                    <a:pt x="655" y="38"/>
                    <a:pt x="727" y="57"/>
                  </a:cubicBezTo>
                  <a:cubicBezTo>
                    <a:pt x="755" y="76"/>
                    <a:pt x="783" y="85"/>
                    <a:pt x="812" y="104"/>
                  </a:cubicBezTo>
                  <a:cubicBezTo>
                    <a:pt x="842" y="150"/>
                    <a:pt x="852" y="168"/>
                    <a:pt x="868" y="217"/>
                  </a:cubicBezTo>
                  <a:cubicBezTo>
                    <a:pt x="863" y="262"/>
                    <a:pt x="867" y="331"/>
                    <a:pt x="830" y="368"/>
                  </a:cubicBezTo>
                  <a:cubicBezTo>
                    <a:pt x="808" y="390"/>
                    <a:pt x="746" y="406"/>
                    <a:pt x="746" y="406"/>
                  </a:cubicBezTo>
                  <a:cubicBezTo>
                    <a:pt x="727" y="403"/>
                    <a:pt x="705" y="408"/>
                    <a:pt x="689" y="397"/>
                  </a:cubicBezTo>
                  <a:cubicBezTo>
                    <a:pt x="670" y="384"/>
                    <a:pt x="651" y="340"/>
                    <a:pt x="651" y="340"/>
                  </a:cubicBezTo>
                  <a:cubicBezTo>
                    <a:pt x="638" y="300"/>
                    <a:pt x="653" y="269"/>
                    <a:pt x="661" y="227"/>
                  </a:cubicBezTo>
                  <a:cubicBezTo>
                    <a:pt x="643" y="174"/>
                    <a:pt x="641" y="165"/>
                    <a:pt x="585" y="180"/>
                  </a:cubicBezTo>
                  <a:cubicBezTo>
                    <a:pt x="502" y="233"/>
                    <a:pt x="619" y="156"/>
                    <a:pt x="528" y="227"/>
                  </a:cubicBezTo>
                  <a:cubicBezTo>
                    <a:pt x="510" y="241"/>
                    <a:pt x="472" y="265"/>
                    <a:pt x="472" y="265"/>
                  </a:cubicBezTo>
                  <a:cubicBezTo>
                    <a:pt x="455" y="313"/>
                    <a:pt x="473" y="356"/>
                    <a:pt x="500" y="397"/>
                  </a:cubicBezTo>
                  <a:cubicBezTo>
                    <a:pt x="497" y="413"/>
                    <a:pt x="499" y="430"/>
                    <a:pt x="491" y="444"/>
                  </a:cubicBezTo>
                  <a:cubicBezTo>
                    <a:pt x="485" y="454"/>
                    <a:pt x="471" y="456"/>
                    <a:pt x="462" y="463"/>
                  </a:cubicBezTo>
                  <a:cubicBezTo>
                    <a:pt x="429" y="490"/>
                    <a:pt x="418" y="497"/>
                    <a:pt x="377" y="510"/>
                  </a:cubicBezTo>
                  <a:cubicBezTo>
                    <a:pt x="339" y="501"/>
                    <a:pt x="315" y="494"/>
                    <a:pt x="283" y="472"/>
                  </a:cubicBezTo>
                  <a:cubicBezTo>
                    <a:pt x="270" y="453"/>
                    <a:pt x="258" y="440"/>
                    <a:pt x="254" y="416"/>
                  </a:cubicBezTo>
                  <a:cubicBezTo>
                    <a:pt x="237" y="309"/>
                    <a:pt x="277" y="331"/>
                    <a:pt x="217" y="312"/>
                  </a:cubicBezTo>
                  <a:cubicBezTo>
                    <a:pt x="184" y="360"/>
                    <a:pt x="178" y="374"/>
                    <a:pt x="160" y="425"/>
                  </a:cubicBezTo>
                  <a:cubicBezTo>
                    <a:pt x="170" y="472"/>
                    <a:pt x="167" y="493"/>
                    <a:pt x="207" y="519"/>
                  </a:cubicBezTo>
                  <a:cubicBezTo>
                    <a:pt x="256" y="593"/>
                    <a:pt x="193" y="506"/>
                    <a:pt x="254" y="567"/>
                  </a:cubicBezTo>
                  <a:cubicBezTo>
                    <a:pt x="276" y="589"/>
                    <a:pt x="285" y="626"/>
                    <a:pt x="302" y="652"/>
                  </a:cubicBezTo>
                  <a:cubicBezTo>
                    <a:pt x="317" y="699"/>
                    <a:pt x="287" y="738"/>
                    <a:pt x="245" y="756"/>
                  </a:cubicBezTo>
                  <a:cubicBezTo>
                    <a:pt x="227" y="764"/>
                    <a:pt x="188" y="774"/>
                    <a:pt x="188" y="774"/>
                  </a:cubicBezTo>
                  <a:cubicBezTo>
                    <a:pt x="160" y="771"/>
                    <a:pt x="131" y="769"/>
                    <a:pt x="103" y="765"/>
                  </a:cubicBezTo>
                  <a:cubicBezTo>
                    <a:pt x="95" y="764"/>
                    <a:pt x="10" y="737"/>
                    <a:pt x="66" y="737"/>
                  </a:cubicBezTo>
                  <a:close/>
                </a:path>
              </a:pathLst>
            </a:custGeom>
            <a:solidFill>
              <a:srgbClr val="65372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 name="Google Shape;403;p25"/>
            <p:cNvSpPr/>
            <p:nvPr/>
          </p:nvSpPr>
          <p:spPr>
            <a:xfrm>
              <a:off x="2381" y="3430"/>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04" name="Google Shape;404;p25"/>
            <p:cNvSpPr/>
            <p:nvPr/>
          </p:nvSpPr>
          <p:spPr>
            <a:xfrm>
              <a:off x="2835" y="3793"/>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05" name="Google Shape;405;p25"/>
            <p:cNvSpPr/>
            <p:nvPr/>
          </p:nvSpPr>
          <p:spPr>
            <a:xfrm>
              <a:off x="2880" y="3611"/>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06" name="Google Shape;406;p25"/>
            <p:cNvSpPr/>
            <p:nvPr/>
          </p:nvSpPr>
          <p:spPr>
            <a:xfrm>
              <a:off x="2562" y="3884"/>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07" name="Google Shape;407;p25"/>
            <p:cNvSpPr/>
            <p:nvPr/>
          </p:nvSpPr>
          <p:spPr>
            <a:xfrm>
              <a:off x="2925" y="3475"/>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08" name="Google Shape;408;p25"/>
            <p:cNvSpPr/>
            <p:nvPr/>
          </p:nvSpPr>
          <p:spPr>
            <a:xfrm>
              <a:off x="2971" y="3702"/>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09" name="Google Shape;409;p25"/>
            <p:cNvSpPr/>
            <p:nvPr/>
          </p:nvSpPr>
          <p:spPr>
            <a:xfrm rot="-1550897">
              <a:off x="3107" y="3566"/>
              <a:ext cx="363" cy="90"/>
            </a:xfrm>
            <a:prstGeom prst="roundRect">
              <a:avLst>
                <a:gd fmla="val 16667" name="adj"/>
              </a:avLst>
            </a:prstGeom>
            <a:solidFill>
              <a:srgbClr val="F55B05"/>
            </a:solidFill>
            <a:ln cap="flat" cmpd="thickThin"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10" name="Google Shape;410;p25"/>
            <p:cNvSpPr/>
            <p:nvPr/>
          </p:nvSpPr>
          <p:spPr>
            <a:xfrm>
              <a:off x="2290" y="3657"/>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11" name="Google Shape;411;p25"/>
            <p:cNvSpPr/>
            <p:nvPr/>
          </p:nvSpPr>
          <p:spPr>
            <a:xfrm>
              <a:off x="2653" y="3748"/>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12" name="Google Shape;412;p25"/>
            <p:cNvSpPr/>
            <p:nvPr/>
          </p:nvSpPr>
          <p:spPr>
            <a:xfrm>
              <a:off x="3061" y="3838"/>
              <a:ext cx="91" cy="91"/>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grpSp>
      <p:grpSp>
        <p:nvGrpSpPr>
          <p:cNvPr id="413" name="Google Shape;413;p25"/>
          <p:cNvGrpSpPr/>
          <p:nvPr/>
        </p:nvGrpSpPr>
        <p:grpSpPr>
          <a:xfrm>
            <a:off x="3132138" y="4005263"/>
            <a:ext cx="2592387" cy="1152525"/>
            <a:chOff x="1973" y="2523"/>
            <a:chExt cx="1633" cy="726"/>
          </a:xfrm>
        </p:grpSpPr>
        <p:sp>
          <p:nvSpPr>
            <p:cNvPr id="414" name="Google Shape;414;p25"/>
            <p:cNvSpPr/>
            <p:nvPr/>
          </p:nvSpPr>
          <p:spPr>
            <a:xfrm>
              <a:off x="1973" y="2523"/>
              <a:ext cx="1633" cy="726"/>
            </a:xfrm>
            <a:prstGeom prst="downArrowCallout">
              <a:avLst>
                <a:gd fmla="val 11455" name="adj1"/>
                <a:gd fmla="val 19244" name="adj2"/>
                <a:gd fmla="val 22426" name="adj3"/>
                <a:gd fmla="val 51102" name="adj4"/>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2.趨化性</a:t>
              </a:r>
              <a:endParaRPr b="1" sz="2400">
                <a:solidFill>
                  <a:schemeClr val="dk1"/>
                </a:solidFill>
                <a:latin typeface="Arial"/>
                <a:ea typeface="Arial"/>
                <a:cs typeface="Arial"/>
                <a:sym typeface="Arial"/>
              </a:endParaRPr>
            </a:p>
          </p:txBody>
        </p:sp>
        <p:sp>
          <p:nvSpPr>
            <p:cNvPr id="415" name="Google Shape;415;p25"/>
            <p:cNvSpPr txBox="1"/>
            <p:nvPr/>
          </p:nvSpPr>
          <p:spPr>
            <a:xfrm>
              <a:off x="2245" y="2886"/>
              <a:ext cx="410"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rgbClr val="FF0000"/>
                  </a:solidFill>
                  <a:latin typeface="Arial"/>
                  <a:ea typeface="Arial"/>
                  <a:cs typeface="Arial"/>
                  <a:sym typeface="Arial"/>
                </a:rPr>
                <a:t>C5a</a:t>
              </a:r>
              <a:endParaRPr/>
            </a:p>
          </p:txBody>
        </p:sp>
      </p:grpSp>
      <p:grpSp>
        <p:nvGrpSpPr>
          <p:cNvPr id="416" name="Google Shape;416;p25"/>
          <p:cNvGrpSpPr/>
          <p:nvPr/>
        </p:nvGrpSpPr>
        <p:grpSpPr>
          <a:xfrm>
            <a:off x="5795963" y="4005263"/>
            <a:ext cx="2520950" cy="2351884"/>
            <a:chOff x="3651" y="2523"/>
            <a:chExt cx="1588" cy="1482"/>
          </a:xfrm>
        </p:grpSpPr>
        <p:grpSp>
          <p:nvGrpSpPr>
            <p:cNvPr id="417" name="Google Shape;417;p25"/>
            <p:cNvGrpSpPr/>
            <p:nvPr/>
          </p:nvGrpSpPr>
          <p:grpSpPr>
            <a:xfrm>
              <a:off x="3969" y="3252"/>
              <a:ext cx="882" cy="752"/>
              <a:chOff x="3969" y="3252"/>
              <a:chExt cx="882" cy="752"/>
            </a:xfrm>
          </p:grpSpPr>
          <p:sp>
            <p:nvSpPr>
              <p:cNvPr id="418" name="Google Shape;418;p25"/>
              <p:cNvSpPr/>
              <p:nvPr/>
            </p:nvSpPr>
            <p:spPr>
              <a:xfrm rot="-1652266">
                <a:off x="3969" y="3566"/>
                <a:ext cx="363" cy="90"/>
              </a:xfrm>
              <a:prstGeom prst="roundRect">
                <a:avLst>
                  <a:gd fmla="val 16667" name="adj"/>
                </a:avLst>
              </a:prstGeom>
              <a:solidFill>
                <a:srgbClr val="F55B05"/>
              </a:solidFill>
              <a:ln cap="flat" cmpd="thickThin"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19" name="Google Shape;419;p25"/>
              <p:cNvSpPr/>
              <p:nvPr/>
            </p:nvSpPr>
            <p:spPr>
              <a:xfrm rot="2830944">
                <a:off x="4513" y="3793"/>
                <a:ext cx="363" cy="90"/>
              </a:xfrm>
              <a:prstGeom prst="roundRect">
                <a:avLst>
                  <a:gd fmla="val 16667" name="adj"/>
                </a:avLst>
              </a:prstGeom>
              <a:solidFill>
                <a:srgbClr val="F55B05"/>
              </a:solidFill>
              <a:ln cap="flat" cmpd="thickThin"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20" name="Google Shape;420;p25"/>
              <p:cNvSpPr/>
              <p:nvPr/>
            </p:nvSpPr>
            <p:spPr>
              <a:xfrm rot="2939961">
                <a:off x="4150" y="3793"/>
                <a:ext cx="363" cy="90"/>
              </a:xfrm>
              <a:prstGeom prst="roundRect">
                <a:avLst>
                  <a:gd fmla="val 16667" name="adj"/>
                </a:avLst>
              </a:prstGeom>
              <a:solidFill>
                <a:srgbClr val="F55B05"/>
              </a:solidFill>
              <a:ln cap="flat" cmpd="thickThin"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21" name="Google Shape;421;p25"/>
              <p:cNvSpPr/>
              <p:nvPr/>
            </p:nvSpPr>
            <p:spPr>
              <a:xfrm rot="-3491836">
                <a:off x="4513" y="3385"/>
                <a:ext cx="363" cy="90"/>
              </a:xfrm>
              <a:prstGeom prst="roundRect">
                <a:avLst>
                  <a:gd fmla="val 16667" name="adj"/>
                </a:avLst>
              </a:prstGeom>
              <a:solidFill>
                <a:srgbClr val="F55B05"/>
              </a:solidFill>
              <a:ln cap="flat" cmpd="thickThin"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sp>
            <p:nvSpPr>
              <p:cNvPr id="422" name="Google Shape;422;p25"/>
              <p:cNvSpPr/>
              <p:nvPr/>
            </p:nvSpPr>
            <p:spPr>
              <a:xfrm rot="2883777">
                <a:off x="4195" y="3430"/>
                <a:ext cx="363" cy="90"/>
              </a:xfrm>
              <a:prstGeom prst="roundRect">
                <a:avLst>
                  <a:gd fmla="val 16667" name="adj"/>
                </a:avLst>
              </a:prstGeom>
              <a:solidFill>
                <a:srgbClr val="F55B05"/>
              </a:solidFill>
              <a:ln cap="flat" cmpd="thickThin"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dk1"/>
                  </a:solidFill>
                  <a:latin typeface="Arial"/>
                  <a:ea typeface="Arial"/>
                  <a:cs typeface="Arial"/>
                  <a:sym typeface="Arial"/>
                </a:endParaRPr>
              </a:p>
            </p:txBody>
          </p:sp>
        </p:grpSp>
        <p:grpSp>
          <p:nvGrpSpPr>
            <p:cNvPr id="423" name="Google Shape;423;p25"/>
            <p:cNvGrpSpPr/>
            <p:nvPr/>
          </p:nvGrpSpPr>
          <p:grpSpPr>
            <a:xfrm>
              <a:off x="3651" y="2523"/>
              <a:ext cx="1588" cy="726"/>
              <a:chOff x="3651" y="2523"/>
              <a:chExt cx="1588" cy="726"/>
            </a:xfrm>
          </p:grpSpPr>
          <p:sp>
            <p:nvSpPr>
              <p:cNvPr id="424" name="Google Shape;424;p25"/>
              <p:cNvSpPr/>
              <p:nvPr/>
            </p:nvSpPr>
            <p:spPr>
              <a:xfrm>
                <a:off x="3651" y="2523"/>
                <a:ext cx="1588" cy="726"/>
              </a:xfrm>
              <a:prstGeom prst="downArrowCallout">
                <a:avLst>
                  <a:gd fmla="val 11139" name="adj1"/>
                  <a:gd fmla="val 18714" name="adj2"/>
                  <a:gd fmla="val 22426" name="adj3"/>
                  <a:gd fmla="val 51102" name="adj4"/>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3.調理作用</a:t>
                </a:r>
                <a:endParaRPr b="1" sz="2400">
                  <a:solidFill>
                    <a:schemeClr val="dk1"/>
                  </a:solidFill>
                  <a:latin typeface="Arial"/>
                  <a:ea typeface="Arial"/>
                  <a:cs typeface="Arial"/>
                  <a:sym typeface="Arial"/>
                </a:endParaRPr>
              </a:p>
            </p:txBody>
          </p:sp>
          <p:sp>
            <p:nvSpPr>
              <p:cNvPr id="425" name="Google Shape;425;p25"/>
              <p:cNvSpPr txBox="1"/>
              <p:nvPr/>
            </p:nvSpPr>
            <p:spPr>
              <a:xfrm>
                <a:off x="3923" y="2886"/>
                <a:ext cx="419"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rgbClr val="FF0000"/>
                    </a:solidFill>
                    <a:latin typeface="Arial"/>
                    <a:ea typeface="Arial"/>
                    <a:cs typeface="Arial"/>
                    <a:sym typeface="Arial"/>
                  </a:rPr>
                  <a:t>C3b</a:t>
                </a:r>
                <a:endParaRPr/>
              </a:p>
            </p:txBody>
          </p:sp>
        </p:grpSp>
      </p:grpSp>
      <p:grpSp>
        <p:nvGrpSpPr>
          <p:cNvPr id="426" name="Google Shape;426;p25"/>
          <p:cNvGrpSpPr/>
          <p:nvPr/>
        </p:nvGrpSpPr>
        <p:grpSpPr>
          <a:xfrm>
            <a:off x="611188" y="4005263"/>
            <a:ext cx="2449512" cy="2099881"/>
            <a:chOff x="385" y="2523"/>
            <a:chExt cx="1543" cy="1323"/>
          </a:xfrm>
        </p:grpSpPr>
        <p:grpSp>
          <p:nvGrpSpPr>
            <p:cNvPr id="427" name="Google Shape;427;p25"/>
            <p:cNvGrpSpPr/>
            <p:nvPr/>
          </p:nvGrpSpPr>
          <p:grpSpPr>
            <a:xfrm>
              <a:off x="713" y="3297"/>
              <a:ext cx="711" cy="549"/>
              <a:chOff x="713" y="3297"/>
              <a:chExt cx="711" cy="549"/>
            </a:xfrm>
          </p:grpSpPr>
          <p:sp>
            <p:nvSpPr>
              <p:cNvPr descr="Large checker board" id="428" name="Google Shape;428;p25"/>
              <p:cNvSpPr/>
              <p:nvPr/>
            </p:nvSpPr>
            <p:spPr>
              <a:xfrm rot="-3530442">
                <a:off x="991" y="3459"/>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blipFill rotWithShape="0">
                <a:blip r:embed="rId3">
                  <a:alphaModFix/>
                </a:blip>
                <a:tile algn="tl" flip="none" tx="14" sx="100000" ty="-6" sy="100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Large confetti" id="429" name="Google Shape;429;p25"/>
              <p:cNvSpPr/>
              <p:nvPr/>
            </p:nvSpPr>
            <p:spPr>
              <a:xfrm rot="2702012">
                <a:off x="764" y="3641"/>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blipFill rotWithShape="0">
                <a:blip r:embed="rId4">
                  <a:alphaModFix/>
                </a:blip>
                <a:tile algn="tl" flip="none" tx="-7" sx="100000" ty="-5" sy="100000"/>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Small checker board" id="430" name="Google Shape;430;p25"/>
              <p:cNvSpPr/>
              <p:nvPr/>
            </p:nvSpPr>
            <p:spPr>
              <a:xfrm rot="-6085271">
                <a:off x="1172" y="3550"/>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blipFill rotWithShape="0">
                <a:blip r:embed="rId5">
                  <a:alphaModFix/>
                </a:blip>
                <a:tile algn="tl" flip="none" tx="12" sx="100000" ty="-2" sy="100000"/>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Solid diamond" id="431" name="Google Shape;431;p25"/>
              <p:cNvSpPr/>
              <p:nvPr/>
            </p:nvSpPr>
            <p:spPr>
              <a:xfrm rot="540561">
                <a:off x="719" y="3323"/>
                <a:ext cx="340" cy="99"/>
              </a:xfrm>
              <a:custGeom>
                <a:rect b="b" l="l" r="r" t="t"/>
                <a:pathLst>
                  <a:path extrusionOk="0" h="107" w="499">
                    <a:moveTo>
                      <a:pt x="68" y="8"/>
                    </a:moveTo>
                    <a:cubicBezTo>
                      <a:pt x="129" y="0"/>
                      <a:pt x="318" y="0"/>
                      <a:pt x="386" y="8"/>
                    </a:cubicBezTo>
                    <a:cubicBezTo>
                      <a:pt x="454" y="16"/>
                      <a:pt x="469" y="38"/>
                      <a:pt x="476" y="53"/>
                    </a:cubicBezTo>
                    <a:cubicBezTo>
                      <a:pt x="483" y="68"/>
                      <a:pt x="499" y="91"/>
                      <a:pt x="431" y="99"/>
                    </a:cubicBezTo>
                    <a:cubicBezTo>
                      <a:pt x="363" y="107"/>
                      <a:pt x="136" y="107"/>
                      <a:pt x="68" y="99"/>
                    </a:cubicBezTo>
                    <a:cubicBezTo>
                      <a:pt x="0" y="91"/>
                      <a:pt x="23" y="68"/>
                      <a:pt x="23" y="53"/>
                    </a:cubicBezTo>
                    <a:cubicBezTo>
                      <a:pt x="23" y="38"/>
                      <a:pt x="7" y="16"/>
                      <a:pt x="68" y="8"/>
                    </a:cubicBezTo>
                    <a:close/>
                  </a:path>
                </a:pathLst>
              </a:custGeom>
              <a:blipFill rotWithShape="0">
                <a:blip r:embed="rId6">
                  <a:alphaModFix/>
                </a:blip>
                <a:tile algn="tl" flip="none" tx="0" sx="100000" ty="12" sy="100000"/>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32" name="Google Shape;432;p25"/>
            <p:cNvGrpSpPr/>
            <p:nvPr/>
          </p:nvGrpSpPr>
          <p:grpSpPr>
            <a:xfrm>
              <a:off x="385" y="2523"/>
              <a:ext cx="1543" cy="726"/>
              <a:chOff x="385" y="2523"/>
              <a:chExt cx="1543" cy="726"/>
            </a:xfrm>
          </p:grpSpPr>
          <p:sp>
            <p:nvSpPr>
              <p:cNvPr id="433" name="Google Shape;433;p25"/>
              <p:cNvSpPr/>
              <p:nvPr/>
            </p:nvSpPr>
            <p:spPr>
              <a:xfrm>
                <a:off x="385" y="2523"/>
                <a:ext cx="1543" cy="726"/>
              </a:xfrm>
              <a:prstGeom prst="downArrowCallout">
                <a:avLst>
                  <a:gd fmla="val 10824" name="adj1"/>
                  <a:gd fmla="val 18184" name="adj2"/>
                  <a:gd fmla="val 22426" name="adj3"/>
                  <a:gd fmla="val 51102" name="adj4"/>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1.細胞溶解</a:t>
                </a:r>
                <a:endParaRPr b="1" sz="2400">
                  <a:solidFill>
                    <a:schemeClr val="dk1"/>
                  </a:solidFill>
                  <a:latin typeface="Arial"/>
                  <a:ea typeface="Arial"/>
                  <a:cs typeface="Arial"/>
                  <a:sym typeface="Arial"/>
                </a:endParaRPr>
              </a:p>
            </p:txBody>
          </p:sp>
          <p:sp>
            <p:nvSpPr>
              <p:cNvPr id="434" name="Google Shape;434;p25"/>
              <p:cNvSpPr txBox="1"/>
              <p:nvPr/>
            </p:nvSpPr>
            <p:spPr>
              <a:xfrm>
                <a:off x="1247" y="2886"/>
                <a:ext cx="321"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rgbClr val="FF0000"/>
                    </a:solidFill>
                    <a:latin typeface="Arial"/>
                    <a:ea typeface="Arial"/>
                    <a:cs typeface="Arial"/>
                    <a:sym typeface="Arial"/>
                  </a:rPr>
                  <a:t>C9</a:t>
                </a:r>
                <a:endParaRPr/>
              </a:p>
            </p:txBody>
          </p:sp>
          <p:sp>
            <p:nvSpPr>
              <p:cNvPr id="435" name="Google Shape;435;p25"/>
              <p:cNvSpPr txBox="1"/>
              <p:nvPr/>
            </p:nvSpPr>
            <p:spPr>
              <a:xfrm>
                <a:off x="657" y="2886"/>
                <a:ext cx="419"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rgbClr val="FF0000"/>
                    </a:solidFill>
                    <a:latin typeface="Arial"/>
                    <a:ea typeface="Arial"/>
                    <a:cs typeface="Arial"/>
                    <a:sym typeface="Arial"/>
                  </a:rPr>
                  <a:t>C5b</a:t>
                </a:r>
                <a:endParaRPr/>
              </a:p>
            </p:txBody>
          </p:sp>
        </p:grpSp>
      </p:grpSp>
      <p:grpSp>
        <p:nvGrpSpPr>
          <p:cNvPr id="436" name="Google Shape;436;p25"/>
          <p:cNvGrpSpPr/>
          <p:nvPr/>
        </p:nvGrpSpPr>
        <p:grpSpPr>
          <a:xfrm>
            <a:off x="1547813" y="765175"/>
            <a:ext cx="5545137" cy="1584325"/>
            <a:chOff x="975" y="482"/>
            <a:chExt cx="3493" cy="998"/>
          </a:xfrm>
        </p:grpSpPr>
        <p:sp>
          <p:nvSpPr>
            <p:cNvPr id="437" name="Google Shape;437;p25"/>
            <p:cNvSpPr/>
            <p:nvPr/>
          </p:nvSpPr>
          <p:spPr>
            <a:xfrm>
              <a:off x="975" y="1162"/>
              <a:ext cx="3493" cy="272"/>
            </a:xfrm>
            <a:custGeom>
              <a:rect b="b" l="l" r="r" t="t"/>
              <a:pathLst>
                <a:path extrusionOk="0" h="272" w="3493">
                  <a:moveTo>
                    <a:pt x="0" y="272"/>
                  </a:moveTo>
                  <a:lnTo>
                    <a:pt x="0" y="0"/>
                  </a:lnTo>
                  <a:lnTo>
                    <a:pt x="3493" y="0"/>
                  </a:lnTo>
                  <a:lnTo>
                    <a:pt x="3493" y="272"/>
                  </a:lnTo>
                </a:path>
              </a:pathLst>
            </a:custGeom>
            <a:noFill/>
            <a:ln cap="flat" cmpd="sng" w="76200">
              <a:solidFill>
                <a:schemeClr val="lt2"/>
              </a:solidFill>
              <a:prstDash val="solid"/>
              <a:round/>
              <a:headEnd len="med" w="med" type="triangl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8" name="Google Shape;438;p25"/>
            <p:cNvSpPr/>
            <p:nvPr/>
          </p:nvSpPr>
          <p:spPr>
            <a:xfrm>
              <a:off x="2018" y="482"/>
              <a:ext cx="1452" cy="998"/>
            </a:xfrm>
            <a:prstGeom prst="downArrowCallout">
              <a:avLst>
                <a:gd fmla="val 6210" name="adj1"/>
                <a:gd fmla="val 8918" name="adj2"/>
                <a:gd fmla="val 18940" name="adj3"/>
                <a:gd fmla="val 51157" name="adj4"/>
              </a:avLst>
            </a:prstGeom>
            <a:solidFill>
              <a:schemeClr val="l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800">
                  <a:solidFill>
                    <a:schemeClr val="dk1"/>
                  </a:solidFill>
                  <a:latin typeface="Arial"/>
                  <a:ea typeface="Arial"/>
                  <a:cs typeface="Arial"/>
                  <a:sym typeface="Arial"/>
                </a:rPr>
                <a:t>補體</a:t>
              </a:r>
              <a:endParaRPr b="1" sz="2800">
                <a:solidFill>
                  <a:schemeClr val="dk1"/>
                </a:solidFill>
                <a:latin typeface="Arial"/>
                <a:ea typeface="Arial"/>
                <a:cs typeface="Arial"/>
                <a:sym typeface="Arial"/>
              </a:endParaRPr>
            </a:p>
          </p:txBody>
        </p:sp>
      </p:grpSp>
      <p:sp>
        <p:nvSpPr>
          <p:cNvPr id="439" name="Google Shape;439;p25"/>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26"/>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免疫系統與疾病預防</a:t>
            </a:r>
            <a:endParaRPr/>
          </a:p>
        </p:txBody>
      </p:sp>
      <p:sp>
        <p:nvSpPr>
          <p:cNvPr id="445" name="Google Shape;445;p26"/>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第一節　免疫系統概述</a:t>
            </a:r>
            <a:endParaRPr b="0" i="0" sz="3200" u="none" cap="none" strike="noStrike">
              <a:solidFill>
                <a:srgbClr val="7F7F7F"/>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4000"/>
              <a:buFont typeface="Arial"/>
              <a:buChar char="•"/>
            </a:pPr>
            <a:r>
              <a:rPr b="1" i="0" lang="zh-TW" sz="4000" u="none" cap="none" strike="noStrike">
                <a:solidFill>
                  <a:schemeClr val="dk1"/>
                </a:solidFill>
                <a:latin typeface="Arial"/>
                <a:ea typeface="Arial"/>
                <a:cs typeface="Arial"/>
                <a:sym typeface="Arial"/>
              </a:rPr>
              <a:t>第二節　運動引起的免疫抑制</a:t>
            </a:r>
            <a:endParaRPr b="1"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第三節　預防策略</a:t>
            </a:r>
            <a:r>
              <a:rPr b="0" i="0" lang="zh-TW" sz="32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p:txBody>
      </p:sp>
      <p:sp>
        <p:nvSpPr>
          <p:cNvPr id="446" name="Google Shape;446;p26"/>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27"/>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運動對於免疫系統的影響</a:t>
            </a:r>
            <a:endParaRPr b="1" i="0" sz="4400" u="none" cap="none" strike="noStrike">
              <a:solidFill>
                <a:srgbClr val="000000"/>
              </a:solidFill>
              <a:latin typeface="Arial"/>
              <a:ea typeface="Arial"/>
              <a:cs typeface="Arial"/>
              <a:sym typeface="Arial"/>
            </a:endParaRPr>
          </a:p>
        </p:txBody>
      </p:sp>
      <p:grpSp>
        <p:nvGrpSpPr>
          <p:cNvPr id="452" name="Google Shape;452;p27"/>
          <p:cNvGrpSpPr/>
          <p:nvPr/>
        </p:nvGrpSpPr>
        <p:grpSpPr>
          <a:xfrm>
            <a:off x="782737" y="1493976"/>
            <a:ext cx="7578525" cy="4836514"/>
            <a:chOff x="588542" y="1557772"/>
            <a:chExt cx="7578525" cy="4836514"/>
          </a:xfrm>
        </p:grpSpPr>
        <p:grpSp>
          <p:nvGrpSpPr>
            <p:cNvPr id="453" name="Google Shape;453;p27"/>
            <p:cNvGrpSpPr/>
            <p:nvPr/>
          </p:nvGrpSpPr>
          <p:grpSpPr>
            <a:xfrm>
              <a:off x="588542" y="1557772"/>
              <a:ext cx="7578525" cy="4350116"/>
              <a:chOff x="588542" y="1557772"/>
              <a:chExt cx="7578525" cy="4350116"/>
            </a:xfrm>
          </p:grpSpPr>
          <p:sp>
            <p:nvSpPr>
              <p:cNvPr id="454" name="Google Shape;454;p27"/>
              <p:cNvSpPr/>
              <p:nvPr/>
            </p:nvSpPr>
            <p:spPr>
              <a:xfrm>
                <a:off x="1564529" y="1729488"/>
                <a:ext cx="6591959" cy="3701728"/>
              </a:xfrm>
              <a:prstGeom prst="roundRect">
                <a:avLst>
                  <a:gd fmla="val 333" name="adj"/>
                </a:avLst>
              </a:prstGeom>
              <a:gradFill>
                <a:gsLst>
                  <a:gs pos="0">
                    <a:schemeClr val="lt1"/>
                  </a:gs>
                  <a:gs pos="44000">
                    <a:srgbClr val="FBFBFB"/>
                  </a:gs>
                  <a:gs pos="71000">
                    <a:srgbClr val="F6F6F6"/>
                  </a:gs>
                  <a:gs pos="100000">
                    <a:srgbClr val="D8D8D8"/>
                  </a:gs>
                </a:gsLst>
                <a:lin ang="5400000"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grpSp>
            <p:nvGrpSpPr>
              <p:cNvPr id="455" name="Google Shape;455;p27"/>
              <p:cNvGrpSpPr/>
              <p:nvPr/>
            </p:nvGrpSpPr>
            <p:grpSpPr>
              <a:xfrm>
                <a:off x="1577927" y="1557772"/>
                <a:ext cx="6578560" cy="3880560"/>
                <a:chOff x="1828800" y="2057400"/>
                <a:chExt cx="5425512" cy="3200400"/>
              </a:xfrm>
            </p:grpSpPr>
            <p:cxnSp>
              <p:nvCxnSpPr>
                <p:cNvPr id="456" name="Google Shape;456;p27"/>
                <p:cNvCxnSpPr/>
                <p:nvPr/>
              </p:nvCxnSpPr>
              <p:spPr>
                <a:xfrm rot="10800000">
                  <a:off x="1828800" y="2057400"/>
                  <a:ext cx="0" cy="3200400"/>
                </a:xfrm>
                <a:prstGeom prst="straightConnector1">
                  <a:avLst/>
                </a:prstGeom>
                <a:noFill/>
                <a:ln cap="flat" cmpd="sng" w="38100">
                  <a:solidFill>
                    <a:srgbClr val="09A6CD"/>
                  </a:solidFill>
                  <a:prstDash val="solid"/>
                  <a:miter lim="800000"/>
                  <a:headEnd len="sm" w="sm" type="none"/>
                  <a:tailEnd len="med" w="med" type="triangle"/>
                </a:ln>
              </p:spPr>
            </p:cxnSp>
            <p:cxnSp>
              <p:nvCxnSpPr>
                <p:cNvPr id="457" name="Google Shape;457;p27"/>
                <p:cNvCxnSpPr/>
                <p:nvPr/>
              </p:nvCxnSpPr>
              <p:spPr>
                <a:xfrm>
                  <a:off x="1828800" y="3723899"/>
                  <a:ext cx="5425512" cy="0"/>
                </a:xfrm>
                <a:prstGeom prst="straightConnector1">
                  <a:avLst/>
                </a:prstGeom>
                <a:noFill/>
                <a:ln cap="flat" cmpd="sng" w="38100">
                  <a:solidFill>
                    <a:srgbClr val="09A6CD"/>
                  </a:solidFill>
                  <a:prstDash val="solid"/>
                  <a:miter lim="800000"/>
                  <a:headEnd len="sm" w="sm" type="none"/>
                  <a:tailEnd len="med" w="med" type="triangle"/>
                </a:ln>
              </p:spPr>
            </p:cxnSp>
          </p:grpSp>
          <p:sp>
            <p:nvSpPr>
              <p:cNvPr id="458" name="Google Shape;458;p27"/>
              <p:cNvSpPr txBox="1"/>
              <p:nvPr/>
            </p:nvSpPr>
            <p:spPr>
              <a:xfrm>
                <a:off x="1538603" y="5540525"/>
                <a:ext cx="673564" cy="3231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500">
                    <a:solidFill>
                      <a:srgbClr val="000000"/>
                    </a:solidFill>
                    <a:latin typeface="Arial"/>
                    <a:ea typeface="Arial"/>
                    <a:cs typeface="Arial"/>
                    <a:sym typeface="Arial"/>
                  </a:rPr>
                  <a:t>靜止</a:t>
                </a:r>
                <a:endParaRPr sz="1500">
                  <a:solidFill>
                    <a:srgbClr val="000000"/>
                  </a:solidFill>
                  <a:latin typeface="Arial"/>
                  <a:ea typeface="Arial"/>
                  <a:cs typeface="Arial"/>
                  <a:sym typeface="Arial"/>
                </a:endParaRPr>
              </a:p>
            </p:txBody>
          </p:sp>
          <p:sp>
            <p:nvSpPr>
              <p:cNvPr id="459" name="Google Shape;459;p27"/>
              <p:cNvSpPr txBox="1"/>
              <p:nvPr/>
            </p:nvSpPr>
            <p:spPr>
              <a:xfrm>
                <a:off x="901697" y="1765521"/>
                <a:ext cx="636416"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500">
                    <a:solidFill>
                      <a:srgbClr val="000000"/>
                    </a:solidFill>
                    <a:latin typeface="Arial"/>
                    <a:ea typeface="Arial"/>
                    <a:cs typeface="Arial"/>
                    <a:sym typeface="Arial"/>
                  </a:rPr>
                  <a:t>平均</a:t>
                </a:r>
                <a:br>
                  <a:rPr lang="zh-TW" sz="1500">
                    <a:solidFill>
                      <a:srgbClr val="000000"/>
                    </a:solidFill>
                    <a:latin typeface="Arial"/>
                    <a:ea typeface="Arial"/>
                    <a:cs typeface="Arial"/>
                    <a:sym typeface="Arial"/>
                  </a:rPr>
                </a:br>
                <a:r>
                  <a:rPr lang="zh-TW" sz="1500">
                    <a:solidFill>
                      <a:srgbClr val="000000"/>
                    </a:solidFill>
                    <a:latin typeface="Arial"/>
                    <a:ea typeface="Arial"/>
                    <a:cs typeface="Arial"/>
                    <a:sym typeface="Arial"/>
                  </a:rPr>
                  <a:t>以上</a:t>
                </a:r>
                <a:endParaRPr sz="1500">
                  <a:solidFill>
                    <a:srgbClr val="000000"/>
                  </a:solidFill>
                  <a:latin typeface="Arial"/>
                  <a:ea typeface="Arial"/>
                  <a:cs typeface="Arial"/>
                  <a:sym typeface="Arial"/>
                </a:endParaRPr>
              </a:p>
            </p:txBody>
          </p:sp>
          <p:sp>
            <p:nvSpPr>
              <p:cNvPr id="460" name="Google Shape;460;p27"/>
              <p:cNvSpPr txBox="1"/>
              <p:nvPr/>
            </p:nvSpPr>
            <p:spPr>
              <a:xfrm>
                <a:off x="588542" y="2203245"/>
                <a:ext cx="323165" cy="24006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1800">
                    <a:solidFill>
                      <a:srgbClr val="000000"/>
                    </a:solidFill>
                    <a:latin typeface="Arial"/>
                    <a:ea typeface="Arial"/>
                    <a:cs typeface="Arial"/>
                    <a:sym typeface="Arial"/>
                  </a:rPr>
                  <a:t>上呼吸道感染機率</a:t>
                </a:r>
                <a:endParaRPr b="1" sz="1800">
                  <a:solidFill>
                    <a:srgbClr val="000000"/>
                  </a:solidFill>
                  <a:latin typeface="Arial"/>
                  <a:ea typeface="Arial"/>
                  <a:cs typeface="Arial"/>
                  <a:sym typeface="Arial"/>
                </a:endParaRPr>
              </a:p>
            </p:txBody>
          </p:sp>
          <p:sp>
            <p:nvSpPr>
              <p:cNvPr id="461" name="Google Shape;461;p27"/>
              <p:cNvSpPr txBox="1"/>
              <p:nvPr/>
            </p:nvSpPr>
            <p:spPr>
              <a:xfrm>
                <a:off x="921414" y="4882752"/>
                <a:ext cx="636416"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500">
                    <a:solidFill>
                      <a:srgbClr val="000000"/>
                    </a:solidFill>
                    <a:latin typeface="Arial"/>
                    <a:ea typeface="Arial"/>
                    <a:cs typeface="Arial"/>
                    <a:sym typeface="Arial"/>
                  </a:rPr>
                  <a:t>平均</a:t>
                </a:r>
                <a:br>
                  <a:rPr lang="zh-TW" sz="1500">
                    <a:solidFill>
                      <a:srgbClr val="000000"/>
                    </a:solidFill>
                    <a:latin typeface="Arial"/>
                    <a:ea typeface="Arial"/>
                    <a:cs typeface="Arial"/>
                    <a:sym typeface="Arial"/>
                  </a:rPr>
                </a:br>
                <a:r>
                  <a:rPr lang="zh-TW" sz="1500">
                    <a:solidFill>
                      <a:srgbClr val="000000"/>
                    </a:solidFill>
                    <a:latin typeface="Arial"/>
                    <a:ea typeface="Arial"/>
                    <a:cs typeface="Arial"/>
                    <a:sym typeface="Arial"/>
                  </a:rPr>
                  <a:t>以下</a:t>
                </a:r>
                <a:endParaRPr sz="1500">
                  <a:solidFill>
                    <a:srgbClr val="000000"/>
                  </a:solidFill>
                  <a:latin typeface="Arial"/>
                  <a:ea typeface="Arial"/>
                  <a:cs typeface="Arial"/>
                  <a:sym typeface="Arial"/>
                </a:endParaRPr>
              </a:p>
            </p:txBody>
          </p:sp>
          <p:sp>
            <p:nvSpPr>
              <p:cNvPr id="462" name="Google Shape;462;p27"/>
              <p:cNvSpPr txBox="1"/>
              <p:nvPr/>
            </p:nvSpPr>
            <p:spPr>
              <a:xfrm>
                <a:off x="903726" y="3403574"/>
                <a:ext cx="636416"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500">
                    <a:solidFill>
                      <a:srgbClr val="000000"/>
                    </a:solidFill>
                    <a:latin typeface="Arial"/>
                    <a:ea typeface="Arial"/>
                    <a:cs typeface="Arial"/>
                    <a:sym typeface="Arial"/>
                  </a:rPr>
                  <a:t>平均</a:t>
                </a:r>
                <a:endParaRPr sz="1500">
                  <a:solidFill>
                    <a:srgbClr val="000000"/>
                  </a:solidFill>
                  <a:latin typeface="Arial"/>
                  <a:ea typeface="Arial"/>
                  <a:cs typeface="Arial"/>
                  <a:sym typeface="Arial"/>
                </a:endParaRPr>
              </a:p>
            </p:txBody>
          </p:sp>
          <p:sp>
            <p:nvSpPr>
              <p:cNvPr id="463" name="Google Shape;463;p27"/>
              <p:cNvSpPr txBox="1"/>
              <p:nvPr/>
            </p:nvSpPr>
            <p:spPr>
              <a:xfrm>
                <a:off x="4516053" y="5542619"/>
                <a:ext cx="673564" cy="3231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500">
                    <a:solidFill>
                      <a:srgbClr val="000000"/>
                    </a:solidFill>
                    <a:latin typeface="Arial"/>
                    <a:ea typeface="Arial"/>
                    <a:cs typeface="Arial"/>
                    <a:sym typeface="Arial"/>
                  </a:rPr>
                  <a:t>中度</a:t>
                </a:r>
                <a:endParaRPr sz="1500">
                  <a:solidFill>
                    <a:srgbClr val="000000"/>
                  </a:solidFill>
                  <a:latin typeface="Arial"/>
                  <a:ea typeface="Arial"/>
                  <a:cs typeface="Arial"/>
                  <a:sym typeface="Arial"/>
                </a:endParaRPr>
              </a:p>
            </p:txBody>
          </p:sp>
          <p:sp>
            <p:nvSpPr>
              <p:cNvPr id="464" name="Google Shape;464;p27"/>
              <p:cNvSpPr/>
              <p:nvPr/>
            </p:nvSpPr>
            <p:spPr>
              <a:xfrm>
                <a:off x="1976504" y="1890085"/>
                <a:ext cx="5389050" cy="3442476"/>
              </a:xfrm>
              <a:custGeom>
                <a:rect b="b" l="l" r="r" t="t"/>
                <a:pathLst>
                  <a:path extrusionOk="0" h="3639103" w="4965404">
                    <a:moveTo>
                      <a:pt x="0" y="1850065"/>
                    </a:moveTo>
                    <a:cubicBezTo>
                      <a:pt x="867439" y="2870790"/>
                      <a:pt x="1734879" y="3891516"/>
                      <a:pt x="2562446" y="3583172"/>
                    </a:cubicBezTo>
                    <a:cubicBezTo>
                      <a:pt x="3390013" y="3274828"/>
                      <a:pt x="4177708" y="1637414"/>
                      <a:pt x="4965404" y="0"/>
                    </a:cubicBezTo>
                  </a:path>
                </a:pathLst>
              </a:custGeom>
              <a:noFill/>
              <a:ln cap="flat" cmpd="sng" w="38100">
                <a:solidFill>
                  <a:srgbClr val="CC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5" name="Google Shape;465;p27"/>
              <p:cNvSpPr txBox="1"/>
              <p:nvPr/>
            </p:nvSpPr>
            <p:spPr>
              <a:xfrm>
                <a:off x="7493503" y="5584723"/>
                <a:ext cx="673564" cy="3231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500">
                    <a:solidFill>
                      <a:srgbClr val="000000"/>
                    </a:solidFill>
                    <a:latin typeface="Arial"/>
                    <a:ea typeface="Arial"/>
                    <a:cs typeface="Arial"/>
                    <a:sym typeface="Arial"/>
                  </a:rPr>
                  <a:t>強度</a:t>
                </a:r>
                <a:endParaRPr sz="1500">
                  <a:solidFill>
                    <a:srgbClr val="000000"/>
                  </a:solidFill>
                  <a:latin typeface="Arial"/>
                  <a:ea typeface="Arial"/>
                  <a:cs typeface="Arial"/>
                  <a:sym typeface="Arial"/>
                </a:endParaRPr>
              </a:p>
            </p:txBody>
          </p:sp>
          <p:sp>
            <p:nvSpPr>
              <p:cNvPr id="466" name="Google Shape;466;p27"/>
              <p:cNvSpPr/>
              <p:nvPr/>
            </p:nvSpPr>
            <p:spPr>
              <a:xfrm>
                <a:off x="2041450" y="1903228"/>
                <a:ext cx="5324104" cy="2551829"/>
              </a:xfrm>
              <a:custGeom>
                <a:rect b="b" l="l" r="r" t="t"/>
                <a:pathLst>
                  <a:path extrusionOk="0" h="2551829" w="4657061">
                    <a:moveTo>
                      <a:pt x="0" y="1743740"/>
                    </a:moveTo>
                    <a:cubicBezTo>
                      <a:pt x="584791" y="2250558"/>
                      <a:pt x="1169582" y="2757377"/>
                      <a:pt x="1945759" y="2466754"/>
                    </a:cubicBezTo>
                    <a:cubicBezTo>
                      <a:pt x="2721936" y="2176131"/>
                      <a:pt x="3689498" y="1088065"/>
                      <a:pt x="4657061" y="0"/>
                    </a:cubicBezTo>
                  </a:path>
                </a:pathLst>
              </a:custGeom>
              <a:noFill/>
              <a:ln cap="flat" cmpd="sng" w="38100">
                <a:solidFill>
                  <a:srgbClr val="548135"/>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7" name="Google Shape;467;p27"/>
              <p:cNvSpPr txBox="1"/>
              <p:nvPr/>
            </p:nvSpPr>
            <p:spPr>
              <a:xfrm>
                <a:off x="2432049" y="2685699"/>
                <a:ext cx="275756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800">
                    <a:solidFill>
                      <a:srgbClr val="000000"/>
                    </a:solidFill>
                    <a:latin typeface="Arial"/>
                    <a:ea typeface="Arial"/>
                    <a:cs typeface="Arial"/>
                    <a:sym typeface="Arial"/>
                  </a:rPr>
                  <a:t>虛線表現出訓練強度與上呼吸道感染機率的關係。</a:t>
                </a:r>
                <a:endParaRPr sz="1800">
                  <a:solidFill>
                    <a:srgbClr val="000000"/>
                  </a:solidFill>
                  <a:latin typeface="Arial"/>
                  <a:ea typeface="Arial"/>
                  <a:cs typeface="Arial"/>
                  <a:sym typeface="Arial"/>
                </a:endParaRPr>
              </a:p>
            </p:txBody>
          </p:sp>
          <p:sp>
            <p:nvSpPr>
              <p:cNvPr id="468" name="Google Shape;468;p27"/>
              <p:cNvSpPr txBox="1"/>
              <p:nvPr/>
            </p:nvSpPr>
            <p:spPr>
              <a:xfrm>
                <a:off x="6087436" y="4058004"/>
                <a:ext cx="2069052"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600">
                    <a:solidFill>
                      <a:srgbClr val="000000"/>
                    </a:solidFill>
                    <a:latin typeface="Arial"/>
                    <a:ea typeface="Arial"/>
                    <a:cs typeface="Arial"/>
                    <a:sym typeface="Arial"/>
                  </a:rPr>
                  <a:t>由 J 型曲線可知，適度的運動會降低上呼吸道感染(URTI)的機率，而激烈的運動則會升高感染的機率。</a:t>
                </a:r>
                <a:endParaRPr sz="1600">
                  <a:solidFill>
                    <a:srgbClr val="000000"/>
                  </a:solidFill>
                  <a:latin typeface="Arial"/>
                  <a:ea typeface="Arial"/>
                  <a:cs typeface="Arial"/>
                  <a:sym typeface="Arial"/>
                </a:endParaRPr>
              </a:p>
            </p:txBody>
          </p:sp>
        </p:grpSp>
        <p:sp>
          <p:nvSpPr>
            <p:cNvPr id="469" name="Google Shape;469;p27"/>
            <p:cNvSpPr txBox="1"/>
            <p:nvPr/>
          </p:nvSpPr>
          <p:spPr>
            <a:xfrm>
              <a:off x="3177476" y="6024954"/>
              <a:ext cx="2400657"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1800">
                  <a:solidFill>
                    <a:srgbClr val="000000"/>
                  </a:solidFill>
                  <a:latin typeface="Arial"/>
                  <a:ea typeface="Arial"/>
                  <a:cs typeface="Arial"/>
                  <a:sym typeface="Arial"/>
                </a:rPr>
                <a:t>運動量與運動強度</a:t>
              </a:r>
              <a:endParaRPr b="1" sz="1800">
                <a:solidFill>
                  <a:srgbClr val="000000"/>
                </a:solidFill>
                <a:latin typeface="Arial"/>
                <a:ea typeface="Arial"/>
                <a:cs typeface="Arial"/>
                <a:sym typeface="Arial"/>
              </a:endParaRPr>
            </a:p>
          </p:txBody>
        </p:sp>
      </p:grpSp>
      <p:sp>
        <p:nvSpPr>
          <p:cNvPr id="470" name="Google Shape;470;p27"/>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28"/>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過度訓練</a:t>
            </a:r>
            <a:endParaRPr b="1" i="0" sz="4400" u="none" cap="none" strike="noStrike">
              <a:solidFill>
                <a:srgbClr val="000000"/>
              </a:solidFill>
              <a:latin typeface="Arial"/>
              <a:ea typeface="Arial"/>
              <a:cs typeface="Arial"/>
              <a:sym typeface="Arial"/>
            </a:endParaRPr>
          </a:p>
        </p:txBody>
      </p:sp>
      <p:sp>
        <p:nvSpPr>
          <p:cNvPr id="477" name="Google Shape;477;p28"/>
          <p:cNvSpPr txBox="1"/>
          <p:nvPr>
            <p:ph idx="4294967295"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r>
              <a:rPr b="0" i="0" lang="zh-TW" sz="1200" u="none" cap="none" strike="noStrike">
                <a:solidFill>
                  <a:srgbClr val="898989"/>
                </a:solidFill>
                <a:latin typeface="Arial"/>
                <a:ea typeface="Arial"/>
                <a:cs typeface="Arial"/>
                <a:sym typeface="Arial"/>
              </a:rPr>
              <a:t>14</a:t>
            </a:r>
            <a:endParaRPr b="0" i="0" sz="1200" u="none" cap="none" strike="noStrike">
              <a:solidFill>
                <a:srgbClr val="898989"/>
              </a:solidFill>
              <a:latin typeface="Arial"/>
              <a:ea typeface="Arial"/>
              <a:cs typeface="Arial"/>
              <a:sym typeface="Arial"/>
            </a:endParaRPr>
          </a:p>
        </p:txBody>
      </p:sp>
      <p:grpSp>
        <p:nvGrpSpPr>
          <p:cNvPr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id="478" name="Google Shape;478;p28" title="iSlide™ 版权声明  COPYRIGHT NOTICE"/>
          <p:cNvGrpSpPr/>
          <p:nvPr/>
        </p:nvGrpSpPr>
        <p:grpSpPr>
          <a:xfrm>
            <a:off x="353822" y="1960011"/>
            <a:ext cx="8436355" cy="2790658"/>
            <a:chOff x="780163" y="1924001"/>
            <a:chExt cx="10758601" cy="3720878"/>
          </a:xfrm>
        </p:grpSpPr>
        <p:cxnSp>
          <p:nvCxnSpPr>
            <p:cNvPr id="479" name="Google Shape;479;p28"/>
            <p:cNvCxnSpPr>
              <a:stCxn id="480" idx="6"/>
              <a:endCxn id="481" idx="2"/>
            </p:cNvCxnSpPr>
            <p:nvPr/>
          </p:nvCxnSpPr>
          <p:spPr>
            <a:xfrm>
              <a:off x="905904" y="3012274"/>
              <a:ext cx="10341900" cy="0"/>
            </a:xfrm>
            <a:prstGeom prst="straightConnector1">
              <a:avLst/>
            </a:prstGeom>
            <a:noFill/>
            <a:ln cap="flat" cmpd="sng" w="28575">
              <a:solidFill>
                <a:srgbClr val="BFBFBF"/>
              </a:solidFill>
              <a:prstDash val="dash"/>
              <a:miter lim="800000"/>
              <a:headEnd len="sm" w="sm" type="none"/>
              <a:tailEnd len="sm" w="sm" type="none"/>
            </a:ln>
          </p:spPr>
        </p:cxnSp>
        <p:sp>
          <p:nvSpPr>
            <p:cNvPr id="482" name="Google Shape;482;p28"/>
            <p:cNvSpPr/>
            <p:nvPr/>
          </p:nvSpPr>
          <p:spPr>
            <a:xfrm>
              <a:off x="8524449" y="3267641"/>
              <a:ext cx="2905552" cy="780213"/>
            </a:xfrm>
            <a:prstGeom prst="homePlate">
              <a:avLst>
                <a:gd fmla="val 50000" name="adj"/>
              </a:avLst>
            </a:prstGeom>
            <a:solidFill>
              <a:schemeClr val="accent5"/>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000">
                  <a:solidFill>
                    <a:schemeClr val="lt1"/>
                  </a:solidFill>
                  <a:latin typeface="Arial"/>
                  <a:ea typeface="Arial"/>
                  <a:cs typeface="Arial"/>
                  <a:sym typeface="Arial"/>
                </a:rPr>
                <a:t>症狀</a:t>
              </a:r>
              <a:endParaRPr b="1" sz="2000">
                <a:solidFill>
                  <a:schemeClr val="lt1"/>
                </a:solidFill>
                <a:latin typeface="Arial"/>
                <a:ea typeface="Arial"/>
                <a:cs typeface="Arial"/>
                <a:sym typeface="Arial"/>
              </a:endParaRPr>
            </a:p>
          </p:txBody>
        </p:sp>
        <p:sp>
          <p:nvSpPr>
            <p:cNvPr id="483" name="Google Shape;483;p28"/>
            <p:cNvSpPr/>
            <p:nvPr/>
          </p:nvSpPr>
          <p:spPr>
            <a:xfrm>
              <a:off x="5996148" y="3267641"/>
              <a:ext cx="2828753" cy="780213"/>
            </a:xfrm>
            <a:prstGeom prst="homePlate">
              <a:avLst>
                <a:gd fmla="val 50000" name="adj"/>
              </a:avLst>
            </a:prstGeom>
            <a:solidFill>
              <a:schemeClr val="accent4"/>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1600">
                  <a:solidFill>
                    <a:schemeClr val="lt1"/>
                  </a:solidFill>
                  <a:latin typeface="Arial"/>
                  <a:ea typeface="Arial"/>
                  <a:cs typeface="Arial"/>
                  <a:sym typeface="Arial"/>
                </a:rPr>
                <a:t>    非功能性超負荷訓練</a:t>
              </a:r>
              <a:endParaRPr b="1" sz="1600">
                <a:solidFill>
                  <a:schemeClr val="lt1"/>
                </a:solidFill>
                <a:latin typeface="Arial"/>
                <a:ea typeface="Arial"/>
                <a:cs typeface="Arial"/>
                <a:sym typeface="Arial"/>
              </a:endParaRPr>
            </a:p>
          </p:txBody>
        </p:sp>
        <p:sp>
          <p:nvSpPr>
            <p:cNvPr id="484" name="Google Shape;484;p28"/>
            <p:cNvSpPr/>
            <p:nvPr/>
          </p:nvSpPr>
          <p:spPr>
            <a:xfrm>
              <a:off x="3381192" y="3267641"/>
              <a:ext cx="2905552" cy="780213"/>
            </a:xfrm>
            <a:prstGeom prst="homePlate">
              <a:avLst>
                <a:gd fmla="val 50000" name="adj"/>
              </a:avLst>
            </a:prstGeom>
            <a:solidFill>
              <a:schemeClr val="accent3"/>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   功能性超負荷訓練</a:t>
              </a:r>
              <a:endParaRPr b="1" sz="1800">
                <a:solidFill>
                  <a:schemeClr val="lt1"/>
                </a:solidFill>
                <a:latin typeface="Arial"/>
                <a:ea typeface="Arial"/>
                <a:cs typeface="Arial"/>
                <a:sym typeface="Arial"/>
              </a:endParaRPr>
            </a:p>
          </p:txBody>
        </p:sp>
        <p:sp>
          <p:nvSpPr>
            <p:cNvPr id="485" name="Google Shape;485;p28"/>
            <p:cNvSpPr/>
            <p:nvPr/>
          </p:nvSpPr>
          <p:spPr>
            <a:xfrm>
              <a:off x="843034" y="3267640"/>
              <a:ext cx="2828753" cy="780215"/>
            </a:xfrm>
            <a:prstGeom prst="homePlate">
              <a:avLst>
                <a:gd fmla="val 50000" name="adj"/>
              </a:avLst>
            </a:prstGeom>
            <a:solidFill>
              <a:schemeClr val="accent1"/>
            </a:solidFill>
            <a:ln cap="flat" cmpd="sng" w="38100">
              <a:solidFill>
                <a:srgbClr val="F2F2F2"/>
              </a:solidFill>
              <a:prstDash val="solid"/>
              <a:miter lim="800000"/>
              <a:headEnd len="sm" w="sm" type="none"/>
              <a:tailEnd len="sm" w="sm" type="none"/>
            </a:ln>
          </p:spPr>
          <p:txBody>
            <a:bodyPr anchorCtr="0" anchor="ctr" bIns="35100" lIns="67500" spcFirstLastPara="1" rIns="67500" wrap="square" tIns="35100">
              <a:noAutofit/>
            </a:bodyPr>
            <a:lstStyle/>
            <a:p>
              <a:pPr indent="0" lvl="0" marL="0" marR="0" rtl="0" algn="ctr">
                <a:spcBef>
                  <a:spcPts val="0"/>
                </a:spcBef>
                <a:spcAft>
                  <a:spcPts val="0"/>
                </a:spcAft>
                <a:buNone/>
              </a:pPr>
              <a:r>
                <a:rPr b="1" lang="zh-TW" sz="2000">
                  <a:solidFill>
                    <a:schemeClr val="lt1"/>
                  </a:solidFill>
                  <a:latin typeface="Arial"/>
                  <a:ea typeface="Arial"/>
                  <a:cs typeface="Arial"/>
                  <a:sym typeface="Arial"/>
                </a:rPr>
                <a:t>疲勞</a:t>
              </a:r>
              <a:endParaRPr b="1" sz="2000">
                <a:solidFill>
                  <a:schemeClr val="lt1"/>
                </a:solidFill>
                <a:latin typeface="Arial"/>
                <a:ea typeface="Arial"/>
                <a:cs typeface="Arial"/>
                <a:sym typeface="Arial"/>
              </a:endParaRPr>
            </a:p>
          </p:txBody>
        </p:sp>
        <p:sp>
          <p:nvSpPr>
            <p:cNvPr id="486" name="Google Shape;486;p28"/>
            <p:cNvSpPr/>
            <p:nvPr/>
          </p:nvSpPr>
          <p:spPr>
            <a:xfrm>
              <a:off x="2066708" y="2902129"/>
              <a:ext cx="200242" cy="22029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7" name="Google Shape;487;p28"/>
            <p:cNvSpPr/>
            <p:nvPr/>
          </p:nvSpPr>
          <p:spPr>
            <a:xfrm>
              <a:off x="4733846" y="2902128"/>
              <a:ext cx="200242" cy="22029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8" name="Google Shape;488;p28"/>
            <p:cNvSpPr/>
            <p:nvPr/>
          </p:nvSpPr>
          <p:spPr>
            <a:xfrm>
              <a:off x="7219665" y="2902128"/>
              <a:ext cx="200242" cy="22029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9" name="Google Shape;489;p28"/>
            <p:cNvSpPr/>
            <p:nvPr/>
          </p:nvSpPr>
          <p:spPr>
            <a:xfrm>
              <a:off x="9886803" y="2902127"/>
              <a:ext cx="200242" cy="22029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0" name="Google Shape;480;p28"/>
            <p:cNvSpPr/>
            <p:nvPr/>
          </p:nvSpPr>
          <p:spPr>
            <a:xfrm>
              <a:off x="780163" y="2943105"/>
              <a:ext cx="125741" cy="13833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1" name="Google Shape;481;p28"/>
            <p:cNvSpPr/>
            <p:nvPr/>
          </p:nvSpPr>
          <p:spPr>
            <a:xfrm>
              <a:off x="11247848" y="2943105"/>
              <a:ext cx="125741" cy="13833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90" name="Google Shape;490;p28"/>
            <p:cNvSpPr txBox="1"/>
            <p:nvPr/>
          </p:nvSpPr>
          <p:spPr>
            <a:xfrm>
              <a:off x="1603634" y="1924001"/>
              <a:ext cx="1126391" cy="3386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3200">
                  <a:solidFill>
                    <a:schemeClr val="dk1"/>
                  </a:solidFill>
                  <a:latin typeface="Arial"/>
                  <a:ea typeface="Arial"/>
                  <a:cs typeface="Arial"/>
                  <a:sym typeface="Arial"/>
                </a:rPr>
                <a:t>Fatigue</a:t>
              </a:r>
              <a:endParaRPr/>
            </a:p>
          </p:txBody>
        </p:sp>
        <p:sp>
          <p:nvSpPr>
            <p:cNvPr id="491" name="Google Shape;491;p28"/>
            <p:cNvSpPr txBox="1"/>
            <p:nvPr/>
          </p:nvSpPr>
          <p:spPr>
            <a:xfrm>
              <a:off x="3741743" y="1924001"/>
              <a:ext cx="4570147" cy="2806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3200">
                  <a:solidFill>
                    <a:schemeClr val="dk1"/>
                  </a:solidFill>
                  <a:latin typeface="Arial"/>
                  <a:ea typeface="Arial"/>
                  <a:cs typeface="Arial"/>
                  <a:sym typeface="Arial"/>
                </a:rPr>
                <a:t>Overreaching</a:t>
              </a:r>
              <a:endParaRPr sz="3200">
                <a:solidFill>
                  <a:schemeClr val="dk1"/>
                </a:solidFill>
                <a:latin typeface="Arial"/>
                <a:ea typeface="Arial"/>
                <a:cs typeface="Arial"/>
                <a:sym typeface="Arial"/>
              </a:endParaRPr>
            </a:p>
          </p:txBody>
        </p:sp>
        <p:sp>
          <p:nvSpPr>
            <p:cNvPr id="492" name="Google Shape;492;p28"/>
            <p:cNvSpPr txBox="1"/>
            <p:nvPr/>
          </p:nvSpPr>
          <p:spPr>
            <a:xfrm>
              <a:off x="9323607" y="1924001"/>
              <a:ext cx="1126391" cy="3386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3200">
                  <a:solidFill>
                    <a:schemeClr val="dk1"/>
                  </a:solidFill>
                  <a:latin typeface="Arial"/>
                  <a:ea typeface="Arial"/>
                  <a:cs typeface="Arial"/>
                  <a:sym typeface="Arial"/>
                </a:rPr>
                <a:t>Overtraining</a:t>
              </a:r>
              <a:endParaRPr sz="3200">
                <a:solidFill>
                  <a:schemeClr val="dk1"/>
                </a:solidFill>
                <a:latin typeface="Arial"/>
                <a:ea typeface="Arial"/>
                <a:cs typeface="Arial"/>
                <a:sym typeface="Arial"/>
              </a:endParaRPr>
            </a:p>
          </p:txBody>
        </p:sp>
        <p:cxnSp>
          <p:nvCxnSpPr>
            <p:cNvPr id="493" name="Google Shape;493;p28"/>
            <p:cNvCxnSpPr/>
            <p:nvPr/>
          </p:nvCxnSpPr>
          <p:spPr>
            <a:xfrm>
              <a:off x="3421950" y="4158007"/>
              <a:ext cx="0" cy="1359634"/>
            </a:xfrm>
            <a:prstGeom prst="straightConnector1">
              <a:avLst/>
            </a:prstGeom>
            <a:noFill/>
            <a:ln cap="rnd" cmpd="sng" w="9525">
              <a:solidFill>
                <a:srgbClr val="D8D8D8"/>
              </a:solidFill>
              <a:prstDash val="solid"/>
              <a:round/>
              <a:headEnd len="sm" w="sm" type="none"/>
              <a:tailEnd len="sm" w="sm" type="none"/>
            </a:ln>
          </p:spPr>
        </p:cxnSp>
        <p:cxnSp>
          <p:nvCxnSpPr>
            <p:cNvPr id="494" name="Google Shape;494;p28"/>
            <p:cNvCxnSpPr/>
            <p:nvPr/>
          </p:nvCxnSpPr>
          <p:spPr>
            <a:xfrm>
              <a:off x="6174675" y="4158007"/>
              <a:ext cx="0" cy="1359634"/>
            </a:xfrm>
            <a:prstGeom prst="straightConnector1">
              <a:avLst/>
            </a:prstGeom>
            <a:noFill/>
            <a:ln cap="rnd" cmpd="sng" w="9525">
              <a:solidFill>
                <a:srgbClr val="D8D8D8"/>
              </a:solidFill>
              <a:prstDash val="solid"/>
              <a:round/>
              <a:headEnd len="sm" w="sm" type="none"/>
              <a:tailEnd len="sm" w="sm" type="none"/>
            </a:ln>
          </p:spPr>
        </p:cxnSp>
        <p:cxnSp>
          <p:nvCxnSpPr>
            <p:cNvPr id="495" name="Google Shape;495;p28"/>
            <p:cNvCxnSpPr/>
            <p:nvPr/>
          </p:nvCxnSpPr>
          <p:spPr>
            <a:xfrm>
              <a:off x="8908350" y="4158007"/>
              <a:ext cx="0" cy="1359634"/>
            </a:xfrm>
            <a:prstGeom prst="straightConnector1">
              <a:avLst/>
            </a:prstGeom>
            <a:noFill/>
            <a:ln cap="rnd" cmpd="sng" w="9525">
              <a:solidFill>
                <a:srgbClr val="D8D8D8"/>
              </a:solidFill>
              <a:prstDash val="solid"/>
              <a:round/>
              <a:headEnd len="sm" w="sm" type="none"/>
              <a:tailEnd len="sm" w="sm" type="none"/>
            </a:ln>
          </p:spPr>
        </p:cxnSp>
        <p:sp>
          <p:nvSpPr>
            <p:cNvPr id="496" name="Google Shape;496;p28"/>
            <p:cNvSpPr txBox="1"/>
            <p:nvPr/>
          </p:nvSpPr>
          <p:spPr>
            <a:xfrm>
              <a:off x="843034" y="4158007"/>
              <a:ext cx="2538157" cy="1486872"/>
            </a:xfrm>
            <a:prstGeom prst="rect">
              <a:avLst/>
            </a:prstGeom>
            <a:noFill/>
            <a:ln>
              <a:noFill/>
            </a:ln>
          </p:spPr>
          <p:txBody>
            <a:bodyPr anchorCtr="0" anchor="t" bIns="35100" lIns="67500" spcFirstLastPara="1" rIns="67500" wrap="square" tIns="35100">
              <a:noAutofit/>
            </a:bodyPr>
            <a:lstStyle/>
            <a:p>
              <a:pPr indent="0" lvl="0" marL="0" marR="0" rtl="0" algn="l">
                <a:lnSpc>
                  <a:spcPct val="140000"/>
                </a:lnSpc>
                <a:spcBef>
                  <a:spcPts val="0"/>
                </a:spcBef>
                <a:spcAft>
                  <a:spcPts val="0"/>
                </a:spcAft>
                <a:buNone/>
              </a:pPr>
              <a:r>
                <a:rPr lang="zh-TW" sz="1600">
                  <a:solidFill>
                    <a:schemeClr val="dk1"/>
                  </a:solidFill>
                  <a:latin typeface="Arial"/>
                  <a:ea typeface="Arial"/>
                  <a:cs typeface="Arial"/>
                  <a:sym typeface="Arial"/>
                </a:rPr>
                <a:t>疲勞使得運動表現下降，恢復快，通常在24~48小時內恢復。.</a:t>
              </a:r>
              <a:endParaRPr sz="1600">
                <a:solidFill>
                  <a:schemeClr val="dk1"/>
                </a:solidFill>
                <a:latin typeface="Arial"/>
                <a:ea typeface="Arial"/>
                <a:cs typeface="Arial"/>
                <a:sym typeface="Arial"/>
              </a:endParaRPr>
            </a:p>
          </p:txBody>
        </p:sp>
        <p:sp>
          <p:nvSpPr>
            <p:cNvPr id="497" name="Google Shape;497;p28"/>
            <p:cNvSpPr txBox="1"/>
            <p:nvPr/>
          </p:nvSpPr>
          <p:spPr>
            <a:xfrm>
              <a:off x="3529234" y="4158007"/>
              <a:ext cx="2538157" cy="1486872"/>
            </a:xfrm>
            <a:prstGeom prst="rect">
              <a:avLst/>
            </a:prstGeom>
            <a:noFill/>
            <a:ln>
              <a:noFill/>
            </a:ln>
          </p:spPr>
          <p:txBody>
            <a:bodyPr anchorCtr="0" anchor="t" bIns="35100" lIns="67500" spcFirstLastPara="1" rIns="67500" wrap="square" tIns="35100">
              <a:noAutofit/>
            </a:bodyPr>
            <a:lstStyle/>
            <a:p>
              <a:pPr indent="0" lvl="0" marL="0" marR="0" rtl="0" algn="l">
                <a:lnSpc>
                  <a:spcPct val="150000"/>
                </a:lnSpc>
                <a:spcBef>
                  <a:spcPts val="0"/>
                </a:spcBef>
                <a:spcAft>
                  <a:spcPts val="0"/>
                </a:spcAft>
                <a:buNone/>
              </a:pPr>
              <a:r>
                <a:rPr lang="zh-TW" sz="1600">
                  <a:solidFill>
                    <a:schemeClr val="dk1"/>
                  </a:solidFill>
                  <a:latin typeface="Arial"/>
                  <a:ea typeface="Arial"/>
                  <a:cs typeface="Arial"/>
                  <a:sym typeface="Arial"/>
                </a:rPr>
                <a:t>過度訓練之前出現的持續疲勞的情況，是提高長期運動表現計畫的一部分。超負荷訓練可以通過幾個星期（最多兩週）的休息而復原。</a:t>
              </a:r>
              <a:endParaRPr sz="1600">
                <a:solidFill>
                  <a:schemeClr val="dk1"/>
                </a:solidFill>
                <a:latin typeface="Arial"/>
                <a:ea typeface="Arial"/>
                <a:cs typeface="Arial"/>
                <a:sym typeface="Arial"/>
              </a:endParaRPr>
            </a:p>
          </p:txBody>
        </p:sp>
        <p:sp>
          <p:nvSpPr>
            <p:cNvPr id="498" name="Google Shape;498;p28"/>
            <p:cNvSpPr txBox="1"/>
            <p:nvPr/>
          </p:nvSpPr>
          <p:spPr>
            <a:xfrm>
              <a:off x="6262908" y="4158007"/>
              <a:ext cx="2538157" cy="1486872"/>
            </a:xfrm>
            <a:prstGeom prst="rect">
              <a:avLst/>
            </a:prstGeom>
            <a:noFill/>
            <a:ln>
              <a:noFill/>
            </a:ln>
          </p:spPr>
          <p:txBody>
            <a:bodyPr anchorCtr="0" anchor="t" bIns="35100" lIns="67500" spcFirstLastPara="1" rIns="67500" wrap="square" tIns="35100">
              <a:noAutofit/>
            </a:bodyPr>
            <a:lstStyle/>
            <a:p>
              <a:pPr indent="0" lvl="0" marL="0" marR="0" rtl="0" algn="l">
                <a:lnSpc>
                  <a:spcPct val="150000"/>
                </a:lnSpc>
                <a:spcBef>
                  <a:spcPts val="0"/>
                </a:spcBef>
                <a:spcAft>
                  <a:spcPts val="0"/>
                </a:spcAft>
                <a:buNone/>
              </a:pPr>
              <a:r>
                <a:rPr lang="zh-TW" sz="1600">
                  <a:solidFill>
                    <a:schemeClr val="dk1"/>
                  </a:solidFill>
                  <a:latin typeface="Arial"/>
                  <a:ea typeface="Arial"/>
                  <a:cs typeface="Arial"/>
                  <a:sym typeface="Arial"/>
                </a:rPr>
                <a:t>恢復需要更長的時間（幾周，有時幾個月）。</a:t>
              </a:r>
              <a:endParaRPr sz="16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zh-TW" sz="1600">
                  <a:solidFill>
                    <a:schemeClr val="dk1"/>
                  </a:solidFill>
                  <a:latin typeface="Arial"/>
                  <a:ea typeface="Arial"/>
                  <a:cs typeface="Arial"/>
                  <a:sym typeface="Arial"/>
                </a:rPr>
                <a:t>負面效益大於正面，不會帶來長期收益。</a:t>
              </a:r>
              <a:endParaRPr sz="1600">
                <a:solidFill>
                  <a:schemeClr val="dk1"/>
                </a:solidFill>
                <a:latin typeface="Arial"/>
                <a:ea typeface="Arial"/>
                <a:cs typeface="Arial"/>
                <a:sym typeface="Arial"/>
              </a:endParaRPr>
            </a:p>
          </p:txBody>
        </p:sp>
        <p:sp>
          <p:nvSpPr>
            <p:cNvPr id="499" name="Google Shape;499;p28"/>
            <p:cNvSpPr txBox="1"/>
            <p:nvPr/>
          </p:nvSpPr>
          <p:spPr>
            <a:xfrm>
              <a:off x="9000607" y="4158007"/>
              <a:ext cx="2538157" cy="1486872"/>
            </a:xfrm>
            <a:prstGeom prst="rect">
              <a:avLst/>
            </a:prstGeom>
            <a:noFill/>
            <a:ln>
              <a:noFill/>
            </a:ln>
          </p:spPr>
          <p:txBody>
            <a:bodyPr anchorCtr="0" anchor="t" bIns="35100" lIns="67500" spcFirstLastPara="1" rIns="67500" wrap="square" tIns="35100">
              <a:noAutofit/>
            </a:bodyPr>
            <a:lstStyle/>
            <a:p>
              <a:pPr indent="0" lvl="0" marL="0" marR="0" rtl="0" algn="ctr">
                <a:lnSpc>
                  <a:spcPct val="150000"/>
                </a:lnSpc>
                <a:spcBef>
                  <a:spcPts val="0"/>
                </a:spcBef>
                <a:spcAft>
                  <a:spcPts val="0"/>
                </a:spcAft>
                <a:buNone/>
              </a:pPr>
              <a:r>
                <a:rPr lang="zh-TW" sz="1600">
                  <a:solidFill>
                    <a:schemeClr val="dk1"/>
                  </a:solidFill>
                  <a:latin typeface="Arial"/>
                  <a:ea typeface="Arial"/>
                  <a:cs typeface="Arial"/>
                  <a:sym typeface="Arial"/>
                </a:rPr>
                <a:t>恢復需要很長時間，有時需要好幾個月。</a:t>
              </a:r>
              <a:endParaRPr sz="1600">
                <a:solidFill>
                  <a:schemeClr val="dk1"/>
                </a:solidFill>
                <a:latin typeface="Arial"/>
                <a:ea typeface="Arial"/>
                <a:cs typeface="Arial"/>
                <a:sym typeface="Arial"/>
              </a:endParaRPr>
            </a:p>
          </p:txBody>
        </p:sp>
      </p:grpSp>
    </p:spTree>
  </p:cSld>
  <p:clrMapOvr>
    <a:masterClrMapping/>
  </p:clrMapOvr>
  <mc:AlternateContent>
    <mc:Choice Requires="p14">
      <p:transition spd="slow" p14:dur="20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Google Shape;505;p29"/>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過度訓練的症狀</a:t>
            </a:r>
            <a:endParaRPr b="1" i="0" sz="4400" u="none" cap="none" strike="noStrike">
              <a:solidFill>
                <a:srgbClr val="000000"/>
              </a:solidFill>
              <a:latin typeface="Arial"/>
              <a:ea typeface="Arial"/>
              <a:cs typeface="Arial"/>
              <a:sym typeface="Arial"/>
            </a:endParaRPr>
          </a:p>
        </p:txBody>
      </p:sp>
      <p:sp>
        <p:nvSpPr>
          <p:cNvPr id="506" name="Google Shape;506;p2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grpSp>
        <p:nvGrpSpPr>
          <p:cNvPr id="507" name="Google Shape;507;p29"/>
          <p:cNvGrpSpPr/>
          <p:nvPr/>
        </p:nvGrpSpPr>
        <p:grpSpPr>
          <a:xfrm>
            <a:off x="4651272" y="1517741"/>
            <a:ext cx="1848765" cy="2483075"/>
            <a:chOff x="6471158" y="1487838"/>
            <a:chExt cx="1848765" cy="2483075"/>
          </a:xfrm>
        </p:grpSpPr>
        <p:grpSp>
          <p:nvGrpSpPr>
            <p:cNvPr id="508" name="Google Shape;508;p29"/>
            <p:cNvGrpSpPr/>
            <p:nvPr/>
          </p:nvGrpSpPr>
          <p:grpSpPr>
            <a:xfrm>
              <a:off x="6471158" y="1487838"/>
              <a:ext cx="1828800" cy="2483075"/>
              <a:chOff x="6548650" y="1379349"/>
              <a:chExt cx="1828800" cy="2483075"/>
            </a:xfrm>
          </p:grpSpPr>
          <p:sp>
            <p:nvSpPr>
              <p:cNvPr id="509" name="Google Shape;509;p29"/>
              <p:cNvSpPr/>
              <p:nvPr/>
            </p:nvSpPr>
            <p:spPr>
              <a:xfrm>
                <a:off x="6548650" y="1379349"/>
                <a:ext cx="1828800" cy="2483075"/>
              </a:xfrm>
              <a:prstGeom prst="roundRect">
                <a:avLst>
                  <a:gd fmla="val 16667"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0" name="Google Shape;510;p29"/>
              <p:cNvSpPr/>
              <p:nvPr/>
            </p:nvSpPr>
            <p:spPr>
              <a:xfrm>
                <a:off x="6548650" y="1379349"/>
                <a:ext cx="1828800" cy="774915"/>
              </a:xfrm>
              <a:prstGeom prst="roundRect">
                <a:avLst>
                  <a:gd fmla="val 32667" name="adj"/>
                </a:avLst>
              </a:prstGeom>
              <a:solidFill>
                <a:srgbClr val="B6CC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11" name="Google Shape;511;p29"/>
            <p:cNvSpPr/>
            <p:nvPr/>
          </p:nvSpPr>
          <p:spPr>
            <a:xfrm>
              <a:off x="6491592" y="2262753"/>
              <a:ext cx="1828331" cy="170816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心悸、安靜心率增加、睡眠時的心率增加、心率變異率或心電圖改變、降低最大心跳率或恢復期心跳率</a:t>
              </a:r>
              <a:endParaRPr sz="1400">
                <a:solidFill>
                  <a:schemeClr val="dk1"/>
                </a:solidFill>
                <a:latin typeface="Arial"/>
                <a:ea typeface="Arial"/>
                <a:cs typeface="Arial"/>
                <a:sym typeface="Arial"/>
              </a:endParaRPr>
            </a:p>
          </p:txBody>
        </p:sp>
      </p:grpSp>
      <p:grpSp>
        <p:nvGrpSpPr>
          <p:cNvPr id="512" name="Google Shape;512;p29"/>
          <p:cNvGrpSpPr/>
          <p:nvPr/>
        </p:nvGrpSpPr>
        <p:grpSpPr>
          <a:xfrm>
            <a:off x="250558" y="1517741"/>
            <a:ext cx="1828800" cy="2483074"/>
            <a:chOff x="1082913" y="3580107"/>
            <a:chExt cx="1828800" cy="2483074"/>
          </a:xfrm>
        </p:grpSpPr>
        <p:grpSp>
          <p:nvGrpSpPr>
            <p:cNvPr id="513" name="Google Shape;513;p29"/>
            <p:cNvGrpSpPr/>
            <p:nvPr/>
          </p:nvGrpSpPr>
          <p:grpSpPr>
            <a:xfrm>
              <a:off x="1082913" y="3580107"/>
              <a:ext cx="1828800" cy="2483074"/>
              <a:chOff x="1501368" y="3254644"/>
              <a:chExt cx="1828800" cy="2483074"/>
            </a:xfrm>
          </p:grpSpPr>
          <p:sp>
            <p:nvSpPr>
              <p:cNvPr id="514" name="Google Shape;514;p29"/>
              <p:cNvSpPr/>
              <p:nvPr/>
            </p:nvSpPr>
            <p:spPr>
              <a:xfrm>
                <a:off x="1501368" y="3254644"/>
                <a:ext cx="1828800" cy="2483074"/>
              </a:xfrm>
              <a:prstGeom prst="roundRect">
                <a:avLst>
                  <a:gd fmla="val 16667"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5" name="Google Shape;515;p29"/>
              <p:cNvSpPr/>
              <p:nvPr/>
            </p:nvSpPr>
            <p:spPr>
              <a:xfrm>
                <a:off x="1501368" y="3254644"/>
                <a:ext cx="1828800" cy="774915"/>
              </a:xfrm>
              <a:prstGeom prst="roundRect">
                <a:avLst>
                  <a:gd fmla="val 32667" name="adj"/>
                </a:avLst>
              </a:prstGeom>
              <a:solidFill>
                <a:srgbClr val="ECE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Arial"/>
                    <a:ea typeface="Arial"/>
                    <a:cs typeface="Arial"/>
                    <a:sym typeface="Arial"/>
                  </a:rPr>
                  <a:t>運動表現</a:t>
                </a:r>
                <a:endParaRPr b="1" sz="2400">
                  <a:solidFill>
                    <a:schemeClr val="dk1"/>
                  </a:solidFill>
                  <a:latin typeface="Arial"/>
                  <a:ea typeface="Arial"/>
                  <a:cs typeface="Arial"/>
                  <a:sym typeface="Arial"/>
                </a:endParaRPr>
              </a:p>
            </p:txBody>
          </p:sp>
        </p:grpSp>
        <p:sp>
          <p:nvSpPr>
            <p:cNvPr id="516" name="Google Shape;516;p29"/>
            <p:cNvSpPr/>
            <p:nvPr/>
          </p:nvSpPr>
          <p:spPr>
            <a:xfrm>
              <a:off x="1103426" y="4419011"/>
              <a:ext cx="1764642" cy="1384995"/>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降低表現</a:t>
              </a:r>
              <a:endParaRPr sz="1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b="1" lang="zh-TW" sz="1400">
                  <a:solidFill>
                    <a:schemeClr val="dk1"/>
                  </a:solidFill>
                  <a:latin typeface="Arial"/>
                  <a:ea typeface="Arial"/>
                  <a:cs typeface="Arial"/>
                  <a:sym typeface="Arial"/>
                </a:rPr>
                <a:t>沒有表現上的下降，就沒有過度訓練</a:t>
              </a:r>
              <a:endParaRPr b="1" sz="1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需要很長時間恢復</a:t>
              </a:r>
              <a:endParaRPr sz="1400">
                <a:solidFill>
                  <a:schemeClr val="dk1"/>
                </a:solidFill>
                <a:latin typeface="Arial"/>
                <a:ea typeface="Arial"/>
                <a:cs typeface="Arial"/>
                <a:sym typeface="Arial"/>
              </a:endParaRPr>
            </a:p>
          </p:txBody>
        </p:sp>
      </p:grpSp>
      <p:grpSp>
        <p:nvGrpSpPr>
          <p:cNvPr id="517" name="Google Shape;517;p29"/>
          <p:cNvGrpSpPr/>
          <p:nvPr/>
        </p:nvGrpSpPr>
        <p:grpSpPr>
          <a:xfrm>
            <a:off x="2450915" y="1517740"/>
            <a:ext cx="1844598" cy="2815354"/>
            <a:chOff x="3777035" y="2386736"/>
            <a:chExt cx="1844598" cy="2815354"/>
          </a:xfrm>
        </p:grpSpPr>
        <p:grpSp>
          <p:nvGrpSpPr>
            <p:cNvPr id="518" name="Google Shape;518;p29"/>
            <p:cNvGrpSpPr/>
            <p:nvPr/>
          </p:nvGrpSpPr>
          <p:grpSpPr>
            <a:xfrm>
              <a:off x="3777035" y="2386736"/>
              <a:ext cx="1828800" cy="2483075"/>
              <a:chOff x="3901022" y="2340243"/>
              <a:chExt cx="1828800" cy="2483075"/>
            </a:xfrm>
          </p:grpSpPr>
          <p:sp>
            <p:nvSpPr>
              <p:cNvPr id="519" name="Google Shape;519;p29"/>
              <p:cNvSpPr/>
              <p:nvPr/>
            </p:nvSpPr>
            <p:spPr>
              <a:xfrm>
                <a:off x="3901022" y="2340243"/>
                <a:ext cx="1828800" cy="2483075"/>
              </a:xfrm>
              <a:prstGeom prst="roundRect">
                <a:avLst>
                  <a:gd fmla="val 16667"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0" name="Google Shape;520;p29"/>
              <p:cNvSpPr/>
              <p:nvPr/>
            </p:nvSpPr>
            <p:spPr>
              <a:xfrm>
                <a:off x="3901022" y="2340244"/>
                <a:ext cx="1828800" cy="774915"/>
              </a:xfrm>
              <a:prstGeom prst="roundRect">
                <a:avLst>
                  <a:gd fmla="val 38667" name="adj"/>
                </a:avLst>
              </a:prstGeom>
              <a:solidFill>
                <a:srgbClr val="C2C0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21" name="Google Shape;521;p29"/>
            <p:cNvSpPr/>
            <p:nvPr/>
          </p:nvSpPr>
          <p:spPr>
            <a:xfrm>
              <a:off x="3777035" y="3170765"/>
              <a:ext cx="1844598" cy="2031325"/>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疲勞、慢性肌肉酸痛、提早疲勞、有氧能力下降、無法完成鍛煉會推遲恢復、減少肌肉力量、四肢沉重感</a:t>
              </a:r>
              <a:endParaRPr/>
            </a:p>
            <a:p>
              <a:pPr indent="0" lvl="0" marL="0" marR="0" rtl="0" algn="ctr">
                <a:lnSpc>
                  <a:spcPct val="150000"/>
                </a:lnSpc>
                <a:spcBef>
                  <a:spcPts val="0"/>
                </a:spcBef>
                <a:spcAft>
                  <a:spcPts val="0"/>
                </a:spcAft>
                <a:buNone/>
              </a:pPr>
              <a:r>
                <a:t/>
              </a:r>
              <a:endParaRPr sz="1400">
                <a:solidFill>
                  <a:schemeClr val="dk1"/>
                </a:solidFill>
                <a:latin typeface="Arial"/>
                <a:ea typeface="Arial"/>
                <a:cs typeface="Arial"/>
                <a:sym typeface="Arial"/>
              </a:endParaRPr>
            </a:p>
          </p:txBody>
        </p:sp>
      </p:grpSp>
      <p:grpSp>
        <p:nvGrpSpPr>
          <p:cNvPr id="522" name="Google Shape;522;p29"/>
          <p:cNvGrpSpPr/>
          <p:nvPr/>
        </p:nvGrpSpPr>
        <p:grpSpPr>
          <a:xfrm>
            <a:off x="6851629" y="1517741"/>
            <a:ext cx="1828800" cy="2507321"/>
            <a:chOff x="6471158" y="1487838"/>
            <a:chExt cx="1828800" cy="2003733"/>
          </a:xfrm>
        </p:grpSpPr>
        <p:grpSp>
          <p:nvGrpSpPr>
            <p:cNvPr id="523" name="Google Shape;523;p29"/>
            <p:cNvGrpSpPr/>
            <p:nvPr/>
          </p:nvGrpSpPr>
          <p:grpSpPr>
            <a:xfrm>
              <a:off x="6471158" y="1487838"/>
              <a:ext cx="1828800" cy="1984357"/>
              <a:chOff x="6548650" y="1379349"/>
              <a:chExt cx="1828800" cy="1984357"/>
            </a:xfrm>
          </p:grpSpPr>
          <p:sp>
            <p:nvSpPr>
              <p:cNvPr id="524" name="Google Shape;524;p29"/>
              <p:cNvSpPr/>
              <p:nvPr/>
            </p:nvSpPr>
            <p:spPr>
              <a:xfrm>
                <a:off x="6548650" y="1379349"/>
                <a:ext cx="1828800" cy="1984357"/>
              </a:xfrm>
              <a:prstGeom prst="roundRect">
                <a:avLst>
                  <a:gd fmla="val 16667"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5" name="Google Shape;525;p29"/>
              <p:cNvSpPr/>
              <p:nvPr/>
            </p:nvSpPr>
            <p:spPr>
              <a:xfrm>
                <a:off x="6548650" y="1379349"/>
                <a:ext cx="1828800" cy="645529"/>
              </a:xfrm>
              <a:prstGeom prst="roundRect">
                <a:avLst>
                  <a:gd fmla="val 32667" name="adj"/>
                </a:avLst>
              </a:prstGeom>
              <a:solidFill>
                <a:srgbClr val="DEB1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26" name="Google Shape;526;p29"/>
            <p:cNvSpPr/>
            <p:nvPr/>
          </p:nvSpPr>
          <p:spPr>
            <a:xfrm>
              <a:off x="6580251" y="2126490"/>
              <a:ext cx="1653827" cy="1365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經常生病</a:t>
              </a:r>
              <a:br>
                <a:rPr lang="zh-TW" sz="1400">
                  <a:solidFill>
                    <a:schemeClr val="dk1"/>
                  </a:solidFill>
                  <a:latin typeface="Arial"/>
                  <a:ea typeface="Arial"/>
                  <a:cs typeface="Arial"/>
                  <a:sym typeface="Arial"/>
                </a:rPr>
              </a:br>
              <a:r>
                <a:rPr lang="zh-TW" sz="1400">
                  <a:solidFill>
                    <a:schemeClr val="dk1"/>
                  </a:solidFill>
                  <a:latin typeface="Arial"/>
                  <a:ea typeface="Arial"/>
                  <a:cs typeface="Arial"/>
                  <a:sym typeface="Arial"/>
                </a:rPr>
                <a:t>白血球濃度降低</a:t>
              </a:r>
              <a:endParaRPr sz="1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麩醯胺酸濃度降低</a:t>
              </a:r>
              <a:endParaRPr sz="1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傷口不易癒合</a:t>
              </a:r>
              <a:endParaRPr sz="1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淋巴結腫大</a:t>
              </a:r>
              <a:endParaRPr/>
            </a:p>
          </p:txBody>
        </p:sp>
      </p:grpSp>
      <p:grpSp>
        <p:nvGrpSpPr>
          <p:cNvPr id="527" name="Google Shape;527;p29"/>
          <p:cNvGrpSpPr/>
          <p:nvPr/>
        </p:nvGrpSpPr>
        <p:grpSpPr>
          <a:xfrm>
            <a:off x="6857999" y="4244014"/>
            <a:ext cx="1828800" cy="2115994"/>
            <a:chOff x="6471158" y="1487838"/>
            <a:chExt cx="1828800" cy="2105408"/>
          </a:xfrm>
        </p:grpSpPr>
        <p:grpSp>
          <p:nvGrpSpPr>
            <p:cNvPr id="528" name="Google Shape;528;p29"/>
            <p:cNvGrpSpPr/>
            <p:nvPr/>
          </p:nvGrpSpPr>
          <p:grpSpPr>
            <a:xfrm>
              <a:off x="6471158" y="1487838"/>
              <a:ext cx="1828800" cy="2072647"/>
              <a:chOff x="6548650" y="1379349"/>
              <a:chExt cx="1828800" cy="2072647"/>
            </a:xfrm>
          </p:grpSpPr>
          <p:sp>
            <p:nvSpPr>
              <p:cNvPr id="529" name="Google Shape;529;p29"/>
              <p:cNvSpPr/>
              <p:nvPr/>
            </p:nvSpPr>
            <p:spPr>
              <a:xfrm>
                <a:off x="6548650" y="1379349"/>
                <a:ext cx="1828800" cy="2072647"/>
              </a:xfrm>
              <a:prstGeom prst="roundRect">
                <a:avLst>
                  <a:gd fmla="val 16667"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0" name="Google Shape;530;p29"/>
              <p:cNvSpPr/>
              <p:nvPr/>
            </p:nvSpPr>
            <p:spPr>
              <a:xfrm>
                <a:off x="6548650" y="1379349"/>
                <a:ext cx="1828800" cy="774915"/>
              </a:xfrm>
              <a:prstGeom prst="roundRect">
                <a:avLst>
                  <a:gd fmla="val 32667" name="adj"/>
                </a:avLst>
              </a:prstGeom>
              <a:solidFill>
                <a:srgbClr val="6F65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31" name="Google Shape;531;p29"/>
            <p:cNvSpPr/>
            <p:nvPr/>
          </p:nvSpPr>
          <p:spPr>
            <a:xfrm>
              <a:off x="6661369" y="2215180"/>
              <a:ext cx="1478852" cy="1378066"/>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過度減肥</a:t>
              </a:r>
              <a:endParaRPr sz="1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體重減輕</a:t>
              </a:r>
              <a:endParaRPr sz="1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食欲不振</a:t>
              </a:r>
              <a:endParaRPr/>
            </a:p>
            <a:p>
              <a:pPr indent="0" lvl="0" marL="0" marR="0" rtl="0" algn="ctr">
                <a:lnSpc>
                  <a:spcPct val="150000"/>
                </a:lnSpc>
                <a:spcBef>
                  <a:spcPts val="0"/>
                </a:spcBef>
                <a:spcAft>
                  <a:spcPts val="0"/>
                </a:spcAft>
                <a:buNone/>
              </a:pPr>
              <a:r>
                <a:rPr lang="zh-TW" sz="1400">
                  <a:solidFill>
                    <a:schemeClr val="dk1"/>
                  </a:solidFill>
                  <a:latin typeface="Arial"/>
                  <a:ea typeface="Arial"/>
                  <a:cs typeface="Arial"/>
                  <a:sym typeface="Arial"/>
                </a:rPr>
                <a:t>便秘或腹瀉</a:t>
              </a:r>
              <a:endParaRPr sz="1400">
                <a:solidFill>
                  <a:schemeClr val="dk1"/>
                </a:solidFill>
                <a:latin typeface="Arial"/>
                <a:ea typeface="Arial"/>
                <a:cs typeface="Arial"/>
                <a:sym typeface="Arial"/>
              </a:endParaRPr>
            </a:p>
          </p:txBody>
        </p:sp>
      </p:grpSp>
      <p:grpSp>
        <p:nvGrpSpPr>
          <p:cNvPr id="532" name="Google Shape;532;p29"/>
          <p:cNvGrpSpPr/>
          <p:nvPr/>
        </p:nvGrpSpPr>
        <p:grpSpPr>
          <a:xfrm>
            <a:off x="4662356" y="4244014"/>
            <a:ext cx="1828800" cy="2083068"/>
            <a:chOff x="3777035" y="2386737"/>
            <a:chExt cx="1828800" cy="2083068"/>
          </a:xfrm>
        </p:grpSpPr>
        <p:grpSp>
          <p:nvGrpSpPr>
            <p:cNvPr id="533" name="Google Shape;533;p29"/>
            <p:cNvGrpSpPr/>
            <p:nvPr/>
          </p:nvGrpSpPr>
          <p:grpSpPr>
            <a:xfrm>
              <a:off x="3777035" y="2386737"/>
              <a:ext cx="1828800" cy="2083068"/>
              <a:chOff x="3901022" y="2340244"/>
              <a:chExt cx="1828800" cy="2083068"/>
            </a:xfrm>
          </p:grpSpPr>
          <p:sp>
            <p:nvSpPr>
              <p:cNvPr id="534" name="Google Shape;534;p29"/>
              <p:cNvSpPr/>
              <p:nvPr/>
            </p:nvSpPr>
            <p:spPr>
              <a:xfrm>
                <a:off x="3901022" y="2340244"/>
                <a:ext cx="1828800" cy="2083068"/>
              </a:xfrm>
              <a:prstGeom prst="roundRect">
                <a:avLst>
                  <a:gd fmla="val 16667"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5" name="Google Shape;535;p29"/>
              <p:cNvSpPr/>
              <p:nvPr/>
            </p:nvSpPr>
            <p:spPr>
              <a:xfrm>
                <a:off x="3901022" y="2340244"/>
                <a:ext cx="1828800" cy="774915"/>
              </a:xfrm>
              <a:prstGeom prst="roundRect">
                <a:avLst>
                  <a:gd fmla="val 38667" name="adj"/>
                </a:avLst>
              </a:prstGeom>
              <a:solidFill>
                <a:srgbClr val="CCB49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36" name="Google Shape;536;p29"/>
            <p:cNvSpPr/>
            <p:nvPr/>
          </p:nvSpPr>
          <p:spPr>
            <a:xfrm>
              <a:off x="3923549" y="3178194"/>
              <a:ext cx="1478852" cy="78726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zh-TW" sz="1600">
                  <a:solidFill>
                    <a:schemeClr val="dk1"/>
                  </a:solidFill>
                  <a:latin typeface="Arial"/>
                  <a:ea typeface="Arial"/>
                  <a:cs typeface="Arial"/>
                  <a:sym typeface="Arial"/>
                </a:rPr>
                <a:t>失眠</a:t>
              </a:r>
              <a:endParaRPr/>
            </a:p>
            <a:p>
              <a:pPr indent="0" lvl="0" marL="0" marR="0" rtl="0" algn="ctr">
                <a:lnSpc>
                  <a:spcPct val="150000"/>
                </a:lnSpc>
                <a:spcBef>
                  <a:spcPts val="0"/>
                </a:spcBef>
                <a:spcAft>
                  <a:spcPts val="0"/>
                </a:spcAft>
                <a:buNone/>
              </a:pPr>
              <a:r>
                <a:rPr lang="zh-TW" sz="1600">
                  <a:solidFill>
                    <a:schemeClr val="dk1"/>
                  </a:solidFill>
                  <a:latin typeface="Arial"/>
                  <a:ea typeface="Arial"/>
                  <a:cs typeface="Arial"/>
                  <a:sym typeface="Arial"/>
                </a:rPr>
                <a:t>睡眠障礙</a:t>
              </a:r>
              <a:endParaRPr sz="1600">
                <a:solidFill>
                  <a:schemeClr val="dk1"/>
                </a:solidFill>
                <a:latin typeface="Arial"/>
                <a:ea typeface="Arial"/>
                <a:cs typeface="Arial"/>
                <a:sym typeface="Arial"/>
              </a:endParaRPr>
            </a:p>
          </p:txBody>
        </p:sp>
      </p:grpSp>
      <p:grpSp>
        <p:nvGrpSpPr>
          <p:cNvPr id="537" name="Google Shape;537;p29"/>
          <p:cNvGrpSpPr/>
          <p:nvPr/>
        </p:nvGrpSpPr>
        <p:grpSpPr>
          <a:xfrm>
            <a:off x="2466713" y="4244014"/>
            <a:ext cx="1828800" cy="2093414"/>
            <a:chOff x="6471158" y="1487838"/>
            <a:chExt cx="1828800" cy="2093414"/>
          </a:xfrm>
        </p:grpSpPr>
        <p:grpSp>
          <p:nvGrpSpPr>
            <p:cNvPr id="538" name="Google Shape;538;p29"/>
            <p:cNvGrpSpPr/>
            <p:nvPr/>
          </p:nvGrpSpPr>
          <p:grpSpPr>
            <a:xfrm>
              <a:off x="6471158" y="1487838"/>
              <a:ext cx="1828800" cy="2083068"/>
              <a:chOff x="6548650" y="1379349"/>
              <a:chExt cx="1828800" cy="2083068"/>
            </a:xfrm>
          </p:grpSpPr>
          <p:sp>
            <p:nvSpPr>
              <p:cNvPr id="539" name="Google Shape;539;p29"/>
              <p:cNvSpPr/>
              <p:nvPr/>
            </p:nvSpPr>
            <p:spPr>
              <a:xfrm>
                <a:off x="6548650" y="1379349"/>
                <a:ext cx="1828800" cy="2083068"/>
              </a:xfrm>
              <a:prstGeom prst="roundRect">
                <a:avLst>
                  <a:gd fmla="val 16667"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40" name="Google Shape;540;p29"/>
              <p:cNvSpPr/>
              <p:nvPr/>
            </p:nvSpPr>
            <p:spPr>
              <a:xfrm>
                <a:off x="6548650" y="1379349"/>
                <a:ext cx="1828800" cy="774915"/>
              </a:xfrm>
              <a:prstGeom prst="roundRect">
                <a:avLst>
                  <a:gd fmla="val 32667" name="adj"/>
                </a:avLst>
              </a:prstGeom>
              <a:solidFill>
                <a:srgbClr val="A77A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41" name="Google Shape;541;p29"/>
            <p:cNvSpPr/>
            <p:nvPr/>
          </p:nvSpPr>
          <p:spPr>
            <a:xfrm>
              <a:off x="6546335" y="2257813"/>
              <a:ext cx="1681600"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較低的睾酮濃度</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高濃度的皮質醇</a:t>
              </a:r>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最大乳酸值降低</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次大乳酸值降低</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長期CK值高</a:t>
              </a:r>
              <a:endParaRPr sz="1050">
                <a:solidFill>
                  <a:schemeClr val="dk1"/>
                </a:solidFill>
                <a:latin typeface="Arial"/>
                <a:ea typeface="Arial"/>
                <a:cs typeface="Arial"/>
                <a:sym typeface="Arial"/>
              </a:endParaRPr>
            </a:p>
          </p:txBody>
        </p:sp>
      </p:grpSp>
      <p:grpSp>
        <p:nvGrpSpPr>
          <p:cNvPr id="542" name="Google Shape;542;p29"/>
          <p:cNvGrpSpPr/>
          <p:nvPr/>
        </p:nvGrpSpPr>
        <p:grpSpPr>
          <a:xfrm>
            <a:off x="271070" y="4244013"/>
            <a:ext cx="1828800" cy="2083070"/>
            <a:chOff x="3777035" y="2386736"/>
            <a:chExt cx="1828800" cy="2083070"/>
          </a:xfrm>
        </p:grpSpPr>
        <p:grpSp>
          <p:nvGrpSpPr>
            <p:cNvPr id="543" name="Google Shape;543;p29"/>
            <p:cNvGrpSpPr/>
            <p:nvPr/>
          </p:nvGrpSpPr>
          <p:grpSpPr>
            <a:xfrm>
              <a:off x="3777035" y="2386736"/>
              <a:ext cx="1828800" cy="2083069"/>
              <a:chOff x="3901022" y="2340243"/>
              <a:chExt cx="1828800" cy="2083069"/>
            </a:xfrm>
          </p:grpSpPr>
          <p:sp>
            <p:nvSpPr>
              <p:cNvPr id="544" name="Google Shape;544;p29"/>
              <p:cNvSpPr/>
              <p:nvPr/>
            </p:nvSpPr>
            <p:spPr>
              <a:xfrm>
                <a:off x="3901022" y="2340243"/>
                <a:ext cx="1828800" cy="2083069"/>
              </a:xfrm>
              <a:prstGeom prst="roundRect">
                <a:avLst>
                  <a:gd fmla="val 16667"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5" name="Google Shape;545;p29"/>
              <p:cNvSpPr/>
              <p:nvPr/>
            </p:nvSpPr>
            <p:spPr>
              <a:xfrm>
                <a:off x="3901022" y="2340244"/>
                <a:ext cx="1828800" cy="774915"/>
              </a:xfrm>
              <a:prstGeom prst="roundRect">
                <a:avLst>
                  <a:gd fmla="val 38667" name="adj"/>
                </a:avLst>
              </a:prstGeom>
              <a:solidFill>
                <a:srgbClr val="E69C9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46" name="Google Shape;546;p29"/>
            <p:cNvSpPr/>
            <p:nvPr/>
          </p:nvSpPr>
          <p:spPr>
            <a:xfrm>
              <a:off x="3916999" y="3146367"/>
              <a:ext cx="1688835"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情緒干擾</a:t>
              </a:r>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易怒</a:t>
              </a:r>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失去動機</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失去競爭的動力</a:t>
              </a:r>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抑鬱症</a:t>
              </a:r>
              <a:r>
                <a:rPr lang="zh-TW" sz="1050">
                  <a:solidFill>
                    <a:schemeClr val="dk1"/>
                  </a:solidFill>
                  <a:latin typeface="Arial"/>
                  <a:ea typeface="Arial"/>
                  <a:cs typeface="Arial"/>
                  <a:sym typeface="Arial"/>
                </a:rPr>
                <a:t>.</a:t>
              </a:r>
              <a:endParaRPr sz="1050">
                <a:solidFill>
                  <a:schemeClr val="dk1"/>
                </a:solidFill>
                <a:latin typeface="Arial"/>
                <a:ea typeface="Arial"/>
                <a:cs typeface="Arial"/>
                <a:sym typeface="Arial"/>
              </a:endParaRPr>
            </a:p>
          </p:txBody>
        </p:sp>
      </p:grpSp>
      <p:sp>
        <p:nvSpPr>
          <p:cNvPr id="547" name="Google Shape;547;p29"/>
          <p:cNvSpPr/>
          <p:nvPr/>
        </p:nvSpPr>
        <p:spPr>
          <a:xfrm>
            <a:off x="2541890" y="1654046"/>
            <a:ext cx="164685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800">
                <a:solidFill>
                  <a:schemeClr val="dk1"/>
                </a:solidFill>
                <a:latin typeface="Arial"/>
                <a:ea typeface="Arial"/>
                <a:cs typeface="Arial"/>
                <a:sym typeface="Arial"/>
              </a:rPr>
              <a:t>疲勞</a:t>
            </a:r>
            <a:endParaRPr b="1" sz="2800">
              <a:solidFill>
                <a:schemeClr val="dk1"/>
              </a:solidFill>
              <a:latin typeface="Arial"/>
              <a:ea typeface="Arial"/>
              <a:cs typeface="Arial"/>
              <a:sym typeface="Arial"/>
            </a:endParaRPr>
          </a:p>
        </p:txBody>
      </p:sp>
      <p:sp>
        <p:nvSpPr>
          <p:cNvPr id="548" name="Google Shape;548;p29"/>
          <p:cNvSpPr/>
          <p:nvPr/>
        </p:nvSpPr>
        <p:spPr>
          <a:xfrm>
            <a:off x="4724871" y="1654046"/>
            <a:ext cx="164685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800">
                <a:solidFill>
                  <a:schemeClr val="dk1"/>
                </a:solidFill>
                <a:latin typeface="Arial"/>
                <a:ea typeface="Arial"/>
                <a:cs typeface="Arial"/>
                <a:sym typeface="Arial"/>
              </a:rPr>
              <a:t>生理</a:t>
            </a:r>
            <a:endParaRPr b="1" sz="2800">
              <a:solidFill>
                <a:schemeClr val="dk1"/>
              </a:solidFill>
              <a:latin typeface="Arial"/>
              <a:ea typeface="Arial"/>
              <a:cs typeface="Arial"/>
              <a:sym typeface="Arial"/>
            </a:endParaRPr>
          </a:p>
        </p:txBody>
      </p:sp>
      <p:sp>
        <p:nvSpPr>
          <p:cNvPr id="549" name="Google Shape;549;p29"/>
          <p:cNvSpPr/>
          <p:nvPr/>
        </p:nvSpPr>
        <p:spPr>
          <a:xfrm>
            <a:off x="6907852" y="1654046"/>
            <a:ext cx="164685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800">
                <a:solidFill>
                  <a:schemeClr val="dk1"/>
                </a:solidFill>
                <a:latin typeface="Arial"/>
                <a:ea typeface="Arial"/>
                <a:cs typeface="Arial"/>
                <a:sym typeface="Arial"/>
              </a:rPr>
              <a:t>免疫功能</a:t>
            </a:r>
            <a:endParaRPr b="1" sz="2800">
              <a:solidFill>
                <a:schemeClr val="dk1"/>
              </a:solidFill>
              <a:latin typeface="Arial"/>
              <a:ea typeface="Arial"/>
              <a:cs typeface="Arial"/>
              <a:sym typeface="Arial"/>
            </a:endParaRPr>
          </a:p>
        </p:txBody>
      </p:sp>
      <p:sp>
        <p:nvSpPr>
          <p:cNvPr id="550" name="Google Shape;550;p29"/>
          <p:cNvSpPr/>
          <p:nvPr/>
        </p:nvSpPr>
        <p:spPr>
          <a:xfrm>
            <a:off x="6907852" y="4375868"/>
            <a:ext cx="164685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800">
                <a:solidFill>
                  <a:schemeClr val="dk1"/>
                </a:solidFill>
                <a:latin typeface="Arial"/>
                <a:ea typeface="Arial"/>
                <a:cs typeface="Arial"/>
                <a:sym typeface="Arial"/>
              </a:rPr>
              <a:t>胃腸道</a:t>
            </a:r>
            <a:endParaRPr b="1" sz="2800">
              <a:solidFill>
                <a:schemeClr val="dk1"/>
              </a:solidFill>
              <a:latin typeface="Arial"/>
              <a:ea typeface="Arial"/>
              <a:cs typeface="Arial"/>
              <a:sym typeface="Arial"/>
            </a:endParaRPr>
          </a:p>
        </p:txBody>
      </p:sp>
      <p:sp>
        <p:nvSpPr>
          <p:cNvPr id="551" name="Google Shape;551;p29"/>
          <p:cNvSpPr/>
          <p:nvPr/>
        </p:nvSpPr>
        <p:spPr>
          <a:xfrm>
            <a:off x="4742246" y="4375868"/>
            <a:ext cx="164685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800">
                <a:solidFill>
                  <a:schemeClr val="dk1"/>
                </a:solidFill>
                <a:latin typeface="Arial"/>
                <a:ea typeface="Arial"/>
                <a:cs typeface="Arial"/>
                <a:sym typeface="Arial"/>
              </a:rPr>
              <a:t>睡眠</a:t>
            </a:r>
            <a:endParaRPr b="1" sz="2800">
              <a:solidFill>
                <a:schemeClr val="dk1"/>
              </a:solidFill>
              <a:latin typeface="Arial"/>
              <a:ea typeface="Arial"/>
              <a:cs typeface="Arial"/>
              <a:sym typeface="Arial"/>
            </a:endParaRPr>
          </a:p>
        </p:txBody>
      </p:sp>
      <p:sp>
        <p:nvSpPr>
          <p:cNvPr id="552" name="Google Shape;552;p29"/>
          <p:cNvSpPr/>
          <p:nvPr/>
        </p:nvSpPr>
        <p:spPr>
          <a:xfrm>
            <a:off x="2576640" y="4375868"/>
            <a:ext cx="164685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800">
                <a:solidFill>
                  <a:schemeClr val="dk1"/>
                </a:solidFill>
                <a:latin typeface="Arial"/>
                <a:ea typeface="Arial"/>
                <a:cs typeface="Arial"/>
                <a:sym typeface="Arial"/>
              </a:rPr>
              <a:t>血液</a:t>
            </a:r>
            <a:endParaRPr b="1" sz="2800">
              <a:solidFill>
                <a:schemeClr val="dk1"/>
              </a:solidFill>
              <a:latin typeface="Arial"/>
              <a:ea typeface="Arial"/>
              <a:cs typeface="Arial"/>
              <a:sym typeface="Arial"/>
            </a:endParaRPr>
          </a:p>
        </p:txBody>
      </p:sp>
      <p:sp>
        <p:nvSpPr>
          <p:cNvPr id="553" name="Google Shape;553;p29"/>
          <p:cNvSpPr/>
          <p:nvPr/>
        </p:nvSpPr>
        <p:spPr>
          <a:xfrm>
            <a:off x="411034" y="4375868"/>
            <a:ext cx="164685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800">
                <a:solidFill>
                  <a:schemeClr val="dk1"/>
                </a:solidFill>
                <a:latin typeface="Arial"/>
                <a:ea typeface="Arial"/>
                <a:cs typeface="Arial"/>
                <a:sym typeface="Arial"/>
              </a:rPr>
              <a:t>心情</a:t>
            </a:r>
            <a:endParaRPr b="1" sz="28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p30"/>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機會性感染危險因子</a:t>
            </a:r>
            <a:endParaRPr/>
          </a:p>
        </p:txBody>
      </p:sp>
      <p:sp>
        <p:nvSpPr>
          <p:cNvPr id="559" name="Google Shape;559;p30"/>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pic>
        <p:nvPicPr>
          <p:cNvPr id="560" name="Google Shape;560;p30"/>
          <p:cNvPicPr preferRelativeResize="0"/>
          <p:nvPr/>
        </p:nvPicPr>
        <p:blipFill rotWithShape="1">
          <a:blip r:embed="rId3">
            <a:alphaModFix/>
          </a:blip>
          <a:srcRect b="0" l="0" r="0" t="0"/>
          <a:stretch/>
        </p:blipFill>
        <p:spPr>
          <a:xfrm>
            <a:off x="602742" y="1304609"/>
            <a:ext cx="7938517" cy="5416871"/>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31"/>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營養和壓力賀爾蒙反應</a:t>
            </a:r>
            <a:endParaRPr b="1" i="0" sz="4400" u="none" cap="none" strike="noStrike">
              <a:solidFill>
                <a:srgbClr val="000000"/>
              </a:solidFill>
              <a:latin typeface="Arial"/>
              <a:ea typeface="Arial"/>
              <a:cs typeface="Arial"/>
              <a:sym typeface="Arial"/>
            </a:endParaRPr>
          </a:p>
        </p:txBody>
      </p:sp>
      <p:sp>
        <p:nvSpPr>
          <p:cNvPr id="566" name="Google Shape;566;p3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grpSp>
        <p:nvGrpSpPr>
          <p:cNvPr id="567" name="Google Shape;567;p31"/>
          <p:cNvGrpSpPr/>
          <p:nvPr/>
        </p:nvGrpSpPr>
        <p:grpSpPr>
          <a:xfrm>
            <a:off x="244546" y="1491624"/>
            <a:ext cx="7293938" cy="4864727"/>
            <a:chOff x="457197" y="1491624"/>
            <a:chExt cx="7293938" cy="4864727"/>
          </a:xfrm>
        </p:grpSpPr>
        <p:sp>
          <p:nvSpPr>
            <p:cNvPr id="568" name="Google Shape;568;p31"/>
            <p:cNvSpPr/>
            <p:nvPr/>
          </p:nvSpPr>
          <p:spPr>
            <a:xfrm>
              <a:off x="457200" y="1491624"/>
              <a:ext cx="7293935" cy="4864727"/>
            </a:xfrm>
            <a:prstGeom prst="rightArrow">
              <a:avLst>
                <a:gd fmla="val 67713" name="adj1"/>
                <a:gd fmla="val 43122" name="adj2"/>
              </a:avLst>
            </a:prstGeom>
            <a:gradFill>
              <a:gsLst>
                <a:gs pos="0">
                  <a:srgbClr val="D2E2E7"/>
                </a:gs>
                <a:gs pos="100000">
                  <a:srgbClr val="6399AB"/>
                </a:gs>
              </a:gsLst>
              <a:lin ang="0" scaled="0"/>
            </a:gradFill>
            <a:ln>
              <a:noFill/>
            </a:ln>
            <a:effectLst>
              <a:outerShdw rotWithShape="0" algn="ctr" dir="2700000" dist="107763">
                <a:schemeClr val="lt2">
                  <a:alpha val="49803"/>
                </a:schemeClr>
              </a:outerShdw>
            </a:effectLst>
          </p:spPr>
          <p:txBody>
            <a:bodyPr anchorCtr="1" anchor="ctr" bIns="44450" lIns="45700" spcFirstLastPara="1" rIns="45700" wrap="square" tIns="4445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9" name="Google Shape;569;p31"/>
            <p:cNvSpPr/>
            <p:nvPr/>
          </p:nvSpPr>
          <p:spPr>
            <a:xfrm>
              <a:off x="457200" y="2286110"/>
              <a:ext cx="5188690" cy="945175"/>
            </a:xfrm>
            <a:prstGeom prst="rect">
              <a:avLst/>
            </a:prstGeom>
            <a:solidFill>
              <a:srgbClr val="6399AB"/>
            </a:solidFill>
            <a:ln>
              <a:noFill/>
            </a:ln>
          </p:spPr>
          <p:txBody>
            <a:bodyPr anchorCtr="1" anchor="ctr" bIns="44450" lIns="45700" spcFirstLastPara="1" rIns="45700" wrap="square" tIns="4445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0" name="Google Shape;570;p31"/>
            <p:cNvSpPr/>
            <p:nvPr/>
          </p:nvSpPr>
          <p:spPr>
            <a:xfrm>
              <a:off x="457200" y="2721119"/>
              <a:ext cx="5188689" cy="1457476"/>
            </a:xfrm>
            <a:prstGeom prst="rect">
              <a:avLst/>
            </a:prstGeom>
            <a:solidFill>
              <a:srgbClr val="B9D1D9"/>
            </a:solidFill>
            <a:ln>
              <a:noFill/>
            </a:ln>
          </p:spPr>
          <p:txBody>
            <a:bodyPr anchorCtr="1" anchor="ctr" bIns="44450" lIns="45700" spcFirstLastPara="1" rIns="45700" wrap="square" tIns="4445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1" name="Google Shape;571;p31"/>
            <p:cNvSpPr/>
            <p:nvPr/>
          </p:nvSpPr>
          <p:spPr>
            <a:xfrm>
              <a:off x="457200" y="3952396"/>
              <a:ext cx="5188690" cy="505988"/>
            </a:xfrm>
            <a:prstGeom prst="rect">
              <a:avLst/>
            </a:prstGeom>
            <a:solidFill>
              <a:srgbClr val="E0AD12"/>
            </a:solidFill>
            <a:ln>
              <a:noFill/>
            </a:ln>
          </p:spPr>
          <p:txBody>
            <a:bodyPr anchorCtr="1" anchor="ctr" bIns="44450" lIns="45700" spcFirstLastPara="1" rIns="45700" wrap="square" tIns="4445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2" name="Google Shape;572;p31"/>
            <p:cNvSpPr/>
            <p:nvPr/>
          </p:nvSpPr>
          <p:spPr>
            <a:xfrm>
              <a:off x="457200" y="4460780"/>
              <a:ext cx="5188690" cy="1110680"/>
            </a:xfrm>
            <a:prstGeom prst="rect">
              <a:avLst/>
            </a:prstGeom>
            <a:solidFill>
              <a:srgbClr val="F4D570"/>
            </a:solidFill>
            <a:ln>
              <a:noFill/>
            </a:ln>
          </p:spPr>
          <p:txBody>
            <a:bodyPr anchorCtr="1" anchor="ctr" bIns="44450" lIns="45700" spcFirstLastPara="1" rIns="45700" wrap="square" tIns="4445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3" name="Google Shape;573;p31"/>
            <p:cNvSpPr/>
            <p:nvPr/>
          </p:nvSpPr>
          <p:spPr>
            <a:xfrm>
              <a:off x="2424219" y="3952395"/>
              <a:ext cx="3221670" cy="579973"/>
            </a:xfrm>
            <a:prstGeom prst="rect">
              <a:avLst/>
            </a:prstGeom>
            <a:solidFill>
              <a:srgbClr val="B1A35D"/>
            </a:solidFill>
            <a:ln>
              <a:noFill/>
            </a:ln>
          </p:spPr>
          <p:txBody>
            <a:bodyPr anchorCtr="1" anchor="ctr" bIns="44450" lIns="45700" spcFirstLastPara="1" rIns="45700" wrap="square" tIns="4445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4" name="Google Shape;574;p31"/>
            <p:cNvSpPr/>
            <p:nvPr/>
          </p:nvSpPr>
          <p:spPr>
            <a:xfrm>
              <a:off x="2424218" y="4458384"/>
              <a:ext cx="3221671" cy="1113076"/>
            </a:xfrm>
            <a:prstGeom prst="rect">
              <a:avLst/>
            </a:prstGeom>
            <a:solidFill>
              <a:srgbClr val="CAC192"/>
            </a:solidFill>
            <a:ln>
              <a:noFill/>
            </a:ln>
          </p:spPr>
          <p:txBody>
            <a:bodyPr anchorCtr="1" anchor="ctr" bIns="44450" lIns="45700" spcFirstLastPara="1" rIns="45700" wrap="square" tIns="4445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5" name="Google Shape;575;p31"/>
            <p:cNvSpPr txBox="1"/>
            <p:nvPr/>
          </p:nvSpPr>
          <p:spPr>
            <a:xfrm>
              <a:off x="457199" y="2297032"/>
              <a:ext cx="625194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Arial"/>
                  <a:ea typeface="Arial"/>
                  <a:cs typeface="Arial"/>
                  <a:sym typeface="Arial"/>
                </a:rPr>
                <a:t>營養不良</a:t>
              </a:r>
              <a:endParaRPr b="1" sz="2400">
                <a:solidFill>
                  <a:schemeClr val="dk1"/>
                </a:solidFill>
                <a:latin typeface="Arial"/>
                <a:ea typeface="Arial"/>
                <a:cs typeface="Arial"/>
                <a:sym typeface="Arial"/>
              </a:endParaRPr>
            </a:p>
          </p:txBody>
        </p:sp>
        <p:sp>
          <p:nvSpPr>
            <p:cNvPr id="576" name="Google Shape;576;p31"/>
            <p:cNvSpPr txBox="1"/>
            <p:nvPr/>
          </p:nvSpPr>
          <p:spPr>
            <a:xfrm>
              <a:off x="457199" y="2798343"/>
              <a:ext cx="2303221" cy="10156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負能量平衡</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低醣飲食</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胺基酸不平衡</a:t>
              </a:r>
              <a:endParaRPr/>
            </a:p>
          </p:txBody>
        </p:sp>
        <p:sp>
          <p:nvSpPr>
            <p:cNvPr id="577" name="Google Shape;577;p31"/>
            <p:cNvSpPr txBox="1"/>
            <p:nvPr/>
          </p:nvSpPr>
          <p:spPr>
            <a:xfrm>
              <a:off x="2467281" y="2758697"/>
              <a:ext cx="2662181" cy="70788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微量營養素缺乏</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脫水</a:t>
              </a:r>
              <a:endParaRPr/>
            </a:p>
          </p:txBody>
        </p:sp>
        <p:sp>
          <p:nvSpPr>
            <p:cNvPr id="578" name="Google Shape;578;p31"/>
            <p:cNvSpPr txBox="1"/>
            <p:nvPr/>
          </p:nvSpPr>
          <p:spPr>
            <a:xfrm>
              <a:off x="457197" y="3956860"/>
              <a:ext cx="196702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Arial"/>
                  <a:ea typeface="Arial"/>
                  <a:cs typeface="Arial"/>
                  <a:sym typeface="Arial"/>
                </a:rPr>
                <a:t>訓練壓力</a:t>
              </a:r>
              <a:endParaRPr b="1" sz="2400">
                <a:solidFill>
                  <a:schemeClr val="dk1"/>
                </a:solidFill>
                <a:latin typeface="Arial"/>
                <a:ea typeface="Arial"/>
                <a:cs typeface="Arial"/>
                <a:sym typeface="Arial"/>
              </a:endParaRPr>
            </a:p>
          </p:txBody>
        </p:sp>
        <p:sp>
          <p:nvSpPr>
            <p:cNvPr id="579" name="Google Shape;579;p31"/>
            <p:cNvSpPr txBox="1"/>
            <p:nvPr/>
          </p:nvSpPr>
          <p:spPr>
            <a:xfrm>
              <a:off x="2424215" y="3978703"/>
              <a:ext cx="33280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Arial"/>
                  <a:ea typeface="Arial"/>
                  <a:cs typeface="Arial"/>
                  <a:sym typeface="Arial"/>
                </a:rPr>
                <a:t>其他壓力</a:t>
              </a:r>
              <a:endParaRPr b="1" sz="2400">
                <a:solidFill>
                  <a:schemeClr val="dk1"/>
                </a:solidFill>
                <a:latin typeface="Arial"/>
                <a:ea typeface="Arial"/>
                <a:cs typeface="Arial"/>
                <a:sym typeface="Arial"/>
              </a:endParaRPr>
            </a:p>
          </p:txBody>
        </p:sp>
        <p:sp>
          <p:nvSpPr>
            <p:cNvPr id="580" name="Google Shape;580;p31"/>
            <p:cNvSpPr txBox="1"/>
            <p:nvPr/>
          </p:nvSpPr>
          <p:spPr>
            <a:xfrm>
              <a:off x="2467282" y="4484691"/>
              <a:ext cx="1402970" cy="10156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心理</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環境</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經濟</a:t>
              </a:r>
              <a:endParaRPr sz="2000">
                <a:solidFill>
                  <a:schemeClr val="dk1"/>
                </a:solidFill>
                <a:latin typeface="Arial"/>
                <a:ea typeface="Arial"/>
                <a:cs typeface="Arial"/>
                <a:sym typeface="Arial"/>
              </a:endParaRPr>
            </a:p>
          </p:txBody>
        </p:sp>
        <p:sp>
          <p:nvSpPr>
            <p:cNvPr id="581" name="Google Shape;581;p31"/>
            <p:cNvSpPr txBox="1"/>
            <p:nvPr/>
          </p:nvSpPr>
          <p:spPr>
            <a:xfrm>
              <a:off x="457199" y="4466675"/>
              <a:ext cx="2303221" cy="10156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訓練量</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頻率</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強度</a:t>
              </a:r>
              <a:endParaRPr/>
            </a:p>
          </p:txBody>
        </p:sp>
        <p:sp>
          <p:nvSpPr>
            <p:cNvPr id="582" name="Google Shape;582;p31"/>
            <p:cNvSpPr txBox="1"/>
            <p:nvPr/>
          </p:nvSpPr>
          <p:spPr>
            <a:xfrm>
              <a:off x="3865191" y="4484691"/>
              <a:ext cx="1887023" cy="10156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家庭與朋友</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團隊夥伴</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zh-TW" sz="2000">
                  <a:solidFill>
                    <a:schemeClr val="dk1"/>
                  </a:solidFill>
                  <a:latin typeface="Arial"/>
                  <a:ea typeface="Arial"/>
                  <a:cs typeface="Arial"/>
                  <a:sym typeface="Arial"/>
                </a:rPr>
                <a:t>比賽壓力</a:t>
              </a:r>
              <a:endParaRPr sz="2000">
                <a:solidFill>
                  <a:schemeClr val="dk1"/>
                </a:solidFill>
                <a:latin typeface="Arial"/>
                <a:ea typeface="Arial"/>
                <a:cs typeface="Arial"/>
                <a:sym typeface="Arial"/>
              </a:endParaRPr>
            </a:p>
          </p:txBody>
        </p:sp>
      </p:grpSp>
      <p:sp>
        <p:nvSpPr>
          <p:cNvPr id="583" name="Google Shape;583;p31"/>
          <p:cNvSpPr txBox="1"/>
          <p:nvPr/>
        </p:nvSpPr>
        <p:spPr>
          <a:xfrm>
            <a:off x="7060019" y="1635312"/>
            <a:ext cx="2083981" cy="17851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u="sng">
                <a:solidFill>
                  <a:schemeClr val="dk1"/>
                </a:solidFill>
                <a:latin typeface="Arial"/>
                <a:ea typeface="Arial"/>
                <a:cs typeface="Arial"/>
                <a:sym typeface="Arial"/>
              </a:rPr>
              <a:t>增加</a:t>
            </a:r>
            <a:endParaRPr b="1" sz="2000" u="sng">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腎上腺素</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正腎上腺素</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促腎上腺皮質素</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皮質固醇</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昇糖素</a:t>
            </a:r>
            <a:endParaRPr/>
          </a:p>
        </p:txBody>
      </p:sp>
      <p:sp>
        <p:nvSpPr>
          <p:cNvPr id="584" name="Google Shape;584;p31"/>
          <p:cNvSpPr txBox="1"/>
          <p:nvPr/>
        </p:nvSpPr>
        <p:spPr>
          <a:xfrm>
            <a:off x="7070651" y="4555698"/>
            <a:ext cx="2083981"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u="sng">
                <a:solidFill>
                  <a:schemeClr val="dk1"/>
                </a:solidFill>
                <a:latin typeface="Arial"/>
                <a:ea typeface="Arial"/>
                <a:cs typeface="Arial"/>
                <a:sym typeface="Arial"/>
              </a:rPr>
              <a:t>減少</a:t>
            </a:r>
            <a:endParaRPr b="1" sz="2000" u="sng">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胰島素</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睪固醇</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Google Shape;589;p32"/>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免疫系統與疾病預防</a:t>
            </a:r>
            <a:endParaRPr/>
          </a:p>
        </p:txBody>
      </p:sp>
      <p:sp>
        <p:nvSpPr>
          <p:cNvPr id="590" name="Google Shape;590;p32"/>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第一節　免疫系統概述</a:t>
            </a:r>
            <a:endParaRPr b="0" i="0" sz="3200" u="none" cap="none" strike="noStrike">
              <a:solidFill>
                <a:srgbClr val="7F7F7F"/>
              </a:solidFill>
              <a:latin typeface="Arial"/>
              <a:ea typeface="Arial"/>
              <a:cs typeface="Arial"/>
              <a:sym typeface="Arial"/>
            </a:endParaRPr>
          </a:p>
          <a:p>
            <a:pPr indent="-342900" lvl="0" marL="342900" marR="0" rtl="0" algn="l">
              <a:lnSpc>
                <a:spcPct val="100000"/>
              </a:lnSpc>
              <a:spcBef>
                <a:spcPts val="80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第二節　運動引起的免疫抑制</a:t>
            </a:r>
            <a:endParaRPr b="0" i="0" sz="2400" u="none" cap="none" strike="noStrike">
              <a:solidFill>
                <a:srgbClr val="7F7F7F"/>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4000"/>
              <a:buFont typeface="Arial"/>
              <a:buChar char="•"/>
            </a:pPr>
            <a:r>
              <a:rPr b="1" i="0" lang="zh-TW" sz="4000" u="none" cap="none" strike="noStrike">
                <a:solidFill>
                  <a:schemeClr val="dk1"/>
                </a:solidFill>
                <a:latin typeface="Arial"/>
                <a:ea typeface="Arial"/>
                <a:cs typeface="Arial"/>
                <a:sym typeface="Arial"/>
              </a:rPr>
              <a:t>第三節　預防策略　</a:t>
            </a:r>
            <a:endParaRPr b="1" i="0" sz="4000" u="none" cap="none" strike="noStrike">
              <a:solidFill>
                <a:schemeClr val="dk1"/>
              </a:solidFill>
              <a:latin typeface="Arial"/>
              <a:ea typeface="Arial"/>
              <a:cs typeface="Arial"/>
              <a:sym typeface="Arial"/>
            </a:endParaRPr>
          </a:p>
        </p:txBody>
      </p:sp>
      <p:sp>
        <p:nvSpPr>
          <p:cNvPr id="591" name="Google Shape;591;p3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33"/>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改善措施</a:t>
            </a:r>
            <a:endParaRPr b="1" i="0" sz="4400" u="none" cap="none" strike="noStrike">
              <a:solidFill>
                <a:srgbClr val="000000"/>
              </a:solidFill>
              <a:latin typeface="Arial"/>
              <a:ea typeface="Arial"/>
              <a:cs typeface="Arial"/>
              <a:sym typeface="Arial"/>
            </a:endParaRPr>
          </a:p>
        </p:txBody>
      </p:sp>
      <p:sp>
        <p:nvSpPr>
          <p:cNvPr id="597" name="Google Shape;597;p33"/>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減少訓練頻率、總量和強度</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依據訓練量，醣類攝取應達到所需。補充高醣類飲食可以減少一些超負荷訓練(Overreaching)帶來的不良影響</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運動中攝取醣類或含糖飲料，維持口水分泌，保持IgA分泌速率</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改善睡眠策略</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注意個人衛生，降低感染機率</a:t>
            </a:r>
            <a:endParaRPr b="0" i="0" sz="3200" u="none" cap="none" strike="noStrike">
              <a:solidFill>
                <a:schemeClr val="dk1"/>
              </a:solidFill>
              <a:latin typeface="Arial"/>
              <a:ea typeface="Arial"/>
              <a:cs typeface="Arial"/>
              <a:sym typeface="Arial"/>
            </a:endParaRPr>
          </a:p>
        </p:txBody>
      </p:sp>
      <p:sp>
        <p:nvSpPr>
          <p:cNvPr id="598" name="Google Shape;598;p33"/>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免疫系統與疾病預防</a:t>
            </a:r>
            <a:endParaRPr/>
          </a:p>
        </p:txBody>
      </p:sp>
      <p:sp>
        <p:nvSpPr>
          <p:cNvPr id="113" name="Google Shape;113;p16"/>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Arial"/>
              <a:buChar char="•"/>
            </a:pPr>
            <a:r>
              <a:rPr b="1" i="0" lang="zh-TW" sz="4000" u="none" cap="none" strike="noStrike">
                <a:solidFill>
                  <a:schemeClr val="dk1"/>
                </a:solidFill>
                <a:latin typeface="Arial"/>
                <a:ea typeface="Arial"/>
                <a:cs typeface="Arial"/>
                <a:sym typeface="Arial"/>
              </a:rPr>
              <a:t>第一節　免疫系統概述</a:t>
            </a:r>
            <a:endParaRPr b="1" i="0" sz="40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第二節　運動引起的免疫抑制</a:t>
            </a:r>
            <a:endParaRPr b="0" i="0" sz="3200" u="none" cap="none" strike="noStrike">
              <a:solidFill>
                <a:srgbClr val="7F7F7F"/>
              </a:solidFill>
              <a:latin typeface="Arial"/>
              <a:ea typeface="Arial"/>
              <a:cs typeface="Arial"/>
              <a:sym typeface="Arial"/>
            </a:endParaRPr>
          </a:p>
          <a:p>
            <a:pPr indent="-342900" lvl="0" marL="342900" marR="0" rtl="0" algn="l">
              <a:lnSpc>
                <a:spcPct val="100000"/>
              </a:lnSpc>
              <a:spcBef>
                <a:spcPts val="80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第三節　預防策略　</a:t>
            </a:r>
            <a:endParaRPr b="0" i="0" sz="3200" u="none" cap="none" strike="noStrike">
              <a:solidFill>
                <a:srgbClr val="7F7F7F"/>
              </a:solidFill>
              <a:latin typeface="Arial"/>
              <a:ea typeface="Arial"/>
              <a:cs typeface="Arial"/>
              <a:sym typeface="Arial"/>
            </a:endParaRPr>
          </a:p>
        </p:txBody>
      </p:sp>
      <p:sp>
        <p:nvSpPr>
          <p:cNvPr id="114" name="Google Shape;114;p16"/>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p34"/>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高醣類飲食可減少過度訓練症狀</a:t>
            </a:r>
            <a:endParaRPr/>
          </a:p>
        </p:txBody>
      </p:sp>
      <p:pic>
        <p:nvPicPr>
          <p:cNvPr id="605" name="Google Shape;605;p34"/>
          <p:cNvPicPr preferRelativeResize="0"/>
          <p:nvPr>
            <p:ph idx="1" type="body"/>
          </p:nvPr>
        </p:nvPicPr>
        <p:blipFill rotWithShape="1">
          <a:blip r:embed="rId3">
            <a:alphaModFix/>
          </a:blip>
          <a:srcRect b="0" l="0" r="0" t="0"/>
          <a:stretch/>
        </p:blipFill>
        <p:spPr>
          <a:xfrm>
            <a:off x="457200" y="1884862"/>
            <a:ext cx="8229600" cy="3956638"/>
          </a:xfrm>
          <a:prstGeom prst="rect">
            <a:avLst/>
          </a:prstGeom>
          <a:noFill/>
          <a:ln>
            <a:noFill/>
          </a:ln>
        </p:spPr>
      </p:pic>
      <p:sp>
        <p:nvSpPr>
          <p:cNvPr id="606" name="Google Shape;606;p34"/>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35"/>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高醣類飲食減少情緒狀態的變化</a:t>
            </a:r>
            <a:endParaRPr/>
          </a:p>
        </p:txBody>
      </p:sp>
      <p:pic>
        <p:nvPicPr>
          <p:cNvPr id="612" name="Google Shape;612;p35"/>
          <p:cNvPicPr preferRelativeResize="0"/>
          <p:nvPr>
            <p:ph idx="1" type="body"/>
          </p:nvPr>
        </p:nvPicPr>
        <p:blipFill rotWithShape="1">
          <a:blip r:embed="rId3">
            <a:alphaModFix/>
          </a:blip>
          <a:srcRect b="0" l="0" r="0" t="0"/>
          <a:stretch/>
        </p:blipFill>
        <p:spPr>
          <a:xfrm>
            <a:off x="457200" y="1917552"/>
            <a:ext cx="8229600" cy="3891259"/>
          </a:xfrm>
          <a:prstGeom prst="rect">
            <a:avLst/>
          </a:prstGeom>
          <a:noFill/>
          <a:ln>
            <a:noFill/>
          </a:ln>
        </p:spPr>
      </p:pic>
      <p:sp>
        <p:nvSpPr>
          <p:cNvPr id="613" name="Google Shape;613;p35"/>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36"/>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4400"/>
              <a:buFont typeface="Arial"/>
              <a:buNone/>
            </a:pPr>
            <a:r>
              <a:rPr b="1" i="0" lang="zh-TW" sz="4400" u="none" cap="none" strike="noStrike">
                <a:solidFill>
                  <a:srgbClr val="006600"/>
                </a:solidFill>
                <a:latin typeface="Arial"/>
                <a:ea typeface="Arial"/>
                <a:cs typeface="Arial"/>
                <a:sym typeface="Arial"/>
              </a:rPr>
              <a:t>三大營養素的每日建議攝取量</a:t>
            </a:r>
            <a:endParaRPr b="1" i="0" sz="4400" u="none" cap="none" strike="noStrike">
              <a:solidFill>
                <a:srgbClr val="000000"/>
              </a:solidFill>
              <a:latin typeface="Arial"/>
              <a:ea typeface="Arial"/>
              <a:cs typeface="Arial"/>
              <a:sym typeface="Arial"/>
            </a:endParaRPr>
          </a:p>
        </p:txBody>
      </p:sp>
      <p:sp>
        <p:nvSpPr>
          <p:cNvPr id="619" name="Google Shape;619;p36"/>
          <p:cNvSpPr txBox="1"/>
          <p:nvPr>
            <p:ph idx="1" type="body"/>
          </p:nvPr>
        </p:nvSpPr>
        <p:spPr>
          <a:xfrm>
            <a:off x="492367" y="1417640"/>
            <a:ext cx="8229600" cy="45259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3200"/>
              <a:buFont typeface="Arial"/>
              <a:buNone/>
            </a:pPr>
            <a:r>
              <a:rPr b="1" i="0" lang="zh-TW" sz="3200" u="none" cap="none" strike="noStrike">
                <a:solidFill>
                  <a:srgbClr val="0000CC"/>
                </a:solidFill>
                <a:latin typeface="Arial"/>
                <a:ea typeface="Arial"/>
                <a:cs typeface="Arial"/>
                <a:sym typeface="Arial"/>
              </a:rPr>
              <a:t>根據美國國家運動醫學會 (ACSM) 的建議</a:t>
            </a:r>
            <a:endParaRPr b="1" i="0" sz="3200" u="none" cap="none" strike="noStrike">
              <a:solidFill>
                <a:srgbClr val="0000CC"/>
              </a:solidFill>
              <a:latin typeface="Arial"/>
              <a:ea typeface="Arial"/>
              <a:cs typeface="Arial"/>
              <a:sym typeface="Arial"/>
            </a:endParaRPr>
          </a:p>
          <a:p>
            <a:pPr indent="-279400" lvl="0" marL="342900" marR="0" rtl="0" algn="l">
              <a:lnSpc>
                <a:spcPct val="100000"/>
              </a:lnSpc>
              <a:spcBef>
                <a:spcPts val="800"/>
              </a:spcBef>
              <a:spcAft>
                <a:spcPts val="0"/>
              </a:spcAft>
              <a:buClr>
                <a:schemeClr val="dk1"/>
              </a:buClr>
              <a:buSzPts val="1000"/>
              <a:buFont typeface="Arial"/>
              <a:buNone/>
            </a:pPr>
            <a:r>
              <a:t/>
            </a:r>
            <a:endParaRPr b="1" i="0" sz="1000" u="none" cap="none" strike="noStrike">
              <a:solidFill>
                <a:srgbClr val="0000CC"/>
              </a:solidFill>
              <a:latin typeface="Arial"/>
              <a:ea typeface="Arial"/>
              <a:cs typeface="Arial"/>
              <a:sym typeface="Arial"/>
            </a:endParaRPr>
          </a:p>
          <a:p>
            <a:pPr indent="-342900" lvl="0" marL="342900" marR="0" rtl="0" algn="l">
              <a:lnSpc>
                <a:spcPct val="100000"/>
              </a:lnSpc>
              <a:spcBef>
                <a:spcPts val="800"/>
              </a:spcBef>
              <a:spcAft>
                <a:spcPts val="0"/>
              </a:spcAft>
              <a:buClr>
                <a:srgbClr val="0000CC"/>
              </a:buClr>
              <a:buSzPts val="3200"/>
              <a:buFont typeface="Arial"/>
              <a:buChar char="•"/>
            </a:pPr>
            <a:r>
              <a:rPr b="1" i="0" lang="zh-TW" sz="3200" u="none" cap="none" strike="noStrike">
                <a:solidFill>
                  <a:srgbClr val="0000CC"/>
                </a:solidFill>
                <a:latin typeface="Arial"/>
                <a:ea typeface="Arial"/>
                <a:cs typeface="Arial"/>
                <a:sym typeface="Arial"/>
              </a:rPr>
              <a:t>醣類：</a:t>
            </a:r>
            <a:r>
              <a:rPr b="1" i="0" lang="zh-TW" sz="3200" u="none" cap="none" strike="noStrike">
                <a:solidFill>
                  <a:srgbClr val="FF0000"/>
                </a:solidFill>
                <a:latin typeface="Arial"/>
                <a:ea typeface="Arial"/>
                <a:cs typeface="Arial"/>
                <a:sym typeface="Arial"/>
              </a:rPr>
              <a:t>3-12</a:t>
            </a:r>
            <a:r>
              <a:rPr b="1" i="0" lang="zh-TW" sz="3200" u="none" cap="none" strike="noStrike">
                <a:solidFill>
                  <a:srgbClr val="0000CC"/>
                </a:solidFill>
                <a:latin typeface="Arial"/>
                <a:ea typeface="Arial"/>
                <a:cs typeface="Arial"/>
                <a:sym typeface="Arial"/>
              </a:rPr>
              <a:t> 克/公斤體重/天</a:t>
            </a:r>
            <a:endParaRPr b="1" i="0" sz="3200" u="none" cap="none" strike="noStrike">
              <a:solidFill>
                <a:srgbClr val="0000CC"/>
              </a:solidFill>
              <a:latin typeface="Arial"/>
              <a:ea typeface="Arial"/>
              <a:cs typeface="Arial"/>
              <a:sym typeface="Arial"/>
            </a:endParaRPr>
          </a:p>
        </p:txBody>
      </p:sp>
      <p:sp>
        <p:nvSpPr>
          <p:cNvPr id="620" name="Google Shape;620;p36"/>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graphicFrame>
        <p:nvGraphicFramePr>
          <p:cNvPr id="621" name="Google Shape;621;p36"/>
          <p:cNvGraphicFramePr/>
          <p:nvPr/>
        </p:nvGraphicFramePr>
        <p:xfrm>
          <a:off x="325314" y="2946648"/>
          <a:ext cx="3000000" cy="3000000"/>
        </p:xfrm>
        <a:graphic>
          <a:graphicData uri="http://schemas.openxmlformats.org/drawingml/2006/table">
            <a:tbl>
              <a:tblPr bandRow="1" firstRow="1">
                <a:noFill/>
                <a:tableStyleId>{6FFBD70B-67B7-4346-9E1A-A1BDFDBD52E4}</a:tableStyleId>
              </a:tblPr>
              <a:tblGrid>
                <a:gridCol w="1318850"/>
                <a:gridCol w="5240225"/>
                <a:gridCol w="2004650"/>
              </a:tblGrid>
              <a:tr h="509450">
                <a:tc>
                  <a:txBody>
                    <a:bodyPr>
                      <a:noAutofit/>
                    </a:bodyPr>
                    <a:lstStyle/>
                    <a:p>
                      <a:pPr indent="0" lvl="0" marL="0" marR="0" rtl="0" algn="ctr">
                        <a:spcBef>
                          <a:spcPts val="0"/>
                        </a:spcBef>
                        <a:spcAft>
                          <a:spcPts val="0"/>
                        </a:spcAft>
                        <a:buNone/>
                      </a:pPr>
                      <a:r>
                        <a:rPr b="1" lang="zh-TW" sz="2800" u="none" cap="none" strike="noStrike">
                          <a:latin typeface="Arial"/>
                          <a:ea typeface="Arial"/>
                          <a:cs typeface="Arial"/>
                          <a:sym typeface="Arial"/>
                        </a:rPr>
                        <a:t>強度</a:t>
                      </a:r>
                      <a:endParaRPr b="1" sz="28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1" lang="zh-TW" sz="2800" u="none" cap="none" strike="noStrike">
                          <a:latin typeface="Arial"/>
                          <a:ea typeface="Arial"/>
                          <a:cs typeface="Arial"/>
                          <a:sym typeface="Arial"/>
                        </a:rPr>
                        <a:t>運動種類及時間</a:t>
                      </a:r>
                      <a:endParaRPr b="1" sz="28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1" lang="zh-TW" sz="2800" u="none" cap="none" strike="noStrike">
                          <a:latin typeface="Arial"/>
                          <a:ea typeface="Arial"/>
                          <a:cs typeface="Arial"/>
                          <a:sym typeface="Arial"/>
                        </a:rPr>
                        <a:t>建議量 </a:t>
                      </a:r>
                      <a:endParaRPr b="1" sz="2800" u="none" cap="none" strike="noStrike">
                        <a:latin typeface="Arial"/>
                        <a:ea typeface="Arial"/>
                        <a:cs typeface="Arial"/>
                        <a:sym typeface="Arial"/>
                      </a:endParaRPr>
                    </a:p>
                    <a:p>
                      <a:pPr indent="0" lvl="0" marL="0" marR="0" rtl="0" algn="ctr">
                        <a:spcBef>
                          <a:spcPts val="0"/>
                        </a:spcBef>
                        <a:spcAft>
                          <a:spcPts val="0"/>
                        </a:spcAft>
                        <a:buNone/>
                      </a:pPr>
                      <a:r>
                        <a:rPr b="1" lang="zh-TW" sz="2000" u="none" cap="none" strike="noStrike">
                          <a:latin typeface="Arial"/>
                          <a:ea typeface="Arial"/>
                          <a:cs typeface="Arial"/>
                          <a:sym typeface="Arial"/>
                        </a:rPr>
                        <a:t>(克/公斤體重/天)</a:t>
                      </a:r>
                      <a:endParaRPr b="1" sz="2000" u="none" cap="none" strike="noStrike">
                        <a:latin typeface="Arial"/>
                        <a:ea typeface="Arial"/>
                        <a:cs typeface="Arial"/>
                        <a:sym typeface="Arial"/>
                      </a:endParaRPr>
                    </a:p>
                  </a:txBody>
                  <a:tcPr marT="45725" marB="45725" marR="91450" marL="91450"/>
                </a:tc>
              </a:tr>
              <a:tr h="509450">
                <a:tc>
                  <a:txBody>
                    <a:bodyPr>
                      <a:noAutofit/>
                    </a:bodyPr>
                    <a:lstStyle/>
                    <a:p>
                      <a:pPr indent="0" lvl="0" marL="0" marR="0" rtl="0" algn="ctr">
                        <a:spcBef>
                          <a:spcPts val="0"/>
                        </a:spcBef>
                        <a:spcAft>
                          <a:spcPts val="0"/>
                        </a:spcAft>
                        <a:buNone/>
                      </a:pPr>
                      <a:r>
                        <a:rPr b="1" lang="zh-TW" sz="2800" u="none" cap="none" strike="noStrike">
                          <a:latin typeface="Arial"/>
                          <a:ea typeface="Arial"/>
                          <a:cs typeface="Arial"/>
                          <a:sym typeface="Arial"/>
                        </a:rPr>
                        <a:t>低</a:t>
                      </a:r>
                      <a:endParaRPr b="1" sz="28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1" lang="zh-TW" sz="2400" u="none" cap="none" strike="noStrike">
                          <a:solidFill>
                            <a:schemeClr val="dk1"/>
                          </a:solidFill>
                          <a:latin typeface="Arial"/>
                          <a:ea typeface="Arial"/>
                          <a:cs typeface="Arial"/>
                          <a:sym typeface="Arial"/>
                        </a:rPr>
                        <a:t>低強度(無賽事)或基礎技術訓練</a:t>
                      </a:r>
                      <a:endParaRPr b="1" sz="3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1" lang="zh-TW" sz="2800" u="none" cap="none" strike="noStrike">
                          <a:latin typeface="Arial"/>
                          <a:ea typeface="Arial"/>
                          <a:cs typeface="Arial"/>
                          <a:sym typeface="Arial"/>
                        </a:rPr>
                        <a:t>3-5</a:t>
                      </a:r>
                      <a:endParaRPr b="1" sz="2800" u="none" cap="none" strike="noStrike">
                        <a:latin typeface="Arial"/>
                        <a:ea typeface="Arial"/>
                        <a:cs typeface="Arial"/>
                        <a:sym typeface="Arial"/>
                      </a:endParaRPr>
                    </a:p>
                  </a:txBody>
                  <a:tcPr marT="45725" marB="45725" marR="91450" marL="91450"/>
                </a:tc>
              </a:tr>
              <a:tr h="509450">
                <a:tc>
                  <a:txBody>
                    <a:bodyPr>
                      <a:noAutofit/>
                    </a:bodyPr>
                    <a:lstStyle/>
                    <a:p>
                      <a:pPr indent="0" lvl="0" marL="0" marR="0" rtl="0" algn="ctr">
                        <a:spcBef>
                          <a:spcPts val="0"/>
                        </a:spcBef>
                        <a:spcAft>
                          <a:spcPts val="0"/>
                        </a:spcAft>
                        <a:buNone/>
                      </a:pPr>
                      <a:r>
                        <a:rPr b="1" lang="zh-TW" sz="2800" u="none" cap="none" strike="noStrike">
                          <a:latin typeface="Arial"/>
                          <a:ea typeface="Arial"/>
                          <a:cs typeface="Arial"/>
                          <a:sym typeface="Arial"/>
                        </a:rPr>
                        <a:t>中</a:t>
                      </a:r>
                      <a:endParaRPr b="1" sz="28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1" lang="zh-TW" sz="2400" u="none" cap="none" strike="noStrike">
                          <a:solidFill>
                            <a:schemeClr val="dk1"/>
                          </a:solidFill>
                          <a:latin typeface="Arial"/>
                          <a:ea typeface="Arial"/>
                          <a:cs typeface="Arial"/>
                          <a:sym typeface="Arial"/>
                        </a:rPr>
                        <a:t>中強度運動約 1 小時/天或高強度短時間運動，如田徑、舉重、高爾夫等</a:t>
                      </a:r>
                      <a:endParaRPr b="1" sz="3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1" lang="zh-TW" sz="2800" u="none" cap="none" strike="noStrike">
                          <a:latin typeface="Arial"/>
                          <a:ea typeface="Arial"/>
                          <a:cs typeface="Arial"/>
                          <a:sym typeface="Arial"/>
                        </a:rPr>
                        <a:t>5-7</a:t>
                      </a:r>
                      <a:endParaRPr b="1" sz="2800" u="none" cap="none" strike="noStrike">
                        <a:latin typeface="Arial"/>
                        <a:ea typeface="Arial"/>
                        <a:cs typeface="Arial"/>
                        <a:sym typeface="Arial"/>
                      </a:endParaRPr>
                    </a:p>
                  </a:txBody>
                  <a:tcPr marT="45725" marB="45725" marR="91450" marL="91450"/>
                </a:tc>
              </a:tr>
              <a:tr h="509450">
                <a:tc>
                  <a:txBody>
                    <a:bodyPr>
                      <a:noAutofit/>
                    </a:bodyPr>
                    <a:lstStyle/>
                    <a:p>
                      <a:pPr indent="0" lvl="0" marL="0" marR="0" rtl="0" algn="ctr">
                        <a:spcBef>
                          <a:spcPts val="0"/>
                        </a:spcBef>
                        <a:spcAft>
                          <a:spcPts val="0"/>
                        </a:spcAft>
                        <a:buNone/>
                      </a:pPr>
                      <a:r>
                        <a:rPr b="1" lang="zh-TW" sz="2800" u="none" cap="none" strike="noStrike">
                          <a:latin typeface="Arial"/>
                          <a:ea typeface="Arial"/>
                          <a:cs typeface="Arial"/>
                          <a:sym typeface="Arial"/>
                        </a:rPr>
                        <a:t>高 </a:t>
                      </a:r>
                      <a:endParaRPr b="1" sz="28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1" lang="zh-TW" sz="2400" u="none" cap="none" strike="noStrike">
                          <a:solidFill>
                            <a:schemeClr val="dk1"/>
                          </a:solidFill>
                          <a:latin typeface="Arial"/>
                          <a:ea typeface="Arial"/>
                          <a:cs typeface="Arial"/>
                          <a:sym typeface="Arial"/>
                        </a:rPr>
                        <a:t>耐力運動 (中高強度運動 1-3 小時/天，如球類運動、馬拉松等)</a:t>
                      </a:r>
                      <a:endParaRPr b="1" sz="3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1" lang="zh-TW" sz="2800" u="none" cap="none" strike="noStrike">
                          <a:latin typeface="Arial"/>
                          <a:ea typeface="Arial"/>
                          <a:cs typeface="Arial"/>
                          <a:sym typeface="Arial"/>
                        </a:rPr>
                        <a:t>6-10</a:t>
                      </a:r>
                      <a:endParaRPr b="1" sz="2800" u="none" cap="none" strike="noStrike">
                        <a:latin typeface="Arial"/>
                        <a:ea typeface="Arial"/>
                        <a:cs typeface="Arial"/>
                        <a:sym typeface="Arial"/>
                      </a:endParaRPr>
                    </a:p>
                  </a:txBody>
                  <a:tcPr marT="45725" marB="45725" marR="91450" marL="91450"/>
                </a:tc>
              </a:tr>
              <a:tr h="509450">
                <a:tc>
                  <a:txBody>
                    <a:bodyPr>
                      <a:noAutofit/>
                    </a:bodyPr>
                    <a:lstStyle/>
                    <a:p>
                      <a:pPr indent="0" lvl="0" marL="0" marR="0" rtl="0" algn="ctr">
                        <a:spcBef>
                          <a:spcPts val="0"/>
                        </a:spcBef>
                        <a:spcAft>
                          <a:spcPts val="0"/>
                        </a:spcAft>
                        <a:buNone/>
                      </a:pPr>
                      <a:r>
                        <a:rPr b="1" lang="zh-TW" sz="2800" u="none" cap="none" strike="noStrike">
                          <a:latin typeface="Arial"/>
                          <a:ea typeface="Arial"/>
                          <a:cs typeface="Arial"/>
                          <a:sym typeface="Arial"/>
                        </a:rPr>
                        <a:t>非常高</a:t>
                      </a:r>
                      <a:endParaRPr b="1" sz="28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1" lang="zh-TW" sz="2400" u="none" cap="none" strike="noStrike">
                          <a:solidFill>
                            <a:schemeClr val="dk1"/>
                          </a:solidFill>
                          <a:latin typeface="Arial"/>
                          <a:ea typeface="Arial"/>
                          <a:cs typeface="Arial"/>
                          <a:sym typeface="Arial"/>
                        </a:rPr>
                        <a:t>超耐力系列 (中高強度運動 &gt; 4-5 小時/天，如超馬、三鐵)</a:t>
                      </a:r>
                      <a:endParaRPr b="1" sz="36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b="1" lang="zh-TW" sz="2800" u="none" cap="none" strike="noStrike">
                          <a:latin typeface="Arial"/>
                          <a:ea typeface="Arial"/>
                          <a:cs typeface="Arial"/>
                          <a:sym typeface="Arial"/>
                        </a:rPr>
                        <a:t>8-12</a:t>
                      </a:r>
                      <a:endParaRPr b="1" sz="2800" u="none" cap="none" strike="noStrike">
                        <a:latin typeface="Arial"/>
                        <a:ea typeface="Arial"/>
                        <a:cs typeface="Arial"/>
                        <a:sym typeface="Arial"/>
                      </a:endParaRPr>
                    </a:p>
                  </a:txBody>
                  <a:tcPr marT="45725" marB="45725" marR="91450" marL="91450"/>
                </a:tc>
              </a:tr>
            </a:tbl>
          </a:graphicData>
        </a:graphic>
      </p:graphicFrame>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1"/>
                                        </p:tgtEl>
                                        <p:attrNameLst>
                                          <p:attrName>style.visibility</p:attrName>
                                        </p:attrNameLst>
                                      </p:cBhvr>
                                      <p:to>
                                        <p:strVal val="visible"/>
                                      </p:to>
                                    </p:set>
                                    <p:anim calcmode="lin" valueType="num">
                                      <p:cBhvr additive="base">
                                        <p:cTn dur="500"/>
                                        <p:tgtEl>
                                          <p:spTgt spid="6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sp>
        <p:nvSpPr>
          <p:cNvPr id="626" name="Google Shape;626;p37"/>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降低感染機率衛生措施</a:t>
            </a:r>
            <a:endParaRPr b="1" i="0" sz="4400" u="none" cap="none" strike="noStrike">
              <a:solidFill>
                <a:srgbClr val="000000"/>
              </a:solidFill>
              <a:latin typeface="Arial"/>
              <a:ea typeface="Arial"/>
              <a:cs typeface="Arial"/>
              <a:sym typeface="Arial"/>
            </a:endParaRPr>
          </a:p>
        </p:txBody>
      </p:sp>
      <p:graphicFrame>
        <p:nvGraphicFramePr>
          <p:cNvPr id="627" name="Google Shape;627;p37"/>
          <p:cNvGraphicFramePr/>
          <p:nvPr/>
        </p:nvGraphicFramePr>
        <p:xfrm>
          <a:off x="457200" y="1600200"/>
          <a:ext cx="3000000" cy="3000000"/>
        </p:xfrm>
        <a:graphic>
          <a:graphicData uri="http://schemas.openxmlformats.org/drawingml/2006/table">
            <a:tbl>
              <a:tblPr bandRow="1" firstRow="1">
                <a:noFill/>
                <a:tableStyleId>{6FFBD70B-67B7-4346-9E1A-A1BDFDBD52E4}</a:tableStyleId>
              </a:tblPr>
              <a:tblGrid>
                <a:gridCol w="4114800"/>
                <a:gridCol w="4114800"/>
              </a:tblGrid>
              <a:tr h="370850">
                <a:tc>
                  <a:txBody>
                    <a:bodyPr>
                      <a:noAutofit/>
                    </a:bodyPr>
                    <a:lstStyle/>
                    <a:p>
                      <a:pPr indent="0" lvl="0" marL="0" marR="0" rtl="0" algn="ctr">
                        <a:spcBef>
                          <a:spcPts val="0"/>
                        </a:spcBef>
                        <a:spcAft>
                          <a:spcPts val="0"/>
                        </a:spcAft>
                        <a:buNone/>
                      </a:pPr>
                      <a:r>
                        <a:rPr lang="zh-TW" sz="1800" u="none" cap="none" strike="noStrike">
                          <a:latin typeface="Arial"/>
                          <a:ea typeface="Arial"/>
                          <a:cs typeface="Arial"/>
                          <a:sym typeface="Arial"/>
                        </a:rPr>
                        <a:t>減少病原體接觸原</a:t>
                      </a:r>
                      <a:endParaRPr sz="1800" u="none" cap="none" strike="noStrike">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1800" u="none" cap="none" strike="noStrike">
                          <a:latin typeface="Arial"/>
                          <a:ea typeface="Arial"/>
                          <a:cs typeface="Arial"/>
                          <a:sym typeface="Arial"/>
                        </a:rPr>
                        <a:t>改善個人衛生習慣</a:t>
                      </a:r>
                      <a:endParaRPr sz="1800" u="none" cap="none" strike="noStrike">
                        <a:latin typeface="Arial"/>
                        <a:ea typeface="Arial"/>
                        <a:cs typeface="Arial"/>
                        <a:sym typeface="Arial"/>
                      </a:endParaRPr>
                    </a:p>
                  </a:txBody>
                  <a:tcPr marT="45725" marB="45725" marR="91450" marL="91450"/>
                </a:tc>
              </a:tr>
              <a:tr h="370850">
                <a:tc>
                  <a:txBody>
                    <a:bodyPr>
                      <a:noAutofit/>
                    </a:bodyPr>
                    <a:lstStyle/>
                    <a:p>
                      <a:pPr indent="0" lvl="0" marL="0" marR="0" rtl="0" algn="l">
                        <a:spcBef>
                          <a:spcPts val="0"/>
                        </a:spcBef>
                        <a:spcAft>
                          <a:spcPts val="0"/>
                        </a:spcAft>
                        <a:buNone/>
                      </a:pPr>
                      <a:r>
                        <a:rPr lang="zh-TW" sz="1800" u="none" cap="none" strike="noStrike">
                          <a:latin typeface="Arial"/>
                          <a:ea typeface="Arial"/>
                          <a:cs typeface="Arial"/>
                          <a:sym typeface="Arial"/>
                        </a:rPr>
                        <a:t>避免和已感染的人、學齡兒童、群眾有接觸</a:t>
                      </a:r>
                      <a:endParaRPr sz="1800">
                        <a:latin typeface="Arial"/>
                        <a:ea typeface="Arial"/>
                        <a:cs typeface="Arial"/>
                        <a:sym typeface="Arial"/>
                      </a:endParaRPr>
                    </a:p>
                  </a:txBody>
                  <a:tcPr marT="45725" marB="45725" marR="91450" marL="91450"/>
                </a:tc>
                <a:tc>
                  <a:txBody>
                    <a:bodyPr>
                      <a:noAutofit/>
                    </a:bodyPr>
                    <a:lstStyle/>
                    <a:p>
                      <a:pPr indent="0" lvl="0" marL="0" marR="0" rtl="0" algn="l">
                        <a:spcBef>
                          <a:spcPts val="0"/>
                        </a:spcBef>
                        <a:spcAft>
                          <a:spcPts val="0"/>
                        </a:spcAft>
                        <a:buNone/>
                      </a:pPr>
                      <a:r>
                        <a:rPr lang="zh-TW" sz="1800">
                          <a:latin typeface="Arial"/>
                          <a:ea typeface="Arial"/>
                          <a:cs typeface="Arial"/>
                          <a:sym typeface="Arial"/>
                        </a:rPr>
                        <a:t>保持口腔衛生</a:t>
                      </a:r>
                      <a:endParaRPr sz="1800">
                        <a:latin typeface="Arial"/>
                        <a:ea typeface="Arial"/>
                        <a:cs typeface="Arial"/>
                        <a:sym typeface="Arial"/>
                      </a:endParaRPr>
                    </a:p>
                  </a:txBody>
                  <a:tcPr marT="45725" marB="45725" marR="91450" marL="91450"/>
                </a:tc>
              </a:tr>
              <a:tr h="370850">
                <a:tc>
                  <a:txBody>
                    <a:bodyPr>
                      <a:noAutofit/>
                    </a:bodyPr>
                    <a:lstStyle/>
                    <a:p>
                      <a:pPr indent="0" lvl="0" marL="0" marR="0" rtl="0" algn="l">
                        <a:spcBef>
                          <a:spcPts val="0"/>
                        </a:spcBef>
                        <a:spcAft>
                          <a:spcPts val="0"/>
                        </a:spcAft>
                        <a:buNone/>
                      </a:pPr>
                      <a:r>
                        <a:rPr lang="zh-TW" sz="1800">
                          <a:latin typeface="Arial"/>
                          <a:ea typeface="Arial"/>
                          <a:cs typeface="Arial"/>
                          <a:sym typeface="Arial"/>
                        </a:rPr>
                        <a:t>經常洗手，特別是接觸公眾物品，如門把、扶手、電話筒之後</a:t>
                      </a:r>
                      <a:endParaRPr sz="1800">
                        <a:latin typeface="Arial"/>
                        <a:ea typeface="Arial"/>
                        <a:cs typeface="Arial"/>
                        <a:sym typeface="Arial"/>
                      </a:endParaRPr>
                    </a:p>
                  </a:txBody>
                  <a:tcPr marT="45725" marB="45725" marR="91450" marL="91450"/>
                </a:tc>
                <a:tc>
                  <a:txBody>
                    <a:bodyPr>
                      <a:noAutofit/>
                    </a:bodyPr>
                    <a:lstStyle/>
                    <a:p>
                      <a:pPr indent="0" lvl="0" marL="0" marR="0" rtl="0" algn="l">
                        <a:spcBef>
                          <a:spcPts val="0"/>
                        </a:spcBef>
                        <a:spcAft>
                          <a:spcPts val="0"/>
                        </a:spcAft>
                        <a:buNone/>
                      </a:pPr>
                      <a:r>
                        <a:rPr lang="zh-TW" sz="1800">
                          <a:latin typeface="Arial"/>
                          <a:ea typeface="Arial"/>
                          <a:cs typeface="Arial"/>
                          <a:sym typeface="Arial"/>
                        </a:rPr>
                        <a:t>在運動期間和休息時補充水分，避免發生脫水現象</a:t>
                      </a:r>
                      <a:endParaRPr sz="1800">
                        <a:latin typeface="Arial"/>
                        <a:ea typeface="Arial"/>
                        <a:cs typeface="Arial"/>
                        <a:sym typeface="Arial"/>
                      </a:endParaRPr>
                    </a:p>
                  </a:txBody>
                  <a:tcPr marT="45725" marB="45725" marR="91450" marL="91450"/>
                </a:tc>
              </a:tr>
              <a:tr h="370850">
                <a:tc>
                  <a:txBody>
                    <a:bodyPr>
                      <a:noAutofit/>
                    </a:bodyPr>
                    <a:lstStyle/>
                    <a:p>
                      <a:pPr indent="0" lvl="0" marL="0" marR="0" rtl="0" algn="l">
                        <a:spcBef>
                          <a:spcPts val="0"/>
                        </a:spcBef>
                        <a:spcAft>
                          <a:spcPts val="0"/>
                        </a:spcAft>
                        <a:buNone/>
                      </a:pPr>
                      <a:r>
                        <a:rPr lang="zh-TW" sz="1800">
                          <a:latin typeface="Arial"/>
                          <a:ea typeface="Arial"/>
                          <a:cs typeface="Arial"/>
                          <a:sym typeface="Arial"/>
                        </a:rPr>
                        <a:t>避免手對眼和手對口的接觸，避免將細菌傳送到容易感染的黏膜組織上</a:t>
                      </a:r>
                      <a:endParaRPr sz="1800">
                        <a:latin typeface="Arial"/>
                        <a:ea typeface="Arial"/>
                        <a:cs typeface="Arial"/>
                        <a:sym typeface="Arial"/>
                      </a:endParaRPr>
                    </a:p>
                  </a:txBody>
                  <a:tcPr marT="45725" marB="45725" marR="91450" marL="91450"/>
                </a:tc>
                <a:tc>
                  <a:txBody>
                    <a:bodyPr>
                      <a:noAutofit/>
                    </a:bodyPr>
                    <a:lstStyle/>
                    <a:p>
                      <a:pPr indent="0" lvl="0" marL="0" marR="0" rtl="0" algn="l">
                        <a:spcBef>
                          <a:spcPts val="0"/>
                        </a:spcBef>
                        <a:spcAft>
                          <a:spcPts val="0"/>
                        </a:spcAft>
                        <a:buNone/>
                      </a:pPr>
                      <a:r>
                        <a:rPr lang="zh-TW" sz="1800">
                          <a:latin typeface="Arial"/>
                          <a:ea typeface="Arial"/>
                          <a:cs typeface="Arial"/>
                          <a:sym typeface="Arial"/>
                        </a:rPr>
                        <a:t>避免和別人共用水壺和餐具</a:t>
                      </a:r>
                      <a:endParaRPr sz="1800">
                        <a:latin typeface="Arial"/>
                        <a:ea typeface="Arial"/>
                        <a:cs typeface="Arial"/>
                        <a:sym typeface="Arial"/>
                      </a:endParaRPr>
                    </a:p>
                  </a:txBody>
                  <a:tcPr marT="45725" marB="45725" marR="91450" marL="91450"/>
                </a:tc>
              </a:tr>
              <a:tr h="370850">
                <a:tc>
                  <a:txBody>
                    <a:bodyPr>
                      <a:noAutofit/>
                    </a:bodyPr>
                    <a:lstStyle/>
                    <a:p>
                      <a:pPr indent="0" lvl="0" marL="0" marR="0" rtl="0" algn="l">
                        <a:spcBef>
                          <a:spcPts val="0"/>
                        </a:spcBef>
                        <a:spcAft>
                          <a:spcPts val="0"/>
                        </a:spcAft>
                        <a:buNone/>
                      </a:pPr>
                      <a:r>
                        <a:rPr lang="zh-TW" sz="1800">
                          <a:latin typeface="Arial"/>
                          <a:ea typeface="Arial"/>
                          <a:cs typeface="Arial"/>
                          <a:sym typeface="Arial"/>
                        </a:rPr>
                        <a:t>使用處理過的水並且在乾淨的水中游泳</a:t>
                      </a:r>
                      <a:endParaRPr sz="1800">
                        <a:latin typeface="Arial"/>
                        <a:ea typeface="Arial"/>
                        <a:cs typeface="Arial"/>
                        <a:sym typeface="Arial"/>
                      </a:endParaRPr>
                    </a:p>
                  </a:txBody>
                  <a:tcPr marT="45725" marB="45725" marR="91450" marL="91450"/>
                </a:tc>
                <a:tc>
                  <a:txBody>
                    <a:bodyPr>
                      <a:noAutofit/>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tc>
              </a:tr>
              <a:tr h="370850">
                <a:tc>
                  <a:txBody>
                    <a:bodyPr>
                      <a:noAutofit/>
                    </a:bodyPr>
                    <a:lstStyle/>
                    <a:p>
                      <a:pPr indent="0" lvl="0" marL="0" marR="0" rtl="0" algn="l">
                        <a:spcBef>
                          <a:spcPts val="0"/>
                        </a:spcBef>
                        <a:spcAft>
                          <a:spcPts val="0"/>
                        </a:spcAft>
                        <a:buNone/>
                      </a:pPr>
                      <a:r>
                        <a:rPr lang="zh-TW" sz="1800">
                          <a:latin typeface="Arial"/>
                          <a:ea typeface="Arial"/>
                          <a:cs typeface="Arial"/>
                          <a:sym typeface="Arial"/>
                        </a:rPr>
                        <a:t>避免和別人共享三溫暖、淋浴和按摩浴缸</a:t>
                      </a:r>
                      <a:endParaRPr sz="1800">
                        <a:latin typeface="Arial"/>
                        <a:ea typeface="Arial"/>
                        <a:cs typeface="Arial"/>
                        <a:sym typeface="Arial"/>
                      </a:endParaRPr>
                    </a:p>
                  </a:txBody>
                  <a:tcPr marT="45725" marB="45725" marR="91450" marL="91450"/>
                </a:tc>
                <a:tc>
                  <a:txBody>
                    <a:bodyPr>
                      <a:noAutofit/>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tc>
              </a:tr>
            </a:tbl>
          </a:graphicData>
        </a:graphic>
      </p:graphicFrame>
      <p:sp>
        <p:nvSpPr>
          <p:cNvPr id="628" name="Google Shape;628;p37"/>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Google Shape;633;p38"/>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免疫系統相關增補劑</a:t>
            </a:r>
            <a:endParaRPr/>
          </a:p>
        </p:txBody>
      </p:sp>
      <p:pic>
        <p:nvPicPr>
          <p:cNvPr id="634" name="Google Shape;634;p38"/>
          <p:cNvPicPr preferRelativeResize="0"/>
          <p:nvPr>
            <p:ph idx="1" type="body"/>
          </p:nvPr>
        </p:nvPicPr>
        <p:blipFill rotWithShape="1">
          <a:blip r:embed="rId3">
            <a:alphaModFix/>
          </a:blip>
          <a:srcRect b="0" l="0" r="0" t="0"/>
          <a:stretch/>
        </p:blipFill>
        <p:spPr>
          <a:xfrm>
            <a:off x="160944" y="1417640"/>
            <a:ext cx="8822113" cy="5002326"/>
          </a:xfrm>
          <a:prstGeom prst="rect">
            <a:avLst/>
          </a:prstGeom>
          <a:noFill/>
          <a:ln>
            <a:noFill/>
          </a:ln>
        </p:spPr>
      </p:pic>
      <p:sp>
        <p:nvSpPr>
          <p:cNvPr id="635" name="Google Shape;635;p38"/>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39"/>
          <p:cNvSpPr txBox="1"/>
          <p:nvPr>
            <p:ph type="ctrTitle"/>
          </p:nvPr>
        </p:nvSpPr>
        <p:spPr>
          <a:xfrm>
            <a:off x="682745" y="822960"/>
            <a:ext cx="7772400" cy="3018634"/>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4400"/>
              <a:buFont typeface="Arial"/>
              <a:buNone/>
            </a:pPr>
            <a:br>
              <a:rPr b="1" i="0" lang="zh-TW" sz="4400" u="none" cap="none" strike="noStrike">
                <a:solidFill>
                  <a:srgbClr val="000066"/>
                </a:solidFill>
                <a:latin typeface="Arial"/>
                <a:ea typeface="Arial"/>
                <a:cs typeface="Arial"/>
                <a:sym typeface="Arial"/>
              </a:rPr>
            </a:br>
            <a:r>
              <a:rPr b="1" i="0" lang="zh-TW" sz="4400" u="none" cap="none" strike="noStrike">
                <a:solidFill>
                  <a:srgbClr val="000066"/>
                </a:solidFill>
                <a:latin typeface="Arial"/>
                <a:ea typeface="Arial"/>
                <a:cs typeface="Arial"/>
                <a:sym typeface="Arial"/>
              </a:rPr>
              <a:t>謝謝!</a:t>
            </a:r>
            <a:endParaRPr b="1" i="0" sz="4400" u="none" cap="none" strike="noStrike">
              <a:solidFill>
                <a:srgbClr val="000066"/>
              </a:solidFill>
              <a:latin typeface="Arial"/>
              <a:ea typeface="Arial"/>
              <a:cs typeface="Arial"/>
              <a:sym typeface="Arial"/>
            </a:endParaRPr>
          </a:p>
        </p:txBody>
      </p:sp>
      <p:pic>
        <p:nvPicPr>
          <p:cNvPr descr="C:\Users\BPC\Downloads\教育部logo991006-1.png" id="641" name="Google Shape;641;p39"/>
          <p:cNvPicPr preferRelativeResize="0"/>
          <p:nvPr/>
        </p:nvPicPr>
        <p:blipFill rotWithShape="1">
          <a:blip r:embed="rId3">
            <a:alphaModFix/>
          </a:blip>
          <a:srcRect b="0" l="0" r="0" t="0"/>
          <a:stretch/>
        </p:blipFill>
        <p:spPr>
          <a:xfrm>
            <a:off x="0" y="6411443"/>
            <a:ext cx="1475658" cy="446556"/>
          </a:xfrm>
          <a:prstGeom prst="rect">
            <a:avLst/>
          </a:prstGeom>
          <a:noFill/>
          <a:ln>
            <a:noFill/>
          </a:ln>
        </p:spPr>
      </p:pic>
      <p:pic>
        <p:nvPicPr>
          <p:cNvPr descr="C:\Users\BPC\AppData\Local\Temp\Rar$DR60.735\A703(修正型).png" id="642" name="Google Shape;642;p39"/>
          <p:cNvPicPr preferRelativeResize="0"/>
          <p:nvPr/>
        </p:nvPicPr>
        <p:blipFill rotWithShape="1">
          <a:blip r:embed="rId4">
            <a:alphaModFix/>
          </a:blip>
          <a:srcRect b="0" l="0" r="0" t="0"/>
          <a:stretch/>
        </p:blipFill>
        <p:spPr>
          <a:xfrm>
            <a:off x="1547667" y="6508351"/>
            <a:ext cx="1263682" cy="252740"/>
          </a:xfrm>
          <a:prstGeom prst="rect">
            <a:avLst/>
          </a:prstGeom>
          <a:noFill/>
          <a:ln>
            <a:noFill/>
          </a:ln>
        </p:spPr>
      </p:pic>
      <p:sp>
        <p:nvSpPr>
          <p:cNvPr id="643" name="Google Shape;643;p3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457199"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身體的防衛者-免疫系統</a:t>
            </a:r>
            <a:endParaRPr/>
          </a:p>
        </p:txBody>
      </p:sp>
      <p:sp>
        <p:nvSpPr>
          <p:cNvPr id="120" name="Google Shape;120;p17"/>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人類天生即具有能力，可以破壞會傷害組織器官的外來生物體或毒素，這種能力即為免疫力。在入侵者能損毀人體之前，先辨認、追蹤，然後再將其摧毀。</a:t>
            </a:r>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入侵者：如自呼吸道、傷口、腸黏膜縫隙進來的細菌(碎片)、病毒、塵蹣或癌細胞等。入侵者企圖接管人體各細胞組織並索取身體的營養，如果它們一旦成功，則人體就生病了，甚至死亡。</a:t>
            </a:r>
            <a:endParaRPr/>
          </a:p>
        </p:txBody>
      </p:sp>
      <p:sp>
        <p:nvSpPr>
          <p:cNvPr id="121" name="Google Shape;121;p17"/>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免疫系統</a:t>
            </a:r>
            <a:endParaRPr/>
          </a:p>
        </p:txBody>
      </p:sp>
      <p:sp>
        <p:nvSpPr>
          <p:cNvPr id="127" name="Google Shape;127;p18"/>
          <p:cNvSpPr txBox="1"/>
          <p:nvPr>
            <p:ph idx="1" type="body"/>
          </p:nvPr>
        </p:nvSpPr>
        <p:spPr>
          <a:xfrm>
            <a:off x="361510" y="1624016"/>
            <a:ext cx="5390708" cy="45259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zh-TW" sz="2800" u="sng" cap="none" strike="noStrike">
                <a:solidFill>
                  <a:schemeClr val="dk1"/>
                </a:solidFill>
                <a:latin typeface="Arial"/>
                <a:ea typeface="Arial"/>
                <a:cs typeface="Arial"/>
                <a:sym typeface="Arial"/>
              </a:rPr>
              <a:t>非特異性</a:t>
            </a:r>
            <a:endParaRPr b="1" i="0" sz="2800" u="sng" cap="none" strike="noStrike">
              <a:solidFill>
                <a:schemeClr val="dk1"/>
              </a:solidFill>
              <a:latin typeface="Arial"/>
              <a:ea typeface="Arial"/>
              <a:cs typeface="Arial"/>
              <a:sym typeface="Arial"/>
            </a:endParaRPr>
          </a:p>
          <a:p>
            <a:pPr indent="0" lvl="0" marL="0" marR="0" rtl="0" algn="l">
              <a:lnSpc>
                <a:spcPct val="100000"/>
              </a:lnSpc>
              <a:spcBef>
                <a:spcPts val="700"/>
              </a:spcBef>
              <a:spcAft>
                <a:spcPts val="0"/>
              </a:spcAft>
              <a:buClr>
                <a:schemeClr val="dk1"/>
              </a:buClr>
              <a:buSzPts val="2800"/>
              <a:buFont typeface="Arial"/>
              <a:buNone/>
            </a:pPr>
            <a:r>
              <a:t/>
            </a:r>
            <a:endParaRPr b="1" i="0" sz="2800" u="sng" cap="none" strike="noStrike">
              <a:solidFill>
                <a:schemeClr val="dk1"/>
              </a:solidFill>
              <a:latin typeface="Arial"/>
              <a:ea typeface="Arial"/>
              <a:cs typeface="Arial"/>
              <a:sym typeface="Arial"/>
            </a:endParaRPr>
          </a:p>
          <a:p>
            <a:pPr indent="-342900" lvl="0" marL="342900" marR="0" rtl="0" algn="l">
              <a:lnSpc>
                <a:spcPct val="100000"/>
              </a:lnSpc>
              <a:spcBef>
                <a:spcPts val="7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皮膜屏障</a:t>
            </a:r>
            <a:endParaRPr/>
          </a:p>
          <a:p>
            <a:pPr indent="-342900" lvl="0" marL="342900" marR="0" rtl="0" algn="l">
              <a:lnSpc>
                <a:spcPct val="100000"/>
              </a:lnSpc>
              <a:spcBef>
                <a:spcPts val="7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吞噬作用(單核球、巨噬細胞)</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7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發炎反應(噬中性白血球)</a:t>
            </a:r>
            <a:endParaRPr/>
          </a:p>
          <a:p>
            <a:pPr indent="-342900" lvl="0" marL="342900" marR="0" rtl="0" algn="l">
              <a:lnSpc>
                <a:spcPct val="100000"/>
              </a:lnSpc>
              <a:spcBef>
                <a:spcPts val="7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細胞激素</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7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補體蛋白</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7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干擾素</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7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內生性致熱原</a:t>
            </a:r>
            <a:endParaRPr/>
          </a:p>
          <a:p>
            <a:pPr indent="-165100" lvl="0" marL="342900" marR="0" rtl="0" algn="l">
              <a:lnSpc>
                <a:spcPct val="100000"/>
              </a:lnSpc>
              <a:spcBef>
                <a:spcPts val="7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28" name="Google Shape;128;p18"/>
          <p:cNvSpPr txBox="1"/>
          <p:nvPr>
            <p:ph idx="2" type="body"/>
          </p:nvPr>
        </p:nvSpPr>
        <p:spPr>
          <a:xfrm>
            <a:off x="5667154" y="1624016"/>
            <a:ext cx="3125972" cy="45259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1" i="0" lang="zh-TW" sz="3200" u="sng" cap="none" strike="noStrike">
                <a:solidFill>
                  <a:schemeClr val="dk1"/>
                </a:solidFill>
                <a:latin typeface="Arial"/>
                <a:ea typeface="Arial"/>
                <a:cs typeface="Arial"/>
                <a:sym typeface="Arial"/>
              </a:rPr>
              <a:t>特異性</a:t>
            </a:r>
            <a:endParaRPr b="1" i="0" sz="3200" u="sng" cap="none" strike="noStrike">
              <a:solidFill>
                <a:schemeClr val="dk1"/>
              </a:solidFill>
              <a:latin typeface="Arial"/>
              <a:ea typeface="Arial"/>
              <a:cs typeface="Arial"/>
              <a:sym typeface="Arial"/>
            </a:endParaRPr>
          </a:p>
          <a:p>
            <a:pPr indent="0" lvl="0" marL="0" marR="0" rtl="0" algn="l">
              <a:lnSpc>
                <a:spcPct val="100000"/>
              </a:lnSpc>
              <a:spcBef>
                <a:spcPts val="700"/>
              </a:spcBef>
              <a:spcAft>
                <a:spcPts val="0"/>
              </a:spcAft>
              <a:buClr>
                <a:schemeClr val="dk1"/>
              </a:buClr>
              <a:buSzPts val="3200"/>
              <a:buFont typeface="Arial"/>
              <a:buNone/>
            </a:pPr>
            <a:r>
              <a:t/>
            </a:r>
            <a:endParaRPr b="1" i="0" sz="3200" u="sng" cap="none" strike="noStrike">
              <a:solidFill>
                <a:schemeClr val="dk1"/>
              </a:solidFill>
              <a:latin typeface="Arial"/>
              <a:ea typeface="Arial"/>
              <a:cs typeface="Arial"/>
              <a:sym typeface="Arial"/>
            </a:endParaRPr>
          </a:p>
          <a:p>
            <a:pPr indent="-342900" lvl="0" marL="342900" marR="0" rtl="0" algn="l">
              <a:lnSpc>
                <a:spcPct val="100000"/>
              </a:lnSpc>
              <a:spcBef>
                <a:spcPts val="7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細胞免疫</a:t>
            </a:r>
            <a:endParaRPr/>
          </a:p>
          <a:p>
            <a:pPr indent="-342900" lvl="0" marL="342900" marR="0" rtl="0" algn="l">
              <a:lnSpc>
                <a:spcPct val="100000"/>
              </a:lnSpc>
              <a:spcBef>
                <a:spcPts val="7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抗體免疫</a:t>
            </a:r>
            <a:endParaRPr/>
          </a:p>
          <a:p>
            <a:pPr indent="-342900" lvl="0" marL="342900" marR="0" rtl="0" algn="l">
              <a:lnSpc>
                <a:spcPct val="100000"/>
              </a:lnSpc>
              <a:spcBef>
                <a:spcPts val="7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主動免疫</a:t>
            </a:r>
            <a:endParaRPr/>
          </a:p>
          <a:p>
            <a:pPr indent="-342900" lvl="0" marL="342900" marR="0" rtl="0" algn="l">
              <a:lnSpc>
                <a:spcPct val="100000"/>
              </a:lnSpc>
              <a:spcBef>
                <a:spcPts val="7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被動免疫</a:t>
            </a:r>
            <a:endParaRPr/>
          </a:p>
          <a:p>
            <a:pPr indent="-165100" lvl="0" marL="342900" marR="0" rtl="0" algn="l">
              <a:lnSpc>
                <a:spcPct val="100000"/>
              </a:lnSpc>
              <a:spcBef>
                <a:spcPts val="7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29" name="Google Shape;129;p18"/>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身體的防衛戰線</a:t>
            </a:r>
            <a:endParaRPr b="1" i="0" sz="4400" u="none" cap="none" strike="noStrike">
              <a:solidFill>
                <a:srgbClr val="000000"/>
              </a:solidFill>
              <a:latin typeface="Arial"/>
              <a:ea typeface="Arial"/>
              <a:cs typeface="Arial"/>
              <a:sym typeface="Arial"/>
            </a:endParaRPr>
          </a:p>
        </p:txBody>
      </p:sp>
      <p:sp>
        <p:nvSpPr>
          <p:cNvPr id="136" name="Google Shape;136;p19"/>
          <p:cNvSpPr/>
          <p:nvPr/>
        </p:nvSpPr>
        <p:spPr>
          <a:xfrm>
            <a:off x="1281407" y="-251620"/>
            <a:ext cx="6581186" cy="8229600"/>
          </a:xfrm>
          <a:custGeom>
            <a:rect b="b" l="l" r="r" t="t"/>
            <a:pathLst>
              <a:path extrusionOk="0" h="2636" w="2105">
                <a:moveTo>
                  <a:pt x="2102" y="918"/>
                </a:moveTo>
                <a:cubicBezTo>
                  <a:pt x="2093" y="880"/>
                  <a:pt x="2011" y="547"/>
                  <a:pt x="1889" y="443"/>
                </a:cubicBezTo>
                <a:cubicBezTo>
                  <a:pt x="1818" y="382"/>
                  <a:pt x="1665" y="353"/>
                  <a:pt x="1516" y="324"/>
                </a:cubicBezTo>
                <a:cubicBezTo>
                  <a:pt x="1445" y="311"/>
                  <a:pt x="1350" y="292"/>
                  <a:pt x="1323" y="277"/>
                </a:cubicBezTo>
                <a:cubicBezTo>
                  <a:pt x="1310" y="243"/>
                  <a:pt x="1306" y="139"/>
                  <a:pt x="1311" y="57"/>
                </a:cubicBezTo>
                <a:cubicBezTo>
                  <a:pt x="1312" y="42"/>
                  <a:pt x="1307" y="27"/>
                  <a:pt x="1297" y="17"/>
                </a:cubicBezTo>
                <a:cubicBezTo>
                  <a:pt x="1287" y="6"/>
                  <a:pt x="1273" y="0"/>
                  <a:pt x="1258" y="0"/>
                </a:cubicBezTo>
                <a:lnTo>
                  <a:pt x="847" y="0"/>
                </a:lnTo>
                <a:cubicBezTo>
                  <a:pt x="833" y="0"/>
                  <a:pt x="819" y="6"/>
                  <a:pt x="809" y="17"/>
                </a:cubicBezTo>
                <a:cubicBezTo>
                  <a:pt x="799" y="27"/>
                  <a:pt x="793" y="42"/>
                  <a:pt x="794" y="57"/>
                </a:cubicBezTo>
                <a:cubicBezTo>
                  <a:pt x="799" y="139"/>
                  <a:pt x="796" y="243"/>
                  <a:pt x="783" y="277"/>
                </a:cubicBezTo>
                <a:cubicBezTo>
                  <a:pt x="756" y="292"/>
                  <a:pt x="660" y="311"/>
                  <a:pt x="590" y="324"/>
                </a:cubicBezTo>
                <a:cubicBezTo>
                  <a:pt x="441" y="353"/>
                  <a:pt x="287" y="382"/>
                  <a:pt x="216" y="443"/>
                </a:cubicBezTo>
                <a:cubicBezTo>
                  <a:pt x="95" y="547"/>
                  <a:pt x="13" y="880"/>
                  <a:pt x="4" y="918"/>
                </a:cubicBezTo>
                <a:cubicBezTo>
                  <a:pt x="0" y="931"/>
                  <a:pt x="3" y="946"/>
                  <a:pt x="10" y="958"/>
                </a:cubicBezTo>
                <a:cubicBezTo>
                  <a:pt x="18" y="970"/>
                  <a:pt x="30" y="979"/>
                  <a:pt x="44" y="982"/>
                </a:cubicBezTo>
                <a:lnTo>
                  <a:pt x="312" y="1042"/>
                </a:lnTo>
                <a:cubicBezTo>
                  <a:pt x="333" y="1046"/>
                  <a:pt x="355" y="1038"/>
                  <a:pt x="367" y="1021"/>
                </a:cubicBezTo>
                <a:lnTo>
                  <a:pt x="396" y="981"/>
                </a:lnTo>
                <a:cubicBezTo>
                  <a:pt x="421" y="1192"/>
                  <a:pt x="467" y="1595"/>
                  <a:pt x="467" y="1775"/>
                </a:cubicBezTo>
                <a:cubicBezTo>
                  <a:pt x="467" y="2015"/>
                  <a:pt x="347" y="2285"/>
                  <a:pt x="346" y="2288"/>
                </a:cubicBezTo>
                <a:cubicBezTo>
                  <a:pt x="338" y="2306"/>
                  <a:pt x="340" y="2327"/>
                  <a:pt x="353" y="2343"/>
                </a:cubicBezTo>
                <a:cubicBezTo>
                  <a:pt x="358" y="2350"/>
                  <a:pt x="486" y="2510"/>
                  <a:pt x="657" y="2570"/>
                </a:cubicBezTo>
                <a:cubicBezTo>
                  <a:pt x="773" y="2611"/>
                  <a:pt x="926" y="2628"/>
                  <a:pt x="1008" y="2634"/>
                </a:cubicBezTo>
                <a:cubicBezTo>
                  <a:pt x="1023" y="2635"/>
                  <a:pt x="1038" y="2636"/>
                  <a:pt x="1053" y="2636"/>
                </a:cubicBezTo>
                <a:cubicBezTo>
                  <a:pt x="1068" y="2636"/>
                  <a:pt x="1083" y="2635"/>
                  <a:pt x="1098" y="2634"/>
                </a:cubicBezTo>
                <a:cubicBezTo>
                  <a:pt x="1179" y="2628"/>
                  <a:pt x="1333" y="2611"/>
                  <a:pt x="1449" y="2570"/>
                </a:cubicBezTo>
                <a:cubicBezTo>
                  <a:pt x="1620" y="2510"/>
                  <a:pt x="1748" y="2350"/>
                  <a:pt x="1753" y="2343"/>
                </a:cubicBezTo>
                <a:cubicBezTo>
                  <a:pt x="1765" y="2327"/>
                  <a:pt x="1768" y="2306"/>
                  <a:pt x="1760" y="2288"/>
                </a:cubicBezTo>
                <a:cubicBezTo>
                  <a:pt x="1759" y="2285"/>
                  <a:pt x="1638" y="2015"/>
                  <a:pt x="1638" y="1775"/>
                </a:cubicBezTo>
                <a:cubicBezTo>
                  <a:pt x="1638" y="1592"/>
                  <a:pt x="1686" y="1178"/>
                  <a:pt x="1711" y="970"/>
                </a:cubicBezTo>
                <a:lnTo>
                  <a:pt x="1754" y="1023"/>
                </a:lnTo>
                <a:cubicBezTo>
                  <a:pt x="1766" y="1039"/>
                  <a:pt x="1787" y="1046"/>
                  <a:pt x="1807" y="1042"/>
                </a:cubicBezTo>
                <a:lnTo>
                  <a:pt x="2062" y="982"/>
                </a:lnTo>
                <a:cubicBezTo>
                  <a:pt x="2076" y="979"/>
                  <a:pt x="2088" y="970"/>
                  <a:pt x="2096" y="958"/>
                </a:cubicBezTo>
                <a:cubicBezTo>
                  <a:pt x="2103" y="946"/>
                  <a:pt x="2105" y="931"/>
                  <a:pt x="2102" y="918"/>
                </a:cubicBezTo>
                <a:close/>
                <a:moveTo>
                  <a:pt x="715" y="1060"/>
                </a:moveTo>
                <a:cubicBezTo>
                  <a:pt x="705" y="1070"/>
                  <a:pt x="691" y="1076"/>
                  <a:pt x="677" y="1076"/>
                </a:cubicBezTo>
                <a:cubicBezTo>
                  <a:pt x="663" y="1076"/>
                  <a:pt x="649" y="1070"/>
                  <a:pt x="640" y="1060"/>
                </a:cubicBezTo>
                <a:cubicBezTo>
                  <a:pt x="630" y="1050"/>
                  <a:pt x="624" y="1036"/>
                  <a:pt x="624" y="1022"/>
                </a:cubicBezTo>
                <a:cubicBezTo>
                  <a:pt x="624" y="1008"/>
                  <a:pt x="630" y="995"/>
                  <a:pt x="640" y="985"/>
                </a:cubicBezTo>
                <a:cubicBezTo>
                  <a:pt x="650" y="975"/>
                  <a:pt x="663" y="969"/>
                  <a:pt x="677" y="969"/>
                </a:cubicBezTo>
                <a:cubicBezTo>
                  <a:pt x="691" y="969"/>
                  <a:pt x="705" y="975"/>
                  <a:pt x="715" y="985"/>
                </a:cubicBezTo>
                <a:cubicBezTo>
                  <a:pt x="725" y="995"/>
                  <a:pt x="731" y="1008"/>
                  <a:pt x="731" y="1022"/>
                </a:cubicBezTo>
                <a:cubicBezTo>
                  <a:pt x="731" y="1036"/>
                  <a:pt x="725" y="1050"/>
                  <a:pt x="715" y="1060"/>
                </a:cubicBezTo>
                <a:close/>
                <a:moveTo>
                  <a:pt x="1091" y="2116"/>
                </a:moveTo>
                <a:cubicBezTo>
                  <a:pt x="1081" y="2125"/>
                  <a:pt x="1067" y="2131"/>
                  <a:pt x="1053" y="2131"/>
                </a:cubicBezTo>
                <a:cubicBezTo>
                  <a:pt x="1039" y="2131"/>
                  <a:pt x="1025" y="2125"/>
                  <a:pt x="1015" y="2116"/>
                </a:cubicBezTo>
                <a:cubicBezTo>
                  <a:pt x="1005" y="2106"/>
                  <a:pt x="1000" y="2092"/>
                  <a:pt x="1000" y="2078"/>
                </a:cubicBezTo>
                <a:cubicBezTo>
                  <a:pt x="1000" y="2064"/>
                  <a:pt x="1005" y="2050"/>
                  <a:pt x="1015" y="2040"/>
                </a:cubicBezTo>
                <a:cubicBezTo>
                  <a:pt x="1025" y="2030"/>
                  <a:pt x="1039" y="2025"/>
                  <a:pt x="1053" y="2025"/>
                </a:cubicBezTo>
                <a:cubicBezTo>
                  <a:pt x="1067" y="2025"/>
                  <a:pt x="1081" y="2030"/>
                  <a:pt x="1091" y="2040"/>
                </a:cubicBezTo>
                <a:cubicBezTo>
                  <a:pt x="1101" y="2050"/>
                  <a:pt x="1106" y="2064"/>
                  <a:pt x="1106" y="2078"/>
                </a:cubicBezTo>
                <a:cubicBezTo>
                  <a:pt x="1106" y="2092"/>
                  <a:pt x="1101" y="2106"/>
                  <a:pt x="1091" y="2116"/>
                </a:cubicBezTo>
                <a:close/>
                <a:moveTo>
                  <a:pt x="1466" y="1060"/>
                </a:moveTo>
                <a:cubicBezTo>
                  <a:pt x="1456" y="1070"/>
                  <a:pt x="1443" y="1076"/>
                  <a:pt x="1428" y="1076"/>
                </a:cubicBezTo>
                <a:cubicBezTo>
                  <a:pt x="1414" y="1076"/>
                  <a:pt x="1401" y="1070"/>
                  <a:pt x="1391" y="1060"/>
                </a:cubicBezTo>
                <a:cubicBezTo>
                  <a:pt x="1381" y="1050"/>
                  <a:pt x="1375" y="1036"/>
                  <a:pt x="1375" y="1022"/>
                </a:cubicBezTo>
                <a:cubicBezTo>
                  <a:pt x="1375" y="1008"/>
                  <a:pt x="1381" y="995"/>
                  <a:pt x="1391" y="985"/>
                </a:cubicBezTo>
                <a:cubicBezTo>
                  <a:pt x="1401" y="975"/>
                  <a:pt x="1414" y="969"/>
                  <a:pt x="1428" y="969"/>
                </a:cubicBezTo>
                <a:cubicBezTo>
                  <a:pt x="1443" y="969"/>
                  <a:pt x="1456" y="975"/>
                  <a:pt x="1466" y="985"/>
                </a:cubicBezTo>
                <a:cubicBezTo>
                  <a:pt x="1476" y="995"/>
                  <a:pt x="1482" y="1008"/>
                  <a:pt x="1482" y="1022"/>
                </a:cubicBezTo>
                <a:cubicBezTo>
                  <a:pt x="1482" y="1036"/>
                  <a:pt x="1476" y="1050"/>
                  <a:pt x="1466" y="1060"/>
                </a:cubicBezTo>
                <a:close/>
              </a:path>
            </a:pathLst>
          </a:cu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37" name="Google Shape;137;p1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grpSp>
        <p:nvGrpSpPr>
          <p:cNvPr id="138" name="Google Shape;138;p19"/>
          <p:cNvGrpSpPr/>
          <p:nvPr/>
        </p:nvGrpSpPr>
        <p:grpSpPr>
          <a:xfrm>
            <a:off x="609080" y="1440524"/>
            <a:ext cx="2422354" cy="4980755"/>
            <a:chOff x="5160100" y="1609475"/>
            <a:chExt cx="975300" cy="2005375"/>
          </a:xfrm>
        </p:grpSpPr>
        <p:sp>
          <p:nvSpPr>
            <p:cNvPr id="139" name="Google Shape;139;p19"/>
            <p:cNvSpPr/>
            <p:nvPr/>
          </p:nvSpPr>
          <p:spPr>
            <a:xfrm>
              <a:off x="5160100" y="1609475"/>
              <a:ext cx="975300" cy="2005375"/>
            </a:xfrm>
            <a:custGeom>
              <a:rect b="b" l="l" r="r" t="t"/>
              <a:pathLst>
                <a:path extrusionOk="0" h="80215" w="39012">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 name="Google Shape;140;p19"/>
            <p:cNvSpPr/>
            <p:nvPr/>
          </p:nvSpPr>
          <p:spPr>
            <a:xfrm>
              <a:off x="5160100" y="1609475"/>
              <a:ext cx="975300" cy="2005375"/>
            </a:xfrm>
            <a:custGeom>
              <a:rect b="b" l="l" r="r" t="t"/>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0A95B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41" name="Google Shape;141;p19"/>
          <p:cNvGrpSpPr/>
          <p:nvPr/>
        </p:nvGrpSpPr>
        <p:grpSpPr>
          <a:xfrm>
            <a:off x="1603357" y="2679075"/>
            <a:ext cx="433800" cy="433800"/>
            <a:chOff x="5444475" y="717525"/>
            <a:chExt cx="433800" cy="433800"/>
          </a:xfrm>
        </p:grpSpPr>
        <p:sp>
          <p:nvSpPr>
            <p:cNvPr id="142" name="Google Shape;142;p19"/>
            <p:cNvSpPr/>
            <p:nvPr/>
          </p:nvSpPr>
          <p:spPr>
            <a:xfrm>
              <a:off x="5444475" y="717525"/>
              <a:ext cx="433800" cy="433800"/>
            </a:xfrm>
            <a:prstGeom prst="ellipse">
              <a:avLst/>
            </a:prstGeom>
            <a:solidFill>
              <a:srgbClr val="0DB7C4">
                <a:alpha val="3647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3" name="Google Shape;143;p19"/>
            <p:cNvSpPr/>
            <p:nvPr/>
          </p:nvSpPr>
          <p:spPr>
            <a:xfrm>
              <a:off x="5557157" y="830207"/>
              <a:ext cx="208199" cy="208199"/>
            </a:xfrm>
            <a:prstGeom prst="ellipse">
              <a:avLst/>
            </a:prstGeom>
            <a:solidFill>
              <a:srgbClr val="0DB7C4">
                <a:alpha val="3647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 name="Google Shape;144;p19"/>
            <p:cNvSpPr/>
            <p:nvPr/>
          </p:nvSpPr>
          <p:spPr>
            <a:xfrm>
              <a:off x="5606247" y="879297"/>
              <a:ext cx="110099" cy="110099"/>
            </a:xfrm>
            <a:prstGeom prst="ellipse">
              <a:avLst/>
            </a:prstGeom>
            <a:solidFill>
              <a:srgbClr val="0DB7C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45" name="Google Shape;145;p19"/>
          <p:cNvGrpSpPr/>
          <p:nvPr/>
        </p:nvGrpSpPr>
        <p:grpSpPr>
          <a:xfrm>
            <a:off x="1613061" y="1768071"/>
            <a:ext cx="433800" cy="433800"/>
            <a:chOff x="5382800" y="412975"/>
            <a:chExt cx="433800" cy="433800"/>
          </a:xfrm>
        </p:grpSpPr>
        <p:sp>
          <p:nvSpPr>
            <p:cNvPr id="146" name="Google Shape;146;p19"/>
            <p:cNvSpPr/>
            <p:nvPr/>
          </p:nvSpPr>
          <p:spPr>
            <a:xfrm>
              <a:off x="5382800" y="412975"/>
              <a:ext cx="433800" cy="433800"/>
            </a:xfrm>
            <a:prstGeom prst="ellipse">
              <a:avLst/>
            </a:prstGeom>
            <a:solidFill>
              <a:srgbClr val="F24745">
                <a:alpha val="33333"/>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 name="Google Shape;147;p19"/>
            <p:cNvSpPr/>
            <p:nvPr/>
          </p:nvSpPr>
          <p:spPr>
            <a:xfrm>
              <a:off x="5495482" y="525657"/>
              <a:ext cx="208199" cy="208199"/>
            </a:xfrm>
            <a:prstGeom prst="ellipse">
              <a:avLst/>
            </a:prstGeom>
            <a:solidFill>
              <a:srgbClr val="F24745">
                <a:alpha val="33333"/>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 name="Google Shape;148;p19"/>
            <p:cNvSpPr/>
            <p:nvPr/>
          </p:nvSpPr>
          <p:spPr>
            <a:xfrm>
              <a:off x="5544572" y="574747"/>
              <a:ext cx="110099" cy="110099"/>
            </a:xfrm>
            <a:prstGeom prst="ellipse">
              <a:avLst/>
            </a:prstGeom>
            <a:solidFill>
              <a:srgbClr val="F2474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49" name="Google Shape;149;p19"/>
          <p:cNvGrpSpPr/>
          <p:nvPr/>
        </p:nvGrpSpPr>
        <p:grpSpPr>
          <a:xfrm>
            <a:off x="2911338" y="4602946"/>
            <a:ext cx="5244298" cy="960837"/>
            <a:chOff x="9956288" y="5487486"/>
            <a:chExt cx="2037975" cy="1658099"/>
          </a:xfrm>
        </p:grpSpPr>
        <p:sp>
          <p:nvSpPr>
            <p:cNvPr id="150" name="Google Shape;150;p19"/>
            <p:cNvSpPr/>
            <p:nvPr/>
          </p:nvSpPr>
          <p:spPr>
            <a:xfrm rot="-5400000">
              <a:off x="10288617" y="5439938"/>
              <a:ext cx="1658099" cy="1753195"/>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1" name="Google Shape;151;p19"/>
            <p:cNvSpPr/>
            <p:nvPr/>
          </p:nvSpPr>
          <p:spPr>
            <a:xfrm rot="-5400000">
              <a:off x="9342468" y="6101307"/>
              <a:ext cx="1658099" cy="430458"/>
            </a:xfrm>
            <a:custGeom>
              <a:rect b="b" l="l" r="r" t="t"/>
              <a:pathLst>
                <a:path extrusionOk="0" h="360" w="1387">
                  <a:moveTo>
                    <a:pt x="1358" y="152"/>
                  </a:moveTo>
                  <a:cubicBezTo>
                    <a:pt x="781" y="152"/>
                    <a:pt x="781" y="152"/>
                    <a:pt x="781" y="152"/>
                  </a:cubicBezTo>
                  <a:cubicBezTo>
                    <a:pt x="748" y="95"/>
                    <a:pt x="748" y="95"/>
                    <a:pt x="748" y="95"/>
                  </a:cubicBezTo>
                  <a:cubicBezTo>
                    <a:pt x="693" y="0"/>
                    <a:pt x="693" y="0"/>
                    <a:pt x="693" y="0"/>
                  </a:cubicBezTo>
                  <a:cubicBezTo>
                    <a:pt x="638" y="95"/>
                    <a:pt x="638" y="95"/>
                    <a:pt x="638" y="95"/>
                  </a:cubicBezTo>
                  <a:cubicBezTo>
                    <a:pt x="605" y="152"/>
                    <a:pt x="605" y="152"/>
                    <a:pt x="605" y="152"/>
                  </a:cubicBezTo>
                  <a:cubicBezTo>
                    <a:pt x="28" y="152"/>
                    <a:pt x="28" y="152"/>
                    <a:pt x="28" y="152"/>
                  </a:cubicBezTo>
                  <a:cubicBezTo>
                    <a:pt x="12" y="152"/>
                    <a:pt x="0" y="165"/>
                    <a:pt x="0" y="181"/>
                  </a:cubicBezTo>
                  <a:cubicBezTo>
                    <a:pt x="0" y="332"/>
                    <a:pt x="0" y="332"/>
                    <a:pt x="0" y="332"/>
                  </a:cubicBezTo>
                  <a:cubicBezTo>
                    <a:pt x="0" y="348"/>
                    <a:pt x="12" y="360"/>
                    <a:pt x="28" y="360"/>
                  </a:cubicBezTo>
                  <a:cubicBezTo>
                    <a:pt x="1358" y="360"/>
                    <a:pt x="1358" y="360"/>
                    <a:pt x="1358" y="360"/>
                  </a:cubicBezTo>
                  <a:cubicBezTo>
                    <a:pt x="1374" y="360"/>
                    <a:pt x="1387" y="348"/>
                    <a:pt x="1387" y="332"/>
                  </a:cubicBezTo>
                  <a:cubicBezTo>
                    <a:pt x="1387" y="181"/>
                    <a:pt x="1387" y="181"/>
                    <a:pt x="1387" y="181"/>
                  </a:cubicBezTo>
                  <a:cubicBezTo>
                    <a:pt x="1387" y="165"/>
                    <a:pt x="1374" y="152"/>
                    <a:pt x="1358" y="152"/>
                  </a:cubicBezTo>
                  <a:close/>
                </a:path>
              </a:pathLst>
            </a:custGeom>
            <a:solidFill>
              <a:srgbClr val="0190C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 name="Google Shape;152;p19"/>
            <p:cNvSpPr/>
            <p:nvPr/>
          </p:nvSpPr>
          <p:spPr>
            <a:xfrm rot="-5400000">
              <a:off x="10935765" y="6839863"/>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 name="Google Shape;153;p19"/>
            <p:cNvSpPr/>
            <p:nvPr/>
          </p:nvSpPr>
          <p:spPr>
            <a:xfrm rot="-5400000">
              <a:off x="10935765" y="6766264"/>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 name="Google Shape;154;p19"/>
            <p:cNvSpPr/>
            <p:nvPr/>
          </p:nvSpPr>
          <p:spPr>
            <a:xfrm rot="-5400000">
              <a:off x="10935766" y="6644866"/>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 name="Google Shape;155;p19"/>
            <p:cNvSpPr/>
            <p:nvPr/>
          </p:nvSpPr>
          <p:spPr>
            <a:xfrm rot="-5400000">
              <a:off x="10935766" y="6513352"/>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p19"/>
            <p:cNvSpPr/>
            <p:nvPr/>
          </p:nvSpPr>
          <p:spPr>
            <a:xfrm rot="-5400000">
              <a:off x="10935766" y="6098574"/>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 name="Google Shape;157;p19"/>
            <p:cNvSpPr/>
            <p:nvPr/>
          </p:nvSpPr>
          <p:spPr>
            <a:xfrm rot="-5400000">
              <a:off x="10935765" y="5682784"/>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8" name="Google Shape;158;p19"/>
            <p:cNvSpPr/>
            <p:nvPr/>
          </p:nvSpPr>
          <p:spPr>
            <a:xfrm rot="-5400000">
              <a:off x="10935765" y="5613486"/>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9" name="Google Shape;159;p19"/>
            <p:cNvSpPr/>
            <p:nvPr/>
          </p:nvSpPr>
          <p:spPr>
            <a:xfrm rot="-5400000">
              <a:off x="11073098" y="6759943"/>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0" name="Google Shape;160;p19"/>
            <p:cNvSpPr/>
            <p:nvPr/>
          </p:nvSpPr>
          <p:spPr>
            <a:xfrm rot="-5400000">
              <a:off x="11073098" y="6713153"/>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 name="Google Shape;161;p19"/>
            <p:cNvSpPr/>
            <p:nvPr/>
          </p:nvSpPr>
          <p:spPr>
            <a:xfrm rot="-5400000">
              <a:off x="11073098" y="6661812"/>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 name="Google Shape;162;p19"/>
            <p:cNvSpPr/>
            <p:nvPr/>
          </p:nvSpPr>
          <p:spPr>
            <a:xfrm rot="-5400000">
              <a:off x="11073098" y="6384617"/>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p19"/>
            <p:cNvSpPr/>
            <p:nvPr/>
          </p:nvSpPr>
          <p:spPr>
            <a:xfrm rot="-5400000">
              <a:off x="11073098" y="6111725"/>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4" name="Google Shape;164;p19"/>
            <p:cNvSpPr/>
            <p:nvPr/>
          </p:nvSpPr>
          <p:spPr>
            <a:xfrm rot="-5400000">
              <a:off x="11073098" y="5889162"/>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5" name="Google Shape;165;p19"/>
            <p:cNvSpPr/>
            <p:nvPr/>
          </p:nvSpPr>
          <p:spPr>
            <a:xfrm rot="-5400000">
              <a:off x="11211694" y="6387907"/>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6" name="Google Shape;166;p19"/>
            <p:cNvSpPr/>
            <p:nvPr/>
          </p:nvSpPr>
          <p:spPr>
            <a:xfrm rot="-5400000">
              <a:off x="11211694" y="6234894"/>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7" name="Google Shape;167;p19"/>
            <p:cNvSpPr/>
            <p:nvPr/>
          </p:nvSpPr>
          <p:spPr>
            <a:xfrm rot="-5400000">
              <a:off x="11211694" y="6081881"/>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8" name="Google Shape;168;p19"/>
            <p:cNvSpPr/>
            <p:nvPr/>
          </p:nvSpPr>
          <p:spPr>
            <a:xfrm rot="-5400000">
              <a:off x="10264027" y="6543953"/>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9" name="Google Shape;169;p19"/>
            <p:cNvSpPr/>
            <p:nvPr/>
          </p:nvSpPr>
          <p:spPr>
            <a:xfrm rot="-5400000">
              <a:off x="10264028" y="6450628"/>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0" name="Google Shape;170;p19"/>
            <p:cNvSpPr/>
            <p:nvPr/>
          </p:nvSpPr>
          <p:spPr>
            <a:xfrm rot="-5400000">
              <a:off x="10264028" y="6294580"/>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1" name="Google Shape;171;p19"/>
            <p:cNvSpPr/>
            <p:nvPr/>
          </p:nvSpPr>
          <p:spPr>
            <a:xfrm rot="-5400000">
              <a:off x="10264028" y="6127658"/>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2" name="Google Shape;172;p19"/>
            <p:cNvSpPr/>
            <p:nvPr/>
          </p:nvSpPr>
          <p:spPr>
            <a:xfrm rot="-5400000">
              <a:off x="10264028" y="5946826"/>
              <a:ext cx="112"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73" name="Google Shape;173;p19"/>
          <p:cNvGrpSpPr/>
          <p:nvPr/>
        </p:nvGrpSpPr>
        <p:grpSpPr>
          <a:xfrm>
            <a:off x="2911338" y="3251369"/>
            <a:ext cx="5244298" cy="941055"/>
            <a:chOff x="9956288" y="2667503"/>
            <a:chExt cx="2037975" cy="1658100"/>
          </a:xfrm>
        </p:grpSpPr>
        <p:sp>
          <p:nvSpPr>
            <p:cNvPr id="174" name="Google Shape;174;p19"/>
            <p:cNvSpPr/>
            <p:nvPr/>
          </p:nvSpPr>
          <p:spPr>
            <a:xfrm rot="-5400000">
              <a:off x="10288617" y="2619956"/>
              <a:ext cx="1658099" cy="1753195"/>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 name="Google Shape;175;p19"/>
            <p:cNvSpPr/>
            <p:nvPr/>
          </p:nvSpPr>
          <p:spPr>
            <a:xfrm rot="-5400000">
              <a:off x="9342468" y="3281324"/>
              <a:ext cx="1658099" cy="430458"/>
            </a:xfrm>
            <a:custGeom>
              <a:rect b="b" l="l" r="r" t="t"/>
              <a:pathLst>
                <a:path extrusionOk="0" h="360" w="1387">
                  <a:moveTo>
                    <a:pt x="1359" y="152"/>
                  </a:moveTo>
                  <a:cubicBezTo>
                    <a:pt x="782" y="152"/>
                    <a:pt x="782" y="152"/>
                    <a:pt x="782" y="152"/>
                  </a:cubicBezTo>
                  <a:cubicBezTo>
                    <a:pt x="748" y="95"/>
                    <a:pt x="748" y="95"/>
                    <a:pt x="748" y="95"/>
                  </a:cubicBezTo>
                  <a:cubicBezTo>
                    <a:pt x="693" y="0"/>
                    <a:pt x="693" y="0"/>
                    <a:pt x="693" y="0"/>
                  </a:cubicBezTo>
                  <a:cubicBezTo>
                    <a:pt x="638" y="95"/>
                    <a:pt x="638" y="95"/>
                    <a:pt x="638" y="95"/>
                  </a:cubicBezTo>
                  <a:cubicBezTo>
                    <a:pt x="605" y="152"/>
                    <a:pt x="605" y="152"/>
                    <a:pt x="605" y="152"/>
                  </a:cubicBezTo>
                  <a:cubicBezTo>
                    <a:pt x="28" y="152"/>
                    <a:pt x="28" y="152"/>
                    <a:pt x="28" y="152"/>
                  </a:cubicBezTo>
                  <a:cubicBezTo>
                    <a:pt x="13" y="152"/>
                    <a:pt x="0" y="165"/>
                    <a:pt x="0" y="181"/>
                  </a:cubicBezTo>
                  <a:cubicBezTo>
                    <a:pt x="0" y="332"/>
                    <a:pt x="0" y="332"/>
                    <a:pt x="0" y="332"/>
                  </a:cubicBezTo>
                  <a:cubicBezTo>
                    <a:pt x="0" y="348"/>
                    <a:pt x="13" y="360"/>
                    <a:pt x="28" y="360"/>
                  </a:cubicBezTo>
                  <a:cubicBezTo>
                    <a:pt x="1359" y="360"/>
                    <a:pt x="1359" y="360"/>
                    <a:pt x="1359" y="360"/>
                  </a:cubicBezTo>
                  <a:cubicBezTo>
                    <a:pt x="1374" y="360"/>
                    <a:pt x="1387" y="348"/>
                    <a:pt x="1387" y="332"/>
                  </a:cubicBezTo>
                  <a:cubicBezTo>
                    <a:pt x="1387" y="181"/>
                    <a:pt x="1387" y="181"/>
                    <a:pt x="1387" y="181"/>
                  </a:cubicBezTo>
                  <a:cubicBezTo>
                    <a:pt x="1387" y="165"/>
                    <a:pt x="1374" y="152"/>
                    <a:pt x="1359" y="152"/>
                  </a:cubicBezTo>
                  <a:close/>
                </a:path>
              </a:pathLst>
            </a:custGeom>
            <a:solidFill>
              <a:srgbClr val="05A39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 name="Google Shape;176;p19"/>
            <p:cNvSpPr/>
            <p:nvPr/>
          </p:nvSpPr>
          <p:spPr>
            <a:xfrm rot="-5400000">
              <a:off x="10935764" y="4023673"/>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7" name="Google Shape;177;p19"/>
            <p:cNvSpPr/>
            <p:nvPr/>
          </p:nvSpPr>
          <p:spPr>
            <a:xfrm rot="-5400000">
              <a:off x="10935764" y="3950328"/>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p19"/>
            <p:cNvSpPr/>
            <p:nvPr/>
          </p:nvSpPr>
          <p:spPr>
            <a:xfrm rot="-5400000">
              <a:off x="10935765" y="3828424"/>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9" name="Google Shape;179;p19"/>
            <p:cNvSpPr/>
            <p:nvPr/>
          </p:nvSpPr>
          <p:spPr>
            <a:xfrm rot="-5400000">
              <a:off x="10935765" y="3697415"/>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0" name="Google Shape;180;p19"/>
            <p:cNvSpPr/>
            <p:nvPr/>
          </p:nvSpPr>
          <p:spPr>
            <a:xfrm rot="-5400000">
              <a:off x="10935765" y="3282638"/>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1" name="Google Shape;181;p19"/>
            <p:cNvSpPr/>
            <p:nvPr/>
          </p:nvSpPr>
          <p:spPr>
            <a:xfrm rot="-5400000">
              <a:off x="10935764" y="2866595"/>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2" name="Google Shape;182;p19"/>
            <p:cNvSpPr/>
            <p:nvPr/>
          </p:nvSpPr>
          <p:spPr>
            <a:xfrm rot="-5400000">
              <a:off x="10935764" y="2797297"/>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3" name="Google Shape;183;p19"/>
            <p:cNvSpPr/>
            <p:nvPr/>
          </p:nvSpPr>
          <p:spPr>
            <a:xfrm rot="-5400000">
              <a:off x="11073096" y="3943753"/>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4" name="Google Shape;184;p19"/>
            <p:cNvSpPr/>
            <p:nvPr/>
          </p:nvSpPr>
          <p:spPr>
            <a:xfrm rot="-5400000">
              <a:off x="11073096" y="3896964"/>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5" name="Google Shape;185;p19"/>
            <p:cNvSpPr/>
            <p:nvPr/>
          </p:nvSpPr>
          <p:spPr>
            <a:xfrm rot="-5400000">
              <a:off x="11073096" y="3845876"/>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6" name="Google Shape;186;p19"/>
            <p:cNvSpPr/>
            <p:nvPr/>
          </p:nvSpPr>
          <p:spPr>
            <a:xfrm rot="-5400000">
              <a:off x="11073097" y="3568683"/>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19"/>
            <p:cNvSpPr/>
            <p:nvPr/>
          </p:nvSpPr>
          <p:spPr>
            <a:xfrm rot="-5400000">
              <a:off x="11073096" y="3295537"/>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19"/>
            <p:cNvSpPr/>
            <p:nvPr/>
          </p:nvSpPr>
          <p:spPr>
            <a:xfrm rot="-5400000">
              <a:off x="11073097" y="3072973"/>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19"/>
            <p:cNvSpPr/>
            <p:nvPr/>
          </p:nvSpPr>
          <p:spPr>
            <a:xfrm rot="-5400000">
              <a:off x="11211693" y="3571717"/>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19"/>
            <p:cNvSpPr/>
            <p:nvPr/>
          </p:nvSpPr>
          <p:spPr>
            <a:xfrm rot="-5400000">
              <a:off x="11211693" y="3418959"/>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19"/>
            <p:cNvSpPr/>
            <p:nvPr/>
          </p:nvSpPr>
          <p:spPr>
            <a:xfrm rot="-5400000">
              <a:off x="11211693" y="3265439"/>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2" name="Google Shape;192;p19"/>
            <p:cNvSpPr/>
            <p:nvPr/>
          </p:nvSpPr>
          <p:spPr>
            <a:xfrm rot="-5400000">
              <a:off x="10269337" y="3718407"/>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3" name="Google Shape;193;p19"/>
            <p:cNvSpPr/>
            <p:nvPr/>
          </p:nvSpPr>
          <p:spPr>
            <a:xfrm rot="-5400000">
              <a:off x="10269338" y="3624576"/>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4" name="Google Shape;194;p19"/>
            <p:cNvSpPr/>
            <p:nvPr/>
          </p:nvSpPr>
          <p:spPr>
            <a:xfrm rot="-5400000">
              <a:off x="10269338" y="3469035"/>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 name="Google Shape;195;p19"/>
            <p:cNvSpPr/>
            <p:nvPr/>
          </p:nvSpPr>
          <p:spPr>
            <a:xfrm rot="-5400000">
              <a:off x="10269338" y="3302111"/>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19"/>
            <p:cNvSpPr/>
            <p:nvPr/>
          </p:nvSpPr>
          <p:spPr>
            <a:xfrm rot="-5400000">
              <a:off x="10269338" y="3121279"/>
              <a:ext cx="115" cy="1076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97" name="Google Shape;197;p19"/>
          <p:cNvGrpSpPr/>
          <p:nvPr/>
        </p:nvGrpSpPr>
        <p:grpSpPr>
          <a:xfrm>
            <a:off x="2911340" y="1599035"/>
            <a:ext cx="5244296" cy="1241812"/>
            <a:chOff x="9996755" y="-251621"/>
            <a:chExt cx="2039493" cy="1658099"/>
          </a:xfrm>
        </p:grpSpPr>
        <p:sp>
          <p:nvSpPr>
            <p:cNvPr id="198" name="Google Shape;198;p19"/>
            <p:cNvSpPr/>
            <p:nvPr/>
          </p:nvSpPr>
          <p:spPr>
            <a:xfrm rot="-5400000">
              <a:off x="10329842" y="-299927"/>
              <a:ext cx="1658099" cy="1754712"/>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19"/>
            <p:cNvSpPr/>
            <p:nvPr/>
          </p:nvSpPr>
          <p:spPr>
            <a:xfrm rot="-5400000">
              <a:off x="9383693" y="361441"/>
              <a:ext cx="1658099" cy="431976"/>
            </a:xfrm>
            <a:custGeom>
              <a:rect b="b" l="l" r="r" t="t"/>
              <a:pathLst>
                <a:path extrusionOk="0" h="361" w="1387">
                  <a:moveTo>
                    <a:pt x="1358" y="153"/>
                  </a:moveTo>
                  <a:cubicBezTo>
                    <a:pt x="781" y="153"/>
                    <a:pt x="781" y="153"/>
                    <a:pt x="781" y="153"/>
                  </a:cubicBezTo>
                  <a:cubicBezTo>
                    <a:pt x="748" y="95"/>
                    <a:pt x="748" y="95"/>
                    <a:pt x="748" y="95"/>
                  </a:cubicBezTo>
                  <a:cubicBezTo>
                    <a:pt x="693" y="0"/>
                    <a:pt x="693" y="0"/>
                    <a:pt x="693" y="0"/>
                  </a:cubicBezTo>
                  <a:cubicBezTo>
                    <a:pt x="638" y="95"/>
                    <a:pt x="638" y="95"/>
                    <a:pt x="638" y="95"/>
                  </a:cubicBezTo>
                  <a:cubicBezTo>
                    <a:pt x="605" y="153"/>
                    <a:pt x="605" y="153"/>
                    <a:pt x="605" y="153"/>
                  </a:cubicBezTo>
                  <a:cubicBezTo>
                    <a:pt x="28" y="153"/>
                    <a:pt x="28" y="153"/>
                    <a:pt x="28" y="153"/>
                  </a:cubicBezTo>
                  <a:cubicBezTo>
                    <a:pt x="12" y="153"/>
                    <a:pt x="0" y="166"/>
                    <a:pt x="0" y="181"/>
                  </a:cubicBezTo>
                  <a:cubicBezTo>
                    <a:pt x="0" y="332"/>
                    <a:pt x="0" y="332"/>
                    <a:pt x="0" y="332"/>
                  </a:cubicBezTo>
                  <a:cubicBezTo>
                    <a:pt x="0" y="348"/>
                    <a:pt x="12" y="361"/>
                    <a:pt x="28" y="361"/>
                  </a:cubicBezTo>
                  <a:cubicBezTo>
                    <a:pt x="1358" y="361"/>
                    <a:pt x="1358" y="361"/>
                    <a:pt x="1358" y="361"/>
                  </a:cubicBezTo>
                  <a:cubicBezTo>
                    <a:pt x="1374" y="361"/>
                    <a:pt x="1387" y="348"/>
                    <a:pt x="1387" y="332"/>
                  </a:cubicBezTo>
                  <a:cubicBezTo>
                    <a:pt x="1387" y="181"/>
                    <a:pt x="1387" y="181"/>
                    <a:pt x="1387" y="181"/>
                  </a:cubicBezTo>
                  <a:cubicBezTo>
                    <a:pt x="1387" y="166"/>
                    <a:pt x="1374" y="153"/>
                    <a:pt x="1358" y="153"/>
                  </a:cubicBezTo>
                  <a:close/>
                </a:path>
              </a:pathLst>
            </a:custGeom>
            <a:solidFill>
              <a:srgbClr val="F141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 name="Google Shape;200;p19"/>
            <p:cNvSpPr/>
            <p:nvPr/>
          </p:nvSpPr>
          <p:spPr>
            <a:xfrm rot="-5400000">
              <a:off x="10935778" y="1104763"/>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 name="Google Shape;201;p19"/>
            <p:cNvSpPr/>
            <p:nvPr/>
          </p:nvSpPr>
          <p:spPr>
            <a:xfrm rot="-5400000">
              <a:off x="10935778" y="1031164"/>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19"/>
            <p:cNvSpPr/>
            <p:nvPr/>
          </p:nvSpPr>
          <p:spPr>
            <a:xfrm rot="-5400000">
              <a:off x="10935779" y="909513"/>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3" name="Google Shape;203;p19"/>
            <p:cNvSpPr/>
            <p:nvPr/>
          </p:nvSpPr>
          <p:spPr>
            <a:xfrm rot="-5400000">
              <a:off x="10935778" y="778251"/>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19"/>
            <p:cNvSpPr/>
            <p:nvPr/>
          </p:nvSpPr>
          <p:spPr>
            <a:xfrm rot="-5400000">
              <a:off x="10935779" y="363474"/>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 name="Google Shape;205;p19"/>
            <p:cNvSpPr/>
            <p:nvPr/>
          </p:nvSpPr>
          <p:spPr>
            <a:xfrm rot="-5400000">
              <a:off x="10935778" y="-52316"/>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19"/>
            <p:cNvSpPr/>
            <p:nvPr/>
          </p:nvSpPr>
          <p:spPr>
            <a:xfrm rot="-5400000">
              <a:off x="10935778" y="-121615"/>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7" name="Google Shape;207;p19"/>
            <p:cNvSpPr/>
            <p:nvPr/>
          </p:nvSpPr>
          <p:spPr>
            <a:xfrm rot="-5400000">
              <a:off x="11073110" y="1024588"/>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8" name="Google Shape;208;p19"/>
            <p:cNvSpPr/>
            <p:nvPr/>
          </p:nvSpPr>
          <p:spPr>
            <a:xfrm rot="-5400000">
              <a:off x="11073110" y="977799"/>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9" name="Google Shape;209;p19"/>
            <p:cNvSpPr/>
            <p:nvPr/>
          </p:nvSpPr>
          <p:spPr>
            <a:xfrm rot="-5400000">
              <a:off x="11073111" y="926710"/>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0" name="Google Shape;210;p19"/>
            <p:cNvSpPr/>
            <p:nvPr/>
          </p:nvSpPr>
          <p:spPr>
            <a:xfrm rot="-5400000">
              <a:off x="11073110" y="649518"/>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1" name="Google Shape;211;p19"/>
            <p:cNvSpPr/>
            <p:nvPr/>
          </p:nvSpPr>
          <p:spPr>
            <a:xfrm rot="-5400000">
              <a:off x="11073111" y="376372"/>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2" name="Google Shape;212;p19"/>
            <p:cNvSpPr/>
            <p:nvPr/>
          </p:nvSpPr>
          <p:spPr>
            <a:xfrm rot="-5400000">
              <a:off x="11073110" y="154061"/>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3" name="Google Shape;213;p19"/>
            <p:cNvSpPr/>
            <p:nvPr/>
          </p:nvSpPr>
          <p:spPr>
            <a:xfrm rot="-5400000">
              <a:off x="11211707" y="652805"/>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4" name="Google Shape;214;p19"/>
            <p:cNvSpPr/>
            <p:nvPr/>
          </p:nvSpPr>
          <p:spPr>
            <a:xfrm rot="-5400000">
              <a:off x="11211707" y="499792"/>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19"/>
            <p:cNvSpPr/>
            <p:nvPr/>
          </p:nvSpPr>
          <p:spPr>
            <a:xfrm rot="-5400000">
              <a:off x="11211707" y="346781"/>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19"/>
            <p:cNvSpPr/>
            <p:nvPr/>
          </p:nvSpPr>
          <p:spPr>
            <a:xfrm rot="-5400000">
              <a:off x="10297425" y="799242"/>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19"/>
            <p:cNvSpPr/>
            <p:nvPr/>
          </p:nvSpPr>
          <p:spPr>
            <a:xfrm rot="-5400000">
              <a:off x="10297425" y="705917"/>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8" name="Google Shape;218;p19"/>
            <p:cNvSpPr/>
            <p:nvPr/>
          </p:nvSpPr>
          <p:spPr>
            <a:xfrm rot="-5400000">
              <a:off x="10297425" y="549870"/>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9" name="Google Shape;219;p19"/>
            <p:cNvSpPr/>
            <p:nvPr/>
          </p:nvSpPr>
          <p:spPr>
            <a:xfrm rot="-5400000">
              <a:off x="10297424" y="382946"/>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0" name="Google Shape;220;p19"/>
            <p:cNvSpPr/>
            <p:nvPr/>
          </p:nvSpPr>
          <p:spPr>
            <a:xfrm rot="-5400000">
              <a:off x="10297425" y="202114"/>
              <a:ext cx="87" cy="1077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21" name="Google Shape;221;p19"/>
          <p:cNvSpPr txBox="1"/>
          <p:nvPr/>
        </p:nvSpPr>
        <p:spPr>
          <a:xfrm>
            <a:off x="3348949" y="1723390"/>
            <a:ext cx="70886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lt1"/>
                </a:solidFill>
                <a:latin typeface="Arial"/>
                <a:ea typeface="Arial"/>
                <a:cs typeface="Arial"/>
                <a:sym typeface="Arial"/>
              </a:rPr>
              <a:t>第一階段</a:t>
            </a:r>
            <a:endParaRPr/>
          </a:p>
        </p:txBody>
      </p:sp>
      <p:sp>
        <p:nvSpPr>
          <p:cNvPr id="222" name="Google Shape;222;p19"/>
          <p:cNvSpPr txBox="1"/>
          <p:nvPr/>
        </p:nvSpPr>
        <p:spPr>
          <a:xfrm>
            <a:off x="3340628" y="3368138"/>
            <a:ext cx="70886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lt1"/>
                </a:solidFill>
                <a:latin typeface="Arial"/>
                <a:ea typeface="Arial"/>
                <a:cs typeface="Arial"/>
                <a:sym typeface="Arial"/>
              </a:rPr>
              <a:t>第二階段</a:t>
            </a:r>
            <a:endParaRPr b="1" sz="2000">
              <a:solidFill>
                <a:schemeClr val="lt1"/>
              </a:solidFill>
              <a:latin typeface="Arial"/>
              <a:ea typeface="Arial"/>
              <a:cs typeface="Arial"/>
              <a:sym typeface="Arial"/>
            </a:endParaRPr>
          </a:p>
        </p:txBody>
      </p:sp>
      <p:sp>
        <p:nvSpPr>
          <p:cNvPr id="223" name="Google Shape;223;p19"/>
          <p:cNvSpPr txBox="1"/>
          <p:nvPr/>
        </p:nvSpPr>
        <p:spPr>
          <a:xfrm>
            <a:off x="3348950" y="4737888"/>
            <a:ext cx="70886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lt1"/>
                </a:solidFill>
                <a:latin typeface="Arial"/>
                <a:ea typeface="Arial"/>
                <a:cs typeface="Arial"/>
                <a:sym typeface="Arial"/>
              </a:rPr>
              <a:t>第三階段</a:t>
            </a:r>
            <a:endParaRPr b="1" sz="2000">
              <a:solidFill>
                <a:schemeClr val="lt1"/>
              </a:solidFill>
              <a:latin typeface="Arial"/>
              <a:ea typeface="Arial"/>
              <a:cs typeface="Arial"/>
              <a:sym typeface="Arial"/>
            </a:endParaRPr>
          </a:p>
        </p:txBody>
      </p:sp>
      <p:sp>
        <p:nvSpPr>
          <p:cNvPr id="224" name="Google Shape;224;p19"/>
          <p:cNvSpPr txBox="1"/>
          <p:nvPr/>
        </p:nvSpPr>
        <p:spPr>
          <a:xfrm>
            <a:off x="4026982" y="1616544"/>
            <a:ext cx="413027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結構屏障、化學屏障</a:t>
            </a:r>
            <a:br>
              <a:rPr b="1" lang="zh-TW" sz="1800">
                <a:solidFill>
                  <a:schemeClr val="dk1"/>
                </a:solidFill>
                <a:latin typeface="Arial"/>
                <a:ea typeface="Arial"/>
                <a:cs typeface="Arial"/>
                <a:sym typeface="Arial"/>
              </a:rPr>
            </a:br>
            <a:r>
              <a:rPr lang="zh-TW" sz="1800">
                <a:solidFill>
                  <a:schemeClr val="dk1"/>
                </a:solidFill>
                <a:latin typeface="Arial"/>
                <a:ea typeface="Arial"/>
                <a:cs typeface="Arial"/>
                <a:sym typeface="Arial"/>
              </a:rPr>
              <a:t>例如：皮膚、黏膜、消化道、呼吸道、唾液、鼻毛、胃酸、腸道菌叢、酸性的尿液與陰道環境</a:t>
            </a:r>
            <a:endParaRPr sz="1800">
              <a:solidFill>
                <a:schemeClr val="dk1"/>
              </a:solidFill>
              <a:latin typeface="Arial"/>
              <a:ea typeface="Arial"/>
              <a:cs typeface="Arial"/>
              <a:sym typeface="Arial"/>
            </a:endParaRPr>
          </a:p>
        </p:txBody>
      </p:sp>
      <p:sp>
        <p:nvSpPr>
          <p:cNvPr id="225" name="Google Shape;225;p19"/>
          <p:cNvSpPr txBox="1"/>
          <p:nvPr/>
        </p:nvSpPr>
        <p:spPr>
          <a:xfrm>
            <a:off x="4001424" y="3261625"/>
            <a:ext cx="411447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主動防禦機轉：細胞免疫</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例如：吞噬作用、噬中性白血球、殺手細胞</a:t>
            </a:r>
            <a:endParaRPr sz="1800">
              <a:solidFill>
                <a:schemeClr val="dk1"/>
              </a:solidFill>
              <a:latin typeface="Arial"/>
              <a:ea typeface="Arial"/>
              <a:cs typeface="Arial"/>
              <a:sym typeface="Arial"/>
            </a:endParaRPr>
          </a:p>
        </p:txBody>
      </p:sp>
      <p:sp>
        <p:nvSpPr>
          <p:cNvPr id="226" name="Google Shape;226;p19"/>
          <p:cNvSpPr txBox="1"/>
          <p:nvPr/>
        </p:nvSpPr>
        <p:spPr>
          <a:xfrm>
            <a:off x="4025337" y="4753605"/>
            <a:ext cx="411447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抗體免疫</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lang="zh-TW" sz="1800">
                <a:solidFill>
                  <a:schemeClr val="dk1"/>
                </a:solidFill>
                <a:latin typeface="Arial"/>
                <a:ea typeface="Arial"/>
                <a:cs typeface="Arial"/>
                <a:sym typeface="Arial"/>
              </a:rPr>
              <a:t>例如：B細胞、T細胞</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grpSp>
        <p:nvGrpSpPr>
          <p:cNvPr id="231" name="Google Shape;231;p20"/>
          <p:cNvGrpSpPr/>
          <p:nvPr/>
        </p:nvGrpSpPr>
        <p:grpSpPr>
          <a:xfrm>
            <a:off x="115503" y="327063"/>
            <a:ext cx="8743266" cy="5643714"/>
            <a:chOff x="258632" y="1530220"/>
            <a:chExt cx="8743266" cy="5643714"/>
          </a:xfrm>
        </p:grpSpPr>
        <p:cxnSp>
          <p:nvCxnSpPr>
            <p:cNvPr id="232" name="Google Shape;232;p20"/>
            <p:cNvCxnSpPr>
              <a:endCxn id="233" idx="2"/>
            </p:cNvCxnSpPr>
            <p:nvPr/>
          </p:nvCxnSpPr>
          <p:spPr>
            <a:xfrm>
              <a:off x="7756803" y="4488850"/>
              <a:ext cx="12300" cy="1752600"/>
            </a:xfrm>
            <a:prstGeom prst="straightConnector1">
              <a:avLst/>
            </a:prstGeom>
            <a:noFill/>
            <a:ln cap="rnd" cmpd="sng" w="9525">
              <a:solidFill>
                <a:srgbClr val="BFBFBF"/>
              </a:solidFill>
              <a:prstDash val="solid"/>
              <a:round/>
              <a:headEnd len="sm" w="sm" type="none"/>
              <a:tailEnd len="sm" w="sm" type="none"/>
            </a:ln>
          </p:spPr>
        </p:cxnSp>
        <p:cxnSp>
          <p:nvCxnSpPr>
            <p:cNvPr id="234" name="Google Shape;234;p20"/>
            <p:cNvCxnSpPr/>
            <p:nvPr/>
          </p:nvCxnSpPr>
          <p:spPr>
            <a:xfrm>
              <a:off x="7042656" y="4343155"/>
              <a:ext cx="12150" cy="1752506"/>
            </a:xfrm>
            <a:prstGeom prst="straightConnector1">
              <a:avLst/>
            </a:prstGeom>
            <a:noFill/>
            <a:ln cap="rnd" cmpd="sng" w="9525">
              <a:solidFill>
                <a:srgbClr val="BFBFBF"/>
              </a:solidFill>
              <a:prstDash val="solid"/>
              <a:round/>
              <a:headEnd len="sm" w="sm" type="none"/>
              <a:tailEnd len="sm" w="sm" type="none"/>
            </a:ln>
          </p:spPr>
        </p:cxnSp>
        <p:cxnSp>
          <p:nvCxnSpPr>
            <p:cNvPr id="235" name="Google Shape;235;p20"/>
            <p:cNvCxnSpPr>
              <a:endCxn id="236" idx="0"/>
            </p:cNvCxnSpPr>
            <p:nvPr/>
          </p:nvCxnSpPr>
          <p:spPr>
            <a:xfrm>
              <a:off x="6342886" y="5434065"/>
              <a:ext cx="0" cy="1115400"/>
            </a:xfrm>
            <a:prstGeom prst="straightConnector1">
              <a:avLst/>
            </a:prstGeom>
            <a:noFill/>
            <a:ln cap="rnd" cmpd="sng" w="9525">
              <a:solidFill>
                <a:srgbClr val="BFBFBF"/>
              </a:solidFill>
              <a:prstDash val="solid"/>
              <a:round/>
              <a:headEnd len="sm" w="sm" type="none"/>
              <a:tailEnd len="sm" w="sm" type="none"/>
            </a:ln>
          </p:spPr>
        </p:cxnSp>
        <p:sp>
          <p:nvSpPr>
            <p:cNvPr id="237" name="Google Shape;237;p20"/>
            <p:cNvSpPr/>
            <p:nvPr/>
          </p:nvSpPr>
          <p:spPr>
            <a:xfrm>
              <a:off x="4569395" y="4907959"/>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8" name="Google Shape;238;p20"/>
            <p:cNvSpPr/>
            <p:nvPr/>
          </p:nvSpPr>
          <p:spPr>
            <a:xfrm>
              <a:off x="3212278" y="1530220"/>
              <a:ext cx="1850835" cy="54673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chemeClr val="lt1"/>
                  </a:solidFill>
                  <a:latin typeface="Arial"/>
                  <a:ea typeface="Arial"/>
                  <a:cs typeface="Arial"/>
                  <a:sym typeface="Arial"/>
                </a:rPr>
                <a:t>免疫部隊</a:t>
              </a:r>
              <a:endParaRPr b="1" sz="2400">
                <a:solidFill>
                  <a:schemeClr val="lt1"/>
                </a:solidFill>
                <a:latin typeface="Arial"/>
                <a:ea typeface="Arial"/>
                <a:cs typeface="Arial"/>
                <a:sym typeface="Arial"/>
              </a:endParaRPr>
            </a:p>
          </p:txBody>
        </p:sp>
        <p:sp>
          <p:nvSpPr>
            <p:cNvPr id="239" name="Google Shape;239;p20"/>
            <p:cNvSpPr/>
            <p:nvPr/>
          </p:nvSpPr>
          <p:spPr>
            <a:xfrm>
              <a:off x="1687874" y="3103663"/>
              <a:ext cx="1205422" cy="361627"/>
            </a:xfrm>
            <a:prstGeom prst="roundRect">
              <a:avLst>
                <a:gd fmla="val 16667" name="adj"/>
              </a:avLst>
            </a:prstGeom>
            <a:solidFill>
              <a:srgbClr val="D0CECE"/>
            </a:solid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None/>
              </a:pPr>
              <a:r>
                <a:rPr b="1" lang="zh-TW" sz="1800">
                  <a:solidFill>
                    <a:schemeClr val="dk1"/>
                  </a:solidFill>
                  <a:latin typeface="Arial"/>
                  <a:ea typeface="Arial"/>
                  <a:cs typeface="Arial"/>
                  <a:sym typeface="Arial"/>
                </a:rPr>
                <a:t>骨髓細胞</a:t>
              </a:r>
              <a:endParaRPr b="1" sz="1800">
                <a:solidFill>
                  <a:schemeClr val="dk1"/>
                </a:solidFill>
                <a:latin typeface="Arial"/>
                <a:ea typeface="Arial"/>
                <a:cs typeface="Arial"/>
                <a:sym typeface="Arial"/>
              </a:endParaRPr>
            </a:p>
          </p:txBody>
        </p:sp>
        <p:sp>
          <p:nvSpPr>
            <p:cNvPr id="240" name="Google Shape;240;p20"/>
            <p:cNvSpPr/>
            <p:nvPr/>
          </p:nvSpPr>
          <p:spPr>
            <a:xfrm>
              <a:off x="5085729" y="3081118"/>
              <a:ext cx="1813052" cy="406718"/>
            </a:xfrm>
            <a:prstGeom prst="roundRect">
              <a:avLst>
                <a:gd fmla="val 16667" name="adj"/>
              </a:avLst>
            </a:prstGeom>
            <a:solidFill>
              <a:srgbClr val="D0CEC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zh-TW" sz="1800">
                  <a:solidFill>
                    <a:schemeClr val="dk1"/>
                  </a:solidFill>
                  <a:latin typeface="Arial"/>
                  <a:ea typeface="Arial"/>
                  <a:cs typeface="Arial"/>
                  <a:sym typeface="Arial"/>
                </a:rPr>
                <a:t>前驅淋巴幹細胞</a:t>
              </a:r>
              <a:endParaRPr b="1" sz="1800">
                <a:solidFill>
                  <a:schemeClr val="dk1"/>
                </a:solidFill>
                <a:latin typeface="Arial"/>
                <a:ea typeface="Arial"/>
                <a:cs typeface="Arial"/>
                <a:sym typeface="Arial"/>
              </a:endParaRPr>
            </a:p>
          </p:txBody>
        </p:sp>
        <p:cxnSp>
          <p:nvCxnSpPr>
            <p:cNvPr id="241" name="Google Shape;241;p20"/>
            <p:cNvCxnSpPr>
              <a:endCxn id="238" idx="2"/>
            </p:cNvCxnSpPr>
            <p:nvPr/>
          </p:nvCxnSpPr>
          <p:spPr>
            <a:xfrm flipH="1" rot="10800000">
              <a:off x="2284895" y="2076950"/>
              <a:ext cx="1852800" cy="520500"/>
            </a:xfrm>
            <a:prstGeom prst="bentConnector2">
              <a:avLst/>
            </a:prstGeom>
            <a:noFill/>
            <a:ln cap="rnd" cmpd="sng" w="9525">
              <a:solidFill>
                <a:srgbClr val="BFBFBF"/>
              </a:solidFill>
              <a:prstDash val="solid"/>
              <a:round/>
              <a:headEnd len="sm" w="sm" type="none"/>
              <a:tailEnd len="sm" w="sm" type="none"/>
            </a:ln>
          </p:spPr>
        </p:cxnSp>
        <p:cxnSp>
          <p:nvCxnSpPr>
            <p:cNvPr id="242" name="Google Shape;242;p20"/>
            <p:cNvCxnSpPr>
              <a:stCxn id="239" idx="0"/>
              <a:endCxn id="238" idx="2"/>
            </p:cNvCxnSpPr>
            <p:nvPr/>
          </p:nvCxnSpPr>
          <p:spPr>
            <a:xfrm rot="-5400000">
              <a:off x="2700835" y="1666813"/>
              <a:ext cx="1026600" cy="1847100"/>
            </a:xfrm>
            <a:prstGeom prst="bentConnector3">
              <a:avLst>
                <a:gd fmla="val 50000" name="adj1"/>
              </a:avLst>
            </a:prstGeom>
            <a:noFill/>
            <a:ln cap="rnd" cmpd="sng" w="9525">
              <a:solidFill>
                <a:srgbClr val="BFBFBF"/>
              </a:solidFill>
              <a:prstDash val="solid"/>
              <a:round/>
              <a:headEnd len="sm" w="sm" type="none"/>
              <a:tailEnd len="sm" w="sm" type="none"/>
            </a:ln>
          </p:spPr>
        </p:cxnSp>
        <p:cxnSp>
          <p:nvCxnSpPr>
            <p:cNvPr id="243" name="Google Shape;243;p20"/>
            <p:cNvCxnSpPr>
              <a:stCxn id="240" idx="0"/>
              <a:endCxn id="238" idx="2"/>
            </p:cNvCxnSpPr>
            <p:nvPr/>
          </p:nvCxnSpPr>
          <p:spPr>
            <a:xfrm flipH="1" rot="5400000">
              <a:off x="4562905" y="1651768"/>
              <a:ext cx="1004100" cy="1854600"/>
            </a:xfrm>
            <a:prstGeom prst="bentConnector3">
              <a:avLst>
                <a:gd fmla="val 50000" name="adj1"/>
              </a:avLst>
            </a:prstGeom>
            <a:noFill/>
            <a:ln cap="rnd" cmpd="sng" w="9525">
              <a:solidFill>
                <a:srgbClr val="BFBFBF"/>
              </a:solidFill>
              <a:prstDash val="solid"/>
              <a:round/>
              <a:headEnd len="sm" w="sm" type="none"/>
              <a:tailEnd len="sm" w="sm" type="none"/>
            </a:ln>
          </p:spPr>
        </p:cxnSp>
        <p:cxnSp>
          <p:nvCxnSpPr>
            <p:cNvPr id="244" name="Google Shape;244;p20"/>
            <p:cNvCxnSpPr>
              <a:stCxn id="238" idx="2"/>
            </p:cNvCxnSpPr>
            <p:nvPr/>
          </p:nvCxnSpPr>
          <p:spPr>
            <a:xfrm>
              <a:off x="4137695" y="2076950"/>
              <a:ext cx="0" cy="520500"/>
            </a:xfrm>
            <a:prstGeom prst="straightConnector1">
              <a:avLst/>
            </a:prstGeom>
            <a:noFill/>
            <a:ln cap="rnd" cmpd="sng" w="9525">
              <a:solidFill>
                <a:srgbClr val="BFBFBF"/>
              </a:solidFill>
              <a:prstDash val="solid"/>
              <a:round/>
              <a:headEnd len="sm" w="sm" type="none"/>
              <a:tailEnd len="sm" w="sm" type="none"/>
            </a:ln>
          </p:spPr>
        </p:cxnSp>
        <p:cxnSp>
          <p:nvCxnSpPr>
            <p:cNvPr id="245" name="Google Shape;245;p20"/>
            <p:cNvCxnSpPr/>
            <p:nvPr/>
          </p:nvCxnSpPr>
          <p:spPr>
            <a:xfrm>
              <a:off x="2285000" y="3465289"/>
              <a:ext cx="0" cy="1055809"/>
            </a:xfrm>
            <a:prstGeom prst="straightConnector1">
              <a:avLst/>
            </a:prstGeom>
            <a:noFill/>
            <a:ln cap="rnd" cmpd="sng" w="9525">
              <a:solidFill>
                <a:srgbClr val="BFBFBF"/>
              </a:solidFill>
              <a:prstDash val="solid"/>
              <a:round/>
              <a:headEnd len="sm" w="sm" type="none"/>
              <a:tailEnd len="sm" w="sm" type="none"/>
            </a:ln>
          </p:spPr>
        </p:cxnSp>
        <p:cxnSp>
          <p:nvCxnSpPr>
            <p:cNvPr id="246" name="Google Shape;246;p20"/>
            <p:cNvCxnSpPr/>
            <p:nvPr/>
          </p:nvCxnSpPr>
          <p:spPr>
            <a:xfrm>
              <a:off x="6000149" y="3465289"/>
              <a:ext cx="0" cy="349803"/>
            </a:xfrm>
            <a:prstGeom prst="straightConnector1">
              <a:avLst/>
            </a:prstGeom>
            <a:noFill/>
            <a:ln cap="rnd" cmpd="sng" w="9525">
              <a:solidFill>
                <a:srgbClr val="BFBFBF"/>
              </a:solidFill>
              <a:prstDash val="solid"/>
              <a:round/>
              <a:headEnd len="sm" w="sm" type="none"/>
              <a:tailEnd len="sm" w="sm" type="none"/>
            </a:ln>
          </p:spPr>
        </p:cxnSp>
        <p:cxnSp>
          <p:nvCxnSpPr>
            <p:cNvPr id="247" name="Google Shape;247;p20"/>
            <p:cNvCxnSpPr/>
            <p:nvPr/>
          </p:nvCxnSpPr>
          <p:spPr>
            <a:xfrm>
              <a:off x="2817770" y="4644806"/>
              <a:ext cx="0" cy="307414"/>
            </a:xfrm>
            <a:prstGeom prst="straightConnector1">
              <a:avLst/>
            </a:prstGeom>
            <a:noFill/>
            <a:ln cap="rnd" cmpd="sng" w="9525">
              <a:solidFill>
                <a:srgbClr val="BFBFBF"/>
              </a:solidFill>
              <a:prstDash val="solid"/>
              <a:round/>
              <a:headEnd len="sm" w="sm" type="none"/>
              <a:tailEnd len="sm" w="sm" type="none"/>
            </a:ln>
          </p:spPr>
        </p:cxnSp>
        <p:cxnSp>
          <p:nvCxnSpPr>
            <p:cNvPr id="248" name="Google Shape;248;p20"/>
            <p:cNvCxnSpPr/>
            <p:nvPr/>
          </p:nvCxnSpPr>
          <p:spPr>
            <a:xfrm>
              <a:off x="1753524" y="4630893"/>
              <a:ext cx="0" cy="307414"/>
            </a:xfrm>
            <a:prstGeom prst="straightConnector1">
              <a:avLst/>
            </a:prstGeom>
            <a:noFill/>
            <a:ln cap="rnd" cmpd="sng" w="9525">
              <a:solidFill>
                <a:srgbClr val="BFBFBF"/>
              </a:solidFill>
              <a:prstDash val="solid"/>
              <a:round/>
              <a:headEnd len="sm" w="sm" type="none"/>
              <a:tailEnd len="sm" w="sm" type="none"/>
            </a:ln>
          </p:spPr>
        </p:cxnSp>
        <p:grpSp>
          <p:nvGrpSpPr>
            <p:cNvPr id="249" name="Google Shape;249;p20"/>
            <p:cNvGrpSpPr/>
            <p:nvPr/>
          </p:nvGrpSpPr>
          <p:grpSpPr>
            <a:xfrm>
              <a:off x="258632" y="4521098"/>
              <a:ext cx="4043111" cy="1810655"/>
              <a:chOff x="264905" y="3774095"/>
              <a:chExt cx="4043111" cy="1810655"/>
            </a:xfrm>
          </p:grpSpPr>
          <p:sp>
            <p:nvSpPr>
              <p:cNvPr id="250" name="Google Shape;250;p20"/>
              <p:cNvSpPr/>
              <p:nvPr/>
            </p:nvSpPr>
            <p:spPr>
              <a:xfrm>
                <a:off x="429655" y="4006424"/>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51" name="Google Shape;251;p20"/>
              <p:cNvGrpSpPr/>
              <p:nvPr/>
            </p:nvGrpSpPr>
            <p:grpSpPr>
              <a:xfrm>
                <a:off x="264905" y="3774095"/>
                <a:ext cx="4043111" cy="1810655"/>
                <a:chOff x="264905" y="3774095"/>
                <a:chExt cx="4043111" cy="1810655"/>
              </a:xfrm>
            </p:grpSpPr>
            <p:sp>
              <p:nvSpPr>
                <p:cNvPr id="252" name="Google Shape;252;p20"/>
                <p:cNvSpPr/>
                <p:nvPr/>
              </p:nvSpPr>
              <p:spPr>
                <a:xfrm>
                  <a:off x="1441289" y="4938307"/>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53" name="Google Shape;253;p20"/>
                <p:cNvGrpSpPr/>
                <p:nvPr/>
              </p:nvGrpSpPr>
              <p:grpSpPr>
                <a:xfrm>
                  <a:off x="264905" y="3774095"/>
                  <a:ext cx="4043111" cy="1810655"/>
                  <a:chOff x="264905" y="3774095"/>
                  <a:chExt cx="4043111" cy="1810655"/>
                </a:xfrm>
              </p:grpSpPr>
              <p:sp>
                <p:nvSpPr>
                  <p:cNvPr id="254" name="Google Shape;254;p20"/>
                  <p:cNvSpPr/>
                  <p:nvPr/>
                </p:nvSpPr>
                <p:spPr>
                  <a:xfrm>
                    <a:off x="2498929" y="3992510"/>
                    <a:ext cx="652296" cy="652296"/>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cxnSp>
                <p:nvCxnSpPr>
                  <p:cNvPr id="255" name="Google Shape;255;p20"/>
                  <p:cNvCxnSpPr>
                    <a:endCxn id="256" idx="0"/>
                  </p:cNvCxnSpPr>
                  <p:nvPr/>
                </p:nvCxnSpPr>
                <p:spPr>
                  <a:xfrm flipH="1">
                    <a:off x="1753523" y="3776924"/>
                    <a:ext cx="561300" cy="229500"/>
                  </a:xfrm>
                  <a:prstGeom prst="bentConnector2">
                    <a:avLst/>
                  </a:prstGeom>
                  <a:noFill/>
                  <a:ln cap="rnd" cmpd="sng" w="9525">
                    <a:solidFill>
                      <a:srgbClr val="BFBFBF"/>
                    </a:solidFill>
                    <a:prstDash val="solid"/>
                    <a:round/>
                    <a:headEnd len="sm" w="sm" type="none"/>
                    <a:tailEnd len="sm" w="sm" type="none"/>
                  </a:ln>
                </p:spPr>
              </p:cxnSp>
              <p:cxnSp>
                <p:nvCxnSpPr>
                  <p:cNvPr id="257" name="Google Shape;257;p20"/>
                  <p:cNvCxnSpPr/>
                  <p:nvPr/>
                </p:nvCxnSpPr>
                <p:spPr>
                  <a:xfrm>
                    <a:off x="2283544" y="3774095"/>
                    <a:ext cx="541533" cy="213525"/>
                  </a:xfrm>
                  <a:prstGeom prst="bentConnector2">
                    <a:avLst/>
                  </a:prstGeom>
                  <a:noFill/>
                  <a:ln cap="rnd" cmpd="sng" w="9525">
                    <a:solidFill>
                      <a:srgbClr val="BFBFBF"/>
                    </a:solidFill>
                    <a:prstDash val="solid"/>
                    <a:round/>
                    <a:headEnd len="sm" w="sm" type="none"/>
                    <a:tailEnd len="sm" w="sm" type="none"/>
                  </a:ln>
                </p:spPr>
              </p:cxnSp>
              <p:sp>
                <p:nvSpPr>
                  <p:cNvPr id="258" name="Google Shape;258;p20"/>
                  <p:cNvSpPr/>
                  <p:nvPr/>
                </p:nvSpPr>
                <p:spPr>
                  <a:xfrm>
                    <a:off x="3533883" y="4006423"/>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cxnSp>
                <p:nvCxnSpPr>
                  <p:cNvPr id="259" name="Google Shape;259;p20"/>
                  <p:cNvCxnSpPr/>
                  <p:nvPr/>
                </p:nvCxnSpPr>
                <p:spPr>
                  <a:xfrm>
                    <a:off x="2825338" y="3775953"/>
                    <a:ext cx="1118592" cy="456051"/>
                  </a:xfrm>
                  <a:prstGeom prst="bentConnector3">
                    <a:avLst>
                      <a:gd fmla="val 90467" name="adj1"/>
                    </a:avLst>
                  </a:prstGeom>
                  <a:noFill/>
                  <a:ln cap="rnd" cmpd="sng" w="9525">
                    <a:solidFill>
                      <a:srgbClr val="BFBFBF"/>
                    </a:solidFill>
                    <a:prstDash val="solid"/>
                    <a:round/>
                    <a:headEnd len="sm" w="sm" type="none"/>
                    <a:tailEnd len="sm" w="sm" type="none"/>
                  </a:ln>
                </p:spPr>
              </p:cxnSp>
              <p:sp>
                <p:nvSpPr>
                  <p:cNvPr id="256" name="Google Shape;256;p20"/>
                  <p:cNvSpPr/>
                  <p:nvPr/>
                </p:nvSpPr>
                <p:spPr>
                  <a:xfrm>
                    <a:off x="1441289" y="4006424"/>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cxnSp>
                <p:nvCxnSpPr>
                  <p:cNvPr id="260" name="Google Shape;260;p20"/>
                  <p:cNvCxnSpPr>
                    <a:endCxn id="250" idx="0"/>
                  </p:cNvCxnSpPr>
                  <p:nvPr/>
                </p:nvCxnSpPr>
                <p:spPr>
                  <a:xfrm flipH="1">
                    <a:off x="741889" y="3776924"/>
                    <a:ext cx="1045800" cy="229500"/>
                  </a:xfrm>
                  <a:prstGeom prst="bentConnector2">
                    <a:avLst/>
                  </a:prstGeom>
                  <a:noFill/>
                  <a:ln cap="rnd" cmpd="sng" w="9525">
                    <a:solidFill>
                      <a:srgbClr val="BFBFBF"/>
                    </a:solidFill>
                    <a:prstDash val="solid"/>
                    <a:round/>
                    <a:headEnd len="sm" w="sm" type="none"/>
                    <a:tailEnd len="sm" w="sm" type="none"/>
                  </a:ln>
                </p:spPr>
              </p:cxnSp>
              <p:sp>
                <p:nvSpPr>
                  <p:cNvPr id="261" name="Google Shape;261;p20"/>
                  <p:cNvSpPr txBox="1"/>
                  <p:nvPr/>
                </p:nvSpPr>
                <p:spPr>
                  <a:xfrm>
                    <a:off x="264905" y="4070675"/>
                    <a:ext cx="927278"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400">
                        <a:solidFill>
                          <a:schemeClr val="dk1"/>
                        </a:solidFill>
                        <a:latin typeface="Arial"/>
                        <a:ea typeface="Arial"/>
                        <a:cs typeface="Arial"/>
                        <a:sym typeface="Arial"/>
                      </a:rPr>
                      <a:t>自然殺</a:t>
                    </a:r>
                    <a:br>
                      <a:rPr lang="zh-TW" sz="1400">
                        <a:solidFill>
                          <a:schemeClr val="dk1"/>
                        </a:solidFill>
                        <a:latin typeface="Arial"/>
                        <a:ea typeface="Arial"/>
                        <a:cs typeface="Arial"/>
                        <a:sym typeface="Arial"/>
                      </a:rPr>
                    </a:br>
                    <a:r>
                      <a:rPr lang="zh-TW" sz="1400">
                        <a:solidFill>
                          <a:schemeClr val="dk1"/>
                        </a:solidFill>
                        <a:latin typeface="Arial"/>
                        <a:ea typeface="Arial"/>
                        <a:cs typeface="Arial"/>
                        <a:sym typeface="Arial"/>
                      </a:rPr>
                      <a:t>手細胞</a:t>
                    </a:r>
                    <a:endParaRPr sz="1400">
                      <a:solidFill>
                        <a:schemeClr val="dk1"/>
                      </a:solidFill>
                      <a:latin typeface="Arial"/>
                      <a:ea typeface="Arial"/>
                      <a:cs typeface="Arial"/>
                      <a:sym typeface="Arial"/>
                    </a:endParaRPr>
                  </a:p>
                </p:txBody>
              </p:sp>
              <p:sp>
                <p:nvSpPr>
                  <p:cNvPr id="262" name="Google Shape;262;p20"/>
                  <p:cNvSpPr txBox="1"/>
                  <p:nvPr/>
                </p:nvSpPr>
                <p:spPr>
                  <a:xfrm>
                    <a:off x="1289884" y="4161180"/>
                    <a:ext cx="92727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T細胞</a:t>
                    </a:r>
                    <a:endParaRPr sz="1600">
                      <a:solidFill>
                        <a:schemeClr val="dk1"/>
                      </a:solidFill>
                      <a:latin typeface="Arial"/>
                      <a:ea typeface="Arial"/>
                      <a:cs typeface="Arial"/>
                      <a:sym typeface="Arial"/>
                    </a:endParaRPr>
                  </a:p>
                </p:txBody>
              </p:sp>
              <p:sp>
                <p:nvSpPr>
                  <p:cNvPr id="263" name="Google Shape;263;p20"/>
                  <p:cNvSpPr txBox="1"/>
                  <p:nvPr/>
                </p:nvSpPr>
                <p:spPr>
                  <a:xfrm>
                    <a:off x="2368955" y="4017071"/>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B細胞</a:t>
                    </a:r>
                    <a:br>
                      <a:rPr lang="zh-TW" sz="1600">
                        <a:solidFill>
                          <a:schemeClr val="dk1"/>
                        </a:solidFill>
                        <a:latin typeface="Arial"/>
                        <a:ea typeface="Arial"/>
                        <a:cs typeface="Arial"/>
                        <a:sym typeface="Arial"/>
                      </a:rPr>
                    </a:br>
                    <a:r>
                      <a:rPr lang="zh-TW" sz="1600">
                        <a:solidFill>
                          <a:schemeClr val="dk1"/>
                        </a:solidFill>
                        <a:latin typeface="Arial"/>
                        <a:ea typeface="Arial"/>
                        <a:cs typeface="Arial"/>
                        <a:sym typeface="Arial"/>
                      </a:rPr>
                      <a:t>(抗體)</a:t>
                    </a:r>
                    <a:endParaRPr sz="1600">
                      <a:solidFill>
                        <a:schemeClr val="dk1"/>
                      </a:solidFill>
                      <a:latin typeface="Arial"/>
                      <a:ea typeface="Arial"/>
                      <a:cs typeface="Arial"/>
                      <a:sym typeface="Arial"/>
                    </a:endParaRPr>
                  </a:p>
                </p:txBody>
              </p:sp>
              <p:sp>
                <p:nvSpPr>
                  <p:cNvPr id="264" name="Google Shape;264;p20"/>
                  <p:cNvSpPr/>
                  <p:nvPr/>
                </p:nvSpPr>
                <p:spPr>
                  <a:xfrm>
                    <a:off x="2502531" y="4960281"/>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5" name="Google Shape;265;p20"/>
                  <p:cNvSpPr txBox="1"/>
                  <p:nvPr/>
                </p:nvSpPr>
                <p:spPr>
                  <a:xfrm>
                    <a:off x="2351126" y="5107539"/>
                    <a:ext cx="92727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漿細胞</a:t>
                    </a:r>
                    <a:endParaRPr sz="1600">
                      <a:solidFill>
                        <a:schemeClr val="dk1"/>
                      </a:solidFill>
                      <a:latin typeface="Arial"/>
                      <a:ea typeface="Arial"/>
                      <a:cs typeface="Arial"/>
                      <a:sym typeface="Arial"/>
                    </a:endParaRPr>
                  </a:p>
                </p:txBody>
              </p:sp>
              <p:sp>
                <p:nvSpPr>
                  <p:cNvPr id="266" name="Google Shape;266;p20"/>
                  <p:cNvSpPr txBox="1"/>
                  <p:nvPr/>
                </p:nvSpPr>
                <p:spPr>
                  <a:xfrm>
                    <a:off x="1281164" y="4938307"/>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活化</a:t>
                    </a:r>
                    <a:br>
                      <a:rPr lang="zh-TW" sz="1600">
                        <a:solidFill>
                          <a:schemeClr val="dk1"/>
                        </a:solidFill>
                        <a:latin typeface="Arial"/>
                        <a:ea typeface="Arial"/>
                        <a:cs typeface="Arial"/>
                        <a:sym typeface="Arial"/>
                      </a:rPr>
                    </a:br>
                    <a:r>
                      <a:rPr lang="zh-TW" sz="1600">
                        <a:solidFill>
                          <a:schemeClr val="dk1"/>
                        </a:solidFill>
                        <a:latin typeface="Arial"/>
                        <a:ea typeface="Arial"/>
                        <a:cs typeface="Arial"/>
                        <a:sym typeface="Arial"/>
                      </a:rPr>
                      <a:t>T細胞</a:t>
                    </a:r>
                    <a:endParaRPr sz="1600">
                      <a:solidFill>
                        <a:schemeClr val="dk1"/>
                      </a:solidFill>
                      <a:latin typeface="Arial"/>
                      <a:ea typeface="Arial"/>
                      <a:cs typeface="Arial"/>
                      <a:sym typeface="Arial"/>
                    </a:endParaRPr>
                  </a:p>
                </p:txBody>
              </p:sp>
              <p:sp>
                <p:nvSpPr>
                  <p:cNvPr id="267" name="Google Shape;267;p20"/>
                  <p:cNvSpPr txBox="1"/>
                  <p:nvPr/>
                </p:nvSpPr>
                <p:spPr>
                  <a:xfrm>
                    <a:off x="3380738" y="4094663"/>
                    <a:ext cx="927278"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400">
                        <a:solidFill>
                          <a:schemeClr val="dk1"/>
                        </a:solidFill>
                        <a:latin typeface="Arial"/>
                        <a:ea typeface="Arial"/>
                        <a:cs typeface="Arial"/>
                        <a:sym typeface="Arial"/>
                      </a:rPr>
                      <a:t>樹突狀</a:t>
                    </a:r>
                    <a:br>
                      <a:rPr lang="zh-TW" sz="1400">
                        <a:solidFill>
                          <a:schemeClr val="dk1"/>
                        </a:solidFill>
                        <a:latin typeface="Arial"/>
                        <a:ea typeface="Arial"/>
                        <a:cs typeface="Arial"/>
                        <a:sym typeface="Arial"/>
                      </a:rPr>
                    </a:br>
                    <a:r>
                      <a:rPr lang="zh-TW" sz="1400">
                        <a:solidFill>
                          <a:schemeClr val="dk1"/>
                        </a:solidFill>
                        <a:latin typeface="Arial"/>
                        <a:ea typeface="Arial"/>
                        <a:cs typeface="Arial"/>
                        <a:sym typeface="Arial"/>
                      </a:rPr>
                      <a:t>細胞</a:t>
                    </a:r>
                    <a:endParaRPr sz="1400">
                      <a:solidFill>
                        <a:schemeClr val="dk1"/>
                      </a:solidFill>
                      <a:latin typeface="Arial"/>
                      <a:ea typeface="Arial"/>
                      <a:cs typeface="Arial"/>
                      <a:sym typeface="Arial"/>
                    </a:endParaRPr>
                  </a:p>
                </p:txBody>
              </p:sp>
            </p:grpSp>
          </p:grpSp>
        </p:grpSp>
        <p:grpSp>
          <p:nvGrpSpPr>
            <p:cNvPr id="268" name="Google Shape;268;p20"/>
            <p:cNvGrpSpPr/>
            <p:nvPr/>
          </p:nvGrpSpPr>
          <p:grpSpPr>
            <a:xfrm>
              <a:off x="4572000" y="3818048"/>
              <a:ext cx="4245750" cy="819153"/>
              <a:chOff x="4572000" y="3818048"/>
              <a:chExt cx="4245750" cy="819153"/>
            </a:xfrm>
          </p:grpSpPr>
          <p:grpSp>
            <p:nvGrpSpPr>
              <p:cNvPr id="269" name="Google Shape;269;p20"/>
              <p:cNvGrpSpPr/>
              <p:nvPr/>
            </p:nvGrpSpPr>
            <p:grpSpPr>
              <a:xfrm>
                <a:off x="4572000" y="3820782"/>
                <a:ext cx="4245750" cy="816419"/>
                <a:chOff x="4572000" y="3820782"/>
                <a:chExt cx="4245750" cy="816419"/>
              </a:xfrm>
            </p:grpSpPr>
            <p:sp>
              <p:nvSpPr>
                <p:cNvPr id="270" name="Google Shape;270;p20"/>
                <p:cNvSpPr/>
                <p:nvPr/>
              </p:nvSpPr>
              <p:spPr>
                <a:xfrm>
                  <a:off x="4572000" y="3993311"/>
                  <a:ext cx="643890" cy="643890"/>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1" name="Google Shape;271;p20"/>
                <p:cNvSpPr/>
                <p:nvPr/>
              </p:nvSpPr>
              <p:spPr>
                <a:xfrm>
                  <a:off x="5292372" y="3993311"/>
                  <a:ext cx="643890" cy="643890"/>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2" name="Google Shape;272;p20"/>
                <p:cNvSpPr/>
                <p:nvPr/>
              </p:nvSpPr>
              <p:spPr>
                <a:xfrm>
                  <a:off x="6012744" y="3993311"/>
                  <a:ext cx="643890" cy="643890"/>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3" name="Google Shape;273;p20"/>
                <p:cNvSpPr/>
                <p:nvPr/>
              </p:nvSpPr>
              <p:spPr>
                <a:xfrm>
                  <a:off x="6733116" y="3993311"/>
                  <a:ext cx="643890" cy="643890"/>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4" name="Google Shape;274;p20"/>
                <p:cNvSpPr/>
                <p:nvPr/>
              </p:nvSpPr>
              <p:spPr>
                <a:xfrm>
                  <a:off x="7453488" y="3993311"/>
                  <a:ext cx="643890" cy="643890"/>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5" name="Google Shape;275;p20"/>
                <p:cNvSpPr/>
                <p:nvPr/>
              </p:nvSpPr>
              <p:spPr>
                <a:xfrm>
                  <a:off x="8173860" y="3993311"/>
                  <a:ext cx="643890" cy="643890"/>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cxnSp>
              <p:nvCxnSpPr>
                <p:cNvPr id="276" name="Google Shape;276;p20"/>
                <p:cNvCxnSpPr/>
                <p:nvPr/>
              </p:nvCxnSpPr>
              <p:spPr>
                <a:xfrm>
                  <a:off x="5677841" y="3820782"/>
                  <a:ext cx="2817964" cy="172529"/>
                </a:xfrm>
                <a:prstGeom prst="bentConnector3">
                  <a:avLst>
                    <a:gd fmla="val 102200" name="adj1"/>
                  </a:avLst>
                </a:prstGeom>
                <a:noFill/>
                <a:ln cap="rnd" cmpd="sng" w="9525">
                  <a:solidFill>
                    <a:srgbClr val="BFBFBF"/>
                  </a:solidFill>
                  <a:prstDash val="solid"/>
                  <a:round/>
                  <a:headEnd len="sm" w="sm" type="none"/>
                  <a:tailEnd len="sm" w="sm" type="none"/>
                </a:ln>
              </p:spPr>
            </p:cxnSp>
          </p:grpSp>
          <p:grpSp>
            <p:nvGrpSpPr>
              <p:cNvPr id="277" name="Google Shape;277;p20"/>
              <p:cNvGrpSpPr/>
              <p:nvPr/>
            </p:nvGrpSpPr>
            <p:grpSpPr>
              <a:xfrm>
                <a:off x="4893945" y="3818048"/>
                <a:ext cx="2881488" cy="186281"/>
                <a:chOff x="4893945" y="3818048"/>
                <a:chExt cx="2881488" cy="186281"/>
              </a:xfrm>
            </p:grpSpPr>
            <p:cxnSp>
              <p:nvCxnSpPr>
                <p:cNvPr id="278" name="Google Shape;278;p20"/>
                <p:cNvCxnSpPr/>
                <p:nvPr/>
              </p:nvCxnSpPr>
              <p:spPr>
                <a:xfrm flipH="1">
                  <a:off x="4893945" y="3823154"/>
                  <a:ext cx="811341" cy="167201"/>
                </a:xfrm>
                <a:prstGeom prst="bentConnector2">
                  <a:avLst/>
                </a:prstGeom>
                <a:noFill/>
                <a:ln cap="rnd" cmpd="sng" w="9525">
                  <a:solidFill>
                    <a:srgbClr val="BFBFBF"/>
                  </a:solidFill>
                  <a:prstDash val="solid"/>
                  <a:round/>
                  <a:headEnd len="sm" w="sm" type="none"/>
                  <a:tailEnd len="sm" w="sm" type="none"/>
                </a:ln>
              </p:spPr>
            </p:cxnSp>
            <p:cxnSp>
              <p:nvCxnSpPr>
                <p:cNvPr id="279" name="Google Shape;279;p20"/>
                <p:cNvCxnSpPr/>
                <p:nvPr/>
              </p:nvCxnSpPr>
              <p:spPr>
                <a:xfrm>
                  <a:off x="6334689" y="3826109"/>
                  <a:ext cx="0" cy="178219"/>
                </a:xfrm>
                <a:prstGeom prst="straightConnector1">
                  <a:avLst/>
                </a:prstGeom>
                <a:noFill/>
                <a:ln cap="rnd" cmpd="sng" w="9525">
                  <a:solidFill>
                    <a:srgbClr val="BFBFBF"/>
                  </a:solidFill>
                  <a:prstDash val="solid"/>
                  <a:round/>
                  <a:headEnd len="sm" w="sm" type="none"/>
                  <a:tailEnd len="sm" w="sm" type="none"/>
                </a:ln>
              </p:spPr>
            </p:cxnSp>
            <p:cxnSp>
              <p:nvCxnSpPr>
                <p:cNvPr id="280" name="Google Shape;280;p20"/>
                <p:cNvCxnSpPr/>
                <p:nvPr/>
              </p:nvCxnSpPr>
              <p:spPr>
                <a:xfrm>
                  <a:off x="7055061" y="3818048"/>
                  <a:ext cx="0" cy="178219"/>
                </a:xfrm>
                <a:prstGeom prst="straightConnector1">
                  <a:avLst/>
                </a:prstGeom>
                <a:noFill/>
                <a:ln cap="rnd" cmpd="sng" w="9525">
                  <a:solidFill>
                    <a:srgbClr val="BFBFBF"/>
                  </a:solidFill>
                  <a:prstDash val="solid"/>
                  <a:round/>
                  <a:headEnd len="sm" w="sm" type="none"/>
                  <a:tailEnd len="sm" w="sm" type="none"/>
                </a:ln>
              </p:spPr>
            </p:cxnSp>
            <p:cxnSp>
              <p:nvCxnSpPr>
                <p:cNvPr id="281" name="Google Shape;281;p20"/>
                <p:cNvCxnSpPr/>
                <p:nvPr/>
              </p:nvCxnSpPr>
              <p:spPr>
                <a:xfrm>
                  <a:off x="7775433" y="3826110"/>
                  <a:ext cx="0" cy="178219"/>
                </a:xfrm>
                <a:prstGeom prst="straightConnector1">
                  <a:avLst/>
                </a:prstGeom>
                <a:noFill/>
                <a:ln cap="rnd" cmpd="sng" w="9525">
                  <a:solidFill>
                    <a:srgbClr val="BFBFBF"/>
                  </a:solidFill>
                  <a:prstDash val="solid"/>
                  <a:round/>
                  <a:headEnd len="sm" w="sm" type="none"/>
                  <a:tailEnd len="sm" w="sm" type="none"/>
                </a:ln>
              </p:spPr>
            </p:cxnSp>
            <p:cxnSp>
              <p:nvCxnSpPr>
                <p:cNvPr id="282" name="Google Shape;282;p20"/>
                <p:cNvCxnSpPr/>
                <p:nvPr/>
              </p:nvCxnSpPr>
              <p:spPr>
                <a:xfrm>
                  <a:off x="5614317" y="3826109"/>
                  <a:ext cx="0" cy="178219"/>
                </a:xfrm>
                <a:prstGeom prst="straightConnector1">
                  <a:avLst/>
                </a:prstGeom>
                <a:noFill/>
                <a:ln cap="rnd" cmpd="sng" w="9525">
                  <a:solidFill>
                    <a:srgbClr val="BFBFBF"/>
                  </a:solidFill>
                  <a:prstDash val="solid"/>
                  <a:round/>
                  <a:headEnd len="sm" w="sm" type="none"/>
                  <a:tailEnd len="sm" w="sm" type="none"/>
                </a:ln>
              </p:spPr>
            </p:cxnSp>
          </p:grpSp>
        </p:grpSp>
        <p:sp>
          <p:nvSpPr>
            <p:cNvPr id="283" name="Google Shape;283;p20"/>
            <p:cNvSpPr txBox="1"/>
            <p:nvPr/>
          </p:nvSpPr>
          <p:spPr>
            <a:xfrm>
              <a:off x="8032166" y="4043085"/>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BFU</a:t>
              </a:r>
              <a:br>
                <a:rPr lang="zh-TW" sz="1600">
                  <a:solidFill>
                    <a:schemeClr val="dk1"/>
                  </a:solidFill>
                  <a:latin typeface="Arial"/>
                  <a:ea typeface="Arial"/>
                  <a:cs typeface="Arial"/>
                  <a:sym typeface="Arial"/>
                </a:rPr>
              </a:br>
              <a:r>
                <a:rPr lang="zh-TW" sz="1600">
                  <a:solidFill>
                    <a:schemeClr val="dk1"/>
                  </a:solidFill>
                  <a:latin typeface="Arial"/>
                  <a:ea typeface="Arial"/>
                  <a:cs typeface="Arial"/>
                  <a:sym typeface="Arial"/>
                </a:rPr>
                <a:t>-MK</a:t>
              </a:r>
              <a:endParaRPr sz="1600">
                <a:solidFill>
                  <a:schemeClr val="dk1"/>
                </a:solidFill>
                <a:latin typeface="Arial"/>
                <a:ea typeface="Arial"/>
                <a:cs typeface="Arial"/>
                <a:sym typeface="Arial"/>
              </a:endParaRPr>
            </a:p>
          </p:txBody>
        </p:sp>
        <p:cxnSp>
          <p:nvCxnSpPr>
            <p:cNvPr id="284" name="Google Shape;284;p20"/>
            <p:cNvCxnSpPr/>
            <p:nvPr/>
          </p:nvCxnSpPr>
          <p:spPr>
            <a:xfrm flipH="1">
              <a:off x="3990368" y="4199672"/>
              <a:ext cx="811341" cy="167201"/>
            </a:xfrm>
            <a:prstGeom prst="bentConnector2">
              <a:avLst/>
            </a:prstGeom>
            <a:noFill/>
            <a:ln cap="rnd" cmpd="sng" w="9525">
              <a:solidFill>
                <a:srgbClr val="BFBFBF"/>
              </a:solidFill>
              <a:prstDash val="solid"/>
              <a:round/>
              <a:headEnd len="sm" w="sm" type="none"/>
              <a:tailEnd len="sm" w="sm" type="none"/>
            </a:ln>
          </p:spPr>
        </p:cxnSp>
        <p:cxnSp>
          <p:nvCxnSpPr>
            <p:cNvPr id="285" name="Google Shape;285;p20"/>
            <p:cNvCxnSpPr/>
            <p:nvPr/>
          </p:nvCxnSpPr>
          <p:spPr>
            <a:xfrm>
              <a:off x="3990367" y="4199672"/>
              <a:ext cx="0" cy="534951"/>
            </a:xfrm>
            <a:prstGeom prst="straightConnector1">
              <a:avLst/>
            </a:prstGeom>
            <a:noFill/>
            <a:ln cap="flat" cmpd="sng" w="9525">
              <a:solidFill>
                <a:srgbClr val="ADB5BF"/>
              </a:solidFill>
              <a:prstDash val="solid"/>
              <a:miter lim="800000"/>
              <a:headEnd len="sm" w="sm" type="none"/>
              <a:tailEnd len="med" w="med" type="triangle"/>
            </a:ln>
          </p:spPr>
        </p:cxnSp>
        <p:sp>
          <p:nvSpPr>
            <p:cNvPr id="286" name="Google Shape;286;p20"/>
            <p:cNvSpPr txBox="1"/>
            <p:nvPr/>
          </p:nvSpPr>
          <p:spPr>
            <a:xfrm>
              <a:off x="5150678" y="4042519"/>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BFU</a:t>
              </a:r>
              <a:br>
                <a:rPr lang="zh-TW" sz="1600">
                  <a:solidFill>
                    <a:schemeClr val="dk1"/>
                  </a:solidFill>
                  <a:latin typeface="Arial"/>
                  <a:ea typeface="Arial"/>
                  <a:cs typeface="Arial"/>
                  <a:sym typeface="Arial"/>
                </a:rPr>
              </a:br>
              <a:r>
                <a:rPr lang="zh-TW" sz="1600">
                  <a:solidFill>
                    <a:schemeClr val="dk1"/>
                  </a:solidFill>
                  <a:latin typeface="Arial"/>
                  <a:ea typeface="Arial"/>
                  <a:cs typeface="Arial"/>
                  <a:sym typeface="Arial"/>
                </a:rPr>
                <a:t>-E</a:t>
              </a:r>
              <a:endParaRPr sz="1600">
                <a:solidFill>
                  <a:schemeClr val="dk1"/>
                </a:solidFill>
                <a:latin typeface="Arial"/>
                <a:ea typeface="Arial"/>
                <a:cs typeface="Arial"/>
                <a:sym typeface="Arial"/>
              </a:endParaRPr>
            </a:p>
          </p:txBody>
        </p:sp>
        <p:sp>
          <p:nvSpPr>
            <p:cNvPr id="287" name="Google Shape;287;p20"/>
            <p:cNvSpPr/>
            <p:nvPr/>
          </p:nvSpPr>
          <p:spPr>
            <a:xfrm>
              <a:off x="5292372" y="4852568"/>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8" name="Google Shape;288;p20"/>
            <p:cNvSpPr/>
            <p:nvPr/>
          </p:nvSpPr>
          <p:spPr>
            <a:xfrm>
              <a:off x="4565163" y="5711584"/>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9" name="Google Shape;289;p20"/>
            <p:cNvSpPr txBox="1"/>
            <p:nvPr/>
          </p:nvSpPr>
          <p:spPr>
            <a:xfrm>
              <a:off x="4405080" y="4921833"/>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CFU</a:t>
              </a:r>
              <a:br>
                <a:rPr lang="zh-TW" sz="1600">
                  <a:solidFill>
                    <a:schemeClr val="dk1"/>
                  </a:solidFill>
                  <a:latin typeface="Arial"/>
                  <a:ea typeface="Arial"/>
                  <a:cs typeface="Arial"/>
                  <a:sym typeface="Arial"/>
                </a:rPr>
              </a:br>
              <a:r>
                <a:rPr lang="zh-TW" sz="1600">
                  <a:solidFill>
                    <a:schemeClr val="dk1"/>
                  </a:solidFill>
                  <a:latin typeface="Arial"/>
                  <a:ea typeface="Arial"/>
                  <a:cs typeface="Arial"/>
                  <a:sym typeface="Arial"/>
                </a:rPr>
                <a:t>-E</a:t>
              </a:r>
              <a:endParaRPr sz="1600">
                <a:solidFill>
                  <a:schemeClr val="dk1"/>
                </a:solidFill>
                <a:latin typeface="Arial"/>
                <a:ea typeface="Arial"/>
                <a:cs typeface="Arial"/>
                <a:sym typeface="Arial"/>
              </a:endParaRPr>
            </a:p>
          </p:txBody>
        </p:sp>
        <p:sp>
          <p:nvSpPr>
            <p:cNvPr id="290" name="Google Shape;290;p20"/>
            <p:cNvSpPr txBox="1"/>
            <p:nvPr/>
          </p:nvSpPr>
          <p:spPr>
            <a:xfrm>
              <a:off x="4420680" y="5866549"/>
              <a:ext cx="92727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紅血球</a:t>
              </a:r>
              <a:endParaRPr/>
            </a:p>
          </p:txBody>
        </p:sp>
        <p:sp>
          <p:nvSpPr>
            <p:cNvPr id="291" name="Google Shape;291;p20"/>
            <p:cNvSpPr/>
            <p:nvPr/>
          </p:nvSpPr>
          <p:spPr>
            <a:xfrm>
              <a:off x="6022454" y="4867636"/>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2" name="Google Shape;292;p20"/>
            <p:cNvSpPr/>
            <p:nvPr/>
          </p:nvSpPr>
          <p:spPr>
            <a:xfrm>
              <a:off x="6742185" y="4888445"/>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cxnSp>
          <p:nvCxnSpPr>
            <p:cNvPr id="293" name="Google Shape;293;p20"/>
            <p:cNvCxnSpPr/>
            <p:nvPr/>
          </p:nvCxnSpPr>
          <p:spPr>
            <a:xfrm flipH="1">
              <a:off x="5047300" y="4493997"/>
              <a:ext cx="322800" cy="413962"/>
            </a:xfrm>
            <a:prstGeom prst="straightConnector1">
              <a:avLst/>
            </a:prstGeom>
            <a:noFill/>
            <a:ln cap="flat" cmpd="sng" w="9525">
              <a:solidFill>
                <a:srgbClr val="ADB5BF"/>
              </a:solidFill>
              <a:prstDash val="solid"/>
              <a:miter lim="800000"/>
              <a:headEnd len="sm" w="sm" type="none"/>
              <a:tailEnd len="med" w="med" type="triangle"/>
            </a:ln>
          </p:spPr>
        </p:cxnSp>
        <p:cxnSp>
          <p:nvCxnSpPr>
            <p:cNvPr id="294" name="Google Shape;294;p20"/>
            <p:cNvCxnSpPr/>
            <p:nvPr/>
          </p:nvCxnSpPr>
          <p:spPr>
            <a:xfrm>
              <a:off x="4877397" y="5477037"/>
              <a:ext cx="0" cy="349803"/>
            </a:xfrm>
            <a:prstGeom prst="straightConnector1">
              <a:avLst/>
            </a:prstGeom>
            <a:noFill/>
            <a:ln cap="rnd" cmpd="sng" w="9525">
              <a:solidFill>
                <a:srgbClr val="BFBFBF"/>
              </a:solidFill>
              <a:prstDash val="solid"/>
              <a:round/>
              <a:headEnd len="sm" w="sm" type="none"/>
              <a:tailEnd len="sm" w="sm" type="none"/>
            </a:ln>
          </p:spPr>
        </p:cxnSp>
        <p:cxnSp>
          <p:nvCxnSpPr>
            <p:cNvPr id="295" name="Google Shape;295;p20"/>
            <p:cNvCxnSpPr/>
            <p:nvPr/>
          </p:nvCxnSpPr>
          <p:spPr>
            <a:xfrm flipH="1">
              <a:off x="5764807" y="4597674"/>
              <a:ext cx="541007" cy="268011"/>
            </a:xfrm>
            <a:prstGeom prst="straightConnector1">
              <a:avLst/>
            </a:prstGeom>
            <a:noFill/>
            <a:ln cap="flat" cmpd="sng" w="9525">
              <a:solidFill>
                <a:srgbClr val="ADB5BF"/>
              </a:solidFill>
              <a:prstDash val="solid"/>
              <a:miter lim="800000"/>
              <a:headEnd len="sm" w="sm" type="none"/>
              <a:tailEnd len="med" w="med" type="triangle"/>
            </a:ln>
          </p:spPr>
        </p:cxnSp>
        <p:cxnSp>
          <p:nvCxnSpPr>
            <p:cNvPr id="296" name="Google Shape;296;p20"/>
            <p:cNvCxnSpPr>
              <a:stCxn id="272" idx="4"/>
              <a:endCxn id="291" idx="0"/>
            </p:cNvCxnSpPr>
            <p:nvPr/>
          </p:nvCxnSpPr>
          <p:spPr>
            <a:xfrm>
              <a:off x="6334689" y="4637201"/>
              <a:ext cx="0" cy="230400"/>
            </a:xfrm>
            <a:prstGeom prst="straightConnector1">
              <a:avLst/>
            </a:prstGeom>
            <a:noFill/>
            <a:ln cap="flat" cmpd="sng" w="9525">
              <a:solidFill>
                <a:srgbClr val="ADB5BF"/>
              </a:solidFill>
              <a:prstDash val="solid"/>
              <a:miter lim="800000"/>
              <a:headEnd len="sm" w="sm" type="none"/>
              <a:tailEnd len="med" w="med" type="triangle"/>
            </a:ln>
          </p:spPr>
        </p:cxnSp>
        <p:sp>
          <p:nvSpPr>
            <p:cNvPr id="297" name="Google Shape;297;p20"/>
            <p:cNvSpPr txBox="1"/>
            <p:nvPr/>
          </p:nvSpPr>
          <p:spPr>
            <a:xfrm>
              <a:off x="5143719" y="4892262"/>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CFU</a:t>
              </a:r>
              <a:br>
                <a:rPr lang="zh-TW" sz="1600">
                  <a:solidFill>
                    <a:schemeClr val="dk1"/>
                  </a:solidFill>
                  <a:latin typeface="Arial"/>
                  <a:ea typeface="Arial"/>
                  <a:cs typeface="Arial"/>
                  <a:sym typeface="Arial"/>
                </a:rPr>
              </a:br>
              <a:r>
                <a:rPr lang="zh-TW" sz="1600">
                  <a:solidFill>
                    <a:schemeClr val="dk1"/>
                  </a:solidFill>
                  <a:latin typeface="Arial"/>
                  <a:ea typeface="Arial"/>
                  <a:cs typeface="Arial"/>
                  <a:sym typeface="Arial"/>
                </a:rPr>
                <a:t>-G</a:t>
              </a:r>
              <a:endParaRPr sz="1600">
                <a:solidFill>
                  <a:schemeClr val="dk1"/>
                </a:solidFill>
                <a:latin typeface="Arial"/>
                <a:ea typeface="Arial"/>
                <a:cs typeface="Arial"/>
                <a:sym typeface="Arial"/>
              </a:endParaRPr>
            </a:p>
          </p:txBody>
        </p:sp>
        <p:sp>
          <p:nvSpPr>
            <p:cNvPr id="298" name="Google Shape;298;p20"/>
            <p:cNvSpPr txBox="1"/>
            <p:nvPr/>
          </p:nvSpPr>
          <p:spPr>
            <a:xfrm>
              <a:off x="5869373" y="4899796"/>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CFU</a:t>
              </a:r>
              <a:br>
                <a:rPr lang="zh-TW" sz="1600">
                  <a:solidFill>
                    <a:schemeClr val="dk1"/>
                  </a:solidFill>
                  <a:latin typeface="Arial"/>
                  <a:ea typeface="Arial"/>
                  <a:cs typeface="Arial"/>
                  <a:sym typeface="Arial"/>
                </a:rPr>
              </a:br>
              <a:r>
                <a:rPr lang="zh-TW" sz="1600">
                  <a:solidFill>
                    <a:schemeClr val="dk1"/>
                  </a:solidFill>
                  <a:latin typeface="Arial"/>
                  <a:ea typeface="Arial"/>
                  <a:cs typeface="Arial"/>
                  <a:sym typeface="Arial"/>
                </a:rPr>
                <a:t>-M</a:t>
              </a:r>
              <a:endParaRPr sz="1600">
                <a:solidFill>
                  <a:schemeClr val="dk1"/>
                </a:solidFill>
                <a:latin typeface="Arial"/>
                <a:ea typeface="Arial"/>
                <a:cs typeface="Arial"/>
                <a:sym typeface="Arial"/>
              </a:endParaRPr>
            </a:p>
          </p:txBody>
        </p:sp>
        <p:sp>
          <p:nvSpPr>
            <p:cNvPr id="299" name="Google Shape;299;p20"/>
            <p:cNvSpPr/>
            <p:nvPr/>
          </p:nvSpPr>
          <p:spPr>
            <a:xfrm>
              <a:off x="6032031" y="5746950"/>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6" name="Google Shape;236;p20"/>
            <p:cNvSpPr/>
            <p:nvPr/>
          </p:nvSpPr>
          <p:spPr>
            <a:xfrm>
              <a:off x="6030652" y="6549465"/>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0" name="Google Shape;300;p20"/>
            <p:cNvSpPr/>
            <p:nvPr/>
          </p:nvSpPr>
          <p:spPr>
            <a:xfrm>
              <a:off x="5296235" y="5731882"/>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cxnSp>
          <p:nvCxnSpPr>
            <p:cNvPr id="301" name="Google Shape;301;p20"/>
            <p:cNvCxnSpPr/>
            <p:nvPr/>
          </p:nvCxnSpPr>
          <p:spPr>
            <a:xfrm>
              <a:off x="5590765" y="5415583"/>
              <a:ext cx="0" cy="349803"/>
            </a:xfrm>
            <a:prstGeom prst="straightConnector1">
              <a:avLst/>
            </a:prstGeom>
            <a:noFill/>
            <a:ln cap="rnd" cmpd="sng" w="9525">
              <a:solidFill>
                <a:srgbClr val="BFBFBF"/>
              </a:solidFill>
              <a:prstDash val="solid"/>
              <a:round/>
              <a:headEnd len="sm" w="sm" type="none"/>
              <a:tailEnd len="sm" w="sm" type="none"/>
            </a:ln>
          </p:spPr>
        </p:cxnSp>
        <p:sp>
          <p:nvSpPr>
            <p:cNvPr id="302" name="Google Shape;302;p20"/>
            <p:cNvSpPr txBox="1"/>
            <p:nvPr/>
          </p:nvSpPr>
          <p:spPr>
            <a:xfrm>
              <a:off x="5136751" y="5877787"/>
              <a:ext cx="92727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噬中性</a:t>
              </a:r>
              <a:endParaRPr sz="1600">
                <a:solidFill>
                  <a:schemeClr val="dk1"/>
                </a:solidFill>
                <a:latin typeface="Arial"/>
                <a:ea typeface="Arial"/>
                <a:cs typeface="Arial"/>
                <a:sym typeface="Arial"/>
              </a:endParaRPr>
            </a:p>
          </p:txBody>
        </p:sp>
        <p:sp>
          <p:nvSpPr>
            <p:cNvPr id="303" name="Google Shape;303;p20"/>
            <p:cNvSpPr txBox="1"/>
            <p:nvPr/>
          </p:nvSpPr>
          <p:spPr>
            <a:xfrm>
              <a:off x="5878888" y="6579534"/>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巨噬</a:t>
              </a:r>
              <a:br>
                <a:rPr lang="zh-TW" sz="1600">
                  <a:solidFill>
                    <a:schemeClr val="dk1"/>
                  </a:solidFill>
                  <a:latin typeface="Arial"/>
                  <a:ea typeface="Arial"/>
                  <a:cs typeface="Arial"/>
                  <a:sym typeface="Arial"/>
                </a:rPr>
              </a:br>
              <a:r>
                <a:rPr lang="zh-TW" sz="1600">
                  <a:solidFill>
                    <a:schemeClr val="dk1"/>
                  </a:solidFill>
                  <a:latin typeface="Arial"/>
                  <a:ea typeface="Arial"/>
                  <a:cs typeface="Arial"/>
                  <a:sym typeface="Arial"/>
                </a:rPr>
                <a:t>細胞</a:t>
              </a:r>
              <a:endParaRPr sz="1600">
                <a:solidFill>
                  <a:schemeClr val="dk1"/>
                </a:solidFill>
                <a:latin typeface="Arial"/>
                <a:ea typeface="Arial"/>
                <a:cs typeface="Arial"/>
                <a:sym typeface="Arial"/>
              </a:endParaRPr>
            </a:p>
          </p:txBody>
        </p:sp>
        <p:sp>
          <p:nvSpPr>
            <p:cNvPr id="304" name="Google Shape;304;p20"/>
            <p:cNvSpPr txBox="1"/>
            <p:nvPr/>
          </p:nvSpPr>
          <p:spPr>
            <a:xfrm>
              <a:off x="5888513" y="5893642"/>
              <a:ext cx="92727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單核球</a:t>
              </a:r>
              <a:endParaRPr sz="1600">
                <a:solidFill>
                  <a:schemeClr val="dk1"/>
                </a:solidFill>
                <a:latin typeface="Arial"/>
                <a:ea typeface="Arial"/>
                <a:cs typeface="Arial"/>
                <a:sym typeface="Arial"/>
              </a:endParaRPr>
            </a:p>
          </p:txBody>
        </p:sp>
        <p:sp>
          <p:nvSpPr>
            <p:cNvPr id="305" name="Google Shape;305;p20"/>
            <p:cNvSpPr/>
            <p:nvPr/>
          </p:nvSpPr>
          <p:spPr>
            <a:xfrm>
              <a:off x="7453502" y="4888445"/>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6" name="Google Shape;306;p20"/>
            <p:cNvSpPr/>
            <p:nvPr/>
          </p:nvSpPr>
          <p:spPr>
            <a:xfrm>
              <a:off x="6742185" y="5743491"/>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7" name="Google Shape;307;p20"/>
            <p:cNvSpPr/>
            <p:nvPr/>
          </p:nvSpPr>
          <p:spPr>
            <a:xfrm>
              <a:off x="7453502" y="5743491"/>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8" name="Google Shape;308;p20"/>
            <p:cNvSpPr/>
            <p:nvPr/>
          </p:nvSpPr>
          <p:spPr>
            <a:xfrm>
              <a:off x="8077971" y="6668416"/>
              <a:ext cx="879172" cy="263752"/>
            </a:xfrm>
            <a:prstGeom prst="roundRect">
              <a:avLst>
                <a:gd fmla="val 16667" name="adj"/>
              </a:avLst>
            </a:prstGeom>
            <a:solidFill>
              <a:srgbClr val="D0CEC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zh-TW" sz="1800">
                  <a:solidFill>
                    <a:schemeClr val="dk1"/>
                  </a:solidFill>
                  <a:latin typeface="Arial"/>
                  <a:ea typeface="Arial"/>
                  <a:cs typeface="Arial"/>
                  <a:sym typeface="Arial"/>
                </a:rPr>
                <a:t>血小板</a:t>
              </a:r>
              <a:endParaRPr sz="1800">
                <a:solidFill>
                  <a:schemeClr val="dk1"/>
                </a:solidFill>
                <a:latin typeface="Arial"/>
                <a:ea typeface="Arial"/>
                <a:cs typeface="Arial"/>
                <a:sym typeface="Arial"/>
              </a:endParaRPr>
            </a:p>
          </p:txBody>
        </p:sp>
        <p:cxnSp>
          <p:nvCxnSpPr>
            <p:cNvPr id="309" name="Google Shape;309;p20"/>
            <p:cNvCxnSpPr>
              <a:endCxn id="308" idx="0"/>
            </p:cNvCxnSpPr>
            <p:nvPr/>
          </p:nvCxnSpPr>
          <p:spPr>
            <a:xfrm flipH="1">
              <a:off x="8517557" y="4578616"/>
              <a:ext cx="12300" cy="2089800"/>
            </a:xfrm>
            <a:prstGeom prst="straightConnector1">
              <a:avLst/>
            </a:prstGeom>
            <a:noFill/>
            <a:ln cap="rnd" cmpd="sng" w="9525">
              <a:solidFill>
                <a:srgbClr val="BFBFBF"/>
              </a:solidFill>
              <a:prstDash val="solid"/>
              <a:round/>
              <a:headEnd len="sm" w="sm" type="none"/>
              <a:tailEnd len="sm" w="sm" type="none"/>
            </a:ln>
          </p:spPr>
        </p:cxnSp>
        <p:sp>
          <p:nvSpPr>
            <p:cNvPr id="310" name="Google Shape;310;p20"/>
            <p:cNvSpPr txBox="1"/>
            <p:nvPr/>
          </p:nvSpPr>
          <p:spPr>
            <a:xfrm>
              <a:off x="6586574" y="4910837"/>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CFU</a:t>
              </a:r>
              <a:br>
                <a:rPr lang="zh-TW" sz="1600">
                  <a:solidFill>
                    <a:schemeClr val="dk1"/>
                  </a:solidFill>
                  <a:latin typeface="Arial"/>
                  <a:ea typeface="Arial"/>
                  <a:cs typeface="Arial"/>
                  <a:sym typeface="Arial"/>
                </a:rPr>
              </a:br>
              <a:r>
                <a:rPr lang="zh-TW" sz="1600">
                  <a:solidFill>
                    <a:schemeClr val="dk1"/>
                  </a:solidFill>
                  <a:latin typeface="Arial"/>
                  <a:ea typeface="Arial"/>
                  <a:cs typeface="Arial"/>
                  <a:sym typeface="Arial"/>
                </a:rPr>
                <a:t>-E0</a:t>
              </a:r>
              <a:endParaRPr sz="1600">
                <a:solidFill>
                  <a:schemeClr val="dk1"/>
                </a:solidFill>
                <a:latin typeface="Arial"/>
                <a:ea typeface="Arial"/>
                <a:cs typeface="Arial"/>
                <a:sym typeface="Arial"/>
              </a:endParaRPr>
            </a:p>
          </p:txBody>
        </p:sp>
        <p:sp>
          <p:nvSpPr>
            <p:cNvPr id="311" name="Google Shape;311;p20"/>
            <p:cNvSpPr txBox="1"/>
            <p:nvPr/>
          </p:nvSpPr>
          <p:spPr>
            <a:xfrm>
              <a:off x="7270006" y="4910837"/>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CFU</a:t>
              </a:r>
              <a:br>
                <a:rPr lang="zh-TW" sz="1600">
                  <a:solidFill>
                    <a:schemeClr val="dk1"/>
                  </a:solidFill>
                  <a:latin typeface="Arial"/>
                  <a:ea typeface="Arial"/>
                  <a:cs typeface="Arial"/>
                  <a:sym typeface="Arial"/>
                </a:rPr>
              </a:br>
              <a:r>
                <a:rPr lang="zh-TW" sz="1600">
                  <a:solidFill>
                    <a:schemeClr val="dk1"/>
                  </a:solidFill>
                  <a:latin typeface="Arial"/>
                  <a:ea typeface="Arial"/>
                  <a:cs typeface="Arial"/>
                  <a:sym typeface="Arial"/>
                </a:rPr>
                <a:t>-Bas</a:t>
              </a:r>
              <a:endParaRPr sz="1600">
                <a:solidFill>
                  <a:schemeClr val="dk1"/>
                </a:solidFill>
                <a:latin typeface="Arial"/>
                <a:ea typeface="Arial"/>
                <a:cs typeface="Arial"/>
                <a:sym typeface="Arial"/>
              </a:endParaRPr>
            </a:p>
          </p:txBody>
        </p:sp>
        <p:sp>
          <p:nvSpPr>
            <p:cNvPr id="312" name="Google Shape;312;p20"/>
            <p:cNvSpPr/>
            <p:nvPr/>
          </p:nvSpPr>
          <p:spPr>
            <a:xfrm>
              <a:off x="8232599" y="4910128"/>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3" name="Google Shape;313;p20"/>
            <p:cNvSpPr/>
            <p:nvPr/>
          </p:nvSpPr>
          <p:spPr>
            <a:xfrm>
              <a:off x="8213405" y="5736322"/>
              <a:ext cx="624469" cy="624469"/>
            </a:xfrm>
            <a:prstGeom prst="ellipse">
              <a:avLst/>
            </a:prstGeom>
            <a:solidFill>
              <a:srgbClr val="ADB5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4" name="Google Shape;314;p20"/>
            <p:cNvSpPr txBox="1"/>
            <p:nvPr/>
          </p:nvSpPr>
          <p:spPr>
            <a:xfrm>
              <a:off x="8074620" y="4927020"/>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CFU</a:t>
              </a:r>
              <a:br>
                <a:rPr lang="zh-TW" sz="1600">
                  <a:solidFill>
                    <a:schemeClr val="dk1"/>
                  </a:solidFill>
                  <a:latin typeface="Arial"/>
                  <a:ea typeface="Arial"/>
                  <a:cs typeface="Arial"/>
                  <a:sym typeface="Arial"/>
                </a:rPr>
              </a:br>
              <a:r>
                <a:rPr lang="zh-TW" sz="1600">
                  <a:solidFill>
                    <a:schemeClr val="dk1"/>
                  </a:solidFill>
                  <a:latin typeface="Arial"/>
                  <a:ea typeface="Arial"/>
                  <a:cs typeface="Arial"/>
                  <a:sym typeface="Arial"/>
                </a:rPr>
                <a:t>-MK</a:t>
              </a:r>
              <a:endParaRPr sz="1600">
                <a:solidFill>
                  <a:schemeClr val="dk1"/>
                </a:solidFill>
                <a:latin typeface="Arial"/>
                <a:ea typeface="Arial"/>
                <a:cs typeface="Arial"/>
                <a:sym typeface="Arial"/>
              </a:endParaRPr>
            </a:p>
          </p:txBody>
        </p:sp>
        <p:sp>
          <p:nvSpPr>
            <p:cNvPr id="315" name="Google Shape;315;p20"/>
            <p:cNvSpPr txBox="1"/>
            <p:nvPr/>
          </p:nvSpPr>
          <p:spPr>
            <a:xfrm>
              <a:off x="8052375" y="5762605"/>
              <a:ext cx="92727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巨核</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細胞</a:t>
              </a:r>
              <a:endParaRPr sz="1600">
                <a:solidFill>
                  <a:schemeClr val="dk1"/>
                </a:solidFill>
                <a:latin typeface="Arial"/>
                <a:ea typeface="Arial"/>
                <a:cs typeface="Arial"/>
                <a:sym typeface="Arial"/>
              </a:endParaRPr>
            </a:p>
          </p:txBody>
        </p:sp>
        <p:sp>
          <p:nvSpPr>
            <p:cNvPr id="316" name="Google Shape;316;p20"/>
            <p:cNvSpPr txBox="1"/>
            <p:nvPr/>
          </p:nvSpPr>
          <p:spPr>
            <a:xfrm>
              <a:off x="6586574" y="5894444"/>
              <a:ext cx="92727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噬酸性</a:t>
              </a:r>
              <a:endParaRPr sz="1600">
                <a:solidFill>
                  <a:schemeClr val="dk1"/>
                </a:solidFill>
                <a:latin typeface="Arial"/>
                <a:ea typeface="Arial"/>
                <a:cs typeface="Arial"/>
                <a:sym typeface="Arial"/>
              </a:endParaRPr>
            </a:p>
          </p:txBody>
        </p:sp>
        <p:sp>
          <p:nvSpPr>
            <p:cNvPr id="233" name="Google Shape;233;p20"/>
            <p:cNvSpPr txBox="1"/>
            <p:nvPr/>
          </p:nvSpPr>
          <p:spPr>
            <a:xfrm>
              <a:off x="7305464" y="5902896"/>
              <a:ext cx="92727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噬鹼性</a:t>
              </a:r>
              <a:endParaRPr sz="1600">
                <a:solidFill>
                  <a:schemeClr val="dk1"/>
                </a:solidFill>
                <a:latin typeface="Arial"/>
                <a:ea typeface="Arial"/>
                <a:cs typeface="Arial"/>
                <a:sym typeface="Arial"/>
              </a:endParaRPr>
            </a:p>
          </p:txBody>
        </p:sp>
        <p:cxnSp>
          <p:nvCxnSpPr>
            <p:cNvPr id="317" name="Google Shape;317;p20"/>
            <p:cNvCxnSpPr/>
            <p:nvPr/>
          </p:nvCxnSpPr>
          <p:spPr>
            <a:xfrm>
              <a:off x="1747251" y="5374511"/>
              <a:ext cx="0" cy="349803"/>
            </a:xfrm>
            <a:prstGeom prst="straightConnector1">
              <a:avLst/>
            </a:prstGeom>
            <a:noFill/>
            <a:ln cap="rnd" cmpd="sng" w="9525">
              <a:solidFill>
                <a:srgbClr val="BFBFBF"/>
              </a:solidFill>
              <a:prstDash val="solid"/>
              <a:round/>
              <a:headEnd len="sm" w="sm" type="none"/>
              <a:tailEnd len="sm" w="sm" type="none"/>
            </a:ln>
          </p:spPr>
        </p:cxnSp>
        <p:cxnSp>
          <p:nvCxnSpPr>
            <p:cNvPr id="318" name="Google Shape;318;p20"/>
            <p:cNvCxnSpPr/>
            <p:nvPr/>
          </p:nvCxnSpPr>
          <p:spPr>
            <a:xfrm>
              <a:off x="2817770" y="5344293"/>
              <a:ext cx="0" cy="349803"/>
            </a:xfrm>
            <a:prstGeom prst="straightConnector1">
              <a:avLst/>
            </a:prstGeom>
            <a:noFill/>
            <a:ln cap="rnd" cmpd="sng" w="9525">
              <a:solidFill>
                <a:srgbClr val="BFBFBF"/>
              </a:solidFill>
              <a:prstDash val="solid"/>
              <a:round/>
              <a:headEnd len="sm" w="sm" type="none"/>
              <a:tailEnd len="sm" w="sm" type="none"/>
            </a:ln>
          </p:spPr>
        </p:cxnSp>
      </p:grpSp>
      <p:sp>
        <p:nvSpPr>
          <p:cNvPr id="319" name="Google Shape;319;p20"/>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21"/>
          <p:cNvSpPr txBox="1"/>
          <p:nvPr>
            <p:ph idx="4294967295"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r>
              <a:rPr b="0" i="0" lang="zh-TW" sz="1200" u="none" cap="none" strike="noStrike">
                <a:solidFill>
                  <a:srgbClr val="898989"/>
                </a:solidFill>
                <a:latin typeface="Arial"/>
                <a:ea typeface="Arial"/>
                <a:cs typeface="Arial"/>
                <a:sym typeface="Arial"/>
              </a:rPr>
              <a:t>7</a:t>
            </a:r>
            <a:endParaRPr b="0" i="0" sz="1200" u="none" cap="none" strike="noStrike">
              <a:solidFill>
                <a:srgbClr val="898989"/>
              </a:solidFill>
              <a:latin typeface="Arial"/>
              <a:ea typeface="Arial"/>
              <a:cs typeface="Arial"/>
              <a:sym typeface="Arial"/>
            </a:endParaRPr>
          </a:p>
        </p:txBody>
      </p:sp>
      <p:sp>
        <p:nvSpPr>
          <p:cNvPr id="326" name="Google Shape;326;p21"/>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細胞免疫</a:t>
            </a:r>
            <a:endParaRPr/>
          </a:p>
        </p:txBody>
      </p:sp>
      <p:sp>
        <p:nvSpPr>
          <p:cNvPr id="327" name="Google Shape;327;p21"/>
          <p:cNvSpPr txBox="1"/>
          <p:nvPr>
            <p:ph idx="1" type="body"/>
          </p:nvPr>
        </p:nvSpPr>
        <p:spPr>
          <a:xfrm>
            <a:off x="457200" y="1041400"/>
            <a:ext cx="8229600" cy="5283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殺手T細胞</a:t>
            </a:r>
            <a:endParaRPr/>
          </a:p>
          <a:p>
            <a:pPr indent="-342900" lvl="0" marL="342900" marR="0" rtl="0" algn="l">
              <a:lnSpc>
                <a:spcPct val="100000"/>
              </a:lnSpc>
              <a:spcBef>
                <a:spcPts val="800"/>
              </a:spcBef>
              <a:spcAft>
                <a:spcPts val="0"/>
              </a:spcAft>
              <a:buClr>
                <a:schemeClr val="dk1"/>
              </a:buClr>
              <a:buSzPts val="2800"/>
              <a:buFont typeface="Noto Sans Symbols"/>
              <a:buNone/>
            </a:pPr>
            <a:r>
              <a:rPr b="0" i="0" lang="zh-TW" sz="2800" u="none" cap="none" strike="noStrike">
                <a:solidFill>
                  <a:schemeClr val="dk1"/>
                </a:solidFill>
                <a:latin typeface="Arial"/>
                <a:ea typeface="Arial"/>
                <a:cs typeface="Arial"/>
                <a:sym typeface="Arial"/>
              </a:rPr>
              <a:t>　</a:t>
            </a:r>
            <a:r>
              <a:rPr b="0" i="0" lang="zh-TW" sz="2800" u="none" cap="none" strike="noStrike">
                <a:solidFill>
                  <a:schemeClr val="dk2"/>
                </a:solidFill>
                <a:latin typeface="Arial"/>
                <a:ea typeface="Arial"/>
                <a:cs typeface="Arial"/>
                <a:sym typeface="Arial"/>
              </a:rPr>
              <a:t>藉受體與抗原結合，</a:t>
            </a:r>
            <a:r>
              <a:rPr b="0" i="0" lang="zh-TW" sz="2800" u="none" cap="none" strike="noStrike">
                <a:solidFill>
                  <a:srgbClr val="FF0066"/>
                </a:solidFill>
                <a:latin typeface="Arial"/>
                <a:ea typeface="Arial"/>
                <a:cs typeface="Arial"/>
                <a:sym typeface="Arial"/>
              </a:rPr>
              <a:t>釋出穿孔素、水解酶</a:t>
            </a:r>
            <a:r>
              <a:rPr b="0" i="0" lang="zh-TW" sz="2800" u="none" cap="none" strike="noStrike">
                <a:solidFill>
                  <a:schemeClr val="dk2"/>
                </a:solidFill>
                <a:latin typeface="Arial"/>
                <a:ea typeface="Arial"/>
                <a:cs typeface="Arial"/>
                <a:sym typeface="Arial"/>
              </a:rPr>
              <a:t>摧毀抗原</a:t>
            </a:r>
            <a:endParaRPr/>
          </a:p>
          <a:p>
            <a:pPr indent="-342900" lvl="0" marL="342900" marR="0" rtl="0" algn="l">
              <a:lnSpc>
                <a:spcPct val="100000"/>
              </a:lnSpc>
              <a:spcBef>
                <a:spcPts val="8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輔助性T細胞</a:t>
            </a:r>
            <a:endParaRPr/>
          </a:p>
          <a:p>
            <a:pPr indent="-342900" lvl="0" marL="342900" marR="0" rtl="0" algn="l">
              <a:lnSpc>
                <a:spcPct val="80000"/>
              </a:lnSpc>
              <a:spcBef>
                <a:spcPts val="800"/>
              </a:spcBef>
              <a:spcAft>
                <a:spcPts val="0"/>
              </a:spcAft>
              <a:buClr>
                <a:schemeClr val="dk2"/>
              </a:buClr>
              <a:buSzPts val="2800"/>
              <a:buFont typeface="Noto Sans Symbols"/>
              <a:buNone/>
            </a:pPr>
            <a:r>
              <a:rPr b="0" i="0" lang="zh-TW" sz="2800" u="none" cap="none" strike="noStrike">
                <a:solidFill>
                  <a:schemeClr val="dk2"/>
                </a:solidFill>
                <a:latin typeface="Arial"/>
                <a:ea typeface="Arial"/>
                <a:cs typeface="Arial"/>
                <a:sym typeface="Arial"/>
              </a:rPr>
              <a:t>　分泌細胞激素</a:t>
            </a:r>
            <a:r>
              <a:rPr b="0" i="0" lang="zh-TW" sz="2800" u="none" cap="none" strike="noStrike">
                <a:solidFill>
                  <a:schemeClr val="dk1"/>
                </a:solidFill>
                <a:latin typeface="Arial"/>
                <a:ea typeface="Arial"/>
                <a:cs typeface="Arial"/>
                <a:sym typeface="Arial"/>
              </a:rPr>
              <a:t>，</a:t>
            </a:r>
            <a:r>
              <a:rPr b="0" i="0" lang="zh-TW" sz="2800" u="none" cap="none" strike="noStrike">
                <a:solidFill>
                  <a:schemeClr val="dk2"/>
                </a:solidFill>
                <a:latin typeface="Arial"/>
                <a:ea typeface="Arial"/>
                <a:cs typeface="Arial"/>
                <a:sym typeface="Arial"/>
              </a:rPr>
              <a:t>活化其他免疫細胞</a:t>
            </a:r>
            <a:r>
              <a:rPr b="0" i="0" lang="zh-TW" sz="2800" u="none" cap="none" strike="noStrike">
                <a:solidFill>
                  <a:schemeClr val="dk1"/>
                </a:solidFill>
                <a:latin typeface="Arial"/>
                <a:ea typeface="Arial"/>
                <a:cs typeface="Arial"/>
                <a:sym typeface="Arial"/>
              </a:rPr>
              <a:t>（殺手T細</a:t>
            </a:r>
            <a:endParaRPr/>
          </a:p>
          <a:p>
            <a:pPr indent="-342900" lvl="0" marL="342900" marR="0" rtl="0" algn="l">
              <a:lnSpc>
                <a:spcPct val="80000"/>
              </a:lnSpc>
              <a:spcBef>
                <a:spcPts val="800"/>
              </a:spcBef>
              <a:spcAft>
                <a:spcPts val="0"/>
              </a:spcAft>
              <a:buClr>
                <a:schemeClr val="dk1"/>
              </a:buClr>
              <a:buSzPts val="2800"/>
              <a:buFont typeface="Noto Sans Symbols"/>
              <a:buNone/>
            </a:pPr>
            <a:r>
              <a:rPr b="0" i="0" lang="zh-TW" sz="2800" u="none" cap="none" strike="noStrike">
                <a:solidFill>
                  <a:schemeClr val="dk1"/>
                </a:solidFill>
                <a:latin typeface="Arial"/>
                <a:ea typeface="Arial"/>
                <a:cs typeface="Arial"/>
                <a:sym typeface="Arial"/>
              </a:rPr>
              <a:t>　胞、自然殺手細胞、巨噬細胞、B細胞）</a:t>
            </a:r>
            <a:endParaRPr/>
          </a:p>
          <a:p>
            <a:pPr indent="-342900" lvl="0" marL="342900" marR="0" rtl="0" algn="l">
              <a:lnSpc>
                <a:spcPct val="100000"/>
              </a:lnSpc>
              <a:spcBef>
                <a:spcPts val="8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記憶性T細胞</a:t>
            </a:r>
            <a:endParaRPr/>
          </a:p>
          <a:p>
            <a:pPr indent="-342900" lvl="0" marL="342900" marR="0" rtl="0" algn="l">
              <a:lnSpc>
                <a:spcPct val="100000"/>
              </a:lnSpc>
              <a:spcBef>
                <a:spcPts val="800"/>
              </a:spcBef>
              <a:spcAft>
                <a:spcPts val="0"/>
              </a:spcAft>
              <a:buClr>
                <a:schemeClr val="dk1"/>
              </a:buClr>
              <a:buSzPts val="2800"/>
              <a:buFont typeface="Noto Sans Symbols"/>
              <a:buNone/>
            </a:pPr>
            <a:r>
              <a:rPr b="0" i="0" lang="zh-TW" sz="2800" u="none" cap="none" strike="noStrike">
                <a:solidFill>
                  <a:schemeClr val="dk1"/>
                </a:solidFill>
                <a:latin typeface="Arial"/>
                <a:ea typeface="Arial"/>
                <a:cs typeface="Arial"/>
                <a:sym typeface="Arial"/>
              </a:rPr>
              <a:t>　</a:t>
            </a:r>
            <a:r>
              <a:rPr b="0" i="0" lang="zh-TW" sz="2800" u="none" cap="none" strike="noStrike">
                <a:solidFill>
                  <a:schemeClr val="dk2"/>
                </a:solidFill>
                <a:latin typeface="Arial"/>
                <a:ea typeface="Arial"/>
                <a:cs typeface="Arial"/>
                <a:sym typeface="Arial"/>
              </a:rPr>
              <a:t>留存淋巴結</a:t>
            </a:r>
            <a:endParaRPr/>
          </a:p>
          <a:p>
            <a:pPr indent="-342900" lvl="0" marL="342900" marR="0" rtl="0" algn="l">
              <a:lnSpc>
                <a:spcPct val="100000"/>
              </a:lnSpc>
              <a:spcBef>
                <a:spcPts val="8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抑制性T細胞</a:t>
            </a:r>
            <a:endParaRPr/>
          </a:p>
          <a:p>
            <a:pPr indent="-342900" lvl="0" marL="342900" marR="0" rtl="0" algn="l">
              <a:lnSpc>
                <a:spcPct val="100000"/>
              </a:lnSpc>
              <a:spcBef>
                <a:spcPts val="800"/>
              </a:spcBef>
              <a:spcAft>
                <a:spcPts val="0"/>
              </a:spcAft>
              <a:buClr>
                <a:schemeClr val="dk1"/>
              </a:buClr>
              <a:buSzPts val="2800"/>
              <a:buFont typeface="Noto Sans Symbols"/>
              <a:buNone/>
            </a:pPr>
            <a:r>
              <a:rPr b="0" i="0" lang="zh-TW" sz="2800" u="none" cap="none" strike="noStrike">
                <a:solidFill>
                  <a:schemeClr val="dk1"/>
                </a:solidFill>
                <a:latin typeface="Arial"/>
                <a:ea typeface="Arial"/>
                <a:cs typeface="Arial"/>
                <a:sym typeface="Arial"/>
              </a:rPr>
              <a:t>　</a:t>
            </a:r>
            <a:r>
              <a:rPr b="0" i="0" lang="zh-TW" sz="2800" u="none" cap="none" strike="noStrike">
                <a:solidFill>
                  <a:schemeClr val="dk2"/>
                </a:solidFill>
                <a:latin typeface="Arial"/>
                <a:ea typeface="Arial"/>
                <a:cs typeface="Arial"/>
                <a:sym typeface="Arial"/>
              </a:rPr>
              <a:t>抗原消失時調節免疫反應終止</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22"/>
          <p:cNvSpPr txBox="1"/>
          <p:nvPr>
            <p:ph idx="4294967295"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r>
              <a:rPr b="0" i="0" lang="zh-TW" sz="1200" u="none" cap="none" strike="noStrike">
                <a:solidFill>
                  <a:srgbClr val="898989"/>
                </a:solidFill>
                <a:latin typeface="Arial"/>
                <a:ea typeface="Arial"/>
                <a:cs typeface="Arial"/>
                <a:sym typeface="Arial"/>
              </a:rPr>
              <a:t>8</a:t>
            </a:r>
            <a:endParaRPr b="0" i="0" sz="1200" u="none" cap="none" strike="noStrike">
              <a:solidFill>
                <a:srgbClr val="898989"/>
              </a:solidFill>
              <a:latin typeface="Arial"/>
              <a:ea typeface="Arial"/>
              <a:cs typeface="Arial"/>
              <a:sym typeface="Arial"/>
            </a:endParaRPr>
          </a:p>
        </p:txBody>
      </p:sp>
      <p:sp>
        <p:nvSpPr>
          <p:cNvPr id="333" name="Google Shape;333;p22"/>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抗體免疫</a:t>
            </a:r>
            <a:endParaRPr/>
          </a:p>
        </p:txBody>
      </p:sp>
      <p:sp>
        <p:nvSpPr>
          <p:cNvPr id="334" name="Google Shape;334;p22"/>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當抗原出現在體內時，B淋巴球即會製造與抗原具特異性的抗體，與抗原結合，引發一些化學介質的合成或直接對細胞造成損傷而產生症狀。</a:t>
            </a:r>
            <a:endParaRPr b="0" i="0" sz="2800" u="none" cap="none" strike="noStrike">
              <a:solidFill>
                <a:schemeClr val="dk1"/>
              </a:solidFill>
              <a:latin typeface="Arial"/>
              <a:ea typeface="Arial"/>
              <a:cs typeface="Arial"/>
              <a:sym typeface="Arial"/>
            </a:endParaRPr>
          </a:p>
          <a:p>
            <a:pPr indent="-342900" lvl="0" marL="342900" marR="0" rtl="0" algn="l">
              <a:lnSpc>
                <a:spcPct val="90000"/>
              </a:lnSpc>
              <a:spcBef>
                <a:spcPts val="800"/>
              </a:spcBef>
              <a:spcAft>
                <a:spcPts val="0"/>
              </a:spcAft>
              <a:buClr>
                <a:schemeClr val="dk1"/>
              </a:buClr>
              <a:buSzPts val="2800"/>
              <a:buFont typeface="Arial"/>
              <a:buChar char="•"/>
            </a:pPr>
            <a:r>
              <a:rPr b="0" i="0" lang="zh-TW" sz="2800" u="none" cap="none" strike="noStrike">
                <a:solidFill>
                  <a:schemeClr val="dk1"/>
                </a:solidFill>
                <a:latin typeface="Arial"/>
                <a:ea typeface="Arial"/>
                <a:cs typeface="Arial"/>
                <a:sym typeface="Arial"/>
              </a:rPr>
              <a:t>抗體可分為五大類：</a:t>
            </a:r>
            <a:endParaRPr/>
          </a:p>
          <a:p>
            <a:pPr indent="-342900" lvl="0" marL="342900" marR="0" rtl="0" algn="l">
              <a:lnSpc>
                <a:spcPct val="90000"/>
              </a:lnSpc>
              <a:spcBef>
                <a:spcPts val="800"/>
              </a:spcBef>
              <a:spcAft>
                <a:spcPts val="0"/>
              </a:spcAft>
              <a:buClr>
                <a:schemeClr val="dk1"/>
              </a:buClr>
              <a:buSzPts val="2800"/>
              <a:buFont typeface="Noto Sans Symbols"/>
              <a:buNone/>
            </a:pPr>
            <a:r>
              <a:rPr b="0" i="0" lang="zh-TW" sz="2800" u="none" cap="none" strike="noStrike">
                <a:solidFill>
                  <a:schemeClr val="dk1"/>
                </a:solidFill>
                <a:latin typeface="Arial"/>
                <a:ea typeface="Arial"/>
                <a:cs typeface="Arial"/>
                <a:sym typeface="Arial"/>
              </a:rPr>
              <a:t>    免疫球蛋白（Ig）M、 G、A、D、E</a:t>
            </a:r>
            <a:endParaRPr b="0" i="0" sz="2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23"/>
          <p:cNvSpPr txBox="1"/>
          <p:nvPr>
            <p:ph idx="4294967295"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pic>
        <p:nvPicPr>
          <p:cNvPr descr="抗體免疫2" id="340" name="Google Shape;340;p23"/>
          <p:cNvPicPr preferRelativeResize="0"/>
          <p:nvPr/>
        </p:nvPicPr>
        <p:blipFill rotWithShape="1">
          <a:blip r:embed="rId3">
            <a:alphaModFix/>
          </a:blip>
          <a:srcRect b="0" l="0" r="0" t="0"/>
          <a:stretch/>
        </p:blipFill>
        <p:spPr>
          <a:xfrm>
            <a:off x="0" y="-1588"/>
            <a:ext cx="9144000" cy="6861176"/>
          </a:xfrm>
          <a:prstGeom prst="rect">
            <a:avLst/>
          </a:prstGeom>
          <a:noFill/>
          <a:ln>
            <a:noFill/>
          </a:ln>
        </p:spPr>
      </p:pic>
      <p:sp>
        <p:nvSpPr>
          <p:cNvPr id="341" name="Google Shape;341;p23"/>
          <p:cNvSpPr txBox="1"/>
          <p:nvPr/>
        </p:nvSpPr>
        <p:spPr>
          <a:xfrm>
            <a:off x="2236788" y="3784600"/>
            <a:ext cx="1765300"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rgbClr val="FF0066"/>
                </a:solidFill>
                <a:latin typeface="Arial"/>
                <a:ea typeface="Arial"/>
                <a:cs typeface="Arial"/>
                <a:sym typeface="Arial"/>
              </a:rPr>
              <a:t>T</a:t>
            </a:r>
            <a:r>
              <a:rPr baseline="-25000" lang="zh-TW" sz="1800">
                <a:solidFill>
                  <a:srgbClr val="FF0066"/>
                </a:solidFill>
                <a:latin typeface="Arial"/>
                <a:ea typeface="Arial"/>
                <a:cs typeface="Arial"/>
                <a:sym typeface="Arial"/>
              </a:rPr>
              <a:t>H</a:t>
            </a:r>
            <a:r>
              <a:rPr lang="zh-TW" sz="1800">
                <a:solidFill>
                  <a:srgbClr val="FF0066"/>
                </a:solidFill>
                <a:latin typeface="Arial"/>
                <a:ea typeface="Arial"/>
                <a:cs typeface="Arial"/>
                <a:sym typeface="Arial"/>
              </a:rPr>
              <a:t>-2細胞輔助B細胞產生抗體</a:t>
            </a:r>
            <a:endParaRPr/>
          </a:p>
        </p:txBody>
      </p:sp>
      <p:cxnSp>
        <p:nvCxnSpPr>
          <p:cNvPr id="342" name="Google Shape;342;p23"/>
          <p:cNvCxnSpPr/>
          <p:nvPr/>
        </p:nvCxnSpPr>
        <p:spPr>
          <a:xfrm>
            <a:off x="3862388" y="4197350"/>
            <a:ext cx="1385887" cy="14288"/>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1">
                                            <p:txEl>
                                              <p:pRg end="0" st="0"/>
                                            </p:txEl>
                                          </p:spTgt>
                                        </p:tgtEl>
                                        <p:attrNameLst>
                                          <p:attrName>style.visibility</p:attrName>
                                        </p:attrNameLst>
                                      </p:cBhvr>
                                      <p:to>
                                        <p:strVal val="visible"/>
                                      </p:to>
                                    </p:set>
                                    <p:anim calcmode="lin" valueType="num">
                                      <p:cBhvr additive="base">
                                        <p:cTn dur="500"/>
                                        <p:tgtEl>
                                          <p:spTgt spid="34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課程名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