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1" r:id="rId2"/>
    <p:sldId id="277" r:id="rId3"/>
    <p:sldId id="290" r:id="rId4"/>
    <p:sldId id="279" r:id="rId5"/>
    <p:sldId id="284" r:id="rId6"/>
    <p:sldId id="289" r:id="rId7"/>
    <p:sldId id="278" r:id="rId8"/>
    <p:sldId id="280" r:id="rId9"/>
    <p:sldId id="293" r:id="rId10"/>
    <p:sldId id="294" r:id="rId11"/>
    <p:sldId id="281" r:id="rId12"/>
    <p:sldId id="295" r:id="rId13"/>
    <p:sldId id="296" r:id="rId14"/>
    <p:sldId id="282" r:id="rId15"/>
    <p:sldId id="297" r:id="rId16"/>
    <p:sldId id="299" r:id="rId17"/>
    <p:sldId id="298" r:id="rId18"/>
    <p:sldId id="286" r:id="rId19"/>
    <p:sldId id="285" r:id="rId20"/>
    <p:sldId id="291" r:id="rId21"/>
    <p:sldId id="292" r:id="rId22"/>
    <p:sldId id="276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172" autoAdjust="0"/>
  </p:normalViewPr>
  <p:slideViewPr>
    <p:cSldViewPr snapToGrid="0">
      <p:cViewPr varScale="1">
        <p:scale>
          <a:sx n="67" d="100"/>
          <a:sy n="67" d="100"/>
        </p:scale>
        <p:origin x="12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84550-B5D0-40A0-8EEA-54FC4F05F505}" type="datetimeFigureOut">
              <a:rPr lang="zh-TW" altLang="en-US" smtClean="0"/>
              <a:t>2018/7/30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FAA63-CE23-426A-A9B5-AABBE8676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0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各位同學大家好</a:t>
            </a:r>
            <a:endParaRPr lang="en-US" altLang="zh-TW" dirty="0" smtClean="0"/>
          </a:p>
          <a:p>
            <a:r>
              <a:rPr lang="zh-TW" altLang="en-US" dirty="0" smtClean="0"/>
              <a:t>我是葉劭緯</a:t>
            </a:r>
            <a:endParaRPr lang="en-US" altLang="zh-TW" dirty="0" smtClean="0"/>
          </a:p>
          <a:p>
            <a:r>
              <a:rPr lang="zh-TW" altLang="en-US" dirty="0" smtClean="0"/>
              <a:t>本單元延續上個單元所介紹的敘述統計學</a:t>
            </a:r>
            <a:endParaRPr lang="en-US" altLang="zh-TW" dirty="0" smtClean="0"/>
          </a:p>
          <a:p>
            <a:r>
              <a:rPr lang="zh-TW" altLang="en-US" dirty="0" smtClean="0"/>
              <a:t>本次課程則是針對其中統計圖表的編制向各位進行介紹說明，</a:t>
            </a:r>
            <a:endParaRPr lang="en-US" altLang="zh-TW" dirty="0" smtClean="0"/>
          </a:p>
          <a:p>
            <a:r>
              <a:rPr lang="zh-TW" altLang="en-US" dirty="0" smtClean="0"/>
              <a:t>希望透過本課程的說明，讓各位能了解統計圖表的使用方式跟目的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43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統計圖表應用的先驅者應該可以算是南丁格爾 偉大的護士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當時他用了這張圖來說明與比較戰地醫院傷患各種死亡原因的人數，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每塊扇形代表著各個月份中的死亡人數，面積越大代表越多死者。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其中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藍色區域：死於原本可避免的感染的士兵數</a:t>
            </a: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紅色區域：因受傷過重而死亡的士兵數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黑色區域：死於其它原因的士兵數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他透過圖表的方式來說明醫療資源的現況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爭取更多的資源協助改善戰地的醫療情況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這也凸顯出統計圖表的重要性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265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而在</a:t>
            </a:r>
            <a:r>
              <a:rPr lang="en-US" altLang="zh-TW" dirty="0" smtClean="0"/>
              <a:t>17-18</a:t>
            </a:r>
            <a:r>
              <a:rPr lang="zh-TW" altLang="en-US" dirty="0" smtClean="0"/>
              <a:t>年的</a:t>
            </a:r>
            <a:r>
              <a:rPr lang="en-US" altLang="zh-TW" dirty="0" smtClean="0"/>
              <a:t>NBA</a:t>
            </a:r>
            <a:r>
              <a:rPr lang="zh-TW" altLang="en-US" dirty="0" smtClean="0"/>
              <a:t>季後賽中，</a:t>
            </a:r>
            <a:endParaRPr lang="en-US" altLang="zh-TW" dirty="0" smtClean="0"/>
          </a:p>
          <a:p>
            <a:r>
              <a:rPr lang="zh-TW" altLang="en-US" dirty="0" smtClean="0"/>
              <a:t>勇士隊的投球率和命中率雖然可以從統計的數字來了解球隊</a:t>
            </a:r>
            <a:endParaRPr lang="en-US" altLang="zh-TW" dirty="0" smtClean="0"/>
          </a:p>
          <a:p>
            <a:r>
              <a:rPr lang="zh-TW" altLang="en-US" dirty="0" smtClean="0"/>
              <a:t>但是透過圖表的呈現</a:t>
            </a:r>
            <a:endParaRPr lang="en-US" altLang="zh-TW" dirty="0" smtClean="0"/>
          </a:p>
          <a:p>
            <a:r>
              <a:rPr lang="zh-TW" altLang="en-US" dirty="0" smtClean="0"/>
              <a:t>相信對於熱愛運動的人來說</a:t>
            </a:r>
            <a:endParaRPr lang="en-US" altLang="zh-TW" dirty="0" smtClean="0"/>
          </a:p>
          <a:p>
            <a:r>
              <a:rPr lang="zh-TW" altLang="en-US" dirty="0" smtClean="0"/>
              <a:t>能有更多的感受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5086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87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ED3D92-ED88-4A15-B001-70BBAC800548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F4978C-0251-42FA-94A9-52168A085C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9A89C8-42A2-4B72-A39B-4EE61D01B724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2C6934-2ACE-4C1C-884F-58B33CBE1D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9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3070E6-0B89-4249-8D6C-1819BF37B3E7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7F9606-8476-484A-A9DB-2DE7CC681E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6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792358-BB0C-425E-A0A5-FFC99BBF531B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CEC1AD-33DF-4D07-ADA6-E151C76857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702EEB-C829-4B4D-BCBA-249704790EB5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447B91-D0F9-46A6-9889-935C7822E2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0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7731F5-DF97-420B-AB1E-0E02CE261D38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4B0089-0C55-4706-BA40-930B7FB19E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498E9C-DF83-47AC-9BDA-C431212238F3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5158AD-ECED-478B-A6CE-F319C94CA7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8E9D5C-EC6A-42A1-B466-A9F7E75B88F7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3289E8-A1E5-4C46-AC0A-0D9C00C52D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A9C947-7299-4F77-9B9A-CE2A3F750001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3D7372-F3E8-48F1-A210-95B832E4ED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DB2CD0-ACFF-46FE-A788-E6826CF0FFE4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946C0B-0C8D-451E-AA07-088395EA86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CCC8F2-888B-45D3-BA6B-0EF4C0A5FE4C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F87714-A530-4D3E-90EE-3038BBB082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F83AD70E-2DA0-4404-807D-140241377242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敘述統計</a:t>
            </a:r>
            <a:r>
              <a:rPr lang="en-US" altLang="zh-TW" dirty="0" smtClean="0"/>
              <a:t>-</a:t>
            </a:r>
            <a:r>
              <a:rPr lang="zh-TW" altLang="en-US" dirty="0" smtClean="0"/>
              <a:t>視覺</a:t>
            </a:r>
            <a:r>
              <a:rPr lang="zh-TW" altLang="en-US" dirty="0"/>
              <a:t>饗宴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統計圖表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授課教師：葉劭緯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52" y="203235"/>
            <a:ext cx="2092180" cy="268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32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實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作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續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1" t="15631" r="51852" b="32480"/>
          <a:stretch/>
        </p:blipFill>
        <p:spPr>
          <a:xfrm>
            <a:off x="91439" y="447346"/>
            <a:ext cx="6086935" cy="355281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44904" t="12656" r="44664" b="38163"/>
          <a:stretch/>
        </p:blipFill>
        <p:spPr>
          <a:xfrm>
            <a:off x="6588905" y="452746"/>
            <a:ext cx="1305560" cy="346208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058" y="4314300"/>
            <a:ext cx="3439503" cy="1886786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>
            <a:off x="5613058" y="1899920"/>
            <a:ext cx="975847" cy="223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588905" y="1981200"/>
            <a:ext cx="1305560" cy="325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7132320" y="2357120"/>
            <a:ext cx="50800" cy="19571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251935" y="1097280"/>
            <a:ext cx="1383825" cy="1026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>
          <a:xfrm flipH="1" flipV="1">
            <a:off x="1828800" y="1788833"/>
            <a:ext cx="4643120" cy="2713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5613058" y="4399630"/>
            <a:ext cx="3439503" cy="345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24" y="3614732"/>
            <a:ext cx="5280802" cy="289685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188720" y="3914831"/>
            <a:ext cx="4219073" cy="321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19" name="直線單箭頭接點 18"/>
          <p:cNvCxnSpPr/>
          <p:nvPr/>
        </p:nvCxnSpPr>
        <p:spPr>
          <a:xfrm>
            <a:off x="1259840" y="2123440"/>
            <a:ext cx="822960" cy="1716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3007360" y="4314300"/>
            <a:ext cx="1282453" cy="1886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3992880" y="6201086"/>
            <a:ext cx="812800" cy="3105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5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2" grpId="0" animBg="1"/>
      <p:bldP spid="16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長條圖</a:t>
            </a:r>
          </a:p>
        </p:txBody>
      </p:sp>
      <p:graphicFrame>
        <p:nvGraphicFramePr>
          <p:cNvPr id="4" name="Object 6" descr="針織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446605"/>
              </p:ext>
            </p:extLst>
          </p:nvPr>
        </p:nvGraphicFramePr>
        <p:xfrm>
          <a:off x="457200" y="1417640"/>
          <a:ext cx="8229600" cy="499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r:id="rId3" imgW="3372480" imgH="2046240" progId="">
                  <p:embed/>
                </p:oleObj>
              </mc:Choice>
              <mc:Fallback>
                <p:oleObj r:id="rId3" imgW="3372480" imgH="20462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17640"/>
                        <a:ext cx="8229600" cy="4994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9826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實作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TW" altLang="en-US" dirty="0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2"/>
          <a:srcRect l="41" t="15631" r="51852" b="32480"/>
          <a:stretch/>
        </p:blipFill>
        <p:spPr>
          <a:xfrm>
            <a:off x="3352423" y="3271520"/>
            <a:ext cx="5582661" cy="3258481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3"/>
          <a:srcRect l="1417" t="25207" r="87250" b="56930"/>
          <a:stretch/>
        </p:blipFill>
        <p:spPr>
          <a:xfrm>
            <a:off x="240030" y="640079"/>
            <a:ext cx="2072640" cy="176784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4"/>
          <a:srcRect l="39448" t="17336" r="51820" b="60892"/>
          <a:stretch/>
        </p:blipFill>
        <p:spPr>
          <a:xfrm>
            <a:off x="240028" y="4284207"/>
            <a:ext cx="1619251" cy="2271157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5"/>
          <a:srcRect l="36417" t="6728" r="51333" b="82030"/>
          <a:stretch/>
        </p:blipFill>
        <p:spPr>
          <a:xfrm>
            <a:off x="240029" y="2613208"/>
            <a:ext cx="2905761" cy="144299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744853" y="3271520"/>
            <a:ext cx="609600" cy="55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6"/>
          <a:srcRect l="38976" t="14414" r="49654" b="55701"/>
          <a:stretch/>
        </p:blipFill>
        <p:spPr>
          <a:xfrm>
            <a:off x="5487288" y="785370"/>
            <a:ext cx="1542543" cy="2280542"/>
          </a:xfrm>
          <a:prstGeom prst="rect">
            <a:avLst/>
          </a:prstGeom>
        </p:spPr>
      </p:pic>
      <p:cxnSp>
        <p:nvCxnSpPr>
          <p:cNvPr id="18" name="直線單箭頭接點 17"/>
          <p:cNvCxnSpPr/>
          <p:nvPr/>
        </p:nvCxnSpPr>
        <p:spPr>
          <a:xfrm flipV="1">
            <a:off x="1410652" y="1318260"/>
            <a:ext cx="3872548" cy="19532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5892800" y="1439989"/>
            <a:ext cx="711200" cy="27764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5364480" y="807719"/>
            <a:ext cx="721360" cy="680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745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實作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續</a:t>
            </a:r>
            <a:endParaRPr lang="zh-TW" alt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2"/>
          <a:srcRect l="41" t="15631" r="51852" b="32480"/>
          <a:stretch/>
        </p:blipFill>
        <p:spPr>
          <a:xfrm>
            <a:off x="91439" y="447346"/>
            <a:ext cx="6086935" cy="355281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44904" t="12656" r="44664" b="38163"/>
          <a:stretch/>
        </p:blipFill>
        <p:spPr>
          <a:xfrm>
            <a:off x="6588905" y="452746"/>
            <a:ext cx="1305560" cy="34620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058" y="4314300"/>
            <a:ext cx="3439503" cy="1886786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>
            <a:off x="5613058" y="1899920"/>
            <a:ext cx="975847" cy="22352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588905" y="1981200"/>
            <a:ext cx="1305560" cy="3251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7132320" y="2357120"/>
            <a:ext cx="50800" cy="19571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251935" y="1097280"/>
            <a:ext cx="1383825" cy="1026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1828800" y="1788833"/>
            <a:ext cx="4643120" cy="27137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613058" y="4399630"/>
            <a:ext cx="3439503" cy="3450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24" y="3614732"/>
            <a:ext cx="5280802" cy="289685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188720" y="3914831"/>
            <a:ext cx="4219073" cy="3218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1259840" y="2123440"/>
            <a:ext cx="822960" cy="1716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3007360" y="4314300"/>
            <a:ext cx="1282453" cy="1886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992880" y="6201086"/>
            <a:ext cx="812800" cy="3105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770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圓餅圖</a:t>
            </a:r>
          </a:p>
        </p:txBody>
      </p:sp>
      <p:graphicFrame>
        <p:nvGraphicFramePr>
          <p:cNvPr id="4" name="Object 5" descr="針織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628373"/>
              </p:ext>
            </p:extLst>
          </p:nvPr>
        </p:nvGraphicFramePr>
        <p:xfrm>
          <a:off x="457200" y="1417640"/>
          <a:ext cx="8229600" cy="4843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r:id="rId3" imgW="3677400" imgH="2163960" progId="">
                  <p:embed/>
                </p:oleObj>
              </mc:Choice>
              <mc:Fallback>
                <p:oleObj r:id="rId3" imgW="3677400" imgH="21639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17640"/>
                        <a:ext cx="8229600" cy="4843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pattFill prst="weave">
                              <a:fgClr>
                                <a:srgbClr val="00FF00"/>
                              </a:fgClr>
                              <a:bgClr>
                                <a:srgbClr val="FFFFFF"/>
                              </a:bgClr>
                            </a:patt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7118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EXCEL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實作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393" t="6481" r="48056" b="63580"/>
          <a:stretch/>
        </p:blipFill>
        <p:spPr>
          <a:xfrm>
            <a:off x="1822784" y="274640"/>
            <a:ext cx="4174958" cy="452121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939" t="25933" r="85903" b="24722"/>
          <a:stretch/>
        </p:blipFill>
        <p:spPr>
          <a:xfrm>
            <a:off x="160020" y="1600200"/>
            <a:ext cx="2152715" cy="472804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4"/>
          <a:srcRect l="41090" t="14723" r="47630" b="57824"/>
          <a:stretch/>
        </p:blipFill>
        <p:spPr>
          <a:xfrm>
            <a:off x="6216716" y="274640"/>
            <a:ext cx="2887579" cy="39532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911642" y="974558"/>
            <a:ext cx="842211" cy="6256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3946358" y="1058779"/>
            <a:ext cx="2370221" cy="2526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216716" y="637674"/>
            <a:ext cx="966137" cy="7799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892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r="40834" b="16287"/>
          <a:stretch/>
        </p:blipFill>
        <p:spPr>
          <a:xfrm>
            <a:off x="180474" y="47880"/>
            <a:ext cx="5630777" cy="431127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48744" t="21309" r="40514" b="29036"/>
          <a:stretch/>
        </p:blipFill>
        <p:spPr>
          <a:xfrm>
            <a:off x="5991727" y="274639"/>
            <a:ext cx="1736126" cy="451392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0207" y="4340860"/>
            <a:ext cx="4588602" cy="251714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76" y="4401743"/>
            <a:ext cx="4692313" cy="257403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991728" y="2298032"/>
            <a:ext cx="1736126" cy="372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5342021" y="2574758"/>
            <a:ext cx="649706" cy="2165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7014411" y="2671011"/>
            <a:ext cx="713442" cy="19717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4872789" y="4585917"/>
            <a:ext cx="4146020" cy="2595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 flipH="1" flipV="1">
            <a:off x="1888958" y="3164305"/>
            <a:ext cx="3453063" cy="14216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28603" y="1233466"/>
            <a:ext cx="1624262" cy="31682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/>
          <p:cNvCxnSpPr/>
          <p:nvPr/>
        </p:nvCxnSpPr>
        <p:spPr>
          <a:xfrm>
            <a:off x="1712060" y="4280275"/>
            <a:ext cx="204537" cy="4477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457199" y="4727983"/>
            <a:ext cx="4313321" cy="230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>
          <a:xfrm>
            <a:off x="2817178" y="5054223"/>
            <a:ext cx="936675" cy="15751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3501189" y="6617368"/>
            <a:ext cx="770022" cy="3584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830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6" grpId="0" animBg="1"/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散佈圖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78" t="36658" r="28750" b="17400"/>
          <a:stretch/>
        </p:blipFill>
        <p:spPr>
          <a:xfrm>
            <a:off x="685801" y="1420924"/>
            <a:ext cx="8037522" cy="487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7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數量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</a:t>
            </a:r>
            <a:r>
              <a:rPr lang="zh-TW" altLang="en-US" dirty="0"/>
              <a:t>整理的方法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建立數量資料的次數分配的步驟</a:t>
            </a: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數量資料的次數分配表的建立約可分為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個步驟。</a:t>
            </a:r>
          </a:p>
          <a:p>
            <a:pPr marL="801688" lvl="2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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求全距（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range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</a:p>
          <a:p>
            <a:pPr marL="801688" lvl="2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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決定組數</a:t>
            </a:r>
          </a:p>
          <a:p>
            <a:pPr marL="801688" lvl="2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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決定組距</a:t>
            </a:r>
          </a:p>
          <a:p>
            <a:pPr marL="801688" lvl="2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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選擇上下限</a:t>
            </a:r>
          </a:p>
          <a:p>
            <a:pPr marL="801688" lvl="2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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計算組中點</a:t>
            </a:r>
          </a:p>
          <a:p>
            <a:pPr marL="801688" lvl="2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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計算各組的次數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699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數量</a:t>
            </a:r>
            <a:r>
              <a:rPr lang="zh-TW" altLang="en-US" dirty="0" smtClean="0"/>
              <a:t>資料</a:t>
            </a:r>
            <a:r>
              <a:rPr lang="zh-TW" altLang="en-US" dirty="0"/>
              <a:t>整理的方法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495826" y="6509749"/>
            <a:ext cx="38298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12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參考教材：林惠玲  </a:t>
            </a:r>
            <a:r>
              <a:rPr lang="zh-TW" altLang="en-US" sz="1200" b="1" dirty="0">
                <a:solidFill>
                  <a:srgbClr val="0066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陳正倉著   雙葉書廊發行 </a:t>
            </a:r>
            <a:r>
              <a:rPr lang="zh-TW" altLang="zh-TW" sz="1200" b="1" dirty="0">
                <a:solidFill>
                  <a:srgbClr val="0066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200</a:t>
            </a:r>
            <a:r>
              <a:rPr lang="en-US" altLang="zh-TW" sz="1200" b="1" dirty="0">
                <a:solidFill>
                  <a:srgbClr val="0066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</a:p>
        </p:txBody>
      </p:sp>
      <p:graphicFrame>
        <p:nvGraphicFramePr>
          <p:cNvPr id="9" name="Object 6" descr="針織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345953"/>
              </p:ext>
            </p:extLst>
          </p:nvPr>
        </p:nvGraphicFramePr>
        <p:xfrm>
          <a:off x="0" y="1216610"/>
          <a:ext cx="6791825" cy="2338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文件" r:id="rId3" imgW="3537720" imgH="1247040" progId="Word.Document.8">
                  <p:embed/>
                </p:oleObj>
              </mc:Choice>
              <mc:Fallback>
                <p:oleObj name="文件" r:id="rId3" imgW="3537720" imgH="12470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16610"/>
                        <a:ext cx="6791825" cy="2338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-85811" y="3555606"/>
            <a:ext cx="4519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冰</a:t>
            </a:r>
            <a:r>
              <a:rPr lang="zh-TW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品</a:t>
            </a:r>
            <a:r>
              <a:rPr lang="zh-TW" alt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店</a:t>
            </a:r>
            <a:r>
              <a:rPr lang="zh-TW" altLang="en-US" sz="2400" dirty="0" smtClean="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2400" dirty="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營業收入   </a:t>
            </a:r>
            <a:r>
              <a:rPr lang="zh-TW" altLang="en-US" sz="1600" dirty="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單位：新台幣百元</a:t>
            </a: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/>
          <a:srcRect l="37778" t="37737" r="16050" b="15266"/>
          <a:stretch/>
        </p:blipFill>
        <p:spPr>
          <a:xfrm>
            <a:off x="3395912" y="3660674"/>
            <a:ext cx="5675491" cy="312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5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統計圖表的先驅者－</a:t>
            </a:r>
            <a:r>
              <a:rPr lang="zh-TW" altLang="en-US" dirty="0" smtClean="0"/>
              <a:t>南丁格爾</a:t>
            </a:r>
            <a:endParaRPr lang="zh-TW" altLang="en-US" dirty="0"/>
          </a:p>
        </p:txBody>
      </p:sp>
      <p:pic>
        <p:nvPicPr>
          <p:cNvPr id="2050" name="Picture 2" descr="Florence_Nightingale_1920_reprod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71" y="2837468"/>
            <a:ext cx="2491377" cy="393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1" y="2158738"/>
            <a:ext cx="7161695" cy="449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1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8673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5815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62" y="455262"/>
            <a:ext cx="8905075" cy="6295493"/>
          </a:xfrm>
        </p:spPr>
      </p:pic>
    </p:spTree>
    <p:extLst>
      <p:ext uri="{BB962C8B-B14F-4D97-AF65-F5344CB8AC3E}">
        <p14:creationId xmlns:p14="http://schemas.microsoft.com/office/powerpoint/2010/main" val="90623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謝謝聆聽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509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NBA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季後賽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58765" t="33204" r="12840" b="12485"/>
          <a:stretch/>
        </p:blipFill>
        <p:spPr>
          <a:xfrm>
            <a:off x="22577" y="2201335"/>
            <a:ext cx="4504268" cy="46217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l="58704" t="32913" r="12778" b="11395"/>
          <a:stretch/>
        </p:blipFill>
        <p:spPr>
          <a:xfrm>
            <a:off x="4690534" y="2201335"/>
            <a:ext cx="4419599" cy="463005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/>
          <a:srcRect l="2716" t="36480" r="3457" b="46721"/>
          <a:stretch/>
        </p:blipFill>
        <p:spPr>
          <a:xfrm>
            <a:off x="-1" y="1253066"/>
            <a:ext cx="9167212" cy="88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24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統計圖表的目的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繪製統計圖可以容易的找出圖形的一般型態（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），找出有異於一般型態的離群值（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outlier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換句話說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，從圖形中我們可以找出資料的中心位置與分散（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）情形，以察看資料的分布，用以具體的來描述資料的特質。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644" y="5569284"/>
            <a:ext cx="1451250" cy="11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6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常用的統計圖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長條圖</a:t>
            </a:r>
            <a:endParaRPr lang="en-US" altLang="zh-TW" dirty="0" smtClean="0"/>
          </a:p>
          <a:p>
            <a:r>
              <a:rPr lang="zh-TW" altLang="en-US" dirty="0"/>
              <a:t>圓</a:t>
            </a:r>
            <a:r>
              <a:rPr lang="zh-TW" altLang="en-US" dirty="0" smtClean="0"/>
              <a:t>餅圖</a:t>
            </a:r>
            <a:endParaRPr lang="en-US" altLang="zh-TW" dirty="0" smtClean="0"/>
          </a:p>
          <a:p>
            <a:r>
              <a:rPr lang="zh-TW" altLang="en-US" dirty="0"/>
              <a:t>直方</a:t>
            </a:r>
            <a:r>
              <a:rPr lang="zh-TW" altLang="en-US" dirty="0" smtClean="0"/>
              <a:t>圖</a:t>
            </a:r>
            <a:endParaRPr lang="en-US" altLang="zh-TW" dirty="0" smtClean="0"/>
          </a:p>
          <a:p>
            <a:r>
              <a:rPr lang="zh-TW" altLang="en-US" dirty="0" smtClean="0"/>
              <a:t>散佈圖</a:t>
            </a:r>
            <a:endParaRPr lang="en-US" altLang="zh-TW" dirty="0" smtClean="0"/>
          </a:p>
          <a:p>
            <a:r>
              <a:rPr lang="zh-TW" altLang="en-US" dirty="0" smtClean="0"/>
              <a:t>折線</a:t>
            </a:r>
            <a:r>
              <a:rPr lang="zh-TW" altLang="en-US" dirty="0"/>
              <a:t>圖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062" y="5390828"/>
            <a:ext cx="1293750" cy="12487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197" y="5037358"/>
            <a:ext cx="1361250" cy="9225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800" y="4027018"/>
            <a:ext cx="1473750" cy="11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4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球員之間的表現比較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44" y="1873954"/>
            <a:ext cx="8951511" cy="397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3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/>
              <a:t>資料整理的方法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次數分配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將觀察值分類、分組並計算觀察值在各組出現的次數的統計方法稱為次數分配（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frequency distribution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次數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分配的統計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方法是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將類別資料中的觀察值依類別分類並計算各類別的次數；或將數量資料中的觀察值依大小做有系統的排列，然後分組並計算各組的次數。經過分類或分組之後，可以顯示觀察值在各組的分布情形。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007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類別</a:t>
            </a:r>
            <a:r>
              <a:rPr lang="zh-TW" altLang="en-US" dirty="0" smtClean="0"/>
              <a:t>資料</a:t>
            </a:r>
            <a:r>
              <a:rPr lang="zh-TW" altLang="en-US" dirty="0"/>
              <a:t>整理的方法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次數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分配</a:t>
            </a:r>
          </a:p>
          <a:p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8613742"/>
              </p:ext>
            </p:extLst>
          </p:nvPr>
        </p:nvGraphicFramePr>
        <p:xfrm>
          <a:off x="841123" y="2542299"/>
          <a:ext cx="7461754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2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7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4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58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6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可口可樂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黑松汽水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黑松汽水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七喜汽水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七喜汽水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七喜汽水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百事可樂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百事可樂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百事可樂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百事可樂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可口可樂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可口可樂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黑松汽水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可口可樂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七喜汽水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七喜汽水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可口可樂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百事可樂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可口可樂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百事可樂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百事可樂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黑松汽水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百事可樂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黑松汽水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可口可樂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黑松汽水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可口可樂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百事可樂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可口可樂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七喜汽水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可口可樂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黑松汽水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百事可樂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可口可樂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黑松汽水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黑松汽水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七喜汽水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可口可樂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百事可樂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黑松汽水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可口可樂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百事可樂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可口可樂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可口可樂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黑松汽水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可口可樂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七喜汽水</a:t>
                      </a:r>
                      <a:endParaRPr lang="zh-TW" sz="12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6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百事可樂</a:t>
                      </a:r>
                      <a:endParaRPr lang="zh-TW" sz="12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9050" marR="1905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069025" y="2125580"/>
            <a:ext cx="30059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1219200" algn="l"/>
                <a:tab pos="1828800" algn="l"/>
                <a:tab pos="2438400" algn="l"/>
                <a:tab pos="3048000" algn="l"/>
                <a:tab pos="3657600" algn="l"/>
                <a:tab pos="4267200" algn="l"/>
                <a:tab pos="4876800" algn="l"/>
              </a:tabLst>
            </a:pPr>
            <a:r>
              <a:rPr kumimoji="0" lang="en-US" altLang="zh-TW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48</a:t>
            </a:r>
            <a:r>
              <a:rPr kumimoji="0" lang="zh-TW" altLang="en-US" sz="20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個大學生對飲料的偏好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495826" y="6509749"/>
            <a:ext cx="38298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1200" b="1" dirty="0" smtClean="0">
                <a:solidFill>
                  <a:srgbClr val="0066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參考教材：林惠玲  </a:t>
            </a:r>
            <a:r>
              <a:rPr lang="zh-TW" altLang="en-US" sz="1200" b="1" dirty="0">
                <a:solidFill>
                  <a:srgbClr val="0066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陳正倉著   雙葉書廊發行 </a:t>
            </a:r>
            <a:r>
              <a:rPr lang="zh-TW" altLang="zh-TW" sz="1200" b="1" dirty="0">
                <a:solidFill>
                  <a:srgbClr val="0066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200</a:t>
            </a:r>
            <a:r>
              <a:rPr lang="en-US" altLang="zh-TW" sz="1200" b="1" dirty="0">
                <a:solidFill>
                  <a:srgbClr val="0066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637238"/>
              </p:ext>
            </p:extLst>
          </p:nvPr>
        </p:nvGraphicFramePr>
        <p:xfrm>
          <a:off x="3124326" y="4265609"/>
          <a:ext cx="2701337" cy="220980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3750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6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09600" algn="l"/>
                          <a:tab pos="1219200" algn="l"/>
                          <a:tab pos="1828800" algn="l"/>
                          <a:tab pos="2438400" algn="l"/>
                          <a:tab pos="3048000" algn="l"/>
                          <a:tab pos="3657600" algn="l"/>
                          <a:tab pos="4267200" algn="l"/>
                          <a:tab pos="4876800" algn="l"/>
                        </a:tabLst>
                      </a:pP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飲料品牌</a:t>
                      </a:r>
                      <a:endParaRPr lang="zh-TW" sz="1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tabLst>
                          <a:tab pos="609600" algn="l"/>
                          <a:tab pos="1219200" algn="l"/>
                          <a:tab pos="1828800" algn="l"/>
                          <a:tab pos="2438400" algn="l"/>
                          <a:tab pos="3048000" algn="l"/>
                          <a:tab pos="3657600" algn="l"/>
                          <a:tab pos="4267200" algn="l"/>
                          <a:tab pos="4876800" algn="l"/>
                        </a:tabLst>
                      </a:pP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大學生數</a:t>
                      </a:r>
                      <a:endParaRPr lang="zh-TW" sz="1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可口可樂</a:t>
                      </a:r>
                      <a:endParaRPr lang="zh-TW" sz="1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</a:t>
                      </a:r>
                      <a:endParaRPr lang="zh-TW" sz="1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百事可樂</a:t>
                      </a:r>
                      <a:endParaRPr lang="zh-TW" sz="1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13</a:t>
                      </a:r>
                      <a:endParaRPr lang="zh-TW" sz="1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zh-TW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黑松汽水</a:t>
                      </a:r>
                      <a:endParaRPr lang="zh-TW" sz="1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11</a:t>
                      </a:r>
                      <a:endParaRPr lang="zh-TW" sz="1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zh-TW" sz="180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七喜汽水</a:t>
                      </a:r>
                      <a:endParaRPr lang="zh-TW" sz="110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</a:t>
                      </a:r>
                      <a:endParaRPr lang="zh-TW" sz="1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Aft>
                          <a:spcPts val="100"/>
                        </a:spcAft>
                      </a:pP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合</a:t>
                      </a:r>
                      <a:r>
                        <a:rPr lang="zh-TW" altLang="en-US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lang="zh-TW" sz="18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計</a:t>
                      </a:r>
                      <a:endParaRPr lang="zh-TW" sz="1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900"/>
                        </a:lnSpc>
                        <a:spcAft>
                          <a:spcPts val="10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48</a:t>
                      </a:r>
                      <a:endParaRPr lang="zh-TW" sz="1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22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實作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1417" t="25207" r="87250" b="56930"/>
          <a:stretch/>
        </p:blipFill>
        <p:spPr>
          <a:xfrm>
            <a:off x="240030" y="640079"/>
            <a:ext cx="2072640" cy="176784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36417" t="6728" r="51333" b="82030"/>
          <a:stretch/>
        </p:blipFill>
        <p:spPr>
          <a:xfrm>
            <a:off x="240029" y="2613208"/>
            <a:ext cx="2905761" cy="144299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/>
          <a:srcRect l="39154" t="17350" r="44958" b="63242"/>
          <a:stretch/>
        </p:blipFill>
        <p:spPr>
          <a:xfrm>
            <a:off x="240029" y="4312368"/>
            <a:ext cx="2905761" cy="1996351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/>
          <a:srcRect l="41" t="15631" r="51852" b="32480"/>
          <a:stretch/>
        </p:blipFill>
        <p:spPr>
          <a:xfrm>
            <a:off x="3352423" y="3271520"/>
            <a:ext cx="5582661" cy="325848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l="38881" t="9309" r="45979" b="51747"/>
          <a:stretch/>
        </p:blipFill>
        <p:spPr>
          <a:xfrm>
            <a:off x="5456554" y="538479"/>
            <a:ext cx="2087880" cy="302110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21360" y="2529840"/>
            <a:ext cx="609600" cy="55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單箭頭接點 15"/>
          <p:cNvCxnSpPr/>
          <p:nvPr/>
        </p:nvCxnSpPr>
        <p:spPr>
          <a:xfrm flipV="1">
            <a:off x="1402080" y="1148080"/>
            <a:ext cx="4135120" cy="16357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5913120" y="1320800"/>
            <a:ext cx="690880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384800" y="640079"/>
            <a:ext cx="721360" cy="6807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70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</p:bld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3810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708</TotalTime>
  <Words>651</Words>
  <Application>Microsoft Office PowerPoint</Application>
  <PresentationFormat>如螢幕大小 (4:3)</PresentationFormat>
  <Paragraphs>126</Paragraphs>
  <Slides>22</Slides>
  <Notes>4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1" baseType="lpstr">
      <vt:lpstr>宋体</vt:lpstr>
      <vt:lpstr>新細明體</vt:lpstr>
      <vt:lpstr>標楷體</vt:lpstr>
      <vt:lpstr>Arial</vt:lpstr>
      <vt:lpstr>Calibri</vt:lpstr>
      <vt:lpstr>Times New Roman</vt:lpstr>
      <vt:lpstr>Wingdings</vt:lpstr>
      <vt:lpstr>課程名稱</vt:lpstr>
      <vt:lpstr>文件</vt:lpstr>
      <vt:lpstr>敘述統計-視覺饗宴 統計圖表</vt:lpstr>
      <vt:lpstr>統計圖表的先驅者－南丁格爾</vt:lpstr>
      <vt:lpstr>2017-2018 NBA季後賽</vt:lpstr>
      <vt:lpstr>統計圖表的目的</vt:lpstr>
      <vt:lpstr>常用的統計圖</vt:lpstr>
      <vt:lpstr>球員之間的表現比較</vt:lpstr>
      <vt:lpstr>資料整理的方法</vt:lpstr>
      <vt:lpstr>類別資料整理的方法</vt:lpstr>
      <vt:lpstr>EXCEL實作 1</vt:lpstr>
      <vt:lpstr>EXCEL實作 1續</vt:lpstr>
      <vt:lpstr>長條圖</vt:lpstr>
      <vt:lpstr>EXCEL實作 2</vt:lpstr>
      <vt:lpstr>EXCEL實作 2 續</vt:lpstr>
      <vt:lpstr>圓餅圖</vt:lpstr>
      <vt:lpstr>EXCEL 實作3</vt:lpstr>
      <vt:lpstr>PowerPoint 簡報</vt:lpstr>
      <vt:lpstr>散佈圖</vt:lpstr>
      <vt:lpstr>數量資料整理的方法</vt:lpstr>
      <vt:lpstr>數量資料整理的方法</vt:lpstr>
      <vt:lpstr>PowerPoint 簡報</vt:lpstr>
      <vt:lpstr>PowerPoint 簡報</vt:lpstr>
      <vt:lpstr>謝謝聆聽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Windows 使用者</cp:lastModifiedBy>
  <cp:revision>36</cp:revision>
  <dcterms:created xsi:type="dcterms:W3CDTF">2017-11-07T02:54:43Z</dcterms:created>
  <dcterms:modified xsi:type="dcterms:W3CDTF">2018-07-30T06:37:30Z</dcterms:modified>
</cp:coreProperties>
</file>