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71" r:id="rId2"/>
    <p:sldId id="290" r:id="rId3"/>
    <p:sldId id="291" r:id="rId4"/>
    <p:sldId id="372" r:id="rId5"/>
    <p:sldId id="373" r:id="rId6"/>
    <p:sldId id="292" r:id="rId7"/>
    <p:sldId id="378" r:id="rId8"/>
    <p:sldId id="380" r:id="rId9"/>
    <p:sldId id="382" r:id="rId10"/>
    <p:sldId id="383" r:id="rId11"/>
    <p:sldId id="374" r:id="rId12"/>
    <p:sldId id="375" r:id="rId13"/>
    <p:sldId id="381" r:id="rId14"/>
    <p:sldId id="390" r:id="rId15"/>
    <p:sldId id="388" r:id="rId16"/>
    <p:sldId id="389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376" r:id="rId26"/>
    <p:sldId id="391" r:id="rId27"/>
    <p:sldId id="392" r:id="rId28"/>
    <p:sldId id="393" r:id="rId29"/>
    <p:sldId id="394" r:id="rId30"/>
    <p:sldId id="377" r:id="rId31"/>
    <p:sldId id="403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C5C06549-9DD0-4074-8A11-CCBA93A0DCD2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7C5E2F3F-8F31-4D61-996A-AA0A4E22EB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017A95-36EF-40C5-A9B6-B2A0AB3D525A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FE9449-73C8-418D-A7EC-79EC6E8709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C2E949-049D-48F7-A846-7FCD0B9BD7FA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A0E0FB-740B-42A7-894A-137949D0FA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65F82D-425B-4EA7-8710-AFED5E69504E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88FE2A-CB4B-483E-927C-E967C46E4E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>
            <a:lvl1pPr>
              <a:defRPr>
                <a:latin typeface="新細明體" pitchFamily="18"/>
                <a:ea typeface="新細明體" pitchFamily="18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1370008" y="1827208"/>
            <a:ext cx="3579811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5102223" y="1827208"/>
            <a:ext cx="3581403" cy="1981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內容版面配置區 4"/>
          <p:cNvSpPr txBox="1">
            <a:spLocks noGrp="1"/>
          </p:cNvSpPr>
          <p:nvPr>
            <p:ph idx="3"/>
          </p:nvPr>
        </p:nvSpPr>
        <p:spPr>
          <a:xfrm>
            <a:off x="5102223" y="3960815"/>
            <a:ext cx="3581403" cy="1981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日期版面配置區 5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頁尾版面配置區 6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投影片編號版面配置區 7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079A4470-F298-4ECD-AFC4-9662F42DB1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3A40C-4189-4AB8-B3A1-6D8D7C3078A0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ECD205-0FD3-4E81-A2C4-75F21B3682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42B1AF-1DA3-4D81-B6C6-0BE8B5EAA383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89D616-F67A-4C5F-BCCB-29581843E8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B9A5C6-BAE9-40CC-9E82-8F213966FFEF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1DF249-4109-4819-A80C-EADBF0CF63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02655E-DA66-4E75-BBDC-19FE04783BF9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6CE8BA-CC08-4BCD-82DA-2D42E2A2DB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4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C76E3A-B868-490C-92B9-D19F7B1EA5AA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F53EC1-9856-48C4-B19F-B95EE6F342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F5AD94-3426-4BCB-8F1C-37F4C8EC07D8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DA3B86-8986-44BB-B81F-5BAD8DD593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2F6553-E057-4FE5-BC4A-B970CEC548BA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31FF78-9C78-40B1-8E2D-98BE6531F8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6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9FA5F3-3BDC-454B-B2B9-90929C32D224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FB6794-67DF-45C5-92B5-00A6F61A6DA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3641D8AE-5D69-4030-9D8A-DA5C30006EB8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/>
              <a:t>線動力學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彭賢德</a:t>
            </a:r>
            <a:endParaRPr lang="en-US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1</a:t>
            </a:r>
            <a:r>
              <a:rPr lang="en-US" sz="3200" dirty="0">
                <a:solidFill>
                  <a:srgbClr val="898989"/>
                </a:solidFill>
                <a:latin typeface="Calibri"/>
                <a:ea typeface="新細明體"/>
                <a:cs typeface=""/>
              </a:rPr>
              <a:t>6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2415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/>
          <p:nvPr/>
        </p:nvSpPr>
        <p:spPr>
          <a:xfrm>
            <a:off x="913770" y="3692409"/>
            <a:ext cx="5974374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en-US" alt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20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/>
                <a:ea typeface="標楷體" pitchFamily="65"/>
                <a:cs typeface="Times New Roman" pitchFamily="18"/>
              </a:rPr>
              <a:t>4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/>
                <a:ea typeface="標楷體" pitchFamily="65"/>
                <a:cs typeface="Times New Roman" pitchFamily="18"/>
              </a:rPr>
              <a:t>00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焦耳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57" y="4018085"/>
            <a:ext cx="4011943" cy="2839915"/>
          </a:xfrm>
          <a:prstGeom prst="rect">
            <a:avLst/>
          </a:prstGeom>
        </p:spPr>
      </p:pic>
      <p:sp>
        <p:nvSpPr>
          <p:cNvPr id="8" name="Text Box 4"/>
          <p:cNvSpPr txBox="1"/>
          <p:nvPr/>
        </p:nvSpPr>
        <p:spPr>
          <a:xfrm>
            <a:off x="714375" y="1152452"/>
            <a:ext cx="750094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人推一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若知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人施在雪橇上的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水平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力為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，且推行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20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後跳上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問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跳上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瞬間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對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做功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摩擦力忽略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14375" y="2368970"/>
            <a:ext cx="7643807" cy="9977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   功  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en-US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力量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位移</a:t>
            </a:r>
            <a:endParaRPr lang="en-US" altLang="zh-TW" sz="2400" i="1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1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      W  =   F   ×   d</a:t>
            </a:r>
            <a:endParaRPr lang="en-US" altLang="zh-TW" sz="22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3093246" y="416291"/>
            <a:ext cx="2743200" cy="6524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(Work) </a:t>
            </a:r>
          </a:p>
        </p:txBody>
      </p:sp>
    </p:spTree>
    <p:extLst>
      <p:ext uri="{BB962C8B-B14F-4D97-AF65-F5344CB8AC3E}">
        <p14:creationId xmlns:p14="http://schemas.microsoft.com/office/powerpoint/2010/main" val="4012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839168" y="536429"/>
            <a:ext cx="2621230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能</a:t>
            </a:r>
            <a:r>
              <a:rPr lang="en-US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(Energy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785817" y="1714500"/>
            <a:ext cx="7786682" cy="36004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定義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為做功的能力。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單位與功的單位同為焦耳。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可分為二種形式：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　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1.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(kinetic energy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；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KE)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　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位能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(potential energy 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；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PE)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物體具有作功的能力，稱為此物體具有能，它可以多種形式存在，不同形式的能量之間亦可以互換。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6193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43067" y="428515"/>
            <a:ext cx="426719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kinetic energy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500067" y="1511302"/>
            <a:ext cx="8215307" cy="4524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動能－物體運動的能量。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即物體唯有在運動的狀態下才具有動能。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公式：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KE = ½ mv</a:t>
            </a:r>
            <a:r>
              <a:rPr lang="en-US" sz="2400" b="0" i="0" u="none" strike="noStrike" kern="1200" cap="none" spc="0" baseline="3000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；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m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－質量，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v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－速度。</a:t>
            </a:r>
            <a:endParaRPr lang="en-US" sz="2400" b="0" i="0" u="none" strike="noStrike" kern="1200" cap="none" spc="0" baseline="3000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動能的單位與功的單位相同。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若一物體沒有運動，即速度為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，則其動能便為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 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由於動能會與速度的二次方成正比，所以速度的變化會形成很大的動能改變。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動能僅與物體當時的運動狀態有關，而與如何達到此狀態之過程無關。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1627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714375" y="1214442"/>
            <a:ext cx="750094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人推一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上面坐了兩個人再加上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的總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量為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TW" sz="20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，若知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跳上雪橇瞬間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雪橇前進的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速度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4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問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跳上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瞬間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，使得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獲得的動能是多少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57" y="4018085"/>
            <a:ext cx="4011943" cy="2839915"/>
          </a:xfrm>
          <a:prstGeom prst="rect">
            <a:avLst/>
          </a:prstGeom>
        </p:spPr>
      </p:pic>
      <p:sp>
        <p:nvSpPr>
          <p:cNvPr id="8" name="Rectangle 2"/>
          <p:cNvSpPr/>
          <p:nvPr/>
        </p:nvSpPr>
        <p:spPr>
          <a:xfrm>
            <a:off x="1643067" y="428515"/>
            <a:ext cx="426719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kinetic energy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502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714375" y="1214442"/>
            <a:ext cx="750094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人推一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上面坐了兩個人再加上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的總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量為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TW" sz="20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，若知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跳上雪橇瞬間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雪橇前進的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速度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4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問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跳上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瞬間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，使得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獲得的動能是多少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57" y="4018085"/>
            <a:ext cx="4011943" cy="2839915"/>
          </a:xfrm>
          <a:prstGeom prst="rect">
            <a:avLst/>
          </a:prstGeom>
        </p:spPr>
      </p:pic>
      <p:sp>
        <p:nvSpPr>
          <p:cNvPr id="8" name="Rectangle 2"/>
          <p:cNvSpPr/>
          <p:nvPr/>
        </p:nvSpPr>
        <p:spPr>
          <a:xfrm>
            <a:off x="1643067" y="428515"/>
            <a:ext cx="426719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kinetic energy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1310153" y="2677474"/>
            <a:ext cx="7643807" cy="15337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速度</a:t>
            </a:r>
            <a:r>
              <a:rPr lang="en-US" altLang="zh-CN" sz="24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endParaRPr lang="en-US" altLang="zh-TW" sz="24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KE   =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m   </a:t>
            </a:r>
            <a:r>
              <a:rPr lang="en-US" sz="2400" b="0" i="1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   v</a:t>
            </a:r>
            <a:r>
              <a:rPr lang="en-US" altLang="zh-CN" sz="20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000" i="1" baseline="30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0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CN" sz="2000" i="1" baseline="300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</a:t>
            </a:r>
            <a:endParaRPr lang="en-US" altLang="zh-TW" sz="2400" kern="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0518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714375" y="1214442"/>
            <a:ext cx="750094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人推一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上面坐了兩個人再加上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的總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量為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TW" sz="20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，若知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跳上雪橇瞬間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雪橇前進的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速度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4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問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跳上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瞬間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，使得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獲得的動能是多少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57" y="4018085"/>
            <a:ext cx="4011943" cy="2839915"/>
          </a:xfrm>
          <a:prstGeom prst="rect">
            <a:avLst/>
          </a:prstGeom>
        </p:spPr>
      </p:pic>
      <p:sp>
        <p:nvSpPr>
          <p:cNvPr id="8" name="Rectangle 2"/>
          <p:cNvSpPr/>
          <p:nvPr/>
        </p:nvSpPr>
        <p:spPr>
          <a:xfrm>
            <a:off x="1643067" y="428515"/>
            <a:ext cx="426719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kinetic energy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1310153" y="2677474"/>
            <a:ext cx="7643807" cy="2069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速度</a:t>
            </a:r>
            <a:r>
              <a:rPr lang="en-US" altLang="zh-CN" sz="24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endParaRPr lang="en-US" altLang="zh-TW" sz="24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KE   =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m   </a:t>
            </a:r>
            <a:r>
              <a:rPr lang="en-US" sz="2400" b="0" i="1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   v</a:t>
            </a:r>
            <a:r>
              <a:rPr lang="en-US" altLang="zh-CN" sz="20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000" i="1" baseline="30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0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CN" sz="2000" i="1" baseline="300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 × 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250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4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</a:t>
            </a:r>
            <a:endParaRPr lang="en-US" altLang="zh-TW" sz="2400" kern="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23900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714375" y="1214442"/>
            <a:ext cx="750094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人推一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上面坐了兩個人再加上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的總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量為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TW" sz="20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5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，若知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跳上雪橇瞬間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雪橇前進的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速度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4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問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跳上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瞬間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，使得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獲得的動能是多少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57" y="4018085"/>
            <a:ext cx="4011943" cy="2839915"/>
          </a:xfrm>
          <a:prstGeom prst="rect">
            <a:avLst/>
          </a:prstGeom>
        </p:spPr>
      </p:pic>
      <p:sp>
        <p:nvSpPr>
          <p:cNvPr id="8" name="Rectangle 2"/>
          <p:cNvSpPr/>
          <p:nvPr/>
        </p:nvSpPr>
        <p:spPr>
          <a:xfrm>
            <a:off x="1643067" y="428515"/>
            <a:ext cx="426719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kinetic energy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1310153" y="2677474"/>
            <a:ext cx="7643807" cy="20697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速度</a:t>
            </a:r>
            <a:r>
              <a:rPr lang="en-US" altLang="zh-CN" sz="24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endParaRPr lang="en-US" altLang="zh-TW" sz="24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KE   =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m   </a:t>
            </a:r>
            <a:r>
              <a:rPr lang="en-US" sz="2400" b="0" i="1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   v</a:t>
            </a:r>
            <a:r>
              <a:rPr lang="en-US" altLang="zh-CN" sz="20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000" i="1" baseline="30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0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CN" sz="2000" i="1" baseline="300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CN" sz="2400" kern="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 × 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250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4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= </a:t>
            </a:r>
            <a:r>
              <a:rPr lang="en-US" altLang="zh-CN" sz="2400" kern="0" dirty="0" smtClean="0">
                <a:solidFill>
                  <a:srgbClr val="FF0000"/>
                </a:solidFill>
                <a:latin typeface="Times New Roman" pitchFamily="18"/>
                <a:ea typeface="標楷體" pitchFamily="65"/>
                <a:cs typeface="Times New Roman" pitchFamily="18"/>
              </a:rPr>
              <a:t>2000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zh-TW" altLang="en-US" sz="24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焦耳</a:t>
            </a:r>
            <a:r>
              <a:rPr lang="en-US" altLang="zh-CN" sz="2400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endParaRPr lang="en-US" altLang="zh-TW" sz="2400" kern="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17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714375" y="1214442"/>
            <a:ext cx="7500942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一位棒球投手用一顆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145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公克的棒球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，投出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130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小時的球速，請問這一顆棒球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的動能是多少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57" y="4018085"/>
            <a:ext cx="4011943" cy="2839915"/>
          </a:xfrm>
          <a:prstGeom prst="rect">
            <a:avLst/>
          </a:prstGeom>
        </p:spPr>
      </p:pic>
      <p:sp>
        <p:nvSpPr>
          <p:cNvPr id="8" name="Rectangle 2"/>
          <p:cNvSpPr/>
          <p:nvPr/>
        </p:nvSpPr>
        <p:spPr>
          <a:xfrm>
            <a:off x="1643067" y="428515"/>
            <a:ext cx="426719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kinetic energy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1179525" y="2061921"/>
            <a:ext cx="7643807" cy="15337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速度</a:t>
            </a:r>
            <a:r>
              <a:rPr lang="en-US" altLang="zh-CN" sz="24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endParaRPr lang="en-US" altLang="zh-TW" sz="24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KE   =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m   </a:t>
            </a:r>
            <a:r>
              <a:rPr lang="en-US" sz="2400" b="0" i="1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   v</a:t>
            </a:r>
            <a:r>
              <a:rPr lang="en-US" altLang="zh-CN" sz="20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000" i="1" baseline="30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0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CN" sz="2000" i="1" baseline="300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質量單位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公斤；速度單位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altLang="zh-CN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TW" sz="2400" kern="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7852" y="3735267"/>
            <a:ext cx="3509294" cy="874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棒球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145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公克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=0.145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endParaRPr lang="en-US" altLang="zh-TW" sz="20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342900" indent="-342900">
              <a:spcBef>
                <a:spcPts val="1300"/>
              </a:spcBef>
              <a:buSzPct val="100000"/>
              <a:buFont typeface="Wingdings" panose="05000000000000000000" pitchFamily="2" charset="2"/>
              <a:buChar char="n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130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公里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小時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36.1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TW" sz="20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4375" y="4756094"/>
            <a:ext cx="3235181" cy="874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棒球動能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0.145 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36.1 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        =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itchFamily="18"/>
                <a:ea typeface="標楷體" pitchFamily="65"/>
                <a:cs typeface="Times New Roman" pitchFamily="18"/>
              </a:rPr>
              <a:t>94.5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焦耳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endParaRPr lang="en-US" altLang="zh-TW" sz="20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1063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714375" y="1214442"/>
            <a:ext cx="7500942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一位棒球投手用一顆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145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公克的棒球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，投出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130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小時的球速，請問這一顆棒球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的動能是多少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643067" y="428515"/>
            <a:ext cx="426719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kinetic energy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449" y="3891459"/>
            <a:ext cx="2403427" cy="24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9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714375" y="1214442"/>
            <a:ext cx="7500942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一位棒球投手用一顆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145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公克的棒球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，投出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130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小時的球速，請問這一顆棒球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的動能是多少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643067" y="428515"/>
            <a:ext cx="426719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kinetic energy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1179525" y="2061921"/>
            <a:ext cx="7643807" cy="9977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速度</a:t>
            </a:r>
            <a:r>
              <a:rPr lang="en-US" altLang="zh-CN" sz="24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endParaRPr lang="en-US" altLang="zh-TW" sz="24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KE   =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m   </a:t>
            </a:r>
            <a:r>
              <a:rPr lang="en-US" sz="2400" b="0" i="1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   v</a:t>
            </a:r>
            <a:r>
              <a:rPr lang="en-US" altLang="zh-CN" sz="20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000" i="1" baseline="30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0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CN" sz="2000" i="1" baseline="300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449" y="3891459"/>
            <a:ext cx="2403427" cy="24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071817" y="500067"/>
            <a:ext cx="2743200" cy="6524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(Work) </a:t>
            </a:r>
          </a:p>
        </p:txBody>
      </p:sp>
      <p:sp>
        <p:nvSpPr>
          <p:cNvPr id="3" name="Text Box 5"/>
          <p:cNvSpPr txBox="1"/>
          <p:nvPr/>
        </p:nvSpPr>
        <p:spPr>
          <a:xfrm>
            <a:off x="785817" y="1428750"/>
            <a:ext cx="7643807" cy="47085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定義為施力於物體的力乘以物體在施力方向的位移。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公式：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W=F × d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做功有兩個條件－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　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1.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要有力量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(F)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　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要使物體產生與施力同方向的位移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(d)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當一個物體受外力作用而移動一段距離，就是有功作用於物體上。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作功值與作用的時間無關。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系統中的能量轉移或發生變化時，表示系統作功。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714375" y="1214442"/>
            <a:ext cx="7500942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一位棒球投手用一顆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145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公克的棒球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，投出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130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小時的球速，請問這一顆棒球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的動能是多少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643067" y="428515"/>
            <a:ext cx="426719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kinetic energy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1179525" y="2061921"/>
            <a:ext cx="7643807" cy="15337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速度</a:t>
            </a:r>
            <a:r>
              <a:rPr lang="en-US" altLang="zh-CN" sz="24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endParaRPr lang="en-US" altLang="zh-TW" sz="24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KE   =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m   </a:t>
            </a:r>
            <a:r>
              <a:rPr lang="en-US" sz="2400" b="0" i="1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   v</a:t>
            </a:r>
            <a:r>
              <a:rPr lang="en-US" altLang="zh-CN" sz="20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000" i="1" baseline="30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0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CN" sz="2000" i="1" baseline="300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質量單位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公斤；速度單位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altLang="zh-CN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TW" sz="2400" kern="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449" y="3891459"/>
            <a:ext cx="2403427" cy="24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6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714375" y="1214442"/>
            <a:ext cx="7500942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一位棒球投手用一顆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145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公克的棒球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，投出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130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小時的球速，請問這一顆棒球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的動能是多少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643067" y="428515"/>
            <a:ext cx="426719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kinetic energy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1179525" y="2061921"/>
            <a:ext cx="7643807" cy="15337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速度</a:t>
            </a:r>
            <a:r>
              <a:rPr lang="en-US" altLang="zh-CN" sz="24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endParaRPr lang="en-US" altLang="zh-TW" sz="24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KE   =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m   </a:t>
            </a:r>
            <a:r>
              <a:rPr lang="en-US" sz="2400" b="0" i="1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   v</a:t>
            </a:r>
            <a:r>
              <a:rPr lang="en-US" altLang="zh-CN" sz="20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000" i="1" baseline="30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0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CN" sz="2000" i="1" baseline="300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質量單位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公斤；速度單位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altLang="zh-CN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TW" sz="2400" kern="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7852" y="3735267"/>
            <a:ext cx="3175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棒球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145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公克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=0.145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endParaRPr lang="en-US" altLang="zh-TW" sz="20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449" y="3891459"/>
            <a:ext cx="2403427" cy="24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714375" y="1214442"/>
            <a:ext cx="7500942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一位棒球投手用一顆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145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公克的棒球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，投出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130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小時的球速，請問這一顆棒球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的動能是多少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643067" y="428515"/>
            <a:ext cx="426719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kinetic energy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1179525" y="2061921"/>
            <a:ext cx="7643807" cy="15337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速度</a:t>
            </a:r>
            <a:r>
              <a:rPr lang="en-US" altLang="zh-CN" sz="24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endParaRPr lang="en-US" altLang="zh-TW" sz="24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KE   =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m   </a:t>
            </a:r>
            <a:r>
              <a:rPr lang="en-US" sz="2400" b="0" i="1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   v</a:t>
            </a:r>
            <a:r>
              <a:rPr lang="en-US" altLang="zh-CN" sz="20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000" i="1" baseline="30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0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CN" sz="2000" i="1" baseline="300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質量單位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公斤；速度單位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altLang="zh-CN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TW" sz="2400" kern="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7852" y="3735267"/>
            <a:ext cx="3509294" cy="874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棒球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145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公克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=0.145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endParaRPr lang="en-US" altLang="zh-TW" sz="20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342900" indent="-342900">
              <a:spcBef>
                <a:spcPts val="1300"/>
              </a:spcBef>
              <a:buSzPct val="100000"/>
              <a:buFont typeface="Wingdings" panose="05000000000000000000" pitchFamily="2" charset="2"/>
              <a:buChar char="n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130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公里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小時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36.1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TW" sz="20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449" y="3891459"/>
            <a:ext cx="2403427" cy="24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714375" y="1214442"/>
            <a:ext cx="7500942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一位棒球投手用一顆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145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公克的棒球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，投出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130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小時的球速，請問這一顆棒球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的動能是多少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643067" y="428515"/>
            <a:ext cx="426719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kinetic energy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1179525" y="2061921"/>
            <a:ext cx="7643807" cy="15337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速度</a:t>
            </a:r>
            <a:r>
              <a:rPr lang="en-US" altLang="zh-CN" sz="24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endParaRPr lang="en-US" altLang="zh-TW" sz="24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KE   =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m   </a:t>
            </a:r>
            <a:r>
              <a:rPr lang="en-US" sz="2400" b="0" i="1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   v</a:t>
            </a:r>
            <a:r>
              <a:rPr lang="en-US" altLang="zh-CN" sz="20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000" i="1" baseline="30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0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CN" sz="2000" i="1" baseline="300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質量單位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公斤；速度單位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altLang="zh-CN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TW" sz="2400" kern="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7852" y="3735267"/>
            <a:ext cx="3509294" cy="874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棒球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145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公克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=0.145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endParaRPr lang="en-US" altLang="zh-TW" sz="20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342900" indent="-342900">
              <a:spcBef>
                <a:spcPts val="1300"/>
              </a:spcBef>
              <a:buSzPct val="100000"/>
              <a:buFont typeface="Wingdings" panose="05000000000000000000" pitchFamily="2" charset="2"/>
              <a:buChar char="n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130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公里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小時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36.1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TW" sz="20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4375" y="4756094"/>
            <a:ext cx="3235181" cy="874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棒球動能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0.145 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36.1 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        </a:t>
            </a:r>
            <a:endParaRPr lang="en-US" altLang="zh-TW" sz="20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449" y="3891459"/>
            <a:ext cx="2403427" cy="24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714375" y="1214442"/>
            <a:ext cx="7500942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一位棒球投手用一顆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145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公克的棒球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，投出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130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小時的球速，請問這一顆棒球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的動能是多少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643067" y="428515"/>
            <a:ext cx="426719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kinetic energy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sp>
        <p:nvSpPr>
          <p:cNvPr id="9" name="Text Box 5"/>
          <p:cNvSpPr txBox="1"/>
          <p:nvPr/>
        </p:nvSpPr>
        <p:spPr>
          <a:xfrm>
            <a:off x="1179525" y="2061921"/>
            <a:ext cx="7643807" cy="15337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速度</a:t>
            </a:r>
            <a:r>
              <a:rPr lang="en-US" altLang="zh-CN" sz="24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endParaRPr lang="en-US" altLang="zh-TW" sz="24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KE   =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m   </a:t>
            </a:r>
            <a:r>
              <a:rPr lang="en-US" sz="2400" b="0" i="1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×   v</a:t>
            </a:r>
            <a:r>
              <a:rPr lang="en-US" altLang="zh-CN" sz="2000" i="1" baseline="30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000" i="1" baseline="30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CN" sz="20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CN" sz="2000" i="1" baseline="300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質量單位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公斤；速度單位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-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altLang="zh-TW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altLang="zh-CN" sz="2400" i="1" kern="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TW" sz="2400" kern="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7852" y="3735267"/>
            <a:ext cx="3509294" cy="874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棒球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145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公克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=0.145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endParaRPr lang="en-US" altLang="zh-TW" sz="20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342900" indent="-342900">
              <a:spcBef>
                <a:spcPts val="1300"/>
              </a:spcBef>
              <a:buSzPct val="100000"/>
              <a:buFont typeface="Wingdings" panose="05000000000000000000" pitchFamily="2" charset="2"/>
              <a:buChar char="n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130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公里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小時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36.1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altLang="zh-TW" sz="20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4375" y="4756094"/>
            <a:ext cx="3235181" cy="874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棒球動能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½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0.145 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36.1 </a:t>
            </a:r>
            <a:r>
              <a:rPr lang="en-US" altLang="zh-CN" sz="2000" baseline="30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</a:p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        =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itchFamily="18"/>
                <a:ea typeface="標楷體" pitchFamily="65"/>
                <a:cs typeface="Times New Roman" pitchFamily="18"/>
              </a:rPr>
              <a:t>94.5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焦耳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endParaRPr lang="en-US" altLang="zh-TW" sz="20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449" y="3891459"/>
            <a:ext cx="2403427" cy="24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3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468309" y="1268409"/>
            <a:ext cx="8351836" cy="48942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位能－是位置的能量。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為一種被儲存的能量。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暗指著改變為動能的潛力。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因物體與地球間有萬有引力，故當其相對位置改變，則所儲存之做功本領便不同。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此做功本領稱為“重力位能”，故位能是一物體的重量與其相對表面高度的關係 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公式：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PE = </a:t>
            </a:r>
            <a:r>
              <a:rPr lang="en-US" sz="2400" b="0" i="0" u="none" strike="noStrike" kern="1200" cap="none" spc="0" baseline="0" dirty="0" err="1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mgh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；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m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－質量，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g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－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9.81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h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－相對表面高度。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例如：當一重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50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公斤的槓鈴被舉起至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公尺高時，此槓鈴便具有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490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焦耳的位能。 （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50×9.81×1=490.5 J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）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3067" y="428515"/>
            <a:ext cx="4741685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位能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potential energy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00692" y="1357317"/>
            <a:ext cx="2714625" cy="14382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76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468309" y="1268409"/>
            <a:ext cx="835183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題    一位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50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跳水選手站立在</a:t>
            </a:r>
            <a:r>
              <a:rPr lang="en-US" alt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10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公尺高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的跳台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此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一位所擁有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重力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位能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endParaRPr lang="zh-TW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3067" y="428515"/>
            <a:ext cx="4741685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位能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potential energy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275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468309" y="1268409"/>
            <a:ext cx="835183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題    一位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50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跳水選手站立在</a:t>
            </a:r>
            <a:r>
              <a:rPr lang="en-US" alt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10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公尺高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的跳台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此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一位所擁有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重力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位能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endParaRPr lang="zh-TW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3067" y="428515"/>
            <a:ext cx="4741685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位能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potential energy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sp>
        <p:nvSpPr>
          <p:cNvPr id="5" name="矩形 4"/>
          <p:cNvSpPr/>
          <p:nvPr/>
        </p:nvSpPr>
        <p:spPr>
          <a:xfrm>
            <a:off x="897036" y="2495190"/>
            <a:ext cx="6233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位能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重力加速度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相對</a:t>
            </a: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表面高度</a:t>
            </a:r>
            <a:endParaRPr lang="zh-CN" altLang="en-US" sz="2400" i="1" dirty="0"/>
          </a:p>
          <a:p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PE  =   m   ×          g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 ×          h</a:t>
            </a:r>
          </a:p>
          <a:p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262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468309" y="1268409"/>
            <a:ext cx="835183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題    一位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50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跳水選手站立在</a:t>
            </a:r>
            <a:r>
              <a:rPr lang="en-US" alt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10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公尺高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的跳台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此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一位所擁有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重力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位能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endParaRPr lang="zh-TW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3067" y="428515"/>
            <a:ext cx="4741685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位能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potential energy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sp>
        <p:nvSpPr>
          <p:cNvPr id="5" name="矩形 4"/>
          <p:cNvSpPr/>
          <p:nvPr/>
        </p:nvSpPr>
        <p:spPr>
          <a:xfrm>
            <a:off x="897036" y="2495190"/>
            <a:ext cx="6233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位能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重力加速度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相對</a:t>
            </a: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表面高度</a:t>
            </a:r>
            <a:endParaRPr lang="zh-CN" altLang="en-US" sz="2400" i="1" dirty="0"/>
          </a:p>
          <a:p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PE  =   m   ×          g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 ×          h</a:t>
            </a:r>
          </a:p>
          <a:p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= 50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9.81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10</a:t>
            </a:r>
            <a:endParaRPr lang="en-US" altLang="zh-CN" sz="24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2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468309" y="1268409"/>
            <a:ext cx="835183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題    一位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50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跳水選手站立在</a:t>
            </a:r>
            <a:r>
              <a:rPr lang="en-US" alt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10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公尺高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的跳台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此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一位所擁有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重力</a:t>
            </a:r>
            <a:r>
              <a:rPr 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位能</a:t>
            </a:r>
            <a:r>
              <a:rPr lang="zh-TW" alt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endParaRPr lang="zh-TW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3067" y="428515"/>
            <a:ext cx="4741685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位能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potential energy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sp>
        <p:nvSpPr>
          <p:cNvPr id="5" name="矩形 4"/>
          <p:cNvSpPr/>
          <p:nvPr/>
        </p:nvSpPr>
        <p:spPr>
          <a:xfrm>
            <a:off x="897036" y="2495190"/>
            <a:ext cx="6233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位能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質量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重力加速度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zh-TW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相對</a:t>
            </a:r>
            <a:r>
              <a:rPr lang="zh-TW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表面高度</a:t>
            </a:r>
            <a:endParaRPr lang="zh-CN" altLang="en-US" sz="2400" i="1" dirty="0"/>
          </a:p>
          <a:p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PE  =   m   ×          g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 ×          h</a:t>
            </a:r>
          </a:p>
          <a:p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= 50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9.81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10</a:t>
            </a:r>
            <a:endParaRPr lang="en-US" altLang="zh-CN" sz="24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=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/>
                <a:ea typeface="標楷體" pitchFamily="65"/>
                <a:cs typeface="Times New Roman" pitchFamily="18"/>
              </a:rPr>
              <a:t>4905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(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焦耳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702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071817" y="500067"/>
            <a:ext cx="2743200" cy="6524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(Work) </a:t>
            </a:r>
          </a:p>
        </p:txBody>
      </p:sp>
      <p:sp>
        <p:nvSpPr>
          <p:cNvPr id="3" name="Text Box 5"/>
          <p:cNvSpPr txBox="1"/>
          <p:nvPr/>
        </p:nvSpPr>
        <p:spPr>
          <a:xfrm>
            <a:off x="621513" y="1152527"/>
            <a:ext cx="7643807" cy="43935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   功 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力量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位移</a:t>
            </a:r>
            <a:endParaRPr lang="en-US" altLang="zh-TW" sz="24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      W  =   F   ×   d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此</a:t>
            </a:r>
            <a:r>
              <a:rPr lang="zh-TW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公式中力量的單位為牛頓</a:t>
            </a:r>
            <a:r>
              <a:rPr lang="en-US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(N)</a:t>
            </a:r>
            <a:r>
              <a:rPr lang="zh-TW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，位移的單位為公尺</a:t>
            </a:r>
            <a:r>
              <a:rPr lang="en-US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(m)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其相乘積</a:t>
            </a:r>
            <a:r>
              <a:rPr lang="en-US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(Nm)</a:t>
            </a:r>
            <a:r>
              <a:rPr lang="zh-TW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稱之為焦耳</a:t>
            </a:r>
            <a:r>
              <a:rPr lang="en-US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(Joule</a:t>
            </a:r>
            <a:r>
              <a:rPr lang="zh-TW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；</a:t>
            </a:r>
            <a:r>
              <a:rPr lang="en-US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J)</a:t>
            </a:r>
            <a:r>
              <a:rPr lang="zh-TW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  <a:endParaRPr lang="en-US" sz="22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 Nm=1</a:t>
            </a:r>
            <a:r>
              <a:rPr lang="zh-TW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焦耳</a:t>
            </a:r>
            <a:endParaRPr lang="en-US" sz="22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例如：一人施</a:t>
            </a:r>
            <a:r>
              <a:rPr lang="en-US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zh-TW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牛頓的力量使某物體移動</a:t>
            </a:r>
            <a:r>
              <a:rPr lang="en-US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zh-TW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公尺， 則此人做了</a:t>
            </a:r>
            <a:r>
              <a:rPr lang="en-US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zh-TW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焦耳的功。</a:t>
            </a:r>
            <a:endParaRPr lang="en-US" sz="22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系統中的能量轉移或發生變化時，表示系統作功。</a:t>
            </a:r>
            <a:endParaRPr lang="en-US" sz="22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功為純量，無方向性，但有正、負值。</a:t>
            </a:r>
            <a:endParaRPr lang="en-US" sz="22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15017" y="5360741"/>
            <a:ext cx="3143250" cy="13573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6529391" y="6348165"/>
            <a:ext cx="312733" cy="369883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254608" y="1258941"/>
            <a:ext cx="8320089" cy="37861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彈性位能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(Strain Energy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；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Elastic Energy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；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SE)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亦是一種特別的位能類型。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公式：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SE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½ </a:t>
            </a:r>
            <a:r>
              <a:rPr lang="en-US" sz="2400" b="0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kx</a:t>
            </a:r>
            <a:r>
              <a:rPr lang="en-US" sz="2400" b="0" i="1" u="none" strike="noStrike" kern="1200" cap="none" spc="0" baseline="3000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k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－彈性常數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(Spring Constant)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，其值代表材料的勁度</a:t>
            </a:r>
            <a:r>
              <a:rPr lang="en-US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(Stiffness)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或變形時儲存能量的能力。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x</a:t>
            </a:r>
            <a:r>
              <a:rPr lang="zh-TW" sz="2400" b="0" i="1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－</a:t>
            </a: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是指材料變形的位移。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 dirty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當一物體被拉長、彎曲或其它種的變形時，它便儲存了彈性位能可供隨後之使用。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3067" y="428515"/>
            <a:ext cx="4998165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彈性位能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Strain Energy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37036" y="5097370"/>
            <a:ext cx="2673348" cy="14128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73710" y="2207793"/>
            <a:ext cx="1670290" cy="13199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223" y="4769917"/>
            <a:ext cx="2242038" cy="17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609603" y="2667003"/>
            <a:ext cx="8229600" cy="1143000"/>
          </a:xfrm>
        </p:spPr>
        <p:txBody>
          <a:bodyPr/>
          <a:lstStyle/>
          <a:p>
            <a:pPr lvl="0"/>
            <a:r>
              <a:rPr lang="en-US" sz="8000"/>
              <a:t>The End !</a:t>
            </a:r>
          </a:p>
        </p:txBody>
      </p:sp>
      <p:sp>
        <p:nvSpPr>
          <p:cNvPr id="3" name="標題 1"/>
          <p:cNvSpPr txBox="1"/>
          <p:nvPr/>
        </p:nvSpPr>
        <p:spPr>
          <a:xfrm>
            <a:off x="737829" y="476667"/>
            <a:ext cx="7772400" cy="14700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線</a:t>
            </a:r>
            <a:r>
              <a:rPr lang="zh-CN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動</a:t>
            </a:r>
            <a:r>
              <a: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力</a:t>
            </a:r>
            <a:r>
              <a:rPr lang="zh-CN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學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標楷體" pitchFamily="65"/>
              <a:ea typeface="標楷體" pitchFamily="65"/>
              <a:cs typeface="標楷體" pitchFamily="65"/>
            </a:endParaRPr>
          </a:p>
        </p:txBody>
      </p:sp>
      <p:sp>
        <p:nvSpPr>
          <p:cNvPr id="4" name="副標題 2"/>
          <p:cNvSpPr txBox="1"/>
          <p:nvPr/>
        </p:nvSpPr>
        <p:spPr>
          <a:xfrm>
            <a:off x="1524003" y="1809570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1</a:t>
            </a:r>
            <a:r>
              <a:rPr lang="en-US" sz="3200" kern="0" dirty="0">
                <a:solidFill>
                  <a:srgbClr val="898989"/>
                </a:solidFill>
                <a:latin typeface="Calibri"/>
                <a:ea typeface="新細明體"/>
                <a:cs typeface=""/>
              </a:rPr>
              <a:t>6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114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071817" y="500067"/>
            <a:ext cx="2743200" cy="6524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(Work) </a:t>
            </a:r>
          </a:p>
        </p:txBody>
      </p:sp>
      <p:sp>
        <p:nvSpPr>
          <p:cNvPr id="3" name="Text Box 5"/>
          <p:cNvSpPr txBox="1"/>
          <p:nvPr/>
        </p:nvSpPr>
        <p:spPr>
          <a:xfrm>
            <a:off x="621513" y="1152527"/>
            <a:ext cx="7643807" cy="15029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   功 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力量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位移</a:t>
            </a:r>
            <a:endParaRPr lang="en-US" altLang="zh-TW" sz="24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      W  =   F   ×   d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2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實例：推書在桌面上前進</a:t>
            </a:r>
            <a:endParaRPr lang="en-US" altLang="zh-TW" sz="22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77525" y="1804987"/>
            <a:ext cx="3143250" cy="13573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5491899" y="2792411"/>
            <a:ext cx="312733" cy="369883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107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071817" y="500067"/>
            <a:ext cx="2743200" cy="6524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(Work) </a:t>
            </a:r>
          </a:p>
        </p:txBody>
      </p:sp>
      <p:sp>
        <p:nvSpPr>
          <p:cNvPr id="3" name="Text Box 5"/>
          <p:cNvSpPr txBox="1"/>
          <p:nvPr/>
        </p:nvSpPr>
        <p:spPr>
          <a:xfrm>
            <a:off x="621513" y="1152527"/>
            <a:ext cx="7643807" cy="20082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   功  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力量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位移</a:t>
            </a:r>
            <a:endParaRPr lang="en-US" altLang="zh-TW" sz="240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      W  =   F   ×   d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2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實例：推書在桌面上前進</a:t>
            </a:r>
            <a:endParaRPr lang="en-US" altLang="zh-TW" sz="2200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lvl="0" indent="-180978">
              <a:spcBef>
                <a:spcPts val="1300"/>
              </a:spcBef>
              <a:buSzPct val="10000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2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實例</a:t>
            </a:r>
            <a:r>
              <a:rPr lang="zh-TW" altLang="en-US" sz="2200" kern="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：</a:t>
            </a:r>
            <a:r>
              <a:rPr lang="zh-CN" altLang="en-US" sz="2200" kern="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仰臥推舉</a:t>
            </a:r>
            <a:endParaRPr lang="en-US" sz="2200" kern="0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77525" y="1804987"/>
            <a:ext cx="3143250" cy="13573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5491899" y="2792411"/>
            <a:ext cx="312733" cy="369883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d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7" y="3511380"/>
            <a:ext cx="2914650" cy="27527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47" y="3720930"/>
            <a:ext cx="2695575" cy="25431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036" y="3720930"/>
            <a:ext cx="26955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428625" y="1098706"/>
            <a:ext cx="2786067" cy="5286375"/>
          </a:xfrm>
        </p:spPr>
        <p:txBody>
          <a:bodyPr/>
          <a:lstStyle/>
          <a:p>
            <a:pPr lvl="0">
              <a:buNone/>
            </a:pPr>
            <a:r>
              <a:rPr lang="zh-TW" sz="2400" dirty="0">
                <a:latin typeface="Times New Roman" pitchFamily="18"/>
                <a:cs typeface="Times New Roman" pitchFamily="18"/>
              </a:rPr>
              <a:t>功的種類</a:t>
            </a: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/>
            <a:r>
              <a:rPr lang="zh-TW" sz="2400" dirty="0">
                <a:latin typeface="Times New Roman" pitchFamily="18"/>
                <a:cs typeface="Times New Roman" pitchFamily="18"/>
              </a:rPr>
              <a:t>正功</a:t>
            </a:r>
            <a:r>
              <a:rPr lang="en-US" sz="2400" dirty="0">
                <a:latin typeface="Times New Roman" pitchFamily="18"/>
                <a:cs typeface="Times New Roman" pitchFamily="18"/>
              </a:rPr>
              <a:t>(W&gt;0)</a:t>
            </a:r>
            <a:r>
              <a:rPr lang="zh-TW" sz="2400" dirty="0">
                <a:latin typeface="Times New Roman" pitchFamily="18"/>
                <a:cs typeface="Times New Roman" pitchFamily="18"/>
              </a:rPr>
              <a:t>：</a:t>
            </a: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1600" dirty="0">
                <a:latin typeface="Times New Roman" pitchFamily="18"/>
                <a:cs typeface="Times New Roman" pitchFamily="18"/>
              </a:rPr>
              <a:t>物體受外力作用能量增加</a:t>
            </a:r>
            <a:endParaRPr lang="en-US" sz="1600" dirty="0">
              <a:latin typeface="Times New Roman" pitchFamily="18"/>
              <a:cs typeface="Times New Roman" pitchFamily="18"/>
            </a:endParaRPr>
          </a:p>
          <a:p>
            <a:pPr lvl="0"/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/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/>
            <a:r>
              <a:rPr lang="zh-TW" sz="2400" dirty="0">
                <a:latin typeface="Times New Roman" pitchFamily="18"/>
                <a:cs typeface="Times New Roman" pitchFamily="18"/>
              </a:rPr>
              <a:t>負功</a:t>
            </a:r>
            <a:r>
              <a:rPr lang="en-US" sz="2400" dirty="0">
                <a:latin typeface="Times New Roman" pitchFamily="18"/>
                <a:cs typeface="Times New Roman" pitchFamily="18"/>
              </a:rPr>
              <a:t>(W&lt;0)</a:t>
            </a:r>
            <a:r>
              <a:rPr lang="zh-TW" sz="2400" dirty="0">
                <a:latin typeface="Times New Roman" pitchFamily="18"/>
                <a:cs typeface="Times New Roman" pitchFamily="18"/>
              </a:rPr>
              <a:t>：</a:t>
            </a: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1600" dirty="0">
                <a:latin typeface="Times New Roman" pitchFamily="18"/>
                <a:cs typeface="Times New Roman" pitchFamily="18"/>
              </a:rPr>
              <a:t>物體受外力作用能量減少</a:t>
            </a:r>
            <a:endParaRPr lang="en-US" sz="1600" dirty="0">
              <a:latin typeface="Times New Roman" pitchFamily="18"/>
              <a:cs typeface="Times New Roman" pitchFamily="18"/>
            </a:endParaRPr>
          </a:p>
          <a:p>
            <a:pPr lvl="0"/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/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/>
            <a:r>
              <a:rPr lang="zh-TW" sz="2400" dirty="0">
                <a:latin typeface="Times New Roman" pitchFamily="18"/>
                <a:cs typeface="Times New Roman" pitchFamily="18"/>
              </a:rPr>
              <a:t>不作功</a:t>
            </a:r>
            <a:r>
              <a:rPr lang="en-US" sz="2400" dirty="0">
                <a:latin typeface="Times New Roman" pitchFamily="18"/>
                <a:cs typeface="Times New Roman" pitchFamily="18"/>
              </a:rPr>
              <a:t>(W=0)</a:t>
            </a:r>
            <a:r>
              <a:rPr lang="zh-TW" sz="2400" dirty="0">
                <a:latin typeface="Times New Roman" pitchFamily="18"/>
                <a:cs typeface="Times New Roman" pitchFamily="18"/>
              </a:rPr>
              <a:t>：</a:t>
            </a: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1600" dirty="0">
                <a:latin typeface="Times New Roman" pitchFamily="18"/>
                <a:cs typeface="Times New Roman" pitchFamily="18"/>
              </a:rPr>
              <a:t>物體受外力作用能量不變</a:t>
            </a:r>
            <a:endParaRPr lang="en-US" sz="1600" dirty="0">
              <a:latin typeface="Times New Roman" pitchFamily="18"/>
              <a:cs typeface="Times New Roman" pitchFamily="18"/>
            </a:endParaRPr>
          </a:p>
          <a:p>
            <a:pPr lvl="0"/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/>
            <a:endParaRPr lang="en-US" sz="24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3071817" y="500067"/>
            <a:ext cx="2743200" cy="6524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(Work)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43250" y="1857374"/>
            <a:ext cx="4581528" cy="12477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43250" y="3407639"/>
            <a:ext cx="3929067" cy="13271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43250" y="5037292"/>
            <a:ext cx="2027233" cy="14382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428625" y="1098706"/>
            <a:ext cx="7581167" cy="5286375"/>
          </a:xfrm>
        </p:spPr>
        <p:txBody>
          <a:bodyPr/>
          <a:lstStyle/>
          <a:p>
            <a:pPr lvl="0">
              <a:buNone/>
            </a:pPr>
            <a:r>
              <a:rPr lang="zh-TW" sz="2400" dirty="0">
                <a:latin typeface="Times New Roman" pitchFamily="18"/>
                <a:cs typeface="Times New Roman" pitchFamily="18"/>
              </a:rPr>
              <a:t>功的種類</a:t>
            </a: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/>
            <a:r>
              <a:rPr lang="zh-TW" sz="2400" dirty="0" smtClean="0">
                <a:latin typeface="Times New Roman" pitchFamily="18"/>
                <a:cs typeface="Times New Roman" pitchFamily="18"/>
              </a:rPr>
              <a:t>正功</a:t>
            </a:r>
            <a:r>
              <a:rPr lang="en-US" sz="2400" dirty="0" smtClean="0">
                <a:latin typeface="Times New Roman" pitchFamily="18"/>
                <a:cs typeface="Times New Roman" pitchFamily="18"/>
              </a:rPr>
              <a:t>(W&gt;0)</a:t>
            </a:r>
            <a:r>
              <a:rPr lang="zh-TW" sz="2400" dirty="0" smtClean="0">
                <a:latin typeface="Times New Roman" pitchFamily="18"/>
                <a:cs typeface="Times New Roman" pitchFamily="18"/>
              </a:rPr>
              <a:t>：</a:t>
            </a:r>
            <a:r>
              <a:rPr lang="zh-TW" altLang="en-US" sz="2400" dirty="0" smtClean="0">
                <a:latin typeface="Times New Roman" pitchFamily="18"/>
                <a:cs typeface="Times New Roman" pitchFamily="18"/>
              </a:rPr>
              <a:t>向心收縮</a:t>
            </a:r>
            <a:endParaRPr lang="en-US" sz="2400" dirty="0" smtClean="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1600" dirty="0" smtClean="0">
                <a:latin typeface="Times New Roman" pitchFamily="18"/>
                <a:cs typeface="Times New Roman" pitchFamily="18"/>
              </a:rPr>
              <a:t>物體受外力作用能量增加</a:t>
            </a:r>
            <a:endParaRPr lang="en-US" sz="1600" dirty="0" smtClean="0">
              <a:latin typeface="Times New Roman" pitchFamily="18"/>
              <a:cs typeface="Times New Roman" pitchFamily="18"/>
            </a:endParaRPr>
          </a:p>
          <a:p>
            <a:pPr lvl="0"/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/>
            <a:endParaRPr lang="en-US" sz="2400" dirty="0">
              <a:latin typeface="Times New Roman" pitchFamily="18"/>
              <a:cs typeface="Times New Roman" pitchFamily="18"/>
            </a:endParaRPr>
          </a:p>
          <a:p>
            <a:r>
              <a:rPr lang="zh-TW" sz="2400" dirty="0">
                <a:latin typeface="Times New Roman" pitchFamily="18"/>
                <a:cs typeface="Times New Roman" pitchFamily="18"/>
              </a:rPr>
              <a:t>負功</a:t>
            </a:r>
            <a:r>
              <a:rPr lang="en-US" sz="2400" dirty="0">
                <a:latin typeface="Times New Roman" pitchFamily="18"/>
                <a:cs typeface="Times New Roman" pitchFamily="18"/>
              </a:rPr>
              <a:t>(W&lt;0)</a:t>
            </a:r>
            <a:r>
              <a:rPr lang="zh-TW" sz="2400" dirty="0" smtClean="0">
                <a:latin typeface="Times New Roman" pitchFamily="18"/>
                <a:cs typeface="Times New Roman" pitchFamily="18"/>
              </a:rPr>
              <a:t>：</a:t>
            </a:r>
            <a:r>
              <a:rPr lang="zh-TW" altLang="en-US" sz="2400" dirty="0" smtClean="0">
                <a:latin typeface="Times New Roman" pitchFamily="18"/>
                <a:cs typeface="Times New Roman" pitchFamily="18"/>
              </a:rPr>
              <a:t>離心收縮</a:t>
            </a:r>
            <a:endParaRPr lang="en-US" altLang="zh-CN" sz="2400" dirty="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1600" dirty="0" smtClean="0">
                <a:latin typeface="Times New Roman" pitchFamily="18"/>
                <a:cs typeface="Times New Roman" pitchFamily="18"/>
              </a:rPr>
              <a:t>物體</a:t>
            </a:r>
            <a:r>
              <a:rPr lang="zh-TW" sz="1600" dirty="0">
                <a:latin typeface="Times New Roman" pitchFamily="18"/>
                <a:cs typeface="Times New Roman" pitchFamily="18"/>
              </a:rPr>
              <a:t>受外力作用能量減少</a:t>
            </a:r>
            <a:endParaRPr lang="en-US" sz="1600" dirty="0">
              <a:latin typeface="Times New Roman" pitchFamily="18"/>
              <a:cs typeface="Times New Roman" pitchFamily="18"/>
            </a:endParaRPr>
          </a:p>
          <a:p>
            <a:pPr lvl="0"/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/>
            <a:endParaRPr lang="en-US" sz="2400" dirty="0">
              <a:latin typeface="Times New Roman" pitchFamily="18"/>
              <a:cs typeface="Times New Roman" pitchFamily="18"/>
            </a:endParaRPr>
          </a:p>
          <a:p>
            <a:r>
              <a:rPr lang="zh-TW" sz="2400" dirty="0">
                <a:latin typeface="Times New Roman" pitchFamily="18"/>
                <a:cs typeface="Times New Roman" pitchFamily="18"/>
              </a:rPr>
              <a:t>不作功</a:t>
            </a:r>
            <a:r>
              <a:rPr lang="en-US" sz="2400" dirty="0">
                <a:latin typeface="Times New Roman" pitchFamily="18"/>
                <a:cs typeface="Times New Roman" pitchFamily="18"/>
              </a:rPr>
              <a:t>(W=0)</a:t>
            </a:r>
            <a:r>
              <a:rPr lang="zh-TW" sz="2400" dirty="0" smtClean="0">
                <a:latin typeface="Times New Roman" pitchFamily="18"/>
                <a:cs typeface="Times New Roman" pitchFamily="18"/>
              </a:rPr>
              <a:t>：</a:t>
            </a:r>
            <a:r>
              <a:rPr lang="zh-TW" altLang="en-US" sz="2400" dirty="0" smtClean="0">
                <a:latin typeface="Times New Roman" pitchFamily="18"/>
                <a:cs typeface="Times New Roman" pitchFamily="18"/>
              </a:rPr>
              <a:t>等長收縮</a:t>
            </a:r>
            <a:endParaRPr lang="en-US" altLang="zh-CN" sz="2400" dirty="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1600" dirty="0" smtClean="0">
                <a:latin typeface="Times New Roman" pitchFamily="18"/>
                <a:cs typeface="Times New Roman" pitchFamily="18"/>
              </a:rPr>
              <a:t>物體</a:t>
            </a:r>
            <a:r>
              <a:rPr lang="zh-TW" sz="1600" dirty="0">
                <a:latin typeface="Times New Roman" pitchFamily="18"/>
                <a:cs typeface="Times New Roman" pitchFamily="18"/>
              </a:rPr>
              <a:t>受外力作用能量不變</a:t>
            </a:r>
            <a:endParaRPr lang="en-US" sz="1600" dirty="0">
              <a:latin typeface="Times New Roman" pitchFamily="18"/>
              <a:cs typeface="Times New Roman" pitchFamily="18"/>
            </a:endParaRPr>
          </a:p>
          <a:p>
            <a:pPr lvl="0"/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/>
            <a:endParaRPr lang="en-US" sz="24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3071817" y="500067"/>
            <a:ext cx="2743200" cy="6524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(Work) 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092" y="2675093"/>
            <a:ext cx="4419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57" y="4018085"/>
            <a:ext cx="4011943" cy="2839915"/>
          </a:xfrm>
          <a:prstGeom prst="rect">
            <a:avLst/>
          </a:prstGeom>
        </p:spPr>
      </p:pic>
      <p:sp>
        <p:nvSpPr>
          <p:cNvPr id="8" name="Text Box 4"/>
          <p:cNvSpPr txBox="1"/>
          <p:nvPr/>
        </p:nvSpPr>
        <p:spPr>
          <a:xfrm>
            <a:off x="714375" y="1152452"/>
            <a:ext cx="750094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人推一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若知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人施在雪橇上的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水平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力為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，且推行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20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後跳上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問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跳上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瞬間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對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做功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摩擦力忽略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3093246" y="416291"/>
            <a:ext cx="2743200" cy="6524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(Work) </a:t>
            </a:r>
          </a:p>
        </p:txBody>
      </p:sp>
    </p:spTree>
    <p:extLst>
      <p:ext uri="{BB962C8B-B14F-4D97-AF65-F5344CB8AC3E}">
        <p14:creationId xmlns:p14="http://schemas.microsoft.com/office/powerpoint/2010/main" val="384588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/>
          <p:nvPr/>
        </p:nvSpPr>
        <p:spPr>
          <a:xfrm>
            <a:off x="913770" y="3692409"/>
            <a:ext cx="5974374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1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alt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en-US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 </a:t>
            </a:r>
            <a:r>
              <a:rPr lang="en-US" altLang="zh-TW" sz="2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20</a:t>
            </a:r>
            <a:endParaRPr lang="en-US" sz="24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57" y="4018085"/>
            <a:ext cx="4011943" cy="2839915"/>
          </a:xfrm>
          <a:prstGeom prst="rect">
            <a:avLst/>
          </a:prstGeom>
        </p:spPr>
      </p:pic>
      <p:sp>
        <p:nvSpPr>
          <p:cNvPr id="8" name="Text Box 4"/>
          <p:cNvSpPr txBox="1"/>
          <p:nvPr/>
        </p:nvSpPr>
        <p:spPr>
          <a:xfrm>
            <a:off x="714375" y="1152452"/>
            <a:ext cx="7500942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人推一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若知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人施在雪橇上的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水平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力為</a:t>
            </a:r>
            <a:r>
              <a:rPr lang="en-US" alt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00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牛頓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，且推行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20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後跳上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請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問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跳上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瞬間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，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這一個推</a:t>
            </a:r>
            <a:r>
              <a:rPr lang="zh-TW" altLang="zh-CN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的</a:t>
            </a:r>
            <a:r>
              <a:rPr lang="zh-TW" altLang="zh-CN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人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對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雪橇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做功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</a:t>
            </a:r>
            <a:r>
              <a:rPr lang="zh-TW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摩擦力忽略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alt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</a:t>
            </a:r>
            <a:r>
              <a:rPr lang="zh-TW" altLang="en-US" sz="2000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？</a:t>
            </a:r>
            <a:r>
              <a:rPr lang="en-US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000" b="0" i="0" u="none" strike="noStrike" kern="1200" cap="none" spc="0" baseline="0" dirty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14375" y="2368970"/>
            <a:ext cx="7643807" cy="9977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           功  </a:t>
            </a:r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=</a:t>
            </a:r>
            <a:r>
              <a:rPr lang="zh-TW" altLang="en-US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力量</a:t>
            </a:r>
            <a:r>
              <a:rPr lang="en-US" altLang="zh-CN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×</a:t>
            </a:r>
            <a:r>
              <a:rPr lang="zh-TW" altLang="en-US" sz="2400" i="1" dirty="0">
                <a:solidFill>
                  <a:srgbClr val="0000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位移</a:t>
            </a:r>
            <a:endParaRPr lang="en-US" altLang="zh-TW" sz="2400" i="1" dirty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1" u="none" strike="noStrike" kern="1200" cap="none" spc="0" baseline="0" dirty="0" smtClean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      W  =   F   ×   d</a:t>
            </a:r>
            <a:endParaRPr lang="en-US" altLang="zh-TW" sz="2200" i="1" dirty="0" smtClean="0">
              <a:solidFill>
                <a:srgbClr val="0000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3093246" y="416291"/>
            <a:ext cx="2743200" cy="6524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(Work) </a:t>
            </a:r>
          </a:p>
        </p:txBody>
      </p:sp>
    </p:spTree>
    <p:extLst>
      <p:ext uri="{BB962C8B-B14F-4D97-AF65-F5344CB8AC3E}">
        <p14:creationId xmlns:p14="http://schemas.microsoft.com/office/powerpoint/2010/main" val="42414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1747</TotalTime>
  <Words>2017</Words>
  <Application>Microsoft Office PowerPoint</Application>
  <PresentationFormat>如螢幕大小 (4:3)</PresentationFormat>
  <Paragraphs>192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9" baseType="lpstr">
      <vt:lpstr>等线</vt:lpstr>
      <vt:lpstr>新細明體</vt:lpstr>
      <vt:lpstr>標楷體</vt:lpstr>
      <vt:lpstr>Arial</vt:lpstr>
      <vt:lpstr>Calibri</vt:lpstr>
      <vt:lpstr>Times New Roman</vt:lpstr>
      <vt:lpstr>Wingdings</vt:lpstr>
      <vt:lpstr>課程名稱</vt:lpstr>
      <vt:lpstr>線動力學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End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姜昆伶</cp:lastModifiedBy>
  <cp:revision>72</cp:revision>
  <dcterms:created xsi:type="dcterms:W3CDTF">2017-11-07T02:54:43Z</dcterms:created>
  <dcterms:modified xsi:type="dcterms:W3CDTF">2018-09-08T07:21:58Z</dcterms:modified>
</cp:coreProperties>
</file>