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97" r:id="rId4"/>
    <p:sldId id="258" r:id="rId5"/>
    <p:sldId id="270" r:id="rId6"/>
    <p:sldId id="271" r:id="rId7"/>
    <p:sldId id="298" r:id="rId8"/>
    <p:sldId id="300" r:id="rId9"/>
    <p:sldId id="268" r:id="rId10"/>
    <p:sldId id="272" r:id="rId11"/>
    <p:sldId id="299" r:id="rId12"/>
    <p:sldId id="282" r:id="rId13"/>
    <p:sldId id="305" r:id="rId14"/>
    <p:sldId id="277" r:id="rId15"/>
    <p:sldId id="306" r:id="rId16"/>
    <p:sldId id="279" r:id="rId17"/>
    <p:sldId id="307" r:id="rId18"/>
    <p:sldId id="280" r:id="rId19"/>
    <p:sldId id="281" r:id="rId20"/>
    <p:sldId id="264" r:id="rId21"/>
    <p:sldId id="283" r:id="rId22"/>
    <p:sldId id="269" r:id="rId23"/>
    <p:sldId id="285" r:id="rId24"/>
    <p:sldId id="286" r:id="rId25"/>
    <p:sldId id="289" r:id="rId26"/>
    <p:sldId id="288" r:id="rId27"/>
    <p:sldId id="310" r:id="rId28"/>
    <p:sldId id="309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1" autoAdjust="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86487" units="1/cm"/>
          <inkml:channelProperty channel="Y" name="resolution" value="65.06024" units="1/cm"/>
          <inkml:channelProperty channel="T" name="resolution" value="1" units="1/dev"/>
        </inkml:channelProperties>
      </inkml:inkSource>
      <inkml:timestamp xml:id="ts0" timeString="2018-06-14T02:39:37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3387 7444 0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682-DF7E-49B8-974D-DB1C724B37AB}" type="datetimeFigureOut">
              <a:rPr lang="zh-TW" altLang="en-US" smtClean="0"/>
              <a:t>2018/6/14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A53-7D82-476A-B2B7-9D0D82F2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9CE100C-5B5D-4221-A559-4497E34F2B3F}" type="slidenum">
              <a:rPr lang="en-US" altLang="zh-TW" sz="1200"/>
              <a:pPr eaLnBrk="1" hangingPunct="1"/>
              <a:t>8</a:t>
            </a:fld>
            <a:endParaRPr lang="en-US" altLang="zh-TW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1000" smtClean="0"/>
              <a:t>為什麼政府宣導均衡飲食觀念時，都會建議要吃肉、魚、蛋、奶、豆類的食物 ，就算是素食者也一定會建議要攝取大豆製品？</a:t>
            </a:r>
          </a:p>
          <a:p>
            <a:pPr eaLnBrk="1" hangingPunct="1"/>
            <a:r>
              <a:rPr lang="zh-TW" altLang="en-US" sz="1000" smtClean="0"/>
              <a:t>因為肉、魚、蛋、奶、大豆類的食物都可以提供蛋白質。</a:t>
            </a:r>
          </a:p>
          <a:p>
            <a:pPr eaLnBrk="1" hangingPunct="1"/>
            <a:endParaRPr lang="zh-TW" altLang="en-US" sz="1000" smtClean="0"/>
          </a:p>
          <a:p>
            <a:pPr eaLnBrk="1" hangingPunct="1"/>
            <a:endParaRPr lang="zh-TW" altLang="en-US" sz="1000" smtClean="0"/>
          </a:p>
          <a:p>
            <a:pPr eaLnBrk="1" hangingPunct="1"/>
            <a:endParaRPr lang="zh-TW" altLang="en-US" sz="1000" smtClean="0"/>
          </a:p>
          <a:p>
            <a:pPr eaLnBrk="1" hangingPunct="1"/>
            <a:r>
              <a:rPr lang="zh-TW" altLang="en-US" sz="1000" b="1" u="sng" smtClean="0"/>
              <a:t>快問快答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/>
              <a:t>豆類是提供蛋白質的主要來源之一，請問這裡所指的豆類，包含紅豆、綠豆或花生嗎？</a:t>
            </a:r>
          </a:p>
          <a:p>
            <a:pPr eaLnBrk="1" hangingPunct="1"/>
            <a:r>
              <a:rPr lang="zh-TW" altLang="en-US" sz="1000" smtClean="0"/>
              <a:t>答：不包括，因為紅豆與綠豆主要提供的是澱粉類也就是醣類，而花生油脂含量高，屬於油脂類，因此都不是蛋白質的主要來源。</a:t>
            </a:r>
          </a:p>
          <a:p>
            <a:pPr eaLnBrk="1" hangingPunct="1"/>
            <a:r>
              <a:rPr lang="zh-TW" altLang="en-US" sz="1000" smtClean="0"/>
              <a:t>可以提供蛋白質含量較高的豆類，通常指的是大豆類，也就是黃豆與毛豆。 </a:t>
            </a:r>
          </a:p>
          <a:p>
            <a:pPr eaLnBrk="1" hangingPunct="1"/>
            <a:endParaRPr lang="en-US" altLang="zh-TW" sz="1000" smtClean="0"/>
          </a:p>
        </p:txBody>
      </p:sp>
    </p:spTree>
    <p:extLst>
      <p:ext uri="{BB962C8B-B14F-4D97-AF65-F5344CB8AC3E}">
        <p14:creationId xmlns:p14="http://schemas.microsoft.com/office/powerpoint/2010/main" val="267890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97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28600DB-F1A2-4484-94A9-14377FFC9A37}" type="slidenum">
              <a:rPr lang="en-US" altLang="zh-TW">
                <a:latin typeface="Times New Roman" pitchFamily="18" charset="0"/>
              </a:rPr>
              <a:pPr eaLnBrk="1" hangingPunct="1"/>
              <a:t>19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zh-TW" altLang="en-US" sz="1000" smtClean="0">
                <a:ea typeface="新細明體" charset="-120"/>
              </a:rPr>
              <a:t>常聽到選擇蛋白質食物時，必須選擇好品質的優質蛋白質或完全蛋白質？什麼是優質蛋白質？</a:t>
            </a:r>
          </a:p>
          <a:p>
            <a:pPr eaLnBrk="1" hangingPunct="1"/>
            <a:r>
              <a:rPr lang="zh-TW" altLang="en-US" sz="1000" smtClean="0">
                <a:ea typeface="新細明體" charset="-120"/>
              </a:rPr>
              <a:t>蛋白質是由胺基酸組成的，但是胺基酸有很多種，有幾種人體無法自行合成，一定要由飲食來攝取的胺基酸被稱為「必需胺基酸」。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「完全蛋白質」：如果攝取的蛋白質類食物含有足夠的必需胺基酸，同時也能維持生命，並促進成長發育，就屬於「優質蛋白質」或「完全蛋白質」，如：雞蛋、奶類、大豆</a:t>
            </a:r>
            <a:r>
              <a:rPr lang="en-US" altLang="zh-TW" sz="1000" smtClean="0">
                <a:ea typeface="新細明體" charset="-120"/>
              </a:rPr>
              <a:t>(</a:t>
            </a:r>
            <a:r>
              <a:rPr lang="zh-TW" altLang="en-US" sz="1000" smtClean="0">
                <a:ea typeface="新細明體" charset="-120"/>
              </a:rPr>
              <a:t>黃豆</a:t>
            </a:r>
            <a:r>
              <a:rPr lang="en-US" altLang="zh-TW" sz="1000" smtClean="0">
                <a:ea typeface="新細明體" charset="-120"/>
              </a:rPr>
              <a:t>)</a:t>
            </a:r>
            <a:r>
              <a:rPr lang="zh-TW" altLang="en-US" sz="1000" smtClean="0">
                <a:ea typeface="新細明體" charset="-120"/>
              </a:rPr>
              <a:t>與「紐崔萊優質蛋白素」。（以水桶為例，假如水桶為蛋白質，那麼構成水桶的木片就是胺基酸，如果必需胺基酸都很充足，每一片木片都很長，那水桶能裝的水就最多，蛋白質就能發揮許多功能）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「部分不完全蛋白質」：如果有某些必需胺基酸，不是很充足，僅能維持生命，但不能提供正常生長發育，就屬於「部分不完全蛋白質」，如：米、麥等榖類。</a:t>
            </a:r>
            <a:r>
              <a:rPr lang="en-US" altLang="zh-TW" sz="1000" smtClean="0">
                <a:ea typeface="新細明體" charset="-120"/>
              </a:rPr>
              <a:t>(</a:t>
            </a:r>
            <a:r>
              <a:rPr lang="zh-TW" altLang="en-US" sz="1000" smtClean="0">
                <a:ea typeface="新細明體" charset="-120"/>
              </a:rPr>
              <a:t>好比水桶中有幾片木片不夠長，就像某幾種必需胺基酸較少，能裝的水就較少，蛋白質能發揮的功能就有限，有許多胺基酸只能當作醣類提供能量，或變成脂肪儲存，而不能發揮許多蛋白質的作用</a:t>
            </a:r>
            <a:r>
              <a:rPr lang="en-US" altLang="zh-TW" sz="1000" smtClean="0">
                <a:ea typeface="新細明體" charset="-12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「不完全蛋白質」：如果有某些必需胺基酸缺乏，不僅不能維持生命，也不能提供正常生長發育，就屬於「不完全蛋白質」，如：玉米、魚翅、動物膠。</a:t>
            </a:r>
            <a:r>
              <a:rPr lang="en-US" altLang="zh-TW" sz="1000" smtClean="0">
                <a:ea typeface="新細明體" charset="-120"/>
              </a:rPr>
              <a:t>(</a:t>
            </a:r>
            <a:r>
              <a:rPr lang="zh-TW" altLang="en-US" sz="1000" smtClean="0">
                <a:ea typeface="新細明體" charset="-120"/>
              </a:rPr>
              <a:t>好比水桶中有幾片木片不見了，水桶就無法裝水了，就好像某些必需胺基酸缺乏，這樣的蛋白質能夠發揮的功能就很少，和醣類的功能類似，僅能提供能量或變成脂肪儲存</a:t>
            </a:r>
            <a:r>
              <a:rPr lang="en-US" altLang="zh-TW" sz="1000" smtClean="0">
                <a:ea typeface="新細明體" charset="-120"/>
              </a:rPr>
              <a:t>)</a:t>
            </a:r>
          </a:p>
          <a:p>
            <a:pPr eaLnBrk="1" hangingPunct="1"/>
            <a:endParaRPr lang="en-US" altLang="zh-TW" sz="1000" smtClean="0">
              <a:ea typeface="新細明體" charset="-120"/>
            </a:endParaRPr>
          </a:p>
          <a:p>
            <a:pPr eaLnBrk="1" hangingPunct="1"/>
            <a:r>
              <a:rPr lang="zh-TW" altLang="en-US" sz="1000" smtClean="0">
                <a:ea typeface="新細明體" charset="-120"/>
              </a:rPr>
              <a:t>因此選擇蛋白質類的食物，就要選擇「完全蛋白質」的優質蛋白質食物。</a:t>
            </a:r>
          </a:p>
          <a:p>
            <a:pPr eaLnBrk="1" hangingPunct="1"/>
            <a:endParaRPr lang="zh-TW" altLang="en-US" sz="1000" smtClean="0">
              <a:ea typeface="新細明體" charset="-120"/>
            </a:endParaRPr>
          </a:p>
          <a:p>
            <a:pPr eaLnBrk="1" hangingPunct="1"/>
            <a:r>
              <a:rPr lang="zh-TW" altLang="en-US" sz="1000" smtClean="0">
                <a:ea typeface="新細明體" charset="-120"/>
              </a:rPr>
              <a:t>備註</a:t>
            </a:r>
          </a:p>
          <a:p>
            <a:pPr eaLnBrk="1" hangingPunct="1"/>
            <a:r>
              <a:rPr lang="zh-TW" altLang="en-US" sz="1000" smtClean="0">
                <a:ea typeface="新細明體" charset="-120"/>
              </a:rPr>
              <a:t>有些學者只分二類：「完全蛋白質」與「不完全蛋白質」。 　　</a:t>
            </a:r>
          </a:p>
        </p:txBody>
      </p:sp>
    </p:spTree>
    <p:extLst>
      <p:ext uri="{BB962C8B-B14F-4D97-AF65-F5344CB8AC3E}">
        <p14:creationId xmlns:p14="http://schemas.microsoft.com/office/powerpoint/2010/main" val="266334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685817" indent="-263776" defTabSz="914423" eaLnBrk="0" hangingPunct="0"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055103" indent="-211021" defTabSz="914423" eaLnBrk="0" hangingPunct="0"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477145" indent="-211021" defTabSz="914423" eaLnBrk="0" hangingPunct="0"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1899186" indent="-211021" defTabSz="914423" eaLnBrk="0" hangingPunct="0"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94BCA58-1FD8-466D-87C1-0B32FF6D5DF3}" type="slidenum">
              <a:rPr lang="zh-TW" altLang="en-US" sz="1200" b="0">
                <a:ea typeface="新細明體" pitchFamily="18" charset="-120"/>
              </a:rPr>
              <a:pPr eaLnBrk="1" hangingPunct="1"/>
              <a:t>21</a:t>
            </a:fld>
            <a:endParaRPr lang="en-US" altLang="zh-TW" sz="1200" b="0">
              <a:ea typeface="新細明體" pitchFamily="18" charset="-12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1021" indent="-211021">
              <a:buFont typeface="Calibri" pitchFamily="34" charset="0"/>
              <a:buAutoNum type="arabicPeriod"/>
            </a:pPr>
            <a:r>
              <a:rPr lang="zh-TW" altLang="en-US" smtClean="0"/>
              <a:t>而後科學家陸續在不同的動物組織裡發現蛋白質這類成份</a:t>
            </a:r>
            <a:r>
              <a:rPr lang="zh-TW" altLang="zh-TW" smtClean="0"/>
              <a:t>。</a:t>
            </a:r>
            <a:endParaRPr lang="zh-TW" altLang="en-US" smtClean="0"/>
          </a:p>
          <a:p>
            <a:pPr marL="211021" indent="-211021">
              <a:buFont typeface="Calibri" pitchFamily="34" charset="0"/>
              <a:buAutoNum type="arabicPeriod"/>
            </a:pPr>
            <a:r>
              <a:rPr lang="zh-TW" altLang="en-US" smtClean="0"/>
              <a:t>蛋白質對於生命而言為必需的，至今已經大概數千萬種的蛋白質。</a:t>
            </a:r>
            <a:endParaRPr lang="en-US" altLang="zh-TW" smtClean="0"/>
          </a:p>
          <a:p>
            <a:pPr marL="211021" indent="-211021">
              <a:buFont typeface="Calibri" pitchFamily="34" charset="0"/>
              <a:buAutoNum type="arabicPeriod"/>
            </a:pPr>
            <a:endParaRPr lang="zh-TW" altLang="en-US" smtClean="0"/>
          </a:p>
          <a:p>
            <a:pPr marL="211021" indent="-21102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4772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3E502-43F3-454B-9D4F-7724FE59D2B4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172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64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0D913B-594C-4078-96BA-B6BE724307EE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B7117-5178-4610-9640-3E3D2F9B4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075813-F658-4539-B5D0-A69C7C2829DE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B1733-4117-47D4-840B-9627D51E9A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822DE3-94B1-4225-89A8-85C1A3A1971E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ECCA5-80F9-4DD2-A03F-90386038EB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9909-AE84-4A09-A657-CAE094714E3E}" type="datetime1">
              <a:rPr lang="zh-TW" altLang="en-US" smtClean="0"/>
              <a:t>2018/6/14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189547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2492375"/>
            <a:ext cx="1081087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7A0316D-2141-406F-8743-55B78EE0FEC7}" type="datetime1">
              <a:rPr lang="zh-TW" altLang="en-US" smtClean="0"/>
              <a:t>2018/6/14</a:t>
            </a:fld>
            <a:endParaRPr lang="en-US" altLang="zh-TW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9357A8-E90F-422E-BCF1-F32D2258A9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41372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5CE734-B9D9-4EA9-93CA-6CDDA9E81905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E11C5-9073-49F4-938D-ED470B915D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12C376-8BE5-49BB-A864-5FBBE05B625A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2374A-7E32-44F9-A217-6E0D4C531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E1021-2687-48F0-9300-A77B19A987D7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DCD86-1042-4790-9886-457DA74F7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AD52B9-0871-4A8E-8194-55E322B01B77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EF7D-93F9-439D-8C35-40FA09742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EE366D-F1B5-4668-8920-3A505A9C824E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D6C25-9B7C-46B7-B45F-A5B1AA9A73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6C5C41-5D38-4CBB-9FAF-27178024DC8D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82A57-9E68-4CA5-8587-CA5BC7E666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F174A-FF43-4048-924B-C05A97629F5D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8782-894C-4F0B-8D32-AFEAA7B066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1695C-8896-47F2-AFA9-664D05E7769A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59308-8BC6-468E-8131-62542C73B4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E434DD3-5C43-49CA-9D0E-C7A41393EA4B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CB9A9C-C3B3-4DF6-A2A3-3EA421093A9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課程名稱</a:t>
            </a:r>
            <a:r>
              <a:rPr 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蛋白質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endParaRPr 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李淑玲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477749" y="2996952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04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筆跡 7"/>
              <p14:cNvContentPartPr/>
              <p14:nvPr/>
            </p14:nvContentPartPr>
            <p14:xfrm>
              <a:off x="1219320" y="2679840"/>
              <a:ext cx="360" cy="360"/>
            </p14:xfrm>
          </p:contentPart>
        </mc:Choice>
        <mc:Fallback>
          <p:pic>
            <p:nvPicPr>
              <p:cNvPr id="8" name="筆跡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960" y="2670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2496"/>
            <a:ext cx="8229600" cy="1143000"/>
          </a:xfrm>
        </p:spPr>
        <p:txBody>
          <a:bodyPr/>
          <a:lstStyle/>
          <a:p>
            <a:pPr rtl="0" eaLnBrk="0" fontAlgn="base" hangingPunct="0"/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表</a:t>
            </a:r>
            <a:r>
              <a:rPr kumimoji="1" lang="en-US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2-6</a:t>
            </a:r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</a:t>
            </a:r>
            <a:r>
              <a:rPr kumimoji="1" lang="en-US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22</a:t>
            </a:r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種胺基酸</a:t>
            </a:r>
            <a:endParaRPr lang="zh-TW" altLang="zh-TW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8488"/>
            <a:ext cx="6300700" cy="58254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179348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蛋白質的組成、分類與性質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10</a:t>
            </a:fld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179512" y="1392406"/>
            <a:ext cx="1728192" cy="648072"/>
          </a:xfrm>
          <a:prstGeom prst="wedgeRoundRectCallout">
            <a:avLst>
              <a:gd name="adj1" fmla="val 67793"/>
              <a:gd name="adj2" fmla="val 42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必須從飲食中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攝取而取得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395535" y="3789040"/>
            <a:ext cx="1536649" cy="648072"/>
          </a:xfrm>
          <a:prstGeom prst="wedgeRoundRectCallout">
            <a:avLst>
              <a:gd name="adj1" fmla="val 67793"/>
              <a:gd name="adj2" fmla="val 421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身體可自行合成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3250368" y="1958045"/>
            <a:ext cx="4706008" cy="1171681"/>
            <a:chOff x="3250368" y="1958045"/>
            <a:chExt cx="4706008" cy="1171681"/>
          </a:xfrm>
        </p:grpSpPr>
        <p:sp>
          <p:nvSpPr>
            <p:cNvPr id="10" name="圓角矩形 9"/>
            <p:cNvSpPr/>
            <p:nvPr/>
          </p:nvSpPr>
          <p:spPr>
            <a:xfrm>
              <a:off x="3250368" y="2553662"/>
              <a:ext cx="1368152" cy="57606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3250368" y="1958045"/>
              <a:ext cx="1368152" cy="57606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588224" y="2536369"/>
              <a:ext cx="1368152" cy="57606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矩形圖說文字 14"/>
          <p:cNvSpPr/>
          <p:nvPr/>
        </p:nvSpPr>
        <p:spPr>
          <a:xfrm>
            <a:off x="8028384" y="1477326"/>
            <a:ext cx="936104" cy="864096"/>
          </a:xfrm>
          <a:prstGeom prst="wedgeRectCallout">
            <a:avLst>
              <a:gd name="adj1" fmla="val -189897"/>
              <a:gd name="adj2" fmla="val 67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支鏈胺基酸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(BCAA)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6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9AB4535-EAAA-4AB1-9F66-DCBFEBC0B5BF}" type="slidenum">
              <a:rPr lang="en-US" altLang="zh-TW" sz="1400"/>
              <a:pPr algn="r" eaLnBrk="1" hangingPunct="1"/>
              <a:t>11</a:t>
            </a:fld>
            <a:endParaRPr lang="en-US" altLang="zh-TW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支鏈胺基酸 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(BCAA)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00200"/>
            <a:ext cx="8075240" cy="4525959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zh-TW" altLang="en-US" sz="2800" dirty="0" smtClean="0"/>
              <a:t>支鏈胺基酸主要由肌肉所代謝，在肌肉活</a:t>
            </a:r>
            <a:r>
              <a:rPr lang="zh-TW" altLang="en-US" sz="2800" dirty="0"/>
              <a:t>動</a:t>
            </a:r>
            <a:r>
              <a:rPr lang="zh-TW" altLang="en-US" sz="2800" dirty="0" smtClean="0"/>
              <a:t>過程中透過轉胺作用，進入產能系統提供更多能量給工作肌使用。</a:t>
            </a:r>
          </a:p>
          <a:p>
            <a:pPr eaLnBrk="1" hangingPunct="1">
              <a:spcBef>
                <a:spcPct val="40000"/>
              </a:spcBef>
            </a:pPr>
            <a:r>
              <a:rPr lang="zh-TW" altLang="en-US" sz="2800" dirty="0" smtClean="0"/>
              <a:t>中樞性疲勞相關理論中，提到支鏈胺基酸在耐力性運動中具有預防或延遲疲勞產生的功效。</a:t>
            </a:r>
          </a:p>
          <a:p>
            <a:pPr eaLnBrk="1" hangingPunct="1">
              <a:spcBef>
                <a:spcPct val="40000"/>
              </a:spcBef>
            </a:pPr>
            <a:r>
              <a:rPr lang="zh-TW" altLang="en-US" sz="2800" dirty="0" smtClean="0"/>
              <a:t>支鏈胺基酸另一個可能的功效是減少運動期間的肌肉分解，尤其是在長時間的耐力運動。</a:t>
            </a:r>
          </a:p>
        </p:txBody>
      </p:sp>
    </p:spTree>
    <p:extLst>
      <p:ext uri="{BB962C8B-B14F-4D97-AF65-F5344CB8AC3E}">
        <p14:creationId xmlns:p14="http://schemas.microsoft.com/office/powerpoint/2010/main" val="259754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56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 smtClean="0"/>
              <a:t>分類</a:t>
            </a:r>
            <a:endParaRPr lang="en-US" altLang="zh-TW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3200" dirty="0" smtClean="0"/>
              <a:t>    蛋白質</a:t>
            </a:r>
            <a:r>
              <a:rPr lang="zh-TW" altLang="en-US" sz="3200" dirty="0"/>
              <a:t>的結構與其複雜之性質，可</a:t>
            </a:r>
            <a:r>
              <a:rPr lang="zh-TW" altLang="en-US" sz="3200" dirty="0" smtClean="0"/>
              <a:t>依據</a:t>
            </a:r>
            <a:endParaRPr lang="en-US" altLang="zh-TW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FF0000"/>
                </a:solidFill>
              </a:rPr>
              <a:t>結構</a:t>
            </a:r>
            <a:endParaRPr lang="en-US" altLang="zh-TW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FF0000"/>
                </a:solidFill>
              </a:rPr>
              <a:t>物理性質與功能</a:t>
            </a:r>
            <a:endParaRPr lang="en-US" altLang="zh-TW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FF0000"/>
                </a:solidFill>
              </a:rPr>
              <a:t>營養價值    </a:t>
            </a:r>
            <a:r>
              <a:rPr lang="zh-TW" altLang="en-US" sz="3200" dirty="0" smtClean="0"/>
              <a:t>等進行分類。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395536" y="548680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蛋白質的組成、分類與性質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13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蛋白質分類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</a:rPr>
              <a:t>結構</a:t>
            </a:r>
            <a:endParaRPr lang="en-US" altLang="zh-TW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物理性質與功能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營養價值</a:t>
            </a:r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32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643372"/>
          </a:xfrm>
        </p:spPr>
        <p:txBody>
          <a:bodyPr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74" y="728111"/>
            <a:ext cx="8286093" cy="5001415"/>
          </a:xfrm>
        </p:spPr>
        <p:txBody>
          <a:bodyPr/>
          <a:lstStyle/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以結構分類</a:t>
            </a:r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簡單蛋白質：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指其結構中，胺基酸是唯一的成分，不含其他非胺基酸物質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如：</a:t>
            </a:r>
            <a:r>
              <a:rPr lang="zh-TW" altLang="en-US" dirty="0" smtClean="0"/>
              <a:t>血清白蛋白、球蛋白、</a:t>
            </a:r>
            <a:r>
              <a:rPr lang="zh-TW" altLang="en-US" dirty="0"/>
              <a:t>膠原</a:t>
            </a:r>
            <a:r>
              <a:rPr lang="zh-TW" altLang="en-US" dirty="0" smtClean="0"/>
              <a:t>蛋白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複合蛋白質：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/>
            <a:r>
              <a:rPr lang="zh-TW" altLang="en-US" dirty="0"/>
              <a:t>指含有胺基酸結構之外，亦含</a:t>
            </a:r>
            <a:r>
              <a:rPr lang="zh-TW" altLang="en-US" u="sng" dirty="0"/>
              <a:t>非胺基酸</a:t>
            </a:r>
            <a:r>
              <a:rPr lang="zh-TW" altLang="en-US" dirty="0"/>
              <a:t>結構組成之蛋白質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含有</a:t>
            </a:r>
            <a:r>
              <a:rPr lang="zh-TW" altLang="en-US" dirty="0"/>
              <a:t>醣分子之醣</a:t>
            </a:r>
            <a:r>
              <a:rPr lang="zh-TW" altLang="en-US" dirty="0" smtClean="0"/>
              <a:t>蛋白；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含有</a:t>
            </a:r>
            <a:r>
              <a:rPr lang="zh-TW" altLang="en-US" dirty="0"/>
              <a:t>脂質成分之</a:t>
            </a:r>
            <a:r>
              <a:rPr lang="zh-TW" altLang="en-US" dirty="0" smtClean="0"/>
              <a:t>脂蛋白；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含有</a:t>
            </a:r>
            <a:r>
              <a:rPr lang="zh-TW" altLang="en-US" dirty="0"/>
              <a:t>金屬離子的蛋白質，如：鐵蛋</a:t>
            </a:r>
            <a:r>
              <a:rPr lang="zh-TW" altLang="en-US" dirty="0" smtClean="0"/>
              <a:t>白、</a:t>
            </a:r>
            <a:r>
              <a:rPr lang="zh-TW" altLang="en-US" b="1" dirty="0" smtClean="0"/>
              <a:t>血紅素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2"/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358779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蛋白質的組成、分類與性質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14</a:t>
            </a:fld>
            <a:endParaRPr lang="zh-TW" alt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152964" y="4766012"/>
            <a:ext cx="3201692" cy="2036472"/>
            <a:chOff x="832" y="1436"/>
            <a:chExt cx="4237" cy="2236"/>
          </a:xfrm>
        </p:grpSpPr>
        <p:pic>
          <p:nvPicPr>
            <p:cNvPr id="7" name="Picture 4" descr="195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1488"/>
              <a:ext cx="3474" cy="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929" y="1436"/>
              <a:ext cx="104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dirty="0">
                  <a:latin typeface="Verdana" pitchFamily="34" charset="0"/>
                  <a:ea typeface="標楷體" pitchFamily="65" charset="-120"/>
                </a:rPr>
                <a:t>(</a:t>
              </a:r>
              <a:r>
                <a:rPr lang="zh-TW" altLang="en-US" sz="1200" dirty="0">
                  <a:latin typeface="Verdana" pitchFamily="34" charset="0"/>
                  <a:ea typeface="標楷體" pitchFamily="65" charset="-120"/>
                </a:rPr>
                <a:t>血紅素</a:t>
              </a:r>
              <a:r>
                <a:rPr lang="en-US" altLang="zh-TW" sz="1200" dirty="0">
                  <a:latin typeface="Verdana" pitchFamily="34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95" y="2242"/>
              <a:ext cx="117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dirty="0">
                  <a:latin typeface="Verdana" pitchFamily="34" charset="0"/>
                  <a:ea typeface="標楷體" pitchFamily="65" charset="-120"/>
                </a:rPr>
                <a:t>(</a:t>
              </a:r>
              <a:r>
                <a:rPr lang="zh-TW" altLang="en-US" sz="1400" dirty="0">
                  <a:latin typeface="Verdana" pitchFamily="34" charset="0"/>
                  <a:ea typeface="標楷體" pitchFamily="65" charset="-120"/>
                </a:rPr>
                <a:t>鐵基質</a:t>
              </a:r>
              <a:r>
                <a:rPr lang="en-US" altLang="zh-TW" sz="1400" dirty="0">
                  <a:latin typeface="Verdana" pitchFamily="34" charset="0"/>
                  <a:ea typeface="標楷體" pitchFamily="65" charset="-12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2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蛋白質分類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結構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</a:rPr>
              <a:t>物理性質與功能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營養價值</a:t>
            </a:r>
            <a:endParaRPr lang="zh-TW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41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以物理性質、形狀分類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纖維狀蛋白質：如頭髮、指甲中的角蛋白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球形蛋白質：如血紅蛋白、酵素蛋白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548680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蛋白質的組成、分類與性質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16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728352" y="3645372"/>
            <a:ext cx="3037946" cy="2517298"/>
            <a:chOff x="4728352" y="3645372"/>
            <a:chExt cx="3037946" cy="251729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9"/>
            <a:stretch>
              <a:fillRect/>
            </a:stretch>
          </p:blipFill>
          <p:spPr bwMode="auto">
            <a:xfrm>
              <a:off x="4836790" y="3751522"/>
              <a:ext cx="2929508" cy="241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220072" y="3645372"/>
              <a:ext cx="523179" cy="143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zh-TW" altLang="en-US" sz="1400" dirty="0"/>
                <a:t>肌腱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728352" y="5445224"/>
              <a:ext cx="523179" cy="143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zh-TW" altLang="en-US" sz="1400" dirty="0"/>
                <a:t>骨骼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092280" y="5282973"/>
              <a:ext cx="674018" cy="143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zh-TW" altLang="en-US" sz="1400" dirty="0" smtClean="0"/>
                <a:t>肌纖維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332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蛋白質分類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</a:rPr>
              <a:t>結構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</a:rPr>
              <a:t>物理性質與功能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</a:rPr>
              <a:t>營養價值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22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4963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食物中蛋白質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zh-TW" altLang="en-US" sz="2400" u="sng" dirty="0" smtClean="0"/>
              <a:t>完全蛋白質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457200" lvl="1" indent="0">
              <a:lnSpc>
                <a:spcPct val="90000"/>
              </a:lnSpc>
              <a:spcBef>
                <a:spcPct val="45000"/>
              </a:spcBef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含有</a:t>
            </a:r>
            <a:r>
              <a:rPr lang="zh-TW" altLang="en-US" sz="2400" dirty="0"/>
              <a:t>種類齊全、數量充足、比例</a:t>
            </a:r>
            <a:r>
              <a:rPr lang="zh-TW" altLang="en-US" sz="2400" dirty="0" smtClean="0"/>
              <a:t>適當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的必須胺基酸</a:t>
            </a:r>
            <a:r>
              <a:rPr lang="zh-TW" altLang="en-US" sz="2400" dirty="0" smtClean="0"/>
              <a:t>以供組織所需，同時還能夠促進正常的 生長速率。</a:t>
            </a:r>
            <a:endParaRPr lang="en-US" altLang="zh-TW" sz="2400" dirty="0" smtClean="0"/>
          </a:p>
          <a:p>
            <a:pPr marL="457200" lvl="1" indent="0">
              <a:lnSpc>
                <a:spcPct val="90000"/>
              </a:lnSpc>
              <a:spcBef>
                <a:spcPct val="45000"/>
              </a:spcBef>
              <a:buNone/>
            </a:pPr>
            <a:endParaRPr lang="zh-TW" altLang="en-US" sz="2400" u="sng" dirty="0" smtClean="0"/>
          </a:p>
          <a:p>
            <a:pPr lvl="1">
              <a:lnSpc>
                <a:spcPct val="90000"/>
              </a:lnSpc>
            </a:pPr>
            <a:r>
              <a:rPr lang="zh-TW" altLang="en-US" sz="2400" u="sng" dirty="0" smtClean="0"/>
              <a:t>部分完全蛋白質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必需</a:t>
            </a:r>
            <a:r>
              <a:rPr lang="zh-TW" altLang="en-US" sz="2400" dirty="0"/>
              <a:t>胺基酸種類齊全，但</a:t>
            </a:r>
            <a:r>
              <a:rPr lang="zh-TW" altLang="en-US" sz="2400" dirty="0">
                <a:solidFill>
                  <a:srgbClr val="FF0000"/>
                </a:solidFill>
              </a:rPr>
              <a:t>有的胺基酸數量不足</a:t>
            </a:r>
            <a:r>
              <a:rPr lang="zh-TW" altLang="en-US" sz="2400" dirty="0"/>
              <a:t>為</a:t>
            </a:r>
            <a:r>
              <a:rPr lang="zh-TW" altLang="en-US" sz="2400" dirty="0" smtClean="0"/>
              <a:t>生長發育所需，缺了它們生命仍可維持。 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 sz="2400" u="sng" dirty="0" smtClean="0"/>
          </a:p>
          <a:p>
            <a:pPr lvl="1">
              <a:lnSpc>
                <a:spcPct val="90000"/>
              </a:lnSpc>
            </a:pPr>
            <a:r>
              <a:rPr lang="zh-TW" altLang="en-US" sz="2400" u="sng" dirty="0" smtClean="0"/>
              <a:t>不完全蛋白質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zh-TW" altLang="en-US" sz="2400" dirty="0" smtClean="0"/>
              <a:t>         所</a:t>
            </a:r>
            <a:r>
              <a:rPr lang="zh-TW" altLang="en-US" sz="2400" dirty="0"/>
              <a:t>含</a:t>
            </a:r>
            <a:r>
              <a:rPr lang="zh-TW" altLang="en-US" sz="2400" dirty="0">
                <a:solidFill>
                  <a:srgbClr val="FF0000"/>
                </a:solidFill>
              </a:rPr>
              <a:t>必需胺基酸種類不全</a:t>
            </a:r>
            <a:r>
              <a:rPr lang="zh-TW" altLang="en-US" sz="2400" dirty="0"/>
              <a:t>，既不能維持生命，也不能促進生長發育。人體對這種蛋白質的消化吸收利用率都很差。</a:t>
            </a:r>
            <a:br>
              <a:rPr lang="zh-TW" altLang="en-US" sz="2400" dirty="0"/>
            </a:br>
            <a:endParaRPr lang="zh-TW" altLang="en-US" sz="2400" dirty="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64444" y="14496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3600" u="sng" dirty="0">
                <a:ea typeface="標楷體" pitchFamily="65" charset="-120"/>
              </a:rPr>
              <a:t>以營養性質分類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8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95288" y="1773238"/>
            <a:ext cx="2700337" cy="2701925"/>
            <a:chOff x="0" y="1152"/>
            <a:chExt cx="1872" cy="2079"/>
          </a:xfrm>
        </p:grpSpPr>
        <p:pic>
          <p:nvPicPr>
            <p:cNvPr id="266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1872" cy="1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9" name="Text Box 4"/>
            <p:cNvSpPr txBox="1">
              <a:spLocks noChangeArrowheads="1"/>
            </p:cNvSpPr>
            <p:nvPr/>
          </p:nvSpPr>
          <p:spPr bwMode="auto">
            <a:xfrm>
              <a:off x="336" y="2832"/>
              <a:ext cx="1360" cy="39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8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完全蛋白質</a:t>
              </a:r>
            </a:p>
          </p:txBody>
        </p:sp>
      </p:grp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3419475" y="1844675"/>
            <a:ext cx="2679700" cy="3022600"/>
            <a:chOff x="1824" y="1104"/>
            <a:chExt cx="2016" cy="2516"/>
          </a:xfrm>
        </p:grpSpPr>
        <p:graphicFrame>
          <p:nvGraphicFramePr>
            <p:cNvPr id="26636" name="Object 6"/>
            <p:cNvGraphicFramePr>
              <a:graphicFrameLocks noChangeAspect="1"/>
            </p:cNvGraphicFramePr>
            <p:nvPr/>
          </p:nvGraphicFramePr>
          <p:xfrm>
            <a:off x="1872" y="1104"/>
            <a:ext cx="1968" cy="1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name="點陣圖影像" r:id="rId5" imgW="1809524" imgH="1571844" progId="Paint.Picture">
                    <p:embed/>
                  </p:oleObj>
                </mc:Choice>
                <mc:Fallback>
                  <p:oleObj name="點陣圖影像" r:id="rId5" imgW="1809524" imgH="157184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104"/>
                          <a:ext cx="1968" cy="1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7" name="Text Box 7"/>
            <p:cNvSpPr txBox="1">
              <a:spLocks noChangeArrowheads="1"/>
            </p:cNvSpPr>
            <p:nvPr/>
          </p:nvSpPr>
          <p:spPr bwMode="auto">
            <a:xfrm>
              <a:off x="1824" y="2833"/>
              <a:ext cx="1968" cy="78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8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部分不完全蛋白質</a:t>
              </a:r>
            </a:p>
          </p:txBody>
        </p:sp>
      </p:grp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611188" y="981075"/>
            <a:ext cx="1439862" cy="1152525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636280" y="4919824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魚翅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、動物膠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038600" y="51054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米、麥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66259" y="4688992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豆、蛋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奶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6372225" y="1844675"/>
            <a:ext cx="2438400" cy="2520950"/>
            <a:chOff x="3888" y="1152"/>
            <a:chExt cx="1934" cy="2115"/>
          </a:xfrm>
        </p:grpSpPr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3984" y="2831"/>
              <a:ext cx="1838" cy="43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8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不完全蛋白質</a:t>
              </a:r>
            </a:p>
          </p:txBody>
        </p:sp>
        <p:graphicFrame>
          <p:nvGraphicFramePr>
            <p:cNvPr id="26635" name="Object 14"/>
            <p:cNvGraphicFramePr>
              <a:graphicFrameLocks noChangeAspect="1"/>
            </p:cNvGraphicFramePr>
            <p:nvPr/>
          </p:nvGraphicFramePr>
          <p:xfrm>
            <a:off x="3888" y="1152"/>
            <a:ext cx="1872" cy="1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" name="點陣圖影像" r:id="rId7" imgW="1800476" imgH="1600000" progId="Paint.Picture">
                    <p:embed/>
                  </p:oleObj>
                </mc:Choice>
                <mc:Fallback>
                  <p:oleObj name="點陣圖影像" r:id="rId7" imgW="1800476" imgH="16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152"/>
                          <a:ext cx="1872" cy="1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3" name="Rectangle 15"/>
          <p:cNvSpPr>
            <a:spLocks noGrp="1" noChangeArrowheads="1"/>
          </p:cNvSpPr>
          <p:nvPr>
            <p:ph type="title"/>
          </p:nvPr>
        </p:nvSpPr>
        <p:spPr>
          <a:xfrm>
            <a:off x="2511425" y="460375"/>
            <a:ext cx="5940425" cy="654050"/>
          </a:xfrm>
          <a:solidFill>
            <a:schemeClr val="hlink"/>
          </a:solidFill>
        </p:spPr>
        <p:txBody>
          <a:bodyPr anchor="b"/>
          <a:lstStyle/>
          <a:p>
            <a:pPr eaLnBrk="1" hangingPunct="1"/>
            <a:r>
              <a:rPr lang="zh-TW" altLang="en-US" sz="400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選擇優質蛋白質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26D6C25-9B7C-46B7-B45F-A5B1AA9A7337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04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 autoUpdateAnimBg="0"/>
      <p:bldP spid="39945" grpId="0" autoUpdateAnimBg="0"/>
      <p:bldP spid="39946" grpId="0" autoUpdateAnimBg="0"/>
      <p:bldP spid="399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蛋白質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latin typeface="標楷體" pitchFamily="65"/>
              </a:rPr>
              <a:t>第一節　</a:t>
            </a:r>
            <a:r>
              <a:rPr lang="zh-TW" altLang="en-US" dirty="0" smtClean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組成、分類與性質</a:t>
            </a:r>
          </a:p>
          <a:p>
            <a:pPr lvl="0"/>
            <a:r>
              <a:rPr lang="zh-TW" dirty="0">
                <a:latin typeface="標楷體" pitchFamily="65"/>
              </a:rPr>
              <a:t>第二節　</a:t>
            </a:r>
            <a:r>
              <a:rPr lang="zh-TW" altLang="en-US" dirty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latin typeface="標楷體" pitchFamily="65"/>
              </a:rPr>
              <a:t>第三節　</a:t>
            </a:r>
            <a:r>
              <a:rPr lang="zh-TW" altLang="en-US" dirty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消化、吸收與</a:t>
            </a:r>
            <a:r>
              <a:rPr lang="zh-TW" dirty="0" smtClean="0">
                <a:latin typeface="標楷體" pitchFamily="65"/>
              </a:rPr>
              <a:t>代謝</a:t>
            </a:r>
          </a:p>
          <a:p>
            <a:pPr lvl="0"/>
            <a:r>
              <a:rPr lang="zh-TW" dirty="0" smtClean="0">
                <a:latin typeface="標楷體" pitchFamily="65"/>
              </a:rPr>
              <a:t>第四節　</a:t>
            </a:r>
            <a:r>
              <a:rPr lang="zh-TW" altLang="en-US" dirty="0" smtClean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的食物來源與需要量</a:t>
            </a:r>
            <a:r>
              <a:rPr lang="en-US" dirty="0" smtClean="0">
                <a:latin typeface="標楷體" pitchFamily="65"/>
              </a:rPr>
              <a:t> </a:t>
            </a:r>
            <a:endParaRPr lang="en-US" dirty="0">
              <a:latin typeface="標楷體" pitchFamily="65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dirty="0"/>
              <a:t>第二節　</a:t>
            </a:r>
            <a:r>
              <a:rPr lang="zh-TW" altLang="en-US" dirty="0"/>
              <a:t>蛋白質</a:t>
            </a:r>
            <a:r>
              <a:rPr lang="zh-TW" altLang="zh-TW" dirty="0"/>
              <a:t>的</a:t>
            </a:r>
            <a:r>
              <a:rPr lang="zh-TW" altLang="zh-TW" dirty="0" smtClean="0"/>
              <a:t>功能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48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val 15"/>
          <p:cNvSpPr>
            <a:spLocks noChangeArrowheads="1"/>
          </p:cNvSpPr>
          <p:nvPr/>
        </p:nvSpPr>
        <p:spPr bwMode="auto">
          <a:xfrm>
            <a:off x="3635375" y="3295650"/>
            <a:ext cx="1512888" cy="5032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348038" y="1844675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/>
              <a:t>食物裏的蛋白質</a:t>
            </a:r>
            <a:r>
              <a:rPr lang="en-US" altLang="zh-TW">
                <a:ea typeface="新細明體" pitchFamily="18" charset="-120"/>
              </a:rPr>
              <a:t> </a:t>
            </a: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4356100" y="2446338"/>
            <a:ext cx="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427538" y="2519363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/>
              <a:t>消化吸收</a:t>
            </a:r>
            <a:r>
              <a:rPr lang="en-US" altLang="zh-TW">
                <a:ea typeface="新細明體" pitchFamily="18" charset="-120"/>
              </a:rPr>
              <a:t> 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5467350" y="5095875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/>
              <a:t>供應能量</a:t>
            </a:r>
            <a:r>
              <a:rPr lang="en-US" altLang="zh-TW">
                <a:ea typeface="新細明體" pitchFamily="18" charset="-120"/>
              </a:rPr>
              <a:t> 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1152773" y="5137576"/>
            <a:ext cx="3095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dirty="0"/>
              <a:t>合成人體細胞中所需各式各樣的蛋白質</a:t>
            </a:r>
            <a:r>
              <a:rPr lang="en-US" altLang="zh-TW" dirty="0">
                <a:ea typeface="新細明體" pitchFamily="18" charset="-120"/>
              </a:rPr>
              <a:t> </a:t>
            </a: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3851275" y="3295650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b="0"/>
              <a:t>胺基酸</a:t>
            </a:r>
            <a:r>
              <a:rPr lang="en-US" altLang="zh-TW" b="0">
                <a:ea typeface="新細明體" pitchFamily="18" charset="-120"/>
              </a:rPr>
              <a:t> </a:t>
            </a:r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 flipH="1">
            <a:off x="2700338" y="3860800"/>
            <a:ext cx="1439862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4643438" y="3871913"/>
            <a:ext cx="1439862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9552" y="692696"/>
            <a:ext cx="24929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23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蛋白質的功能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2238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722371" name="Group 3"/>
          <p:cNvGrpSpPr>
            <a:grpSpLocks/>
          </p:cNvGrpSpPr>
          <p:nvPr/>
        </p:nvGrpSpPr>
        <p:grpSpPr bwMode="auto">
          <a:xfrm>
            <a:off x="2209800" y="1447800"/>
            <a:ext cx="4495800" cy="4514850"/>
            <a:chOff x="1824" y="633"/>
            <a:chExt cx="2834" cy="2849"/>
          </a:xfrm>
        </p:grpSpPr>
        <p:sp>
          <p:nvSpPr>
            <p:cNvPr id="1722372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tint val="66667"/>
                    <a:invGamma/>
                  </a:srgbClr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22373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22374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20AE3E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22375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72549"/>
                    <a:invGamma/>
                  </a:schemeClr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722376" name="Text Box 8"/>
          <p:cNvSpPr txBox="1">
            <a:spLocks noChangeArrowheads="1"/>
          </p:cNvSpPr>
          <p:nvPr/>
        </p:nvSpPr>
        <p:spPr bwMode="auto">
          <a:xfrm>
            <a:off x="6084168" y="1556792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建構與修補組織</a:t>
            </a:r>
            <a:endParaRPr lang="zh-TW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22377" name="Text Box 9"/>
          <p:cNvSpPr txBox="1">
            <a:spLocks noChangeArrowheads="1"/>
          </p:cNvSpPr>
          <p:nvPr/>
        </p:nvSpPr>
        <p:spPr bwMode="auto">
          <a:xfrm>
            <a:off x="611560" y="4288399"/>
            <a:ext cx="218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調節生理機能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22378" name="Text Box 10"/>
          <p:cNvSpPr txBox="1">
            <a:spLocks noChangeArrowheads="1"/>
          </p:cNvSpPr>
          <p:nvPr/>
        </p:nvSpPr>
        <p:spPr bwMode="auto">
          <a:xfrm>
            <a:off x="755576" y="1724126"/>
            <a:ext cx="36238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血液滲透壓和酸鹼度</a:t>
            </a:r>
          </a:p>
          <a:p>
            <a:pPr algn="r" eaLnBrk="0" hangingPunct="0"/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22379" name="Text Box 11"/>
          <p:cNvSpPr txBox="1">
            <a:spLocks noChangeArrowheads="1"/>
          </p:cNvSpPr>
          <p:nvPr/>
        </p:nvSpPr>
        <p:spPr bwMode="auto">
          <a:xfrm>
            <a:off x="5065283" y="5414063"/>
            <a:ext cx="2811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供給熱量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22</a:t>
            </a:fld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39552" y="188640"/>
            <a:ext cx="24929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9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900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1672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229600" cy="4525959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/>
              <a:t>一</a:t>
            </a:r>
            <a:r>
              <a:rPr lang="en-US" altLang="zh-TW" sz="2800" dirty="0"/>
              <a:t>)</a:t>
            </a:r>
            <a:r>
              <a:rPr lang="zh-TW" altLang="en-US" dirty="0"/>
              <a:t>建構與修補組織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蛋白質</a:t>
            </a:r>
            <a:r>
              <a:rPr lang="zh-TW" altLang="en-US" dirty="0"/>
              <a:t>廣泛存在身體的組織與器官中，如：皮膚、肌肉、頭髮、肌腱、韌帶等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「</a:t>
            </a:r>
            <a:r>
              <a:rPr lang="zh-TW" altLang="en-US" dirty="0"/>
              <a:t>肌肉」是體內蛋白質含量最高的器官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含量</a:t>
            </a:r>
            <a:r>
              <a:rPr lang="zh-TW" altLang="en-US" dirty="0"/>
              <a:t>最豐富之胺基酸為支鏈胺基</a:t>
            </a:r>
            <a:r>
              <a:rPr lang="zh-TW" altLang="en-US" dirty="0" smtClean="0"/>
              <a:t>酸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(branched-chain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，包含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白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胺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酸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Leucine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纈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胺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酸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Valine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異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白胺酸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soleucine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肌肉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細胞需要這些胺基酸以利蛋白質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合成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zh-TW" altLang="en-US" dirty="0"/>
              <a:t>部分</a:t>
            </a:r>
            <a:r>
              <a:rPr lang="zh-TW" altLang="en-US" dirty="0" smtClean="0"/>
              <a:t>研究</a:t>
            </a:r>
            <a:r>
              <a:rPr lang="zh-TW" altLang="en-US" dirty="0"/>
              <a:t>指出，支鏈胺基酸對於運動造成疲勞以及肌肉的傷害的</a:t>
            </a:r>
            <a:r>
              <a:rPr lang="zh-TW" altLang="en-US" dirty="0" smtClean="0"/>
              <a:t>改善有所</a:t>
            </a:r>
            <a:r>
              <a:rPr lang="zh-TW" altLang="en-US" dirty="0"/>
              <a:t>幫助。</a:t>
            </a:r>
          </a:p>
          <a:p>
            <a:pPr lvl="2"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482269"/>
            <a:ext cx="24929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17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446212"/>
            <a:ext cx="7715250" cy="443106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二</a:t>
            </a:r>
            <a:r>
              <a:rPr lang="en-US" altLang="zh-TW" sz="2800" dirty="0"/>
              <a:t>)</a:t>
            </a:r>
            <a:r>
              <a:rPr lang="zh-TW" altLang="en-US" dirty="0"/>
              <a:t>調節生理</a:t>
            </a:r>
            <a:r>
              <a:rPr lang="zh-TW" altLang="en-US" dirty="0" smtClean="0"/>
              <a:t>機能</a:t>
            </a:r>
            <a:endParaRPr lang="en-US" altLang="zh-TW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蛋白質</a:t>
            </a:r>
            <a:r>
              <a:rPr lang="zh-TW" altLang="en-US" sz="2800" dirty="0"/>
              <a:t>在體內扮演重要的生理</a:t>
            </a:r>
            <a:r>
              <a:rPr lang="zh-TW" altLang="en-US" sz="2800" dirty="0" smtClean="0"/>
              <a:t>功能</a:t>
            </a:r>
            <a:endParaRPr lang="en-US" altLang="zh-TW" sz="2800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TW" sz="2800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例如：體內</a:t>
            </a:r>
            <a:r>
              <a:rPr lang="zh-TW" altLang="en-US" sz="2800" dirty="0"/>
              <a:t>的酵素、荷爾蒙、抗體、血漿蛋白質等，都含有蛋白質的成分，因此蛋白質在參與體內多項代謝功能上極為重要。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692696"/>
            <a:ext cx="24929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09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zh-TW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40"/>
            <a:ext cx="8229600" cy="470851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三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維持</a:t>
            </a:r>
            <a:r>
              <a:rPr lang="zh-TW" altLang="en-US" sz="2800" dirty="0"/>
              <a:t>血液滲透壓和酸鹼度</a:t>
            </a:r>
          </a:p>
          <a:p>
            <a:pPr lvl="1">
              <a:defRPr/>
            </a:pPr>
            <a:endParaRPr lang="en-US" altLang="zh-TW" sz="2400" dirty="0" smtClean="0"/>
          </a:p>
          <a:p>
            <a:pPr lvl="1">
              <a:defRPr/>
            </a:pPr>
            <a:r>
              <a:rPr lang="zh-TW" altLang="en-US" sz="2400" dirty="0" smtClean="0"/>
              <a:t>血液</a:t>
            </a:r>
            <a:r>
              <a:rPr lang="zh-TW" altLang="en-US" sz="2400" dirty="0"/>
              <a:t>和體液中所含的蛋白質，可將這些液體的滲透壓維持在一個固定的範圍之內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>
              <a:defRPr/>
            </a:pPr>
            <a:endParaRPr lang="en-US" altLang="zh-TW" sz="2400" dirty="0" smtClean="0"/>
          </a:p>
          <a:p>
            <a:pPr lvl="1">
              <a:defRPr/>
            </a:pPr>
            <a:r>
              <a:rPr lang="zh-TW" altLang="en-US" sz="2400" dirty="0" smtClean="0"/>
              <a:t>如果</a:t>
            </a:r>
            <a:r>
              <a:rPr lang="zh-TW" altLang="en-US" sz="2400" dirty="0"/>
              <a:t>蛋白質缺乏，會導致滲透壓降低而造成水腫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>
              <a:defRPr/>
            </a:pPr>
            <a:endParaRPr lang="en-US" altLang="zh-TW" sz="2400" dirty="0" smtClean="0"/>
          </a:p>
          <a:p>
            <a:pPr lvl="1">
              <a:defRPr/>
            </a:pPr>
            <a:r>
              <a:rPr lang="zh-TW" altLang="en-US" sz="2400" dirty="0" smtClean="0"/>
              <a:t>血液</a:t>
            </a:r>
            <a:r>
              <a:rPr lang="zh-TW" altLang="en-US" sz="2400" dirty="0"/>
              <a:t>中的蛋白質因為含有許多帶正電荷和負電荷的官能基，因此具有緩衝溶液的功能，可以維持血液的酸鹼度，使各種生化反應在最適當的環境下進行。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692696"/>
            <a:ext cx="24929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60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7426399" cy="236378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四</a:t>
            </a:r>
            <a:r>
              <a:rPr lang="en-US" altLang="zh-TW" sz="2800" dirty="0" smtClean="0"/>
              <a:t>)</a:t>
            </a:r>
            <a:r>
              <a:rPr lang="zh-TW" altLang="en-US" dirty="0"/>
              <a:t>能量來源</a:t>
            </a:r>
          </a:p>
          <a:p>
            <a:pPr lvl="1"/>
            <a:r>
              <a:rPr lang="zh-TW" altLang="en-US" sz="2400" dirty="0" smtClean="0"/>
              <a:t>每</a:t>
            </a:r>
            <a:r>
              <a:rPr lang="zh-TW" altLang="en-US" sz="2400" dirty="0"/>
              <a:t>公克的蛋白質可提供</a:t>
            </a:r>
            <a:r>
              <a:rPr lang="en-US" altLang="zh-TW" sz="2400" dirty="0"/>
              <a:t>4</a:t>
            </a:r>
            <a:r>
              <a:rPr lang="zh-TW" altLang="en-US" sz="2400" dirty="0"/>
              <a:t>大卡的</a:t>
            </a:r>
            <a:r>
              <a:rPr lang="zh-TW" altLang="en-US" sz="2400" dirty="0" smtClean="0"/>
              <a:t>熱量。</a:t>
            </a:r>
            <a:endParaRPr lang="en-US" altLang="zh-TW" sz="2400" dirty="0"/>
          </a:p>
          <a:p>
            <a:pPr lvl="1"/>
            <a:endParaRPr lang="en-US" altLang="zh-TW" sz="2400" dirty="0" smtClean="0"/>
          </a:p>
          <a:p>
            <a:pPr lvl="1"/>
            <a:r>
              <a:rPr lang="zh-TW" altLang="en-US" sz="2400" dirty="0" smtClean="0"/>
              <a:t>身體</a:t>
            </a:r>
            <a:r>
              <a:rPr lang="zh-TW" altLang="en-US" sz="2400" dirty="0"/>
              <a:t>在能量使用上，會先以醣類和脂質作為主要的能量來源，保留蛋白質。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692696"/>
            <a:ext cx="24929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60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74878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97753"/>
            <a:ext cx="5832648" cy="557017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89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蛋白質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latin typeface="標楷體" pitchFamily="65"/>
              </a:rPr>
              <a:t>第一節　</a:t>
            </a:r>
            <a:r>
              <a:rPr lang="zh-TW" altLang="en-US" dirty="0" smtClean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組成、分類與性質</a:t>
            </a:r>
          </a:p>
          <a:p>
            <a:pPr lvl="0"/>
            <a:r>
              <a:rPr lang="zh-TW" dirty="0">
                <a:latin typeface="標楷體" pitchFamily="65"/>
              </a:rPr>
              <a:t>第二節　</a:t>
            </a:r>
            <a:r>
              <a:rPr lang="zh-TW" altLang="en-US" dirty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第三節　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蛋白質</a:t>
            </a:r>
            <a:r>
              <a:rPr lang="zh-TW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消化、吸收與</a:t>
            </a:r>
            <a:r>
              <a:rPr lang="zh-TW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代謝</a:t>
            </a:r>
          </a:p>
          <a:p>
            <a:pPr lvl="0"/>
            <a:r>
              <a:rPr lang="zh-TW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第四節　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蛋白質</a:t>
            </a:r>
            <a:r>
              <a:rPr lang="zh-TW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的食物來源與需要量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標楷體" pitchFamily="65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dirty="0"/>
              <a:t>第一節　</a:t>
            </a:r>
            <a:r>
              <a:rPr lang="zh-TW" altLang="en-US" dirty="0"/>
              <a:t>蛋白質</a:t>
            </a:r>
            <a:r>
              <a:rPr lang="zh-TW" altLang="zh-TW" dirty="0"/>
              <a:t>的組成、分類與</a:t>
            </a:r>
            <a:r>
              <a:rPr lang="zh-TW" altLang="zh-TW" dirty="0" smtClean="0"/>
              <a:t>性質</a:t>
            </a:r>
            <a:endParaRPr lang="zh-TW" alt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9" y="1412776"/>
            <a:ext cx="8229600" cy="452595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b="1" dirty="0" smtClean="0"/>
              <a:t>蛋白質的組成</a:t>
            </a:r>
            <a:endParaRPr lang="en-US" altLang="zh-TW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蛋白質</a:t>
            </a:r>
            <a:r>
              <a:rPr lang="zh-TW" altLang="en-US" sz="2800" dirty="0" smtClean="0"/>
              <a:t>的基本單位</a:t>
            </a:r>
            <a:r>
              <a:rPr lang="zh-TW" altLang="en-US" sz="2800" dirty="0"/>
              <a:t>是</a:t>
            </a:r>
            <a:r>
              <a:rPr lang="zh-TW" altLang="en-US" sz="2800" dirty="0">
                <a:solidFill>
                  <a:srgbClr val="FF3300"/>
                </a:solidFill>
              </a:rPr>
              <a:t>胺基酸</a:t>
            </a:r>
            <a:r>
              <a:rPr lang="zh-TW" altLang="en-US" sz="2800" dirty="0"/>
              <a:t> </a:t>
            </a:r>
            <a:r>
              <a:rPr lang="en-US" altLang="zh-TW" sz="2800" dirty="0"/>
              <a:t>(amino </a:t>
            </a:r>
            <a:r>
              <a:rPr lang="en-US" altLang="zh-TW" sz="2800" dirty="0" smtClean="0"/>
              <a:t>acid, AA)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人體內之蛋白質結構主要由</a:t>
            </a:r>
            <a:r>
              <a:rPr lang="en-US" altLang="zh-TW" sz="2800" dirty="0"/>
              <a:t>22</a:t>
            </a:r>
            <a:r>
              <a:rPr lang="zh-TW" altLang="en-US" sz="2800" dirty="0"/>
              <a:t>種胺基</a:t>
            </a:r>
            <a:r>
              <a:rPr lang="zh-TW" altLang="en-US" sz="2800" dirty="0" smtClean="0"/>
              <a:t>酸排列組合。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胺基酸的結構</a:t>
            </a:r>
          </a:p>
        </p:txBody>
      </p:sp>
      <p:sp>
        <p:nvSpPr>
          <p:cNvPr id="2" name="矩形 1"/>
          <p:cNvSpPr/>
          <p:nvPr/>
        </p:nvSpPr>
        <p:spPr>
          <a:xfrm>
            <a:off x="352998" y="404664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蛋白質的組成、分類與性質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8229600" cy="34604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5479255" cy="247671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75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09" y="3933056"/>
            <a:ext cx="3251719" cy="23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3408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713383"/>
          </a:xfrm>
        </p:spPr>
        <p:txBody>
          <a:bodyPr/>
          <a:lstStyle/>
          <a:p>
            <a:pPr marL="360363" lvl="1" indent="-36036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p"/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胺基酸與胺基酸間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胜鍵</a:t>
            </a:r>
            <a:r>
              <a:rPr lang="en-US" altLang="zh-TW" sz="28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連結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indent="-400050" algn="just">
              <a:spcBef>
                <a:spcPts val="0"/>
              </a:spcBef>
              <a:spcAft>
                <a:spcPts val="800"/>
              </a:spcAft>
              <a:buSzPct val="85000"/>
              <a:buFont typeface="Wingdings" pitchFamily="2" charset="2"/>
              <a:buChar char="Ø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雙胜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肽：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兩個胺基酸以一個胜肽鍵連結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-400050" algn="just">
              <a:spcBef>
                <a:spcPts val="0"/>
              </a:spcBef>
              <a:spcAft>
                <a:spcPts val="800"/>
              </a:spcAft>
              <a:buSzPct val="85000"/>
              <a:buFont typeface="Wingdings" pitchFamily="2" charset="2"/>
              <a:buChar char="Ø"/>
            </a:pP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胜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肽：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三個胺基酸以胜肽鍵連結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-400050" algn="just">
              <a:spcBef>
                <a:spcPts val="0"/>
              </a:spcBef>
              <a:spcAft>
                <a:spcPts val="800"/>
              </a:spcAft>
              <a:buSzPct val="85000"/>
              <a:buFont typeface="Wingdings" pitchFamily="2" charset="2"/>
              <a:buChar char="Ø"/>
            </a:pP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胜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肽：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個以上之胺基酸連結。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2"/>
          </p:nvPr>
        </p:nvSpPr>
        <p:spPr>
          <a:xfrm>
            <a:off x="4423884" y="6084591"/>
            <a:ext cx="3106687" cy="464333"/>
          </a:xfrm>
        </p:spPr>
        <p:txBody>
          <a:bodyPr/>
          <a:lstStyle/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縮合反應形成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胜鍵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6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55576" y="404664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蛋白質的組成、分類與性質</a:t>
            </a:r>
          </a:p>
        </p:txBody>
      </p:sp>
    </p:spTree>
    <p:extLst>
      <p:ext uri="{BB962C8B-B14F-4D97-AF65-F5344CB8AC3E}">
        <p14:creationId xmlns:p14="http://schemas.microsoft.com/office/powerpoint/2010/main" val="107973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蛋白質形成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16" y="1600200"/>
            <a:ext cx="6383168" cy="452596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04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7C6AC1B-EE94-458E-9A02-3C5C3CF7B505}" type="slidenum">
              <a:rPr lang="en-US" altLang="zh-TW" sz="1400">
                <a:solidFill>
                  <a:schemeClr val="bg1"/>
                </a:solidFill>
              </a:rPr>
              <a:pPr eaLnBrk="1" hangingPunct="1"/>
              <a:t>8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pic>
        <p:nvPicPr>
          <p:cNvPr id="63490" name="Picture 2" descr="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1242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67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9750"/>
            <a:ext cx="3765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670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451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67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5814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121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26670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09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900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人體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參與合成蛋白質的胺基酸共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種，分為</a:t>
            </a:r>
          </a:p>
          <a:p>
            <a:pPr lvl="1">
              <a:buFont typeface="Wingdings" pitchFamily="2" charset="2"/>
              <a:buChar char="§"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必需胺基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酸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/>
              <a:t>某些胺基酸身體</a:t>
            </a:r>
            <a:r>
              <a:rPr lang="zh-TW" altLang="en-US" b="1" dirty="0"/>
              <a:t>不能自行合成</a:t>
            </a:r>
            <a:r>
              <a:rPr lang="zh-TW" altLang="en-US" dirty="0"/>
              <a:t>，</a:t>
            </a:r>
            <a:r>
              <a:rPr lang="zh-TW" altLang="en-US" dirty="0" smtClean="0"/>
              <a:t>必須從</a:t>
            </a:r>
            <a:r>
              <a:rPr lang="zh-TW" altLang="en-US" dirty="0"/>
              <a:t>飲食中</a:t>
            </a:r>
            <a:r>
              <a:rPr lang="zh-TW" altLang="en-US" dirty="0" smtClean="0"/>
              <a:t>攝取，</a:t>
            </a:r>
            <a:r>
              <a:rPr lang="zh-TW" altLang="en-US" dirty="0"/>
              <a:t>此類胺基酸即稱為</a:t>
            </a:r>
            <a:r>
              <a:rPr lang="zh-TW" altLang="en-US" b="1" u="sng" dirty="0"/>
              <a:t>必需胺基酸</a:t>
            </a:r>
            <a:r>
              <a:rPr lang="en-US" altLang="zh-TW" dirty="0" smtClean="0"/>
              <a:t>(EAAs)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/>
              <a:t>對健康成人而言，必需胺基酸</a:t>
            </a:r>
            <a:r>
              <a:rPr lang="zh-TW" altLang="en-US" dirty="0" smtClean="0"/>
              <a:t>有</a:t>
            </a:r>
            <a:r>
              <a:rPr lang="en-US" altLang="zh-TW" dirty="0" smtClean="0"/>
              <a:t>8</a:t>
            </a:r>
            <a:r>
              <a:rPr lang="zh-TW" altLang="en-US" dirty="0" smtClean="0"/>
              <a:t>種</a:t>
            </a:r>
            <a:r>
              <a:rPr lang="zh-TW" altLang="en-US" dirty="0"/>
              <a:t>；但對嬰兒而言，必須再加上組胺酸，</a:t>
            </a:r>
            <a:r>
              <a:rPr lang="zh-TW" altLang="en-US" dirty="0" smtClean="0"/>
              <a:t>成為</a:t>
            </a:r>
            <a:r>
              <a:rPr lang="en-US" altLang="zh-TW" dirty="0" smtClean="0"/>
              <a:t>9</a:t>
            </a:r>
            <a:r>
              <a:rPr lang="zh-TW" altLang="en-US" dirty="0" smtClean="0"/>
              <a:t>種</a:t>
            </a:r>
            <a:r>
              <a:rPr lang="zh-TW" altLang="en-US" dirty="0"/>
              <a:t>。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非必需胺基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酸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/>
              <a:t>若身體</a:t>
            </a:r>
            <a:r>
              <a:rPr lang="zh-TW" altLang="en-US" b="1" dirty="0"/>
              <a:t>可自行</a:t>
            </a:r>
            <a:r>
              <a:rPr lang="zh-TW" altLang="en-US" b="1" dirty="0" smtClean="0"/>
              <a:t>合成</a:t>
            </a:r>
            <a:r>
              <a:rPr lang="zh-TW" altLang="en-US" dirty="0" smtClean="0"/>
              <a:t>，而</a:t>
            </a:r>
            <a:r>
              <a:rPr lang="zh-TW" altLang="en-US" dirty="0"/>
              <a:t>不必依賴食物就可攝取之胺基酸，則稱為非必需胺基</a:t>
            </a:r>
            <a:r>
              <a:rPr lang="zh-TW" altLang="en-US" dirty="0" smtClean="0"/>
              <a:t>酸 </a:t>
            </a:r>
            <a:r>
              <a:rPr lang="en-US" altLang="zh-TW" dirty="0" smtClean="0"/>
              <a:t>(NEAAs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2997" y="404664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蛋白質的組成、分類與性質</a:t>
            </a:r>
          </a:p>
        </p:txBody>
      </p:sp>
    </p:spTree>
    <p:extLst>
      <p:ext uri="{BB962C8B-B14F-4D97-AF65-F5344CB8AC3E}">
        <p14:creationId xmlns:p14="http://schemas.microsoft.com/office/powerpoint/2010/main" val="113702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1644</Words>
  <Application>Microsoft Office PowerPoint</Application>
  <PresentationFormat>如螢幕大小 (4:3)</PresentationFormat>
  <Paragraphs>196</Paragraphs>
  <Slides>28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新細明體</vt:lpstr>
      <vt:lpstr>標楷體</vt:lpstr>
      <vt:lpstr>Arial</vt:lpstr>
      <vt:lpstr>Calibri</vt:lpstr>
      <vt:lpstr>Times New Roman</vt:lpstr>
      <vt:lpstr>Verdana</vt:lpstr>
      <vt:lpstr>Wingdings</vt:lpstr>
      <vt:lpstr>Office 佈景主題</vt:lpstr>
      <vt:lpstr>點陣圖影像</vt:lpstr>
      <vt:lpstr>課程名稱-蛋白質(1)</vt:lpstr>
      <vt:lpstr>蛋白質</vt:lpstr>
      <vt:lpstr>蛋白質</vt:lpstr>
      <vt:lpstr>第一節　蛋白質的組成、分類與性質</vt:lpstr>
      <vt:lpstr>PowerPoint 簡報</vt:lpstr>
      <vt:lpstr>PowerPoint 簡報</vt:lpstr>
      <vt:lpstr>蛋白質形成</vt:lpstr>
      <vt:lpstr>PowerPoint 簡報</vt:lpstr>
      <vt:lpstr>PowerPoint 簡報</vt:lpstr>
      <vt:lpstr>表2-6　22種胺基酸</vt:lpstr>
      <vt:lpstr>支鏈胺基酸 (BCAA)</vt:lpstr>
      <vt:lpstr>PowerPoint 簡報</vt:lpstr>
      <vt:lpstr>蛋白質分類</vt:lpstr>
      <vt:lpstr>PowerPoint 簡報</vt:lpstr>
      <vt:lpstr>蛋白質分類</vt:lpstr>
      <vt:lpstr>PowerPoint 簡報</vt:lpstr>
      <vt:lpstr>蛋白質分類</vt:lpstr>
      <vt:lpstr>PowerPoint 簡報</vt:lpstr>
      <vt:lpstr>選擇優質蛋白質</vt:lpstr>
      <vt:lpstr>第二節　蛋白質的功能</vt:lpstr>
      <vt:lpstr>PowerPoint 簡報</vt:lpstr>
      <vt:lpstr>蛋白質的功能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103</cp:revision>
  <dcterms:created xsi:type="dcterms:W3CDTF">2017-11-07T02:54:43Z</dcterms:created>
  <dcterms:modified xsi:type="dcterms:W3CDTF">2018-06-14T04:37:06Z</dcterms:modified>
</cp:coreProperties>
</file>