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5" r:id="rId9"/>
    <p:sldId id="266" r:id="rId10"/>
    <p:sldId id="268" r:id="rId11"/>
    <p:sldId id="269" r:id="rId12"/>
    <p:sldId id="282" r:id="rId13"/>
    <p:sldId id="270" r:id="rId14"/>
    <p:sldId id="271" r:id="rId15"/>
    <p:sldId id="278" r:id="rId16"/>
    <p:sldId id="279" r:id="rId17"/>
    <p:sldId id="286" r:id="rId18"/>
    <p:sldId id="287" r:id="rId19"/>
    <p:sldId id="294" r:id="rId20"/>
    <p:sldId id="289" r:id="rId21"/>
    <p:sldId id="293" r:id="rId22"/>
    <p:sldId id="291" r:id="rId23"/>
    <p:sldId id="292" r:id="rId24"/>
    <p:sldId id="276" r:id="rId2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835" autoAdjust="0"/>
  </p:normalViewPr>
  <p:slideViewPr>
    <p:cSldViewPr snapToGrid="0">
      <p:cViewPr varScale="1">
        <p:scale>
          <a:sx n="54" d="100"/>
          <a:sy n="54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F167A6-02F3-4845-9D5B-D35903141447}" type="datetimeFigureOut">
              <a:rPr lang="zh-TW" altLang="en-US" smtClean="0"/>
              <a:t>2018/6/24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7A5149-2EBC-4751-BE68-BE89F216749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5294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5149-2EBC-4751-BE68-BE89F216749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0034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TW" altLang="en-US" dirty="0" smtClean="0"/>
              <a:t>用段影片簡單的說明什麼是全球化</a:t>
            </a:r>
            <a:endParaRPr kumimoji="1"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5149-2EBC-4751-BE68-BE89F2167490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5472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5149-2EBC-4751-BE68-BE89F2167490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13907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zh-TW" dirty="0" smtClean="0"/>
          </a:p>
          <a:p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5149-2EBC-4751-BE68-BE89F2167490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7538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TW" dirty="0" smtClean="0"/>
              <a:t>NBA</a:t>
            </a:r>
            <a:r>
              <a:rPr kumimoji="1" lang="zh-TW" altLang="en-US" dirty="0" smtClean="0"/>
              <a:t>外籍球員人數的增加，不同國家風格的戰術及打法，提昇聯盟賽事的競技水準，也增加聯盟內部的競爭性</a:t>
            </a:r>
            <a:endParaRPr kumimoji="1" lang="en-US" altLang="zh-TW" dirty="0" smtClean="0"/>
          </a:p>
          <a:p>
            <a:r>
              <a:rPr kumimoji="1" lang="zh-TW" altLang="en-US" dirty="0" smtClean="0"/>
              <a:t>同時，增加不同國家的觀看人數</a:t>
            </a:r>
            <a:endParaRPr kumimoji="1" lang="en-US" altLang="zh-TW" dirty="0" smtClean="0"/>
          </a:p>
          <a:p>
            <a:r>
              <a:rPr kumimoji="1" lang="zh-TW" altLang="en-US" dirty="0" smtClean="0"/>
              <a:t>對於產業而言，是非常有效的拓展手段</a:t>
            </a:r>
            <a:endParaRPr kumimoji="1" lang="en-US" altLang="zh-TW" dirty="0" smtClean="0"/>
          </a:p>
          <a:p>
            <a:r>
              <a:rPr kumimoji="1" lang="zh-TW" altLang="en-US" dirty="0" smtClean="0"/>
              <a:t>像是中國</a:t>
            </a:r>
            <a:endParaRPr kumimoji="1"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5149-2EBC-4751-BE68-BE89F2167490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124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zh-TW" altLang="en-US" dirty="0" smtClean="0"/>
              <a:t>台灣選手旅日、旅美發展</a:t>
            </a:r>
            <a:endParaRPr kumimoji="1" lang="en-US" altLang="zh-TW" dirty="0" smtClean="0"/>
          </a:p>
          <a:p>
            <a:r>
              <a:rPr kumimoji="1" lang="zh-TW" altLang="en-US" dirty="0" smtClean="0"/>
              <a:t>小聯盟的煎熬</a:t>
            </a:r>
            <a:endParaRPr kumimoji="1" lang="en-US" altLang="zh-TW" dirty="0" smtClean="0"/>
          </a:p>
          <a:p>
            <a:r>
              <a:rPr kumimoji="1" lang="zh-TW" altLang="en-US" dirty="0" smtClean="0"/>
              <a:t>南美球員進入北美運動聯盟的權力不對等</a:t>
            </a:r>
            <a:endParaRPr kumimoji="1"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7A5149-2EBC-4751-BE68-BE89F2167490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5007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337D99C-D71E-4D0C-AD6D-BA43C6352071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EE7AE5C-42C6-4E08-917A-99EE3296829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2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59F95F9-8E80-41A4-BC6F-23B586F08FD8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96570C-E79D-4E86-8077-7363A3C398C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6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8FD0691-B64A-4CD0-A33F-AA8E7CDEA548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C662BB-7FBE-458B-8F96-FC47A2757DF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132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BC4B186-D9C0-47E4-9919-9A4E5E76DCED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E275679-12F1-4C56-B82B-A16B1B69D16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63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F0DA62-C9A0-4C1A-BE39-9E56A675E6DA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A218FD-80AD-42ED-9AD9-CAA9AAF4AF8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41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724953B-22D6-46A0-9566-9DCED9AD1DD0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32D5CE2-F20D-4F09-9D85-6810228B3F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25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FB543C-C3B8-4AB0-88DC-A0B805313B99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A5369C7-9E10-468E-92B2-98FCB6DED9E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14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1009EA-56EC-471F-B6AA-95E3913B4D3D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7AB7E47-A4C0-46A4-84EA-A0FE114D166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62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D35492-17C8-4A59-8236-3F62B1F20CD8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E422F7D-AB49-4B0B-9D29-692FFF0E47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585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F365FA-A7A9-4A38-8446-47228DE671F2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B471DB-3025-4008-BC42-9DF4251B2C0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323440-9C30-4D23-B73D-7E74D825B4D6}" type="datetime1">
              <a:rPr lang="en-US"/>
              <a:pPr lvl="0"/>
              <a:t>6/24/2018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124B36D-ADC9-4EFB-AEC7-8137DA8C5BC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34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E3C63E90-9914-4601-8E60-5455098E621C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_Rok76Zn1-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0OC7GKpuSp4" TargetMode="Externa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476667"/>
            <a:ext cx="7772400" cy="1470026"/>
          </a:xfrm>
        </p:spPr>
        <p:txBody>
          <a:bodyPr/>
          <a:lstStyle/>
          <a:p>
            <a:pPr lvl="0"/>
            <a:r>
              <a:rPr lang="zh-TW" dirty="0" smtClean="0"/>
              <a:t>運動</a:t>
            </a:r>
            <a:r>
              <a:rPr lang="zh-TW" altLang="en-US" dirty="0" smtClean="0"/>
              <a:t>與全球化</a:t>
            </a:r>
            <a:r>
              <a:rPr lang="en-US" altLang="zh-TW" dirty="0" smtClean="0"/>
              <a:t>(1)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1988838"/>
            <a:ext cx="6400800" cy="648071"/>
          </a:xfrm>
        </p:spPr>
        <p:txBody>
          <a:bodyPr/>
          <a:lstStyle/>
          <a:p>
            <a:pPr lvl="0"/>
            <a:r>
              <a:rPr lang="zh-TW" dirty="0"/>
              <a:t>曾郁嫻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副標題 2"/>
          <p:cNvSpPr txBox="1"/>
          <p:nvPr/>
        </p:nvSpPr>
        <p:spPr>
          <a:xfrm>
            <a:off x="1535579" y="2996955"/>
            <a:ext cx="6400800" cy="648071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3200" b="0" i="0" u="none" strike="noStrike" kern="1200" cap="none" spc="0" baseline="0" dirty="0">
              <a:solidFill>
                <a:srgbClr val="898989"/>
              </a:solidFill>
              <a:uFillTx/>
              <a:latin typeface="Calibri"/>
              <a:ea typeface="新細明體"/>
              <a:cs typeface="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在</a:t>
            </a:r>
            <a:r>
              <a:rPr lang="zh-TW" altLang="en-US" dirty="0" smtClean="0"/>
              <a:t>全球化</a:t>
            </a:r>
            <a:r>
              <a:rPr lang="zh-TW" altLang="en-US" dirty="0" smtClean="0"/>
              <a:t>的影響，使得世界偏好的發展形式與結構越來越相似。特別是強調商業及西方化精神</a:t>
            </a:r>
            <a:r>
              <a:rPr lang="zh-TW" altLang="en-US" dirty="0" smtClean="0"/>
              <a:t>等</a:t>
            </a:r>
            <a:endParaRPr lang="en-US" altLang="zh-TW" dirty="0" smtClean="0"/>
          </a:p>
          <a:p>
            <a:r>
              <a:rPr lang="zh-TW" altLang="zh-TW" dirty="0" smtClean="0"/>
              <a:t>運動全球化也複製了</a:t>
            </a:r>
            <a:r>
              <a:rPr lang="zh-TW" altLang="en-US" dirty="0" smtClean="0"/>
              <a:t>中產</a:t>
            </a:r>
            <a:r>
              <a:rPr lang="zh-TW" altLang="zh-TW" dirty="0" smtClean="0"/>
              <a:t>階級對於</a:t>
            </a:r>
            <a:r>
              <a:rPr lang="zh-TW" altLang="zh-TW" dirty="0"/>
              <a:t>社會發展的意識型態，強調運動</a:t>
            </a:r>
            <a:r>
              <a:rPr lang="zh-TW" altLang="zh-TW" dirty="0" smtClean="0"/>
              <a:t>制度化</a:t>
            </a:r>
            <a:r>
              <a:rPr lang="zh-TW" altLang="en-US" dirty="0" smtClean="0"/>
              <a:t>以及</a:t>
            </a:r>
            <a:r>
              <a:rPr lang="zh-TW" altLang="zh-TW" dirty="0" smtClean="0"/>
              <a:t>個人</a:t>
            </a:r>
            <a:r>
              <a:rPr lang="zh-TW" altLang="zh-TW" dirty="0"/>
              <a:t>主義、社會進展以及成功和效率的</a:t>
            </a:r>
            <a:r>
              <a:rPr lang="zh-TW" altLang="zh-TW" dirty="0" smtClean="0"/>
              <a:t>追求</a:t>
            </a:r>
            <a:endParaRPr lang="en-US" altLang="zh-TW" dirty="0" smtClean="0"/>
          </a:p>
          <a:p>
            <a:endParaRPr lang="en-US" altLang="zh-TW" dirty="0" smtClean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764825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全球化對運動的影響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/>
              <a:t>全球化對現代運動發展的影響軌跡</a:t>
            </a:r>
            <a:endParaRPr kumimoji="1" lang="en-US" altLang="zh-TW" dirty="0" smtClean="0"/>
          </a:p>
          <a:p>
            <a:pPr lvl="1"/>
            <a:r>
              <a:rPr lang="zh-TW" altLang="zh-TW" dirty="0"/>
              <a:t>運動的全球化</a:t>
            </a:r>
            <a:r>
              <a:rPr lang="en-US" altLang="zh-TW" dirty="0"/>
              <a:t> (globalized sport)</a:t>
            </a:r>
            <a:r>
              <a:rPr lang="zh-TW" altLang="zh-TW" dirty="0"/>
              <a:t> </a:t>
            </a:r>
            <a:endParaRPr lang="en-US" altLang="zh-TW" dirty="0" smtClean="0"/>
          </a:p>
          <a:p>
            <a:pPr lvl="1"/>
            <a:r>
              <a:rPr lang="zh-TW" altLang="zh-TW" dirty="0"/>
              <a:t>運動的國際化</a:t>
            </a:r>
            <a:r>
              <a:rPr lang="en-US" altLang="zh-TW" dirty="0"/>
              <a:t> (internationalized sport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zh-TW" dirty="0"/>
              <a:t>運動的多國化</a:t>
            </a:r>
            <a:r>
              <a:rPr lang="en-US" altLang="zh-TW" dirty="0"/>
              <a:t> (</a:t>
            </a:r>
            <a:r>
              <a:rPr lang="en-US" altLang="zh-TW" dirty="0" err="1"/>
              <a:t>multinatonalised</a:t>
            </a:r>
            <a:r>
              <a:rPr lang="en-US" altLang="zh-TW" dirty="0"/>
              <a:t> sport)</a:t>
            </a:r>
            <a:r>
              <a:rPr lang="zh-TW" altLang="zh-TW" dirty="0"/>
              <a:t> </a:t>
            </a:r>
            <a:r>
              <a:rPr lang="zh-TW" altLang="zh-TW" dirty="0" smtClean="0"/>
              <a:t> 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6653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/>
              <a:t>評斷全球化發展的指標</a:t>
            </a:r>
            <a:endParaRPr kumimoji="1" lang="en-US" altLang="zh-TW" dirty="0" smtClean="0"/>
          </a:p>
          <a:p>
            <a:pPr lvl="1"/>
            <a:r>
              <a:rPr kumimoji="1" lang="zh-TW" altLang="en-US" dirty="0" smtClean="0"/>
              <a:t>國家意識在民眾認同中所扮演的角色及重要性</a:t>
            </a:r>
            <a:endParaRPr kumimoji="1" lang="en-US" altLang="zh-TW" dirty="0"/>
          </a:p>
          <a:p>
            <a:pPr lvl="1"/>
            <a:r>
              <a:rPr kumimoji="1" lang="zh-TW" altLang="en-US" dirty="0" smtClean="0"/>
              <a:t>運動所呈現的多元化程度</a:t>
            </a:r>
            <a:endParaRPr kumimoji="1" lang="en-US" altLang="zh-TW" dirty="0"/>
          </a:p>
          <a:p>
            <a:pPr lvl="1"/>
            <a:r>
              <a:rPr kumimoji="1" lang="zh-TW" altLang="en-US" dirty="0" smtClean="0"/>
              <a:t>運動全球化之下，商業贊助的比例</a:t>
            </a:r>
            <a:endParaRPr kumimoji="1" lang="en-US" altLang="zh-TW" dirty="0" smtClean="0"/>
          </a:p>
          <a:p>
            <a:pPr lvl="1"/>
            <a:r>
              <a:rPr kumimoji="1" lang="zh-TW" altLang="en-US" dirty="0" smtClean="0"/>
              <a:t>國家體制規範的商業運動組織</a:t>
            </a:r>
            <a:endParaRPr kumimoji="1" lang="en-US" altLang="zh-TW" dirty="0" smtClean="0"/>
          </a:p>
          <a:p>
            <a:pPr lvl="1"/>
            <a:r>
              <a:rPr kumimoji="1" lang="zh-TW" altLang="en-US" dirty="0" smtClean="0"/>
              <a:t>國際性運動組織受到地方體制規範的程度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82556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zh-TW" dirty="0"/>
              <a:t>運動的全球化</a:t>
            </a:r>
            <a:r>
              <a:rPr lang="en-US" altLang="zh-TW" dirty="0"/>
              <a:t> (globalized sport</a:t>
            </a:r>
            <a:r>
              <a:rPr lang="en-US" altLang="zh-TW" dirty="0" smtClean="0"/>
              <a:t>)</a:t>
            </a:r>
          </a:p>
          <a:p>
            <a:pPr lvl="2"/>
            <a:r>
              <a:rPr lang="zh-TW" altLang="zh-TW" dirty="0"/>
              <a:t>指的是多國性或模糊的國家代表隊認同，以及多元性的消失或區域性</a:t>
            </a:r>
            <a:r>
              <a:rPr lang="en-US" altLang="zh-TW" dirty="0"/>
              <a:t>/</a:t>
            </a:r>
            <a:r>
              <a:rPr lang="zh-TW" altLang="zh-TW" dirty="0"/>
              <a:t>國家性的重疊，亦使得原本明顯不同的運動傳統成為單一的形式 </a:t>
            </a:r>
            <a:endParaRPr lang="en-US" altLang="zh-TW" dirty="0" smtClean="0"/>
          </a:p>
          <a:p>
            <a:pPr lvl="2"/>
            <a:r>
              <a:rPr lang="zh-TW" altLang="zh-TW" dirty="0"/>
              <a:t>不再強調運動是國家的附屬，國家與國籍的重要性與代表性逐漸消退，取而代之的是商業機會或特定的意識型態 </a:t>
            </a:r>
            <a:endParaRPr lang="en-US" altLang="zh-TW" dirty="0" smtClean="0"/>
          </a:p>
          <a:p>
            <a:pPr lvl="2"/>
            <a:r>
              <a:rPr lang="zh-TW" altLang="zh-TW" dirty="0"/>
              <a:t>民眾跟國家之間的連結，僅是暫時性的連結 </a:t>
            </a:r>
            <a:endParaRPr lang="en-US" altLang="zh-TW" dirty="0" smtClean="0"/>
          </a:p>
          <a:p>
            <a:pPr lvl="2"/>
            <a:endParaRPr lang="en-US" altLang="zh-TW" dirty="0"/>
          </a:p>
          <a:p>
            <a:pPr marL="914400" lvl="2" indent="0">
              <a:buNone/>
            </a:pPr>
            <a:r>
              <a:rPr lang="en-US" altLang="zh-TW" dirty="0" smtClean="0">
                <a:sym typeface="Wingdings"/>
              </a:rPr>
              <a:t></a:t>
            </a:r>
            <a:r>
              <a:rPr lang="zh-TW" altLang="en-US" dirty="0" smtClean="0">
                <a:sym typeface="Wingdings"/>
              </a:rPr>
              <a:t>去領土化、自由化、商業化取向發展</a:t>
            </a:r>
            <a:endParaRPr lang="en-US" altLang="zh-TW" dirty="0" smtClean="0"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2178863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zh-TW" altLang="zh-TW" dirty="0" smtClean="0"/>
              <a:t>運動的</a:t>
            </a:r>
            <a:r>
              <a:rPr lang="zh-TW" altLang="zh-TW" dirty="0"/>
              <a:t>國際化</a:t>
            </a:r>
            <a:r>
              <a:rPr lang="en-US" altLang="zh-TW" dirty="0"/>
              <a:t> (internationalized </a:t>
            </a:r>
            <a:r>
              <a:rPr lang="en-US" altLang="zh-TW" dirty="0" smtClean="0"/>
              <a:t>sport)</a:t>
            </a:r>
            <a:endParaRPr lang="en-US" altLang="zh-TW" dirty="0"/>
          </a:p>
          <a:p>
            <a:pPr lvl="2"/>
            <a:r>
              <a:rPr lang="zh-TW" altLang="zh-TW" dirty="0"/>
              <a:t>運動代表隊的認同來自於對國家的認同，國家性</a:t>
            </a:r>
            <a:r>
              <a:rPr lang="en-US" altLang="zh-TW" dirty="0"/>
              <a:t>/</a:t>
            </a:r>
            <a:r>
              <a:rPr lang="zh-TW" altLang="zh-TW" dirty="0"/>
              <a:t>區域性的運動文化仍然存在 </a:t>
            </a:r>
            <a:endParaRPr lang="en-US" altLang="zh-TW" dirty="0"/>
          </a:p>
          <a:p>
            <a:pPr lvl="2"/>
            <a:r>
              <a:rPr lang="zh-TW" altLang="zh-TW" dirty="0" smtClean="0"/>
              <a:t>不同國</a:t>
            </a:r>
            <a:r>
              <a:rPr lang="zh-TW" altLang="zh-TW" dirty="0"/>
              <a:t>家運動員有</a:t>
            </a:r>
            <a:r>
              <a:rPr lang="zh-TW" altLang="zh-TW" dirty="0" smtClean="0"/>
              <a:t>頻繁的競賽交流機會</a:t>
            </a:r>
            <a:r>
              <a:rPr lang="zh-TW" altLang="en-US" dirty="0" smtClean="0"/>
              <a:t>，且</a:t>
            </a:r>
            <a:r>
              <a:rPr lang="zh-TW" altLang="zh-TW" dirty="0" smtClean="0"/>
              <a:t>國際</a:t>
            </a:r>
            <a:r>
              <a:rPr lang="zh-TW" altLang="en-US" dirty="0" smtClean="0"/>
              <a:t>賽事</a:t>
            </a:r>
            <a:r>
              <a:rPr lang="zh-TW" altLang="zh-TW" dirty="0" smtClean="0"/>
              <a:t>比</a:t>
            </a:r>
            <a:r>
              <a:rPr lang="zh-TW" altLang="zh-TW" dirty="0"/>
              <a:t>地方性的賽事更為重要 </a:t>
            </a:r>
            <a:endParaRPr lang="en-US" altLang="zh-TW" dirty="0" smtClean="0"/>
          </a:p>
          <a:p>
            <a:pPr lvl="1"/>
            <a:r>
              <a:rPr lang="zh-TW" altLang="zh-TW" dirty="0"/>
              <a:t>運動的多國化</a:t>
            </a:r>
            <a:r>
              <a:rPr lang="en-US" altLang="zh-TW" dirty="0"/>
              <a:t> (</a:t>
            </a:r>
            <a:r>
              <a:rPr lang="en-US" altLang="zh-TW" dirty="0" err="1"/>
              <a:t>multinatonalised</a:t>
            </a:r>
            <a:r>
              <a:rPr lang="en-US" altLang="zh-TW" dirty="0"/>
              <a:t> sport)</a:t>
            </a:r>
            <a:r>
              <a:rPr lang="zh-TW" altLang="zh-TW" dirty="0"/>
              <a:t>  </a:t>
            </a:r>
            <a:endParaRPr kumimoji="1" lang="zh-TW" altLang="en-US" dirty="0"/>
          </a:p>
          <a:p>
            <a:pPr lvl="2"/>
            <a:r>
              <a:rPr lang="zh-TW" altLang="zh-TW" dirty="0"/>
              <a:t>民眾凝聚認同的主要對象仍是國家，而且運動發展由政府主導</a:t>
            </a:r>
            <a:endParaRPr lang="en-US" altLang="zh-TW" dirty="0"/>
          </a:p>
          <a:p>
            <a:pPr lvl="2"/>
            <a:r>
              <a:rPr lang="zh-TW" altLang="zh-TW" dirty="0"/>
              <a:t>民眾選擇運動參與的模式與認同有不同的發展傾向 </a:t>
            </a:r>
            <a:endParaRPr kumimoji="1" lang="zh-TW" altLang="en-US" dirty="0"/>
          </a:p>
          <a:p>
            <a:pPr lvl="2"/>
            <a:endParaRPr lang="en-US" altLang="zh-TW" dirty="0"/>
          </a:p>
          <a:p>
            <a:pPr marL="914400" lvl="2" indent="0">
              <a:buNone/>
            </a:pPr>
            <a:r>
              <a:rPr lang="en-US" altLang="zh-TW" dirty="0" smtClean="0">
                <a:sym typeface="Wingdings"/>
              </a:rPr>
              <a:t></a:t>
            </a:r>
            <a:r>
              <a:rPr lang="zh-TW" altLang="en-US" dirty="0" smtClean="0">
                <a:sym typeface="Wingdings"/>
              </a:rPr>
              <a:t>民眾對於奧運、世界盃足球賽的投入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242795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/>
              <a:t>運動全球化對運動發展的影響</a:t>
            </a:r>
            <a:endParaRPr kumimoji="1" lang="en-US" altLang="zh-TW" dirty="0" smtClean="0"/>
          </a:p>
          <a:p>
            <a:pPr lvl="1"/>
            <a:r>
              <a:rPr lang="zh-TW" altLang="zh-TW" dirty="0"/>
              <a:t>奧林匹克運動會：全球運動競爭的場址 </a:t>
            </a:r>
            <a:endParaRPr lang="en-US" altLang="zh-TW" dirty="0" smtClean="0"/>
          </a:p>
          <a:p>
            <a:pPr lvl="2"/>
            <a:r>
              <a:rPr lang="zh-TW" altLang="zh-TW" dirty="0"/>
              <a:t>奧運從個人目標的追求，逐漸轉變為國家對抗後，奧運會便成為國家之間展現國家力量與表達愛國情懷的場域 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歷屆</a:t>
            </a:r>
            <a:r>
              <a:rPr lang="zh-TW" altLang="en-US" dirty="0" smtClean="0"/>
              <a:t>奧運</a:t>
            </a:r>
            <a:r>
              <a:rPr lang="zh-TW" altLang="en-US" dirty="0" smtClean="0"/>
              <a:t>期間，也</a:t>
            </a:r>
            <a:r>
              <a:rPr lang="zh-TW" altLang="en-US" dirty="0"/>
              <a:t>曾</a:t>
            </a:r>
            <a:r>
              <a:rPr lang="zh-TW" altLang="en-US" dirty="0" smtClean="0"/>
              <a:t>受到</a:t>
            </a:r>
            <a:r>
              <a:rPr lang="zh-TW" altLang="en-US" dirty="0" smtClean="0"/>
              <a:t>不同的政治干擾。舉辦城市有</a:t>
            </a:r>
            <a:r>
              <a:rPr lang="zh-TW" altLang="en-US" dirty="0" smtClean="0"/>
              <a:t>時會在舉辦</a:t>
            </a:r>
            <a:r>
              <a:rPr lang="zh-TW" altLang="en-US" dirty="0" smtClean="0"/>
              <a:t>賽事過程中表露政治傾向，並透過賽會向其他國家傳遞</a:t>
            </a:r>
            <a:endParaRPr lang="en-US" altLang="zh-TW" dirty="0" smtClean="0"/>
          </a:p>
          <a:p>
            <a:pPr lvl="1"/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3567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zh-TW" dirty="0"/>
              <a:t>足球：最為全球化的運動項目</a:t>
            </a:r>
          </a:p>
          <a:p>
            <a:pPr lvl="2"/>
            <a:r>
              <a:rPr lang="en-US" altLang="zh-TW" dirty="0"/>
              <a:t>FIFA</a:t>
            </a:r>
            <a:r>
              <a:rPr lang="zh-TW" altLang="zh-TW" dirty="0"/>
              <a:t>的會員國比聯合國會員國多</a:t>
            </a:r>
          </a:p>
          <a:p>
            <a:pPr lvl="2"/>
            <a:r>
              <a:rPr lang="zh-TW" altLang="zh-TW" dirty="0"/>
              <a:t>允許球員在不同聯盟的轉移</a:t>
            </a:r>
            <a:r>
              <a:rPr lang="en-US" altLang="zh-TW" dirty="0"/>
              <a:t>/</a:t>
            </a:r>
            <a:r>
              <a:rPr lang="zh-TW" altLang="zh-TW" dirty="0"/>
              <a:t>交易，使得足球成為全世界最自由的職業運動，同時也是全球化發展最先</a:t>
            </a:r>
            <a:r>
              <a:rPr lang="zh-TW" altLang="zh-TW" dirty="0" smtClean="0"/>
              <a:t>進的</a:t>
            </a:r>
            <a:endParaRPr lang="zh-TW" altLang="zh-TW" dirty="0"/>
          </a:p>
          <a:p>
            <a:pPr lvl="2"/>
            <a:r>
              <a:rPr lang="zh-TW" altLang="zh-TW" dirty="0"/>
              <a:t>自由勞動市場或許提昇整體賽事水準，但降低聯盟內部的競爭性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32524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/>
              <a:t>美國職業棒球運動的全球化</a:t>
            </a:r>
            <a:endParaRPr kumimoji="1" lang="en-US" altLang="zh-TW" dirty="0" smtClean="0"/>
          </a:p>
          <a:p>
            <a:pPr lvl="1"/>
            <a:r>
              <a:rPr kumimoji="1" lang="zh-TW" altLang="en-US" dirty="0" smtClean="0"/>
              <a:t>初期以白人為主</a:t>
            </a:r>
            <a:endParaRPr kumimoji="1" lang="en-US" altLang="zh-TW" dirty="0" smtClean="0"/>
          </a:p>
          <a:p>
            <a:pPr lvl="1"/>
            <a:r>
              <a:rPr lang="en-US" altLang="zh-TW" dirty="0" smtClean="0"/>
              <a:t>1890</a:t>
            </a:r>
            <a:r>
              <a:rPr lang="zh-TW" altLang="zh-TW" dirty="0"/>
              <a:t>年代後開始招募非裔美國人或來自中美洲的選手，外籍選手的人數也逐漸增</a:t>
            </a:r>
            <a:r>
              <a:rPr lang="zh-TW" altLang="zh-TW" dirty="0" smtClean="0"/>
              <a:t>加</a:t>
            </a:r>
            <a:endParaRPr lang="en-US" altLang="zh-TW" dirty="0" smtClean="0"/>
          </a:p>
          <a:p>
            <a:pPr lvl="1"/>
            <a:r>
              <a:rPr lang="zh-TW" altLang="zh-TW" dirty="0"/>
              <a:t>球員國籍的多樣性反應棒</a:t>
            </a:r>
            <a:r>
              <a:rPr lang="zh-TW" altLang="zh-TW" dirty="0" smtClean="0"/>
              <a:t>球的全球化發展</a:t>
            </a:r>
            <a:r>
              <a:rPr lang="zh-TW" altLang="en-US" dirty="0" smtClean="0"/>
              <a:t>，另一方面，</a:t>
            </a:r>
            <a:r>
              <a:rPr lang="zh-TW" altLang="zh-TW" dirty="0"/>
              <a:t>球迷組成及其財務效益也為棒球必須持續全球化拓張的因素</a:t>
            </a:r>
          </a:p>
          <a:p>
            <a:pPr marL="457200" lvl="1" indent="0">
              <a:buNone/>
            </a:pPr>
            <a:r>
              <a:rPr lang="zh-TW" altLang="zh-TW" dirty="0" smtClean="0"/>
              <a:t>  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1966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/>
              <a:t>美國職業籃球運動的</a:t>
            </a:r>
            <a:r>
              <a:rPr kumimoji="1" lang="zh-TW" altLang="en-US" dirty="0"/>
              <a:t>全球化</a:t>
            </a:r>
            <a:endParaRPr kumimoji="1" lang="en-US" altLang="zh-TW" dirty="0"/>
          </a:p>
          <a:p>
            <a:pPr lvl="1"/>
            <a:r>
              <a:rPr lang="en-US" altLang="zh-TW" dirty="0"/>
              <a:t>1950</a:t>
            </a:r>
            <a:r>
              <a:rPr lang="zh-TW" altLang="zh-TW" dirty="0"/>
              <a:t>年代對招募非本國籍運動員比較沒有興趣</a:t>
            </a:r>
          </a:p>
          <a:p>
            <a:pPr lvl="1"/>
            <a:r>
              <a:rPr lang="en-US" altLang="zh-TW" dirty="0"/>
              <a:t>1992</a:t>
            </a:r>
            <a:r>
              <a:rPr lang="zh-TW" altLang="zh-TW" dirty="0"/>
              <a:t>年後因為奧運賽事的交流，而增加歐洲選手進入</a:t>
            </a:r>
            <a:r>
              <a:rPr lang="en-US" altLang="zh-TW" dirty="0"/>
              <a:t>NBA</a:t>
            </a:r>
            <a:r>
              <a:rPr lang="zh-TW" altLang="zh-TW" dirty="0"/>
              <a:t>的</a:t>
            </a:r>
            <a:r>
              <a:rPr lang="zh-TW" altLang="zh-TW" dirty="0" smtClean="0"/>
              <a:t>比例</a:t>
            </a:r>
            <a:r>
              <a:rPr lang="zh-TW" altLang="en-US" dirty="0" smtClean="0"/>
              <a:t>，</a:t>
            </a:r>
            <a:r>
              <a:rPr lang="zh-TW" altLang="zh-TW" dirty="0" smtClean="0"/>
              <a:t>加上</a:t>
            </a:r>
            <a:r>
              <a:rPr lang="en-US" altLang="zh-TW" dirty="0"/>
              <a:t>NBA</a:t>
            </a:r>
            <a:r>
              <a:rPr lang="zh-TW" altLang="zh-TW" dirty="0"/>
              <a:t>主席準備將美國職業籃球的版圖拓展至全球，因而開啟國際球員流動的契機 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75584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_Rok76Zn1-E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57200" y="1547813"/>
            <a:ext cx="8229600" cy="462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253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大綱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/>
              <a:t>什麼是全球化</a:t>
            </a:r>
            <a:endParaRPr kumimoji="1" lang="en-US" altLang="zh-TW" dirty="0" smtClean="0"/>
          </a:p>
          <a:p>
            <a:r>
              <a:rPr kumimoji="1" lang="zh-TW" altLang="en-US" dirty="0" smtClean="0"/>
              <a:t>全球化的進程</a:t>
            </a:r>
            <a:endParaRPr kumimoji="1" lang="en-US" altLang="zh-TW" dirty="0" smtClean="0"/>
          </a:p>
          <a:p>
            <a:r>
              <a:rPr kumimoji="1" lang="zh-TW" altLang="en-US" dirty="0" smtClean="0"/>
              <a:t>全球化對</a:t>
            </a:r>
            <a:r>
              <a:rPr kumimoji="1" lang="zh-TW" altLang="en-US" dirty="0" smtClean="0"/>
              <a:t>運動的影響</a:t>
            </a:r>
            <a:endParaRPr kumimoji="1" lang="en-US" altLang="zh-TW" dirty="0" smtClean="0"/>
          </a:p>
          <a:p>
            <a:r>
              <a:rPr kumimoji="1" lang="zh-TW" altLang="en-US" dirty="0" smtClean="0"/>
              <a:t>全球化與運動勞動力遷移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21041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全球化與運動勞動力遷移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82330"/>
          </a:xfrm>
        </p:spPr>
        <p:txBody>
          <a:bodyPr>
            <a:normAutofit/>
          </a:bodyPr>
          <a:lstStyle/>
          <a:p>
            <a:r>
              <a:rPr kumimoji="1" lang="zh-TW" altLang="en-US" dirty="0" smtClean="0"/>
              <a:t>世界體系理論</a:t>
            </a:r>
            <a:endParaRPr kumimoji="1" lang="en-US" altLang="zh-TW" dirty="0" smtClean="0"/>
          </a:p>
          <a:p>
            <a:pPr lvl="1"/>
            <a:r>
              <a:rPr kumimoji="1" lang="zh-TW" altLang="en-US" dirty="0" smtClean="0"/>
              <a:t>用以解釋資本主義全球起源、運作及其結果的觀點</a:t>
            </a:r>
            <a:endParaRPr kumimoji="1" lang="en-US" altLang="zh-TW" dirty="0" smtClean="0"/>
          </a:p>
          <a:p>
            <a:pPr lvl="1"/>
            <a:r>
              <a:rPr kumimoji="1" lang="zh-TW" altLang="en-US" dirty="0" smtClean="0"/>
              <a:t>國家之間呈現核心</a:t>
            </a:r>
            <a:r>
              <a:rPr kumimoji="1" lang="en-US" altLang="zh-TW" dirty="0" smtClean="0"/>
              <a:t>-</a:t>
            </a:r>
            <a:r>
              <a:rPr kumimoji="1" lang="zh-TW" altLang="en-US" dirty="0" smtClean="0"/>
              <a:t>半邊陲</a:t>
            </a:r>
            <a:r>
              <a:rPr kumimoji="1" lang="en-US" altLang="zh-TW" dirty="0" smtClean="0"/>
              <a:t>-</a:t>
            </a:r>
            <a:r>
              <a:rPr kumimoji="1" lang="zh-TW" altLang="en-US" dirty="0" smtClean="0"/>
              <a:t>邊陲的層級關係</a:t>
            </a:r>
            <a:endParaRPr kumimoji="1" lang="en-US" altLang="zh-TW" dirty="0" smtClean="0"/>
          </a:p>
          <a:p>
            <a:pPr lvl="1"/>
            <a:r>
              <a:rPr lang="zh-TW" altLang="zh-TW" dirty="0"/>
              <a:t>在某些條件下，全球資本主義是會出現不同國家或地域向上或向下流動的情況 </a:t>
            </a:r>
            <a:endParaRPr kumimoji="1" lang="en-US" altLang="zh-TW" dirty="0" smtClean="0"/>
          </a:p>
        </p:txBody>
      </p:sp>
      <p:sp>
        <p:nvSpPr>
          <p:cNvPr id="4" name="圓角矩形 3"/>
          <p:cNvSpPr/>
          <p:nvPr/>
        </p:nvSpPr>
        <p:spPr>
          <a:xfrm>
            <a:off x="405349" y="4782530"/>
            <a:ext cx="8309657" cy="136450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zh-TW" altLang="en-US" dirty="0" smtClean="0"/>
              <a:t>核心國家：仰賴先進技術與工業產品控制支配其他國家的國家，佔世界體系中的主導位置</a:t>
            </a:r>
            <a:endParaRPr kumimoji="1" lang="en-US" altLang="zh-TW" dirty="0" smtClean="0"/>
          </a:p>
          <a:p>
            <a:r>
              <a:rPr kumimoji="1" lang="zh-TW" altLang="en-US" dirty="0" smtClean="0"/>
              <a:t>半邊陲國家：既可以某種程度控制邊陲國家，又受制於核心國家的國家</a:t>
            </a:r>
            <a:endParaRPr kumimoji="1" lang="en-US" altLang="zh-TW" dirty="0" smtClean="0"/>
          </a:p>
          <a:p>
            <a:r>
              <a:rPr kumimoji="1" lang="zh-TW" altLang="en-US" dirty="0" smtClean="0"/>
              <a:t>邊陲國家：指不得不出口自然資源及初級產品，而受制於核心國家的弱小國家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0181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/>
              <a:t>世界體系理論與依賴理論</a:t>
            </a:r>
            <a:r>
              <a:rPr lang="zh-TW" altLang="zh-TW" dirty="0"/>
              <a:t>說明台灣作為半邊陲國家，對於美日棒球的依賴及追求核心位置的行動展現 </a:t>
            </a:r>
            <a:endParaRPr lang="en-US" altLang="zh-TW" dirty="0" smtClean="0"/>
          </a:p>
          <a:p>
            <a:endParaRPr lang="en-US" altLang="zh-TW" dirty="0" smtClean="0"/>
          </a:p>
          <a:p>
            <a:r>
              <a:rPr kumimoji="1" lang="zh-TW" altLang="en-US" dirty="0" smtClean="0"/>
              <a:t>臺灣的全球化運動</a:t>
            </a:r>
            <a:r>
              <a:rPr kumimoji="1" lang="zh-TW" altLang="en-US" dirty="0" smtClean="0"/>
              <a:t>勞動力遷移</a:t>
            </a:r>
            <a:r>
              <a:rPr kumimoji="1" lang="zh-TW" altLang="en-US" dirty="0" smtClean="0"/>
              <a:t>，主要聚焦於棒球與籃球的運動員遷移行動</a:t>
            </a:r>
            <a:endParaRPr kumimoji="1" lang="en-US" altLang="zh-TW" dirty="0" smtClean="0"/>
          </a:p>
          <a:p>
            <a:pPr lvl="1"/>
            <a:r>
              <a:rPr kumimoji="1" lang="zh-TW" altLang="en-US" dirty="0" smtClean="0"/>
              <a:t>棒球：美國、日本</a:t>
            </a:r>
            <a:endParaRPr kumimoji="1" lang="en-US" altLang="zh-TW" dirty="0" smtClean="0"/>
          </a:p>
          <a:p>
            <a:pPr lvl="1"/>
            <a:r>
              <a:rPr kumimoji="1" lang="zh-TW" altLang="en-US" dirty="0" smtClean="0"/>
              <a:t>籃球：美國、中國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77694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/>
              <a:t>全球化與運動勞動力遷移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全球運動勞動力遷移</a:t>
            </a:r>
            <a:r>
              <a:rPr lang="zh-TW" altLang="en-US" dirty="0" smtClean="0"/>
              <a:t>的</a:t>
            </a:r>
            <a:r>
              <a:rPr lang="zh-TW" altLang="zh-TW" dirty="0" smtClean="0"/>
              <a:t>正向效</a:t>
            </a:r>
            <a:r>
              <a:rPr lang="zh-TW" altLang="zh-TW" dirty="0"/>
              <a:t>益</a:t>
            </a:r>
          </a:p>
          <a:p>
            <a:pPr lvl="1"/>
            <a:r>
              <a:rPr lang="zh-TW" altLang="zh-TW" dirty="0"/>
              <a:t>運動員技能提昇</a:t>
            </a:r>
          </a:p>
          <a:p>
            <a:pPr lvl="1"/>
            <a:r>
              <a:rPr lang="zh-TW" altLang="zh-TW" dirty="0"/>
              <a:t>運動全球普及化</a:t>
            </a:r>
          </a:p>
          <a:p>
            <a:pPr lvl="1"/>
            <a:r>
              <a:rPr lang="zh-TW" altLang="zh-TW" dirty="0"/>
              <a:t>拓展媒體曝光</a:t>
            </a:r>
          </a:p>
          <a:p>
            <a:pPr lvl="1"/>
            <a:r>
              <a:rPr lang="zh-TW" altLang="zh-TW" dirty="0"/>
              <a:t>增加觀看人數</a:t>
            </a:r>
            <a:r>
              <a:rPr lang="en-US" altLang="zh-TW" dirty="0"/>
              <a:t>/</a:t>
            </a:r>
            <a:r>
              <a:rPr lang="zh-TW" altLang="zh-TW" dirty="0"/>
              <a:t>粉絲</a:t>
            </a:r>
          </a:p>
          <a:p>
            <a:endParaRPr lang="zh-TW" altLang="zh-TW" dirty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34087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全球運動勞動力遷移的爭議</a:t>
            </a:r>
          </a:p>
          <a:p>
            <a:pPr lvl="1"/>
            <a:r>
              <a:rPr lang="zh-TW" altLang="zh-TW" dirty="0"/>
              <a:t>年輕運動員的適應</a:t>
            </a:r>
          </a:p>
          <a:p>
            <a:pPr lvl="1"/>
            <a:r>
              <a:rPr lang="zh-TW" altLang="zh-TW" dirty="0"/>
              <a:t>剝削</a:t>
            </a:r>
          </a:p>
          <a:p>
            <a:pPr lvl="1"/>
            <a:r>
              <a:rPr lang="zh-TW" altLang="zh-TW" dirty="0"/>
              <a:t>運動中的不平等不公平現象（不同國家間的權力關係及互動）</a:t>
            </a:r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4933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結語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/>
              <a:t>運動全球化的發展帶來許多爭議，但同時也增加更多討論及理解運動的觀點</a:t>
            </a:r>
            <a:endParaRPr kumimoji="1" lang="en-US" altLang="zh-TW" dirty="0"/>
          </a:p>
          <a:p>
            <a:r>
              <a:rPr kumimoji="1" lang="zh-TW" altLang="en-US" dirty="0" smtClean="0"/>
              <a:t>全球化涉及經濟、政治及文化等不同面向，而無法僅從單一面向理解全球化現象的複雜性</a:t>
            </a:r>
            <a:endParaRPr kumimoji="1" lang="en-US" altLang="zh-TW" dirty="0" smtClean="0"/>
          </a:p>
          <a:p>
            <a:pPr marL="0" indent="0">
              <a:buNone/>
            </a:pPr>
            <a:endParaRPr kumimoji="1" lang="en-US" altLang="zh-TW" dirty="0" smtClean="0"/>
          </a:p>
          <a:p>
            <a:endParaRPr kumimoji="1" lang="en-US" altLang="zh-TW" dirty="0" smtClean="0"/>
          </a:p>
          <a:p>
            <a:endParaRPr kumimoji="1" lang="en-US" altLang="zh-TW" dirty="0" smtClean="0"/>
          </a:p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67028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TW" altLang="en-US" dirty="0" smtClean="0"/>
              <a:t>全球化</a:t>
            </a:r>
            <a:endParaRPr kumimoji="1" lang="en-US" altLang="zh-TW" dirty="0" smtClean="0"/>
          </a:p>
          <a:p>
            <a:pPr lvl="1"/>
            <a:r>
              <a:rPr kumimoji="1" lang="zh-TW" altLang="en-US" dirty="0" smtClean="0"/>
              <a:t>最</a:t>
            </a:r>
            <a:r>
              <a:rPr kumimoji="1" lang="zh-TW" altLang="en-US" dirty="0"/>
              <a:t>初</a:t>
            </a:r>
            <a:r>
              <a:rPr kumimoji="1" lang="zh-TW" altLang="en-US" dirty="0" smtClean="0"/>
              <a:t>出現</a:t>
            </a:r>
            <a:r>
              <a:rPr kumimoji="1" lang="zh-TW" altLang="en-US" dirty="0" smtClean="0"/>
              <a:t>在學術研究及大眾傳播，而後逐漸延伸至各個領域</a:t>
            </a:r>
            <a:endParaRPr kumimoji="1" lang="en-US" altLang="zh-TW" dirty="0" smtClean="0"/>
          </a:p>
          <a:p>
            <a:r>
              <a:rPr lang="zh-TW" altLang="zh-TW" dirty="0"/>
              <a:t>全球化是一種社會進程，在時間與空間的壓縮之下使得世界各地的交流更為頻繁， </a:t>
            </a:r>
            <a:r>
              <a:rPr lang="zh-TW" altLang="en-US" dirty="0"/>
              <a:t>關</a:t>
            </a:r>
            <a:r>
              <a:rPr lang="zh-TW" altLang="zh-TW" dirty="0" smtClean="0"/>
              <a:t>係</a:t>
            </a:r>
            <a:r>
              <a:rPr lang="zh-TW" altLang="zh-TW" dirty="0"/>
              <a:t>也更</a:t>
            </a:r>
            <a:r>
              <a:rPr lang="zh-TW" altLang="zh-TW" dirty="0" smtClean="0"/>
              <a:t>加緊密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科技進步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傳播媒體與交通工具的發達</a:t>
            </a:r>
            <a:r>
              <a:rPr lang="zh-TW" altLang="zh-TW" dirty="0" smtClean="0"/>
              <a:t> 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40959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全球化現象涉及的面向包含文化、經濟、政治等不同</a:t>
            </a:r>
            <a:r>
              <a:rPr lang="zh-TW" altLang="zh-TW" dirty="0" smtClean="0"/>
              <a:t>範疇</a:t>
            </a:r>
            <a:r>
              <a:rPr lang="zh-TW" altLang="en-US" dirty="0" smtClean="0"/>
              <a:t>。</a:t>
            </a:r>
            <a:r>
              <a:rPr lang="zh-TW" altLang="zh-TW" dirty="0" smtClean="0"/>
              <a:t>在討論全球化之</a:t>
            </a:r>
            <a:r>
              <a:rPr lang="zh-TW" altLang="zh-TW" dirty="0"/>
              <a:t>前，必須要能理解</a:t>
            </a:r>
            <a:r>
              <a:rPr lang="zh-TW" altLang="zh-TW" dirty="0" smtClean="0"/>
              <a:t>全球</a:t>
            </a:r>
            <a:r>
              <a:rPr lang="zh-TW" altLang="en-US" dirty="0" smtClean="0"/>
              <a:t>化</a:t>
            </a:r>
            <a:r>
              <a:rPr lang="zh-TW" altLang="zh-TW" dirty="0" smtClean="0"/>
              <a:t>概念</a:t>
            </a:r>
            <a:r>
              <a:rPr lang="zh-TW" altLang="zh-TW" dirty="0"/>
              <a:t>的不同面向，及其彼此之</a:t>
            </a:r>
            <a:r>
              <a:rPr lang="zh-TW" altLang="zh-TW" dirty="0" smtClean="0"/>
              <a:t>間的關係</a:t>
            </a:r>
            <a:r>
              <a:rPr lang="zh-TW" altLang="en-US" dirty="0" smtClean="0"/>
              <a:t>。</a:t>
            </a:r>
            <a:r>
              <a:rPr lang="zh-TW" altLang="zh-TW" dirty="0" smtClean="0"/>
              <a:t> </a:t>
            </a:r>
            <a:endParaRPr lang="en-US" altLang="zh-TW" dirty="0" smtClean="0"/>
          </a:p>
          <a:p>
            <a:r>
              <a:rPr lang="zh-TW" altLang="zh-TW" dirty="0" smtClean="0"/>
              <a:t>運動，</a:t>
            </a:r>
            <a:r>
              <a:rPr lang="zh-TW" altLang="zh-TW" dirty="0" smtClean="0"/>
              <a:t>具備</a:t>
            </a:r>
            <a:r>
              <a:rPr lang="zh-TW" altLang="zh-TW" dirty="0"/>
              <a:t>文化、經濟及政治的不同面向的融合，因此，無法置身於全球化浪潮之外 </a:t>
            </a:r>
            <a:r>
              <a:rPr lang="zh-TW" altLang="en-US" dirty="0" smtClean="0"/>
              <a:t>。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591591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zh-TW" altLang="en-US" dirty="0"/>
          </a:p>
        </p:txBody>
      </p:sp>
      <p:pic>
        <p:nvPicPr>
          <p:cNvPr id="4" name="0OC7GKpuSp4"/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57200" y="1600200"/>
            <a:ext cx="8229600" cy="4629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413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dirty="0" smtClean="0"/>
              <a:t>全球化的進程</a:t>
            </a:r>
            <a:endParaRPr kumimoji="1"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en-US" altLang="zh-TW" dirty="0" err="1" smtClean="0"/>
              <a:t>Schole</a:t>
            </a:r>
            <a:r>
              <a:rPr kumimoji="1" lang="zh-TW" altLang="en-US" dirty="0" smtClean="0"/>
              <a:t> </a:t>
            </a:r>
            <a:r>
              <a:rPr kumimoji="1" lang="en-US" altLang="zh-TW" dirty="0" smtClean="0"/>
              <a:t>(2000)</a:t>
            </a:r>
            <a:r>
              <a:rPr kumimoji="1" lang="zh-TW" altLang="en-US" dirty="0" smtClean="0"/>
              <a:t> 指出五項與全球化相關的概念</a:t>
            </a:r>
            <a:endParaRPr kumimoji="1" lang="en-US" altLang="zh-TW" dirty="0" smtClean="0"/>
          </a:p>
          <a:p>
            <a:pPr lvl="1"/>
            <a:r>
              <a:rPr lang="zh-TW" altLang="zh-TW" dirty="0"/>
              <a:t>國際化 </a:t>
            </a:r>
            <a:r>
              <a:rPr lang="en-US" altLang="zh-TW" dirty="0"/>
              <a:t>(internationalization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lvl="1"/>
            <a:r>
              <a:rPr lang="zh-TW" altLang="zh-TW" dirty="0" smtClean="0"/>
              <a:t>自由化 </a:t>
            </a:r>
            <a:r>
              <a:rPr lang="en-US" altLang="zh-TW" dirty="0"/>
              <a:t>(</a:t>
            </a:r>
            <a:r>
              <a:rPr lang="en-US" altLang="zh-TW" dirty="0" err="1"/>
              <a:t>libralisation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lvl="1"/>
            <a:r>
              <a:rPr lang="zh-TW" altLang="zh-TW" dirty="0" smtClean="0"/>
              <a:t>普</a:t>
            </a:r>
            <a:r>
              <a:rPr lang="zh-TW" altLang="zh-TW" dirty="0"/>
              <a:t>世化</a:t>
            </a:r>
            <a:r>
              <a:rPr lang="en-US" altLang="zh-TW" dirty="0"/>
              <a:t>(</a:t>
            </a:r>
            <a:r>
              <a:rPr lang="en-US" altLang="zh-TW" dirty="0" err="1"/>
              <a:t>unversalisation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pPr lvl="1"/>
            <a:r>
              <a:rPr lang="zh-TW" altLang="zh-TW" dirty="0"/>
              <a:t>去領土化 </a:t>
            </a:r>
            <a:r>
              <a:rPr lang="en-US" altLang="zh-TW" dirty="0"/>
              <a:t>(</a:t>
            </a:r>
            <a:r>
              <a:rPr lang="en-US" altLang="zh-TW" dirty="0" err="1"/>
              <a:t>deterritorialisation</a:t>
            </a:r>
            <a:r>
              <a:rPr lang="en-US" altLang="zh-TW" dirty="0"/>
              <a:t>)</a:t>
            </a:r>
            <a:endParaRPr lang="zh-TW" altLang="zh-TW" dirty="0"/>
          </a:p>
          <a:p>
            <a:pPr lvl="1"/>
            <a:r>
              <a:rPr lang="zh-TW" altLang="zh-TW" dirty="0" smtClean="0"/>
              <a:t>西方化 </a:t>
            </a:r>
            <a:r>
              <a:rPr lang="en-US" altLang="zh-TW" dirty="0"/>
              <a:t>(</a:t>
            </a:r>
            <a:r>
              <a:rPr lang="en-US" altLang="zh-TW" dirty="0" err="1"/>
              <a:t>westerization</a:t>
            </a:r>
            <a:r>
              <a:rPr lang="en-US" altLang="zh-TW" dirty="0"/>
              <a:t> )/</a:t>
            </a:r>
            <a:r>
              <a:rPr lang="zh-TW" altLang="zh-TW" dirty="0"/>
              <a:t>美國化 </a:t>
            </a:r>
            <a:r>
              <a:rPr lang="en-US" altLang="zh-TW" dirty="0"/>
              <a:t>(</a:t>
            </a:r>
            <a:r>
              <a:rPr lang="en-US" altLang="zh-TW" dirty="0" err="1"/>
              <a:t>americanisation</a:t>
            </a:r>
            <a:r>
              <a:rPr lang="en-US" altLang="zh-TW" dirty="0"/>
              <a:t>) </a:t>
            </a:r>
          </a:p>
          <a:p>
            <a:pPr marL="457200" lvl="1" indent="0">
              <a:buNone/>
            </a:pPr>
            <a:endParaRPr kumimoji="1" lang="en-US" altLang="zh-TW" dirty="0" smtClean="0"/>
          </a:p>
          <a:p>
            <a:pPr marL="457200" lvl="1" indent="0">
              <a:buNone/>
            </a:pPr>
            <a:r>
              <a:rPr kumimoji="1" lang="en-US" altLang="zh-TW" dirty="0" smtClean="0">
                <a:sym typeface="Wingdings"/>
              </a:rPr>
              <a:t></a:t>
            </a:r>
            <a:r>
              <a:rPr kumimoji="1" lang="zh-TW" altLang="en-US" dirty="0" smtClean="0">
                <a:sym typeface="Wingdings"/>
              </a:rPr>
              <a:t>上述五項概念與經濟、政治、文化面向相關，且有助於理解特定面向的重要性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078684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zh-TW" dirty="0"/>
              <a:t>國際化 </a:t>
            </a:r>
            <a:r>
              <a:rPr lang="en-US" altLang="zh-TW" dirty="0"/>
              <a:t>(internationalization)</a:t>
            </a:r>
          </a:p>
          <a:p>
            <a:pPr lvl="2"/>
            <a:r>
              <a:rPr kumimoji="1" lang="zh-TW" altLang="en-US" dirty="0" smtClean="0"/>
              <a:t>各種形式的跨國流通，包含不同國家之間人民和文化價值、觀念方面的交流</a:t>
            </a:r>
            <a:endParaRPr kumimoji="1" lang="en-US" altLang="zh-TW" dirty="0" smtClean="0"/>
          </a:p>
          <a:p>
            <a:pPr lvl="2"/>
            <a:r>
              <a:rPr kumimoji="1" lang="zh-TW" altLang="en-US" dirty="0" smtClean="0"/>
              <a:t>國際運動員的交易</a:t>
            </a:r>
            <a:endParaRPr kumimoji="1" lang="en-US" altLang="zh-TW" dirty="0" smtClean="0"/>
          </a:p>
          <a:p>
            <a:pPr lvl="2"/>
            <a:r>
              <a:rPr kumimoji="1" lang="zh-TW" altLang="en-US" dirty="0" smtClean="0"/>
              <a:t>國際巡迴賽事場次的增加</a:t>
            </a:r>
            <a:endParaRPr kumimoji="1" lang="en-US" altLang="zh-TW" dirty="0" smtClean="0"/>
          </a:p>
          <a:p>
            <a:pPr lvl="2"/>
            <a:endParaRPr kumimoji="1" lang="en-US" altLang="zh-TW" dirty="0"/>
          </a:p>
          <a:p>
            <a:pPr lvl="1"/>
            <a:r>
              <a:rPr lang="zh-TW" altLang="zh-TW" dirty="0"/>
              <a:t>自由化 </a:t>
            </a:r>
            <a:r>
              <a:rPr lang="en-US" altLang="zh-TW" dirty="0"/>
              <a:t>(</a:t>
            </a:r>
            <a:r>
              <a:rPr lang="en-US" altLang="zh-TW" dirty="0" err="1"/>
              <a:t>libralisation</a:t>
            </a:r>
            <a:r>
              <a:rPr lang="en-US" altLang="zh-TW" dirty="0"/>
              <a:t>)</a:t>
            </a:r>
          </a:p>
          <a:p>
            <a:pPr lvl="2"/>
            <a:r>
              <a:rPr lang="zh-TW" altLang="zh-TW" dirty="0"/>
              <a:t>國家政府對於跨國商業集團限制的調整（放寬）</a:t>
            </a:r>
            <a:endParaRPr lang="en-US" altLang="zh-TW" dirty="0"/>
          </a:p>
          <a:p>
            <a:pPr lvl="2"/>
            <a:r>
              <a:rPr lang="zh-TW" altLang="zh-TW" dirty="0"/>
              <a:t>世界貿易組織的權力逐漸增加，並產生區域性聯盟</a:t>
            </a:r>
            <a:endParaRPr lang="en-US" altLang="zh-TW" dirty="0"/>
          </a:p>
          <a:p>
            <a:pPr lvl="2"/>
            <a:r>
              <a:rPr kumimoji="1" lang="zh-TW" altLang="en-US" dirty="0" smtClean="0"/>
              <a:t>運動員的轉隊交易及非本國籍球員的人數限制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8095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zh-TW" dirty="0" smtClean="0"/>
              <a:t>普</a:t>
            </a:r>
            <a:r>
              <a:rPr lang="zh-TW" altLang="zh-TW" dirty="0"/>
              <a:t>世化</a:t>
            </a:r>
            <a:r>
              <a:rPr lang="en-US" altLang="zh-TW" dirty="0"/>
              <a:t>(</a:t>
            </a:r>
            <a:r>
              <a:rPr lang="en-US" altLang="zh-TW" dirty="0" err="1"/>
              <a:t>unversalisation</a:t>
            </a:r>
            <a:r>
              <a:rPr lang="en-US" altLang="zh-TW" dirty="0" smtClean="0"/>
              <a:t>)</a:t>
            </a:r>
          </a:p>
          <a:p>
            <a:pPr lvl="2"/>
            <a:r>
              <a:rPr lang="zh-TW" altLang="en-US" dirty="0" smtClean="0"/>
              <a:t>文化普世價值的傳遞、現存文化的融合，以及同質性的文化體驗</a:t>
            </a:r>
            <a:endParaRPr lang="en-US" altLang="zh-TW" dirty="0" smtClean="0"/>
          </a:p>
          <a:p>
            <a:pPr lvl="2"/>
            <a:r>
              <a:rPr lang="zh-TW" altLang="en-US" dirty="0" smtClean="0"/>
              <a:t>國際大型綜合性運動賽事的發展，及其對於民眾理解運動賽事的影響</a:t>
            </a:r>
            <a:endParaRPr lang="en-US" altLang="zh-TW" dirty="0" smtClean="0"/>
          </a:p>
          <a:p>
            <a:pPr lvl="2"/>
            <a:endParaRPr lang="en-US" altLang="zh-TW" dirty="0"/>
          </a:p>
          <a:p>
            <a:pPr lvl="1"/>
            <a:r>
              <a:rPr lang="zh-TW" altLang="zh-TW" dirty="0"/>
              <a:t>去領土化 </a:t>
            </a:r>
            <a:r>
              <a:rPr lang="en-US" altLang="zh-TW" dirty="0"/>
              <a:t>(</a:t>
            </a:r>
            <a:r>
              <a:rPr lang="en-US" altLang="zh-TW" dirty="0" err="1"/>
              <a:t>deterritorialisation</a:t>
            </a:r>
            <a:r>
              <a:rPr lang="en-US" altLang="zh-TW" dirty="0"/>
              <a:t>)</a:t>
            </a:r>
            <a:endParaRPr lang="zh-TW" altLang="zh-TW" dirty="0"/>
          </a:p>
          <a:p>
            <a:pPr lvl="2"/>
            <a:r>
              <a:rPr kumimoji="1" lang="zh-TW" altLang="en-US" dirty="0"/>
              <a:t>因民眾對於空間、距離與位置</a:t>
            </a:r>
            <a:r>
              <a:rPr kumimoji="1" lang="zh-TW" altLang="en-US" dirty="0" smtClean="0"/>
              <a:t>等</a:t>
            </a:r>
            <a:r>
              <a:rPr kumimoji="1" lang="zh-TW" altLang="en-US" dirty="0"/>
              <a:t>知</a:t>
            </a:r>
            <a:r>
              <a:rPr kumimoji="1" lang="zh-TW" altLang="en-US" dirty="0" smtClean="0"/>
              <a:t>覺</a:t>
            </a:r>
            <a:r>
              <a:rPr kumimoji="1" lang="zh-TW" altLang="en-US" dirty="0" smtClean="0"/>
              <a:t>得</a:t>
            </a:r>
            <a:r>
              <a:rPr kumimoji="1" lang="zh-TW" altLang="en-US" dirty="0"/>
              <a:t>改變，造成時空觀念與社會關係的改變</a:t>
            </a:r>
            <a:endParaRPr kumimoji="1" lang="en-US" altLang="zh-TW" dirty="0"/>
          </a:p>
          <a:p>
            <a:pPr lvl="2"/>
            <a:r>
              <a:rPr kumimoji="1" lang="zh-TW" altLang="en-US" dirty="0"/>
              <a:t>國際運動賽事的現場轉播</a:t>
            </a:r>
          </a:p>
          <a:p>
            <a:pPr lvl="2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352443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zh-TW" dirty="0" smtClean="0"/>
              <a:t>西方化 </a:t>
            </a:r>
            <a:r>
              <a:rPr lang="en-US" altLang="zh-TW" dirty="0"/>
              <a:t>(</a:t>
            </a:r>
            <a:r>
              <a:rPr lang="en-US" altLang="zh-TW" dirty="0" err="1"/>
              <a:t>westerization</a:t>
            </a:r>
            <a:r>
              <a:rPr lang="en-US" altLang="zh-TW" dirty="0"/>
              <a:t> )/</a:t>
            </a:r>
            <a:r>
              <a:rPr lang="zh-TW" altLang="zh-TW" dirty="0"/>
              <a:t>美國化 </a:t>
            </a:r>
            <a:r>
              <a:rPr lang="en-US" altLang="zh-TW" dirty="0"/>
              <a:t>(</a:t>
            </a:r>
            <a:r>
              <a:rPr lang="en-US" altLang="zh-TW" dirty="0" err="1"/>
              <a:t>americanisation</a:t>
            </a:r>
            <a:r>
              <a:rPr lang="en-US" altLang="zh-TW" dirty="0"/>
              <a:t>) </a:t>
            </a:r>
          </a:p>
          <a:p>
            <a:pPr lvl="2"/>
            <a:r>
              <a:rPr kumimoji="1" lang="zh-TW" altLang="en-US" dirty="0" smtClean="0"/>
              <a:t>現代化、資本主義、官僚體制等概念所影響的社會結構，逐漸拓展到世界各地</a:t>
            </a:r>
            <a:endParaRPr kumimoji="1" lang="en-US" altLang="zh-TW" dirty="0" smtClean="0"/>
          </a:p>
          <a:p>
            <a:pPr lvl="2"/>
            <a:r>
              <a:rPr kumimoji="1" lang="zh-TW" altLang="en-US" dirty="0" smtClean="0"/>
              <a:t>理性官僚體制的運動結構，包含運動聯盟、運動規則與規範及運動記錄</a:t>
            </a:r>
            <a:endParaRPr kumimoji="1" lang="en-US" altLang="zh-TW" dirty="0" smtClean="0"/>
          </a:p>
          <a:p>
            <a:pPr lvl="2"/>
            <a:r>
              <a:rPr kumimoji="1" lang="zh-TW" altLang="en-US" dirty="0" smtClean="0"/>
              <a:t>運動的商業化發展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86566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817</TotalTime>
  <Words>1318</Words>
  <Application>Microsoft Office PowerPoint</Application>
  <PresentationFormat>如螢幕大小 (4:3)</PresentationFormat>
  <Paragraphs>128</Paragraphs>
  <Slides>24</Slides>
  <Notes>6</Notes>
  <HiddenSlides>0</HiddenSlides>
  <MMClips>2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30" baseType="lpstr">
      <vt:lpstr>新細明體</vt:lpstr>
      <vt:lpstr>標楷體</vt:lpstr>
      <vt:lpstr>Arial</vt:lpstr>
      <vt:lpstr>Calibri</vt:lpstr>
      <vt:lpstr>Wingdings</vt:lpstr>
      <vt:lpstr>課程名稱</vt:lpstr>
      <vt:lpstr>運動與全球化(1)</vt:lpstr>
      <vt:lpstr>大綱</vt:lpstr>
      <vt:lpstr>PowerPoint 簡報</vt:lpstr>
      <vt:lpstr>PowerPoint 簡報</vt:lpstr>
      <vt:lpstr>PowerPoint 簡報</vt:lpstr>
      <vt:lpstr>全球化的進程</vt:lpstr>
      <vt:lpstr>PowerPoint 簡報</vt:lpstr>
      <vt:lpstr>PowerPoint 簡報</vt:lpstr>
      <vt:lpstr>PowerPoint 簡報</vt:lpstr>
      <vt:lpstr>PowerPoint 簡報</vt:lpstr>
      <vt:lpstr>全球化對運動的影響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全球化與運動勞動力遷移</vt:lpstr>
      <vt:lpstr>PowerPoint 簡報</vt:lpstr>
      <vt:lpstr>全球化與運動勞動力遷移</vt:lpstr>
      <vt:lpstr>PowerPoint 簡報</vt:lpstr>
      <vt:lpstr>結語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user</cp:lastModifiedBy>
  <cp:revision>55</cp:revision>
  <dcterms:created xsi:type="dcterms:W3CDTF">2017-11-07T02:54:43Z</dcterms:created>
  <dcterms:modified xsi:type="dcterms:W3CDTF">2018-06-24T01:23:02Z</dcterms:modified>
</cp:coreProperties>
</file>