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49" r:id="rId3"/>
    <p:sldId id="351" r:id="rId4"/>
    <p:sldId id="318" r:id="rId5"/>
    <p:sldId id="352" r:id="rId6"/>
    <p:sldId id="354" r:id="rId7"/>
    <p:sldId id="320" r:id="rId8"/>
    <p:sldId id="321" r:id="rId9"/>
    <p:sldId id="335" r:id="rId10"/>
    <p:sldId id="336" r:id="rId11"/>
    <p:sldId id="338" r:id="rId12"/>
    <p:sldId id="337" r:id="rId13"/>
    <p:sldId id="339" r:id="rId14"/>
    <p:sldId id="340" r:id="rId15"/>
    <p:sldId id="332" r:id="rId16"/>
    <p:sldId id="282" r:id="rId1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
    <a:wholeTbl>
      <a:tcTxStyle>
        <a:font>
          <a:latin typeface="+mn-lt"/>
          <a:ea typeface="+mn-ea"/>
          <a:cs typeface="+mn-cs"/>
        </a:font>
        <a:srgbClr val="000000"/>
      </a:tcTxStyle>
      <a:tcStyle>
        <a:tcBdr>
          <a:left>
            <a:ln w="3172" cap="flat" cmpd="sng" algn="ctr">
              <a:solidFill>
                <a:srgbClr val="ED7D31"/>
              </a:solidFill>
              <a:prstDash val="solid"/>
              <a:round/>
              <a:headEnd type="none" w="med" len="med"/>
              <a:tailEnd type="none" w="med" len="med"/>
            </a:ln>
          </a:left>
          <a:right>
            <a:ln w="3172" cap="flat" cmpd="sng" algn="ctr">
              <a:solidFill>
                <a:srgbClr val="ED7D31"/>
              </a:solidFill>
              <a:prstDash val="solid"/>
              <a:round/>
              <a:headEnd type="none" w="med" len="med"/>
              <a:tailEnd type="none" w="med" len="med"/>
            </a:ln>
          </a:right>
          <a:top>
            <a:ln w="3172" cap="flat" cmpd="sng" algn="ctr">
              <a:solidFill>
                <a:srgbClr val="ED7D31"/>
              </a:solidFill>
              <a:prstDash val="solid"/>
              <a:round/>
              <a:headEnd type="none" w="med" len="med"/>
              <a:tailEnd type="none" w="med" len="med"/>
            </a:ln>
          </a:top>
          <a:bottom>
            <a:ln w="3172" cap="flat" cmpd="sng" algn="ctr">
              <a:solidFill>
                <a:srgbClr val="ED7D31"/>
              </a:solidFill>
              <a:prstDash val="solid"/>
              <a:round/>
              <a:headEnd type="none" w="med" len="med"/>
              <a:tailEnd type="none" w="med" len="med"/>
            </a:ln>
          </a:bottom>
        </a:tcBdr>
      </a:tcStyle>
    </a:wholeTbl>
    <a:band1H>
      <a:tcStyle>
        <a:tcBdr>
          <a:top>
            <a:ln w="3172" cap="flat" cmpd="sng" algn="ctr">
              <a:solidFill>
                <a:srgbClr val="ED7D31"/>
              </a:solidFill>
              <a:prstDash val="solid"/>
              <a:round/>
              <a:headEnd type="none" w="med" len="med"/>
              <a:tailEnd type="none" w="med" len="med"/>
            </a:ln>
          </a:top>
          <a:bottom>
            <a:ln w="3172" cap="flat" cmpd="sng" algn="ctr">
              <a:solidFill>
                <a:srgbClr val="ED7D31"/>
              </a:solidFill>
              <a:prstDash val="solid"/>
              <a:round/>
              <a:headEnd type="none" w="med" len="med"/>
              <a:tailEnd type="none" w="med" len="med"/>
            </a:ln>
          </a:bottom>
        </a:tcBdr>
      </a:tcStyle>
    </a:band1H>
    <a:band1V>
      <a:tcStyle>
        <a:tcBdr>
          <a:left>
            <a:ln w="3172" cap="flat" cmpd="sng" algn="ctr">
              <a:solidFill>
                <a:srgbClr val="ED7D31"/>
              </a:solidFill>
              <a:prstDash val="solid"/>
              <a:round/>
              <a:headEnd type="none" w="med" len="med"/>
              <a:tailEnd type="none" w="med" len="med"/>
            </a:ln>
          </a:left>
          <a:right>
            <a:ln w="3172" cap="flat" cmpd="sng" algn="ctr">
              <a:solidFill>
                <a:srgbClr val="ED7D31"/>
              </a:solidFill>
              <a:prstDash val="solid"/>
              <a:round/>
              <a:headEnd type="none" w="med" len="med"/>
              <a:tailEnd type="none" w="med" len="med"/>
            </a:ln>
          </a:right>
        </a:tcBdr>
      </a:tcStyle>
    </a:band1V>
    <a:band2V>
      <a:tcStyle>
        <a:tcBdr>
          <a:left>
            <a:ln w="3172" cap="flat" cmpd="sng" algn="ctr">
              <a:solidFill>
                <a:srgbClr val="ED7D31"/>
              </a:solidFill>
              <a:prstDash val="solid"/>
              <a:round/>
              <a:headEnd type="none" w="med" len="med"/>
              <a:tailEnd type="none" w="med" len="med"/>
            </a:ln>
          </a:left>
          <a:right>
            <a:ln w="3172" cap="flat" cmpd="sng" algn="ctr">
              <a:solidFill>
                <a:srgbClr val="ED7D31"/>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ED7D31"/>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ED7D3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90" autoAdjust="0"/>
  </p:normalViewPr>
  <p:slideViewPr>
    <p:cSldViewPr snapToGrid="0" showGuides="1">
      <p:cViewPr varScale="1">
        <p:scale>
          <a:sx n="52" d="100"/>
          <a:sy n="52" d="100"/>
        </p:scale>
        <p:origin x="1626" y="66"/>
      </p:cViewPr>
      <p:guideLst>
        <p:guide orient="horz" pos="2160"/>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a typeface="新細明體"/>
            </a:endParaRPr>
          </a:p>
        </p:txBody>
      </p:sp>
      <p:sp>
        <p:nvSpPr>
          <p:cNvPr id="3" name="日期版面配置區 2"/>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B96E32-639A-4784-A93E-28B25C3DDD89}" type="datetime1">
              <a:rPr lang="en-US" sz="1200" b="0" i="0" u="none" strike="noStrike" kern="1200" cap="none" spc="0" baseline="0">
                <a:solidFill>
                  <a:srgbClr val="000000"/>
                </a:solidFill>
                <a:uFillTx/>
                <a:latin typeface="Calibri"/>
                <a:ea typeface="新細明體"/>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7/30/2018</a:t>
            </a:fld>
            <a:endParaRPr lang="en-US" sz="1200" b="0" i="0" u="none" strike="noStrike" kern="1200" cap="none" spc="0" baseline="0">
              <a:solidFill>
                <a:srgbClr val="000000"/>
              </a:solidFill>
              <a:uFillTx/>
              <a:latin typeface="Calibri"/>
              <a:ea typeface="新細明體"/>
            </a:endParaRPr>
          </a:p>
        </p:txBody>
      </p:sp>
      <p:sp>
        <p:nvSpPr>
          <p:cNvPr id="4" name="頁尾版面配置區 3"/>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a typeface="新細明體"/>
            </a:endParaRPr>
          </a:p>
        </p:txBody>
      </p:sp>
      <p:sp>
        <p:nvSpPr>
          <p:cNvPr id="5" name="投影片編號版面配置區 4"/>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5D1F6B-5A06-45A0-8CC1-5729AEE6156D}" type="slidenum">
              <a:t>‹#›</a:t>
            </a:fld>
            <a:endParaRPr lang="en-US" sz="1200" b="0" i="0" u="none" strike="noStrike" kern="1200" cap="none" spc="0" baseline="0">
              <a:solidFill>
                <a:srgbClr val="000000"/>
              </a:solidFill>
              <a:uFillTx/>
              <a:latin typeface="Calibri"/>
              <a:ea typeface="新細明體"/>
            </a:endParaRPr>
          </a:p>
        </p:txBody>
      </p:sp>
    </p:spTree>
    <p:extLst>
      <p:ext uri="{BB962C8B-B14F-4D97-AF65-F5344CB8AC3E}">
        <p14:creationId xmlns:p14="http://schemas.microsoft.com/office/powerpoint/2010/main" val="1253347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3" name="日期版面配置區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5A6EECE7-F4A8-4D69-978C-F0B2DE6FC1A1}" type="datetime1">
              <a:rPr lang="en-US"/>
              <a:pPr lvl="0"/>
              <a:t>7/30/2018</a:t>
            </a:fld>
            <a:endParaRPr 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備忘稿版面配置區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6" name="頁尾版面配置區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7" name="投影片編號版面配置區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6263D871-4425-499D-8612-3445E7D267B5}" type="slidenum">
              <a:t>‹#›</a:t>
            </a:fld>
            <a:endParaRPr lang="en-US"/>
          </a:p>
        </p:txBody>
      </p:sp>
    </p:spTree>
    <p:extLst>
      <p:ext uri="{BB962C8B-B14F-4D97-AF65-F5344CB8AC3E}">
        <p14:creationId xmlns:p14="http://schemas.microsoft.com/office/powerpoint/2010/main" val="213011635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1pPr>
    <a:lvl2pPr marL="457200" marR="0" lvl="1"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2pPr>
    <a:lvl3pPr marL="914400" marR="0" lvl="2"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3pPr>
    <a:lvl4pPr marL="1371600" marR="0" lvl="3"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4pPr>
    <a:lvl5pPr marL="1828800" marR="0" lvl="4"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txBox="1">
            <a:spLocks noGrp="1"/>
          </p:cNvSpPr>
          <p:nvPr>
            <p:ph type="body" sz="quarter" idx="1"/>
          </p:nvPr>
        </p:nvSpPr>
        <p:spPr/>
        <p:txBody>
          <a:bodyPr/>
          <a:lstStyle/>
          <a:p>
            <a:pPr lvl="0"/>
            <a:r>
              <a:rPr lang="en-US" b="1"/>
              <a:t>WADA</a:t>
            </a:r>
            <a:r>
              <a:rPr lang="zh-TW" b="1"/>
              <a:t>將同化性物質分為</a:t>
            </a:r>
            <a:endParaRPr lang="en-US" b="1"/>
          </a:p>
        </p:txBody>
      </p:sp>
      <p:sp>
        <p:nvSpPr>
          <p:cNvPr id="4" name="投影片編號版面配置區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BBB25E76-ED99-470E-A489-328E02CC8F55}" type="slidenum">
              <a:rPr kern="0">
                <a:solidFill>
                  <a:srgbClr val="000000"/>
                </a:solidFill>
              </a:rPr>
              <a:pPr algn="r">
                <a:defRPr sz="1800" b="0" i="0" u="none" strike="noStrike" kern="0" cap="none" spc="0" baseline="0">
                  <a:solidFill>
                    <a:srgbClr val="000000"/>
                  </a:solidFill>
                  <a:uFillTx/>
                </a:defRPr>
              </a:pPr>
              <a:t>2</a:t>
            </a:fld>
            <a:endParaRPr lang="en-US" sz="1200" kern="0">
              <a:solidFill>
                <a:srgbClr val="000000"/>
              </a:solidFill>
              <a:ea typeface="新細明體"/>
            </a:endParaRPr>
          </a:p>
        </p:txBody>
      </p:sp>
    </p:spTree>
    <p:extLst>
      <p:ext uri="{BB962C8B-B14F-4D97-AF65-F5344CB8AC3E}">
        <p14:creationId xmlns:p14="http://schemas.microsoft.com/office/powerpoint/2010/main" val="228377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6263D871-4425-499D-8612-3445E7D267B5}" type="slidenum">
              <a:rPr lang="en-US" smtClean="0"/>
              <a:t>11</a:t>
            </a:fld>
            <a:endParaRPr lang="en-US"/>
          </a:p>
        </p:txBody>
      </p:sp>
    </p:spTree>
    <p:extLst>
      <p:ext uri="{BB962C8B-B14F-4D97-AF65-F5344CB8AC3E}">
        <p14:creationId xmlns:p14="http://schemas.microsoft.com/office/powerpoint/2010/main" val="287481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6263D871-4425-499D-8612-3445E7D267B5}" type="slidenum">
              <a:rPr lang="en-US" smtClean="0"/>
              <a:t>12</a:t>
            </a:fld>
            <a:endParaRPr lang="en-US"/>
          </a:p>
        </p:txBody>
      </p:sp>
    </p:spTree>
    <p:extLst>
      <p:ext uri="{BB962C8B-B14F-4D97-AF65-F5344CB8AC3E}">
        <p14:creationId xmlns:p14="http://schemas.microsoft.com/office/powerpoint/2010/main" val="3802301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6263D871-4425-499D-8612-3445E7D267B5}" type="slidenum">
              <a:rPr lang="en-US" smtClean="0"/>
              <a:t>13</a:t>
            </a:fld>
            <a:endParaRPr lang="en-US"/>
          </a:p>
        </p:txBody>
      </p:sp>
    </p:spTree>
    <p:extLst>
      <p:ext uri="{BB962C8B-B14F-4D97-AF65-F5344CB8AC3E}">
        <p14:creationId xmlns:p14="http://schemas.microsoft.com/office/powerpoint/2010/main" val="388726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6263D871-4425-499D-8612-3445E7D267B5}" type="slidenum">
              <a:rPr lang="en-US" smtClean="0"/>
              <a:t>14</a:t>
            </a:fld>
            <a:endParaRPr lang="en-US"/>
          </a:p>
        </p:txBody>
      </p:sp>
    </p:spTree>
    <p:extLst>
      <p:ext uri="{BB962C8B-B14F-4D97-AF65-F5344CB8AC3E}">
        <p14:creationId xmlns:p14="http://schemas.microsoft.com/office/powerpoint/2010/main" val="158550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txBox="1">
            <a:spLocks noGrp="1"/>
          </p:cNvSpPr>
          <p:nvPr>
            <p:ph type="body" sz="quarter" idx="1"/>
          </p:nvPr>
        </p:nvSpPr>
        <p:spPr/>
        <p:txBody>
          <a:bodyPr/>
          <a:lstStyle/>
          <a:p>
            <a:pPr lvl="0"/>
            <a:r>
              <a:rPr lang="en-US" b="1" dirty="0"/>
              <a:t>WADA</a:t>
            </a:r>
            <a:r>
              <a:rPr lang="zh-TW" b="1" dirty="0"/>
              <a:t>將同化性物質分為</a:t>
            </a:r>
            <a:endParaRPr lang="en-US" b="1" dirty="0"/>
          </a:p>
        </p:txBody>
      </p:sp>
      <p:sp>
        <p:nvSpPr>
          <p:cNvPr id="4" name="投影片編號版面配置區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0328CFDB-8002-4900-9DD0-933CABC0E02C}" type="slidenum">
              <a:rPr kern="0">
                <a:solidFill>
                  <a:srgbClr val="000000"/>
                </a:solidFill>
              </a:rPr>
              <a:pPr algn="r">
                <a:defRPr sz="1800" b="0" i="0" u="none" strike="noStrike" kern="0" cap="none" spc="0" baseline="0">
                  <a:solidFill>
                    <a:srgbClr val="000000"/>
                  </a:solidFill>
                  <a:uFillTx/>
                </a:defRPr>
              </a:pPr>
              <a:t>3</a:t>
            </a:fld>
            <a:endParaRPr lang="en-US" sz="1200">
              <a:solidFill>
                <a:srgbClr val="000000"/>
              </a:solidFill>
              <a:ea typeface="新細明體"/>
            </a:endParaRPr>
          </a:p>
        </p:txBody>
      </p:sp>
    </p:spTree>
    <p:extLst>
      <p:ext uri="{BB962C8B-B14F-4D97-AF65-F5344CB8AC3E}">
        <p14:creationId xmlns:p14="http://schemas.microsoft.com/office/powerpoint/2010/main" val="48781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1993</a:t>
            </a:r>
            <a:r>
              <a:rPr lang="zh-TW" altLang="en-US" dirty="0" smtClean="0"/>
              <a:t>年</a:t>
            </a:r>
            <a:r>
              <a:rPr lang="en-US" altLang="zh-TW" dirty="0" smtClean="0"/>
              <a:t>IOC</a:t>
            </a:r>
            <a:r>
              <a:rPr lang="zh-TW" altLang="en-US" dirty="0" smtClean="0"/>
              <a:t>所列出的禁藥使用判定法：</a:t>
            </a:r>
            <a:r>
              <a:rPr lang="en-US" altLang="zh-TW" dirty="0" smtClean="0"/>
              <a:t>T/E</a:t>
            </a:r>
            <a:r>
              <a:rPr lang="zh-TW" altLang="en-US" dirty="0" smtClean="0"/>
              <a:t>值超過</a:t>
            </a:r>
            <a:r>
              <a:rPr lang="en-US" altLang="zh-TW" dirty="0" smtClean="0"/>
              <a:t>10</a:t>
            </a:r>
            <a:r>
              <a:rPr lang="zh-TW" altLang="en-US" dirty="0" smtClean="0"/>
              <a:t>即要被認定為違法的</a:t>
            </a:r>
            <a:endParaRPr lang="en-US" altLang="zh-TW" dirty="0" smtClean="0"/>
          </a:p>
          <a:p>
            <a:r>
              <a:rPr lang="en-US" altLang="zh-TW" dirty="0" smtClean="0"/>
              <a:t>1994</a:t>
            </a:r>
            <a:r>
              <a:rPr lang="zh-TW" altLang="en-US" dirty="0" smtClean="0"/>
              <a:t>年將比例降至</a:t>
            </a:r>
            <a:r>
              <a:rPr lang="en-US" altLang="zh-TW" dirty="0" smtClean="0"/>
              <a:t>6</a:t>
            </a:r>
          </a:p>
          <a:p>
            <a:r>
              <a:rPr lang="en-US" altLang="zh-TW" dirty="0" smtClean="0"/>
              <a:t>2005</a:t>
            </a:r>
            <a:r>
              <a:rPr lang="zh-TW" altLang="en-US" dirty="0" smtClean="0"/>
              <a:t>年</a:t>
            </a:r>
            <a:r>
              <a:rPr lang="en-US" altLang="zh-TW" dirty="0" smtClean="0"/>
              <a:t>WADA</a:t>
            </a:r>
            <a:r>
              <a:rPr lang="zh-TW" altLang="en-US" dirty="0" smtClean="0"/>
              <a:t>將此比例下降為</a:t>
            </a:r>
            <a:r>
              <a:rPr lang="en-US" altLang="zh-TW" dirty="0" smtClean="0"/>
              <a:t>4</a:t>
            </a:r>
            <a:r>
              <a:rPr lang="zh-TW" altLang="en-US" dirty="0" smtClean="0"/>
              <a:t>，且選手須在無事先通知的情形下，三個月內至少追蹤檢測三次</a:t>
            </a:r>
            <a:endParaRPr lang="zh-TW" altLang="en-US" dirty="0"/>
          </a:p>
        </p:txBody>
      </p:sp>
      <p:sp>
        <p:nvSpPr>
          <p:cNvPr id="4" name="投影片編號版面配置區 3"/>
          <p:cNvSpPr>
            <a:spLocks noGrp="1"/>
          </p:cNvSpPr>
          <p:nvPr>
            <p:ph type="sldNum" sz="quarter" idx="10"/>
          </p:nvPr>
        </p:nvSpPr>
        <p:spPr/>
        <p:txBody>
          <a:bodyPr/>
          <a:lstStyle/>
          <a:p>
            <a:pPr lvl="0"/>
            <a:fld id="{6263D871-4425-499D-8612-3445E7D267B5}" type="slidenum">
              <a:rPr lang="en-US" smtClean="0"/>
              <a:t>4</a:t>
            </a:fld>
            <a:endParaRPr lang="en-US"/>
          </a:p>
        </p:txBody>
      </p:sp>
    </p:spTree>
    <p:extLst>
      <p:ext uri="{BB962C8B-B14F-4D97-AF65-F5344CB8AC3E}">
        <p14:creationId xmlns:p14="http://schemas.microsoft.com/office/powerpoint/2010/main" val="329403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txBox="1">
            <a:spLocks noGrp="1"/>
          </p:cNvSpPr>
          <p:nvPr>
            <p:ph type="body" sz="quarter" idx="1"/>
          </p:nvPr>
        </p:nvSpPr>
        <p:spPr/>
        <p:txBody>
          <a:bodyPr/>
          <a:lstStyle/>
          <a:p>
            <a:endParaRPr lang="en-US" altLang="zh-TW" sz="1200" dirty="0" smtClean="0"/>
          </a:p>
          <a:p>
            <a:r>
              <a:rPr lang="zh-TW" altLang="en-US" sz="1200" dirty="0" smtClean="0"/>
              <a:t>另外，在體內另一個化合物叫做表睪固酮，結構與睪固酮相似，但是在體內沒有活性生理作用，不過表睪固酮卻在禁藥檢驗上扮演重要的角色</a:t>
            </a:r>
            <a:endParaRPr lang="en-US" altLang="zh-TW"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一般常以</a:t>
            </a:r>
            <a:r>
              <a:rPr lang="en-US" altLang="zh-TW" dirty="0" smtClean="0"/>
              <a:t>T/E</a:t>
            </a:r>
            <a:r>
              <a:rPr lang="zh-TW" altLang="en-US" dirty="0" smtClean="0"/>
              <a:t>比值，也就是睪固酮與表睪固酮濃度的比值，來監控是否使用外源性的睪固酮。</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這是因為當體內產生</a:t>
            </a:r>
            <a:r>
              <a:rPr lang="en-US" altLang="zh-TW" dirty="0" smtClean="0"/>
              <a:t>30</a:t>
            </a:r>
            <a:r>
              <a:rPr lang="zh-TW" altLang="en-US" dirty="0" smtClean="0"/>
              <a:t>分子的睪固酮，就會產生</a:t>
            </a:r>
            <a:r>
              <a:rPr lang="en-US" altLang="zh-TW" dirty="0" smtClean="0"/>
              <a:t>1</a:t>
            </a:r>
            <a:r>
              <a:rPr lang="zh-TW" altLang="en-US" dirty="0" smtClean="0"/>
              <a:t>分子的表睪固酮，而其中</a:t>
            </a:r>
            <a:r>
              <a:rPr lang="en-US" altLang="zh-TW" dirty="0" smtClean="0"/>
              <a:t>1%</a:t>
            </a:r>
            <a:r>
              <a:rPr lang="zh-TW" altLang="en-US" dirty="0" smtClean="0"/>
              <a:t>的睪固酮及</a:t>
            </a:r>
            <a:r>
              <a:rPr lang="en-US" altLang="zh-TW" dirty="0" smtClean="0"/>
              <a:t>30%</a:t>
            </a:r>
            <a:r>
              <a:rPr lang="zh-TW" altLang="en-US" dirty="0" smtClean="0"/>
              <a:t>的表睪固酮會在尿液中排出，</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因此正常情況下尿中睪固酮與表睪固酮的比值</a:t>
            </a:r>
            <a:r>
              <a:rPr lang="en-US" altLang="zh-TW" dirty="0" smtClean="0"/>
              <a:t>(T/E</a:t>
            </a:r>
            <a:r>
              <a:rPr lang="zh-TW" altLang="en-US" dirty="0" smtClean="0"/>
              <a:t>值</a:t>
            </a:r>
            <a:r>
              <a:rPr lang="en-US" altLang="zh-TW" dirty="0" smtClean="0"/>
              <a:t>)</a:t>
            </a:r>
            <a:r>
              <a:rPr lang="zh-TW" altLang="en-US" dirty="0" smtClean="0"/>
              <a:t>為</a:t>
            </a:r>
            <a:r>
              <a:rPr lang="en-US" altLang="zh-TW" dirty="0" smtClean="0"/>
              <a:t>1:1</a:t>
            </a:r>
            <a:r>
              <a:rPr lang="zh-TW" altLang="en-US" dirty="0" smtClean="0"/>
              <a:t>。</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若是使用外來的同化性類固醇，則有可能讓</a:t>
            </a:r>
            <a:r>
              <a:rPr lang="en-US" altLang="zh-TW" dirty="0" smtClean="0"/>
              <a:t>T/E</a:t>
            </a:r>
            <a:r>
              <a:rPr lang="zh-TW" altLang="en-US" dirty="0" smtClean="0"/>
              <a:t>值提高。</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zh-TW" altLang="en-US" dirty="0"/>
          </a:p>
        </p:txBody>
      </p:sp>
      <p:sp>
        <p:nvSpPr>
          <p:cNvPr id="4" name="投影片編號版面配置區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139F9637-0AC1-4CC8-B019-8FD6271A4523}" type="slidenum">
              <a:rPr kern="0">
                <a:solidFill>
                  <a:srgbClr val="000000"/>
                </a:solidFill>
              </a:rPr>
              <a:pPr algn="r">
                <a:defRPr sz="1800" b="0" i="0" u="none" strike="noStrike" kern="0" cap="none" spc="0" baseline="0">
                  <a:solidFill>
                    <a:srgbClr val="000000"/>
                  </a:solidFill>
                  <a:uFillTx/>
                </a:defRPr>
              </a:pPr>
              <a:t>5</a:t>
            </a:fld>
            <a:endParaRPr lang="en-US" sz="1200">
              <a:solidFill>
                <a:srgbClr val="000000"/>
              </a:solidFill>
              <a:ea typeface="新細明體"/>
            </a:endParaRPr>
          </a:p>
        </p:txBody>
      </p:sp>
    </p:spTree>
    <p:extLst>
      <p:ext uri="{BB962C8B-B14F-4D97-AF65-F5344CB8AC3E}">
        <p14:creationId xmlns:p14="http://schemas.microsoft.com/office/powerpoint/2010/main" val="273887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kumimoji="1" lang="zh-TW" altLang="en-US" smtClean="0"/>
              <a:t>由第二點的發現</a:t>
            </a:r>
            <a:r>
              <a:rPr kumimoji="1" lang="en-US" altLang="en-US" smtClean="0">
                <a:ea typeface="新細明體" charset="-120"/>
              </a:rPr>
              <a:t>，</a:t>
            </a:r>
            <a:r>
              <a:rPr kumimoji="1" lang="zh-TW" altLang="en-US" smtClean="0"/>
              <a:t>可藉由</a:t>
            </a:r>
            <a:r>
              <a:rPr kumimoji="1" lang="en-US" altLang="zh-TW" smtClean="0"/>
              <a:t>ketoconazole</a:t>
            </a:r>
            <a:r>
              <a:rPr kumimoji="1" lang="zh-TW" altLang="en-US" smtClean="0"/>
              <a:t>來辨識天生內生性睪固酮過高或是使用外用睪固酮以增進運動表現，結果顯示， </a:t>
            </a:r>
            <a:r>
              <a:rPr kumimoji="1" lang="en-US" altLang="zh-TW" smtClean="0"/>
              <a:t>ketoconazole</a:t>
            </a:r>
            <a:r>
              <a:rPr kumimoji="1" lang="zh-TW" altLang="en-US" smtClean="0"/>
              <a:t>會對尿液排出的睪固酮和表睪固酮造成不同的抑制效果，給予天生就有效高的</a:t>
            </a:r>
            <a:r>
              <a:rPr kumimoji="1" lang="en-US" altLang="zh-TW" smtClean="0"/>
              <a:t>T/E</a:t>
            </a:r>
            <a:r>
              <a:rPr kumimoji="1" lang="zh-TW" altLang="en-US" smtClean="0"/>
              <a:t>值的運動員使用則比例下降，若對使用外生性睪固酮的運動員效果則相反</a:t>
            </a:r>
            <a:r>
              <a:rPr kumimoji="1" lang="en-US" altLang="zh-TW" smtClean="0"/>
              <a:t>(</a:t>
            </a:r>
            <a:r>
              <a:rPr kumimoji="1" lang="zh-TW" altLang="en-US" smtClean="0"/>
              <a:t>上升</a:t>
            </a:r>
            <a:r>
              <a:rPr kumimoji="1" lang="en-US" altLang="zh-TW" smtClean="0"/>
              <a:t>) </a:t>
            </a:r>
            <a:r>
              <a:rPr kumimoji="1" lang="zh-TW" altLang="en-US" smtClean="0"/>
              <a:t>。但是其安全性是備受顧慮的，有發現案例是男性女乳化。</a:t>
            </a:r>
            <a:endParaRPr kumimoji="1" lang="en-US" altLang="zh-TW" smtClean="0"/>
          </a:p>
        </p:txBody>
      </p:sp>
    </p:spTree>
    <p:extLst>
      <p:ext uri="{BB962C8B-B14F-4D97-AF65-F5344CB8AC3E}">
        <p14:creationId xmlns:p14="http://schemas.microsoft.com/office/powerpoint/2010/main" val="147686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6263D871-4425-499D-8612-3445E7D267B5}" type="slidenum">
              <a:rPr lang="en-US" smtClean="0"/>
              <a:t>7</a:t>
            </a:fld>
            <a:endParaRPr lang="en-US"/>
          </a:p>
        </p:txBody>
      </p:sp>
    </p:spTree>
    <p:extLst>
      <p:ext uri="{BB962C8B-B14F-4D97-AF65-F5344CB8AC3E}">
        <p14:creationId xmlns:p14="http://schemas.microsoft.com/office/powerpoint/2010/main" val="102501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6263D871-4425-499D-8612-3445E7D267B5}" type="slidenum">
              <a:rPr lang="en-US" smtClean="0"/>
              <a:t>8</a:t>
            </a:fld>
            <a:endParaRPr lang="en-US"/>
          </a:p>
        </p:txBody>
      </p:sp>
    </p:spTree>
    <p:extLst>
      <p:ext uri="{BB962C8B-B14F-4D97-AF65-F5344CB8AC3E}">
        <p14:creationId xmlns:p14="http://schemas.microsoft.com/office/powerpoint/2010/main" val="97601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6263D871-4425-499D-8612-3445E7D267B5}" type="slidenum">
              <a:rPr lang="en-US" smtClean="0"/>
              <a:t>9</a:t>
            </a:fld>
            <a:endParaRPr lang="en-US"/>
          </a:p>
        </p:txBody>
      </p:sp>
    </p:spTree>
    <p:extLst>
      <p:ext uri="{BB962C8B-B14F-4D97-AF65-F5344CB8AC3E}">
        <p14:creationId xmlns:p14="http://schemas.microsoft.com/office/powerpoint/2010/main" val="222839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6263D871-4425-499D-8612-3445E7D267B5}" type="slidenum">
              <a:rPr lang="en-US" smtClean="0"/>
              <a:t>10</a:t>
            </a:fld>
            <a:endParaRPr lang="en-US"/>
          </a:p>
        </p:txBody>
      </p:sp>
    </p:spTree>
    <p:extLst>
      <p:ext uri="{BB962C8B-B14F-4D97-AF65-F5344CB8AC3E}">
        <p14:creationId xmlns:p14="http://schemas.microsoft.com/office/powerpoint/2010/main" val="87178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p:cNvSpPr txBox="1">
            <a:spLocks noGrp="1"/>
          </p:cNvSpPr>
          <p:nvPr>
            <p:ph type="dt" sz="half" idx="7"/>
          </p:nvPr>
        </p:nvSpPr>
        <p:spPr/>
        <p:txBody>
          <a:bodyPr/>
          <a:lstStyle>
            <a:lvl1pPr>
              <a:defRPr/>
            </a:lvl1pPr>
          </a:lstStyle>
          <a:p>
            <a:pPr lvl="0"/>
            <a:endParaRPr lang="en-US"/>
          </a:p>
        </p:txBody>
      </p:sp>
      <p:sp>
        <p:nvSpPr>
          <p:cNvPr id="5" name="頁尾版面配置區 4"/>
          <p:cNvSpPr txBox="1">
            <a:spLocks noGrp="1"/>
          </p:cNvSpPr>
          <p:nvPr>
            <p:ph type="ftr" sz="quarter" idx="9"/>
          </p:nvPr>
        </p:nvSpPr>
        <p:spPr/>
        <p:txBody>
          <a:bodyPr/>
          <a:lstStyle>
            <a:lvl1pPr>
              <a:defRPr/>
            </a:lvl1pPr>
          </a:lstStyle>
          <a:p>
            <a:pPr lvl="0"/>
            <a:r>
              <a:rPr lang="zh-TW"/>
              <a:t>第四章 同化性類固醇</a:t>
            </a:r>
            <a:endParaRPr lang="en-US"/>
          </a:p>
        </p:txBody>
      </p:sp>
      <p:sp>
        <p:nvSpPr>
          <p:cNvPr id="6" name="投影片編號版面配置區 5"/>
          <p:cNvSpPr txBox="1">
            <a:spLocks noGrp="1"/>
          </p:cNvSpPr>
          <p:nvPr>
            <p:ph type="sldNum" sz="quarter" idx="8"/>
          </p:nvPr>
        </p:nvSpPr>
        <p:spPr/>
        <p:txBody>
          <a:bodyPr/>
          <a:lstStyle>
            <a:lvl1pPr>
              <a:defRPr/>
            </a:lvl1pPr>
          </a:lstStyle>
          <a:p>
            <a:pPr lvl="0"/>
            <a:fld id="{E7302BCC-82E9-454C-825C-EA7C7F29F818}" type="slidenum">
              <a:t>‹#›</a:t>
            </a:fld>
            <a:endParaRPr lang="en-US"/>
          </a:p>
        </p:txBody>
      </p:sp>
    </p:spTree>
    <p:extLst>
      <p:ext uri="{BB962C8B-B14F-4D97-AF65-F5344CB8AC3E}">
        <p14:creationId xmlns:p14="http://schemas.microsoft.com/office/powerpoint/2010/main" val="91741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endParaRPr lang="en-US"/>
          </a:p>
        </p:txBody>
      </p:sp>
      <p:sp>
        <p:nvSpPr>
          <p:cNvPr id="5" name="頁尾版面配置區 4"/>
          <p:cNvSpPr txBox="1">
            <a:spLocks noGrp="1"/>
          </p:cNvSpPr>
          <p:nvPr>
            <p:ph type="ftr" sz="quarter" idx="9"/>
          </p:nvPr>
        </p:nvSpPr>
        <p:spPr/>
        <p:txBody>
          <a:bodyPr/>
          <a:lstStyle>
            <a:lvl1pPr>
              <a:defRPr/>
            </a:lvl1pPr>
          </a:lstStyle>
          <a:p>
            <a:pPr lvl="0"/>
            <a:r>
              <a:rPr lang="zh-TW"/>
              <a:t>第四章 同化性類固醇</a:t>
            </a:r>
            <a:endParaRPr lang="en-US"/>
          </a:p>
        </p:txBody>
      </p:sp>
      <p:sp>
        <p:nvSpPr>
          <p:cNvPr id="6" name="投影片編號版面配置區 5"/>
          <p:cNvSpPr txBox="1">
            <a:spLocks noGrp="1"/>
          </p:cNvSpPr>
          <p:nvPr>
            <p:ph type="sldNum" sz="quarter" idx="8"/>
          </p:nvPr>
        </p:nvSpPr>
        <p:spPr/>
        <p:txBody>
          <a:bodyPr/>
          <a:lstStyle>
            <a:lvl1pPr>
              <a:defRPr/>
            </a:lvl1pPr>
          </a:lstStyle>
          <a:p>
            <a:pPr lvl="0"/>
            <a:fld id="{78269F59-9199-4778-B564-5BBD245529C1}" type="slidenum">
              <a:t>‹#›</a:t>
            </a:fld>
            <a:endParaRPr lang="en-US"/>
          </a:p>
        </p:txBody>
      </p:sp>
    </p:spTree>
    <p:extLst>
      <p:ext uri="{BB962C8B-B14F-4D97-AF65-F5344CB8AC3E}">
        <p14:creationId xmlns:p14="http://schemas.microsoft.com/office/powerpoint/2010/main" val="82842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29400" y="274640"/>
            <a:ext cx="2057400" cy="5851529"/>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endParaRPr lang="en-US"/>
          </a:p>
        </p:txBody>
      </p:sp>
      <p:sp>
        <p:nvSpPr>
          <p:cNvPr id="5" name="頁尾版面配置區 4"/>
          <p:cNvSpPr txBox="1">
            <a:spLocks noGrp="1"/>
          </p:cNvSpPr>
          <p:nvPr>
            <p:ph type="ftr" sz="quarter" idx="9"/>
          </p:nvPr>
        </p:nvSpPr>
        <p:spPr/>
        <p:txBody>
          <a:bodyPr/>
          <a:lstStyle>
            <a:lvl1pPr>
              <a:defRPr/>
            </a:lvl1pPr>
          </a:lstStyle>
          <a:p>
            <a:pPr lvl="0"/>
            <a:r>
              <a:rPr lang="zh-TW"/>
              <a:t>第四章 同化性類固醇</a:t>
            </a:r>
            <a:endParaRPr lang="en-US"/>
          </a:p>
        </p:txBody>
      </p:sp>
      <p:sp>
        <p:nvSpPr>
          <p:cNvPr id="6" name="投影片編號版面配置區 5"/>
          <p:cNvSpPr txBox="1">
            <a:spLocks noGrp="1"/>
          </p:cNvSpPr>
          <p:nvPr>
            <p:ph type="sldNum" sz="quarter" idx="8"/>
          </p:nvPr>
        </p:nvSpPr>
        <p:spPr/>
        <p:txBody>
          <a:bodyPr/>
          <a:lstStyle>
            <a:lvl1pPr>
              <a:defRPr/>
            </a:lvl1pPr>
          </a:lstStyle>
          <a:p>
            <a:pPr lvl="0"/>
            <a:fld id="{5EA8C8A1-8485-43AA-B84E-067FD8F772FB}" type="slidenum">
              <a:t>‹#›</a:t>
            </a:fld>
            <a:endParaRPr lang="en-US"/>
          </a:p>
        </p:txBody>
      </p:sp>
    </p:spTree>
    <p:extLst>
      <p:ext uri="{BB962C8B-B14F-4D97-AF65-F5344CB8AC3E}">
        <p14:creationId xmlns:p14="http://schemas.microsoft.com/office/powerpoint/2010/main" val="2324667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txBox="1">
            <a:spLocks noGrp="1"/>
          </p:cNvSpPr>
          <p:nvPr>
            <p:ph type="title"/>
          </p:nvPr>
        </p:nvSpPr>
        <p:spPr>
          <a:xfrm>
            <a:off x="1173166" y="685800"/>
            <a:ext cx="7772400" cy="1143000"/>
          </a:xfrm>
        </p:spPr>
        <p:txBody>
          <a:bodyPr/>
          <a:lstStyle>
            <a:lvl1pPr>
              <a:defRPr/>
            </a:lvl1pPr>
          </a:lstStyle>
          <a:p>
            <a:pPr lvl="0"/>
            <a:r>
              <a:rPr lang="zh-TW"/>
              <a:t>按一下以編輯母片標題樣式</a:t>
            </a:r>
            <a:endParaRPr lang="en-US"/>
          </a:p>
        </p:txBody>
      </p:sp>
      <p:sp>
        <p:nvSpPr>
          <p:cNvPr id="3" name="表格版面配置區 2"/>
          <p:cNvSpPr txBox="1">
            <a:spLocks noGrp="1"/>
          </p:cNvSpPr>
          <p:nvPr>
            <p:ph type="tbl" idx="1"/>
          </p:nvPr>
        </p:nvSpPr>
        <p:spPr>
          <a:xfrm>
            <a:off x="1173166" y="1981203"/>
            <a:ext cx="7772400" cy="4114800"/>
          </a:xfrm>
        </p:spPr>
        <p:txBody>
          <a:bodyPr/>
          <a:lstStyle>
            <a:lvl1pPr>
              <a:defRPr lang="en-US"/>
            </a:lvl1pPr>
          </a:lstStyle>
          <a:p>
            <a:pPr lvl="0"/>
            <a:endParaRPr lang="en-US"/>
          </a:p>
        </p:txBody>
      </p:sp>
      <p:sp>
        <p:nvSpPr>
          <p:cNvPr id="4" name="日期版面配置區 3"/>
          <p:cNvSpPr txBox="1">
            <a:spLocks noGrp="1"/>
          </p:cNvSpPr>
          <p:nvPr>
            <p:ph type="dt" sz="half" idx="7"/>
          </p:nvPr>
        </p:nvSpPr>
        <p:spPr>
          <a:xfrm>
            <a:off x="1173166" y="6265861"/>
            <a:ext cx="1904996" cy="457200"/>
          </a:xfrm>
        </p:spPr>
        <p:txBody>
          <a:bodyPr/>
          <a:lstStyle>
            <a:lvl1pPr>
              <a:defRPr/>
            </a:lvl1pPr>
          </a:lstStyle>
          <a:p>
            <a:pPr lvl="0"/>
            <a:endParaRPr lang="en-US"/>
          </a:p>
        </p:txBody>
      </p:sp>
      <p:sp>
        <p:nvSpPr>
          <p:cNvPr id="5" name="頁尾版面配置區 4"/>
          <p:cNvSpPr txBox="1">
            <a:spLocks noGrp="1"/>
          </p:cNvSpPr>
          <p:nvPr>
            <p:ph type="ftr" sz="quarter" idx="9"/>
          </p:nvPr>
        </p:nvSpPr>
        <p:spPr>
          <a:xfrm>
            <a:off x="3581403" y="6248396"/>
            <a:ext cx="2895603" cy="457200"/>
          </a:xfrm>
        </p:spPr>
        <p:txBody>
          <a:bodyPr/>
          <a:lstStyle>
            <a:lvl1pPr>
              <a:defRPr/>
            </a:lvl1pPr>
          </a:lstStyle>
          <a:p>
            <a:pPr lvl="0"/>
            <a:r>
              <a:rPr lang="zh-TW"/>
              <a:t>第四章 同化性類固醇</a:t>
            </a:r>
          </a:p>
        </p:txBody>
      </p:sp>
      <p:sp>
        <p:nvSpPr>
          <p:cNvPr id="6" name="投影片編號版面配置區 5"/>
          <p:cNvSpPr txBox="1">
            <a:spLocks noGrp="1"/>
          </p:cNvSpPr>
          <p:nvPr>
            <p:ph type="sldNum" sz="quarter" idx="8"/>
          </p:nvPr>
        </p:nvSpPr>
        <p:spPr>
          <a:xfrm>
            <a:off x="7010403" y="6248396"/>
            <a:ext cx="1904996" cy="457200"/>
          </a:xfrm>
        </p:spPr>
        <p:txBody>
          <a:bodyPr/>
          <a:lstStyle>
            <a:lvl1pPr>
              <a:defRPr/>
            </a:lvl1pPr>
          </a:lstStyle>
          <a:p>
            <a:pPr lvl="0"/>
            <a:fld id="{82DC17C6-BF7F-475D-BA82-364535C316B5}" type="slidenum">
              <a:t>‹#›</a:t>
            </a:fld>
            <a:endParaRPr lang="en-US"/>
          </a:p>
        </p:txBody>
      </p:sp>
    </p:spTree>
    <p:extLst>
      <p:ext uri="{BB962C8B-B14F-4D97-AF65-F5344CB8AC3E}">
        <p14:creationId xmlns:p14="http://schemas.microsoft.com/office/powerpoint/2010/main" val="30121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73163" y="6858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173163"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35563"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1173163" y="6265863"/>
            <a:ext cx="19050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581400" y="6248400"/>
            <a:ext cx="2895600" cy="457200"/>
          </a:xfrm>
        </p:spPr>
        <p:txBody>
          <a:bodyPr/>
          <a:lstStyle>
            <a:lvl1pPr>
              <a:defRPr/>
            </a:lvl1pPr>
          </a:lstStyle>
          <a:p>
            <a:r>
              <a:rPr lang="en-US" altLang="zh-TW"/>
              <a:t>第四章 同化性類固醇</a:t>
            </a:r>
          </a:p>
        </p:txBody>
      </p:sp>
      <p:sp>
        <p:nvSpPr>
          <p:cNvPr id="7" name="投影片編號版面配置區 6"/>
          <p:cNvSpPr>
            <a:spLocks noGrp="1"/>
          </p:cNvSpPr>
          <p:nvPr>
            <p:ph type="sldNum" sz="quarter" idx="12"/>
          </p:nvPr>
        </p:nvSpPr>
        <p:spPr>
          <a:xfrm>
            <a:off x="7010400" y="6248400"/>
            <a:ext cx="1905000" cy="457200"/>
          </a:xfrm>
        </p:spPr>
        <p:txBody>
          <a:bodyPr/>
          <a:lstStyle>
            <a:lvl1pPr>
              <a:defRPr/>
            </a:lvl1pPr>
          </a:lstStyle>
          <a:p>
            <a:fld id="{E75D6C0C-D29D-46A2-AAE4-DF8C901F5FFA}" type="slidenum">
              <a:rPr lang="en-US" altLang="zh-TW"/>
              <a:pPr/>
              <a:t>‹#›</a:t>
            </a:fld>
            <a:endParaRPr lang="en-US" altLang="zh-TW"/>
          </a:p>
        </p:txBody>
      </p:sp>
    </p:spTree>
    <p:extLst>
      <p:ext uri="{BB962C8B-B14F-4D97-AF65-F5344CB8AC3E}">
        <p14:creationId xmlns:p14="http://schemas.microsoft.com/office/powerpoint/2010/main" val="424914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atin typeface="微軟正黑體" pitchFamily="34"/>
                <a:ea typeface="微軟正黑體" pitchFamily="34"/>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solidFill>
                  <a:srgbClr val="000000"/>
                </a:solidFill>
                <a:latin typeface="微軟正黑體" pitchFamily="34"/>
                <a:ea typeface="微軟正黑體" pitchFamily="34"/>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endParaRPr lang="en-US"/>
          </a:p>
        </p:txBody>
      </p:sp>
      <p:sp>
        <p:nvSpPr>
          <p:cNvPr id="5" name="頁尾版面配置區 4"/>
          <p:cNvSpPr txBox="1">
            <a:spLocks noGrp="1"/>
          </p:cNvSpPr>
          <p:nvPr>
            <p:ph type="ftr" sz="quarter" idx="9"/>
          </p:nvPr>
        </p:nvSpPr>
        <p:spPr/>
        <p:txBody>
          <a:bodyPr/>
          <a:lstStyle>
            <a:lvl1pPr>
              <a:defRPr/>
            </a:lvl1pPr>
          </a:lstStyle>
          <a:p>
            <a:pPr lvl="0"/>
            <a:r>
              <a:rPr lang="zh-TW"/>
              <a:t>第四章 同化性類固醇</a:t>
            </a:r>
            <a:endParaRPr lang="en-US"/>
          </a:p>
        </p:txBody>
      </p:sp>
      <p:sp>
        <p:nvSpPr>
          <p:cNvPr id="6" name="投影片編號版面配置區 5"/>
          <p:cNvSpPr txBox="1">
            <a:spLocks noGrp="1"/>
          </p:cNvSpPr>
          <p:nvPr>
            <p:ph type="sldNum" sz="quarter" idx="8"/>
          </p:nvPr>
        </p:nvSpPr>
        <p:spPr/>
        <p:txBody>
          <a:bodyPr/>
          <a:lstStyle>
            <a:lvl1pPr>
              <a:defRPr/>
            </a:lvl1pPr>
          </a:lstStyle>
          <a:p>
            <a:pPr lvl="0"/>
            <a:fld id="{93CB3EE8-109E-4903-9D78-1CBA54F8F042}" type="slidenum">
              <a:t>‹#›</a:t>
            </a:fld>
            <a:endParaRPr lang="en-US"/>
          </a:p>
        </p:txBody>
      </p:sp>
    </p:spTree>
    <p:extLst>
      <p:ext uri="{BB962C8B-B14F-4D97-AF65-F5344CB8AC3E}">
        <p14:creationId xmlns:p14="http://schemas.microsoft.com/office/powerpoint/2010/main" val="198735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endParaRPr lang="en-US"/>
          </a:p>
        </p:txBody>
      </p:sp>
      <p:sp>
        <p:nvSpPr>
          <p:cNvPr id="5" name="頁尾版面配置區 4"/>
          <p:cNvSpPr txBox="1">
            <a:spLocks noGrp="1"/>
          </p:cNvSpPr>
          <p:nvPr>
            <p:ph type="ftr" sz="quarter" idx="9"/>
          </p:nvPr>
        </p:nvSpPr>
        <p:spPr/>
        <p:txBody>
          <a:bodyPr/>
          <a:lstStyle>
            <a:lvl1pPr>
              <a:defRPr/>
            </a:lvl1pPr>
          </a:lstStyle>
          <a:p>
            <a:pPr lvl="0"/>
            <a:r>
              <a:rPr lang="zh-TW"/>
              <a:t>第四章 同化性類固醇</a:t>
            </a:r>
            <a:endParaRPr lang="en-US"/>
          </a:p>
        </p:txBody>
      </p:sp>
      <p:sp>
        <p:nvSpPr>
          <p:cNvPr id="6" name="投影片編號版面配置區 5"/>
          <p:cNvSpPr txBox="1">
            <a:spLocks noGrp="1"/>
          </p:cNvSpPr>
          <p:nvPr>
            <p:ph type="sldNum" sz="quarter" idx="8"/>
          </p:nvPr>
        </p:nvSpPr>
        <p:spPr/>
        <p:txBody>
          <a:bodyPr/>
          <a:lstStyle>
            <a:lvl1pPr>
              <a:defRPr/>
            </a:lvl1pPr>
          </a:lstStyle>
          <a:p>
            <a:pPr lvl="0"/>
            <a:fld id="{AFC7540B-F7EC-4786-8DC4-36271DD8D9DA}" type="slidenum">
              <a:t>‹#›</a:t>
            </a:fld>
            <a:endParaRPr lang="en-US"/>
          </a:p>
        </p:txBody>
      </p:sp>
    </p:spTree>
    <p:extLst>
      <p:ext uri="{BB962C8B-B14F-4D97-AF65-F5344CB8AC3E}">
        <p14:creationId xmlns:p14="http://schemas.microsoft.com/office/powerpoint/2010/main" val="313143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endParaRPr lang="en-US"/>
          </a:p>
        </p:txBody>
      </p:sp>
      <p:sp>
        <p:nvSpPr>
          <p:cNvPr id="6" name="頁尾版面配置區 5"/>
          <p:cNvSpPr txBox="1">
            <a:spLocks noGrp="1"/>
          </p:cNvSpPr>
          <p:nvPr>
            <p:ph type="ftr" sz="quarter" idx="9"/>
          </p:nvPr>
        </p:nvSpPr>
        <p:spPr/>
        <p:txBody>
          <a:bodyPr/>
          <a:lstStyle>
            <a:lvl1pPr>
              <a:defRPr/>
            </a:lvl1pPr>
          </a:lstStyle>
          <a:p>
            <a:pPr lvl="0"/>
            <a:r>
              <a:rPr lang="zh-TW"/>
              <a:t>第四章 同化性類固醇</a:t>
            </a:r>
            <a:endParaRPr lang="en-US"/>
          </a:p>
        </p:txBody>
      </p:sp>
      <p:sp>
        <p:nvSpPr>
          <p:cNvPr id="7" name="投影片編號版面配置區 6"/>
          <p:cNvSpPr txBox="1">
            <a:spLocks noGrp="1"/>
          </p:cNvSpPr>
          <p:nvPr>
            <p:ph type="sldNum" sz="quarter" idx="8"/>
          </p:nvPr>
        </p:nvSpPr>
        <p:spPr/>
        <p:txBody>
          <a:bodyPr/>
          <a:lstStyle>
            <a:lvl1pPr>
              <a:defRPr/>
            </a:lvl1pPr>
          </a:lstStyle>
          <a:p>
            <a:pPr lvl="0"/>
            <a:fld id="{A1AC0BBE-0E5A-4C3C-8DAA-09A1742B31A3}" type="slidenum">
              <a:t>‹#›</a:t>
            </a:fld>
            <a:endParaRPr lang="en-US"/>
          </a:p>
        </p:txBody>
      </p:sp>
    </p:spTree>
    <p:extLst>
      <p:ext uri="{BB962C8B-B14F-4D97-AF65-F5344CB8AC3E}">
        <p14:creationId xmlns:p14="http://schemas.microsoft.com/office/powerpoint/2010/main" val="3060732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endParaRPr lang="en-US"/>
          </a:p>
        </p:txBody>
      </p:sp>
      <p:sp>
        <p:nvSpPr>
          <p:cNvPr id="8" name="頁尾版面配置區 7"/>
          <p:cNvSpPr txBox="1">
            <a:spLocks noGrp="1"/>
          </p:cNvSpPr>
          <p:nvPr>
            <p:ph type="ftr" sz="quarter" idx="9"/>
          </p:nvPr>
        </p:nvSpPr>
        <p:spPr/>
        <p:txBody>
          <a:bodyPr/>
          <a:lstStyle>
            <a:lvl1pPr>
              <a:defRPr/>
            </a:lvl1pPr>
          </a:lstStyle>
          <a:p>
            <a:pPr lvl="0"/>
            <a:r>
              <a:rPr lang="zh-TW"/>
              <a:t>第四章 同化性類固醇</a:t>
            </a:r>
            <a:endParaRPr lang="en-US"/>
          </a:p>
        </p:txBody>
      </p:sp>
      <p:sp>
        <p:nvSpPr>
          <p:cNvPr id="9" name="投影片編號版面配置區 8"/>
          <p:cNvSpPr txBox="1">
            <a:spLocks noGrp="1"/>
          </p:cNvSpPr>
          <p:nvPr>
            <p:ph type="sldNum" sz="quarter" idx="8"/>
          </p:nvPr>
        </p:nvSpPr>
        <p:spPr/>
        <p:txBody>
          <a:bodyPr/>
          <a:lstStyle>
            <a:lvl1pPr>
              <a:defRPr/>
            </a:lvl1pPr>
          </a:lstStyle>
          <a:p>
            <a:pPr lvl="0"/>
            <a:fld id="{B9810F08-7B2E-445A-8157-6123D4C8CF60}" type="slidenum">
              <a:t>‹#›</a:t>
            </a:fld>
            <a:endParaRPr lang="en-US"/>
          </a:p>
        </p:txBody>
      </p:sp>
    </p:spTree>
    <p:extLst>
      <p:ext uri="{BB962C8B-B14F-4D97-AF65-F5344CB8AC3E}">
        <p14:creationId xmlns:p14="http://schemas.microsoft.com/office/powerpoint/2010/main" val="107945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endParaRPr lang="en-US"/>
          </a:p>
        </p:txBody>
      </p:sp>
      <p:sp>
        <p:nvSpPr>
          <p:cNvPr id="4" name="頁尾版面配置區 3"/>
          <p:cNvSpPr txBox="1">
            <a:spLocks noGrp="1"/>
          </p:cNvSpPr>
          <p:nvPr>
            <p:ph type="ftr" sz="quarter" idx="9"/>
          </p:nvPr>
        </p:nvSpPr>
        <p:spPr/>
        <p:txBody>
          <a:bodyPr/>
          <a:lstStyle>
            <a:lvl1pPr>
              <a:defRPr/>
            </a:lvl1pPr>
          </a:lstStyle>
          <a:p>
            <a:pPr lvl="0"/>
            <a:r>
              <a:rPr lang="zh-TW"/>
              <a:t>第四章 同化性類固醇</a:t>
            </a:r>
            <a:endParaRPr lang="en-US"/>
          </a:p>
        </p:txBody>
      </p:sp>
      <p:sp>
        <p:nvSpPr>
          <p:cNvPr id="5" name="投影片編號版面配置區 4"/>
          <p:cNvSpPr txBox="1">
            <a:spLocks noGrp="1"/>
          </p:cNvSpPr>
          <p:nvPr>
            <p:ph type="sldNum" sz="quarter" idx="8"/>
          </p:nvPr>
        </p:nvSpPr>
        <p:spPr/>
        <p:txBody>
          <a:bodyPr/>
          <a:lstStyle>
            <a:lvl1pPr>
              <a:defRPr/>
            </a:lvl1pPr>
          </a:lstStyle>
          <a:p>
            <a:pPr lvl="0"/>
            <a:fld id="{D8E2D3B9-407D-4A9D-8DD6-FBB6CB456D2D}" type="slidenum">
              <a:t>‹#›</a:t>
            </a:fld>
            <a:endParaRPr lang="en-US"/>
          </a:p>
        </p:txBody>
      </p:sp>
    </p:spTree>
    <p:extLst>
      <p:ext uri="{BB962C8B-B14F-4D97-AF65-F5344CB8AC3E}">
        <p14:creationId xmlns:p14="http://schemas.microsoft.com/office/powerpoint/2010/main" val="26167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endParaRPr lang="en-US"/>
          </a:p>
        </p:txBody>
      </p:sp>
      <p:sp>
        <p:nvSpPr>
          <p:cNvPr id="3" name="頁尾版面配置區 2"/>
          <p:cNvSpPr txBox="1">
            <a:spLocks noGrp="1"/>
          </p:cNvSpPr>
          <p:nvPr>
            <p:ph type="ftr" sz="quarter" idx="9"/>
          </p:nvPr>
        </p:nvSpPr>
        <p:spPr/>
        <p:txBody>
          <a:bodyPr/>
          <a:lstStyle>
            <a:lvl1pPr>
              <a:defRPr/>
            </a:lvl1pPr>
          </a:lstStyle>
          <a:p>
            <a:pPr lvl="0"/>
            <a:r>
              <a:rPr lang="zh-TW"/>
              <a:t>第四章 同化性類固醇</a:t>
            </a:r>
            <a:endParaRPr lang="en-US"/>
          </a:p>
        </p:txBody>
      </p:sp>
      <p:sp>
        <p:nvSpPr>
          <p:cNvPr id="4" name="投影片編號版面配置區 3"/>
          <p:cNvSpPr txBox="1">
            <a:spLocks noGrp="1"/>
          </p:cNvSpPr>
          <p:nvPr>
            <p:ph type="sldNum" sz="quarter" idx="8"/>
          </p:nvPr>
        </p:nvSpPr>
        <p:spPr/>
        <p:txBody>
          <a:bodyPr/>
          <a:lstStyle>
            <a:lvl1pPr>
              <a:defRPr/>
            </a:lvl1pPr>
          </a:lstStyle>
          <a:p>
            <a:pPr lvl="0"/>
            <a:fld id="{6B66FB6A-E214-4933-9362-121D3CEED4D3}" type="slidenum">
              <a:t>‹#›</a:t>
            </a:fld>
            <a:endParaRPr lang="en-US"/>
          </a:p>
        </p:txBody>
      </p:sp>
    </p:spTree>
    <p:extLst>
      <p:ext uri="{BB962C8B-B14F-4D97-AF65-F5344CB8AC3E}">
        <p14:creationId xmlns:p14="http://schemas.microsoft.com/office/powerpoint/2010/main" val="333555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endParaRPr lang="en-US"/>
          </a:p>
        </p:txBody>
      </p:sp>
      <p:sp>
        <p:nvSpPr>
          <p:cNvPr id="6" name="頁尾版面配置區 5"/>
          <p:cNvSpPr txBox="1">
            <a:spLocks noGrp="1"/>
          </p:cNvSpPr>
          <p:nvPr>
            <p:ph type="ftr" sz="quarter" idx="9"/>
          </p:nvPr>
        </p:nvSpPr>
        <p:spPr/>
        <p:txBody>
          <a:bodyPr/>
          <a:lstStyle>
            <a:lvl1pPr>
              <a:defRPr/>
            </a:lvl1pPr>
          </a:lstStyle>
          <a:p>
            <a:pPr lvl="0"/>
            <a:r>
              <a:rPr lang="zh-TW"/>
              <a:t>第四章 同化性類固醇</a:t>
            </a:r>
            <a:endParaRPr lang="en-US"/>
          </a:p>
        </p:txBody>
      </p:sp>
      <p:sp>
        <p:nvSpPr>
          <p:cNvPr id="7" name="投影片編號版面配置區 6"/>
          <p:cNvSpPr txBox="1">
            <a:spLocks noGrp="1"/>
          </p:cNvSpPr>
          <p:nvPr>
            <p:ph type="sldNum" sz="quarter" idx="8"/>
          </p:nvPr>
        </p:nvSpPr>
        <p:spPr/>
        <p:txBody>
          <a:bodyPr/>
          <a:lstStyle>
            <a:lvl1pPr>
              <a:defRPr/>
            </a:lvl1pPr>
          </a:lstStyle>
          <a:p>
            <a:pPr lvl="0"/>
            <a:fld id="{CF5451DC-BEE1-4D8C-B5A1-B6DB3F68AF3A}" type="slidenum">
              <a:t>‹#›</a:t>
            </a:fld>
            <a:endParaRPr lang="en-US"/>
          </a:p>
        </p:txBody>
      </p:sp>
    </p:spTree>
    <p:extLst>
      <p:ext uri="{BB962C8B-B14F-4D97-AF65-F5344CB8AC3E}">
        <p14:creationId xmlns:p14="http://schemas.microsoft.com/office/powerpoint/2010/main" val="136238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a:lvl1pPr>
          </a:lstStyle>
          <a:p>
            <a:pPr lvl="0"/>
            <a:r>
              <a:rPr lang="zh-TW"/>
              <a:t>按一下圖示以新增圖片</a:t>
            </a:r>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endParaRPr lang="en-US"/>
          </a:p>
        </p:txBody>
      </p:sp>
      <p:sp>
        <p:nvSpPr>
          <p:cNvPr id="6" name="頁尾版面配置區 5"/>
          <p:cNvSpPr txBox="1">
            <a:spLocks noGrp="1"/>
          </p:cNvSpPr>
          <p:nvPr>
            <p:ph type="ftr" sz="quarter" idx="9"/>
          </p:nvPr>
        </p:nvSpPr>
        <p:spPr/>
        <p:txBody>
          <a:bodyPr/>
          <a:lstStyle>
            <a:lvl1pPr>
              <a:defRPr/>
            </a:lvl1pPr>
          </a:lstStyle>
          <a:p>
            <a:pPr lvl="0"/>
            <a:r>
              <a:rPr lang="zh-TW"/>
              <a:t>第四章 同化性類固醇</a:t>
            </a:r>
            <a:endParaRPr lang="en-US"/>
          </a:p>
        </p:txBody>
      </p:sp>
      <p:sp>
        <p:nvSpPr>
          <p:cNvPr id="7" name="投影片編號版面配置區 6"/>
          <p:cNvSpPr txBox="1">
            <a:spLocks noGrp="1"/>
          </p:cNvSpPr>
          <p:nvPr>
            <p:ph type="sldNum" sz="quarter" idx="8"/>
          </p:nvPr>
        </p:nvSpPr>
        <p:spPr/>
        <p:txBody>
          <a:bodyPr/>
          <a:lstStyle>
            <a:lvl1pPr>
              <a:defRPr/>
            </a:lvl1pPr>
          </a:lstStyle>
          <a:p>
            <a:pPr lvl="0"/>
            <a:fld id="{B2E98AA3-ABA6-44ED-9494-114CF575CFBE}" type="slidenum">
              <a:t>‹#›</a:t>
            </a:fld>
            <a:endParaRPr lang="en-US"/>
          </a:p>
        </p:txBody>
      </p:sp>
    </p:spTree>
    <p:extLst>
      <p:ext uri="{BB962C8B-B14F-4D97-AF65-F5344CB8AC3E}">
        <p14:creationId xmlns:p14="http://schemas.microsoft.com/office/powerpoint/2010/main" val="75649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5" name="頁尾版面配置區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zh-TW" sz="1200" b="0" i="0" u="none" strike="noStrike" kern="1200" cap="none" spc="0" baseline="0">
                <a:solidFill>
                  <a:srgbClr val="898989"/>
                </a:solidFill>
                <a:uFillTx/>
                <a:latin typeface="Calibri"/>
                <a:ea typeface="新細明體"/>
                <a:cs typeface=""/>
              </a:defRPr>
            </a:lvl1pPr>
          </a:lstStyle>
          <a:p>
            <a:pPr lvl="0"/>
            <a:r>
              <a:rPr lang="zh-TW"/>
              <a:t>第四章 同化性類固醇</a:t>
            </a:r>
            <a:endParaRPr lang="en-US"/>
          </a:p>
        </p:txBody>
      </p:sp>
      <p:sp>
        <p:nvSpPr>
          <p:cNvPr id="6" name="投影片編號版面配置區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FCB0AE72-2AD2-4B60-A6A1-7F64BECC53B7}" type="slidenum">
              <a:t>‹#›</a:t>
            </a:fld>
            <a:endParaRPr lang="en-US"/>
          </a:p>
        </p:txBody>
      </p:sp>
      <p:pic>
        <p:nvPicPr>
          <p:cNvPr id="7" name="Picture 2" descr="C:\Users\BPC\Downloads\教育部logo991006-1.png"/>
          <p:cNvPicPr>
            <a:picLocks noChangeAspect="1"/>
          </p:cNvPicPr>
          <p:nvPr/>
        </p:nvPicPr>
        <p:blipFill>
          <a:blip r:embed="rId15"/>
          <a:srcRect/>
          <a:stretch>
            <a:fillRect/>
          </a:stretch>
        </p:blipFill>
        <p:spPr>
          <a:xfrm>
            <a:off x="0" y="6411443"/>
            <a:ext cx="1475658" cy="446556"/>
          </a:xfrm>
          <a:prstGeom prst="rect">
            <a:avLst/>
          </a:prstGeom>
          <a:noFill/>
          <a:ln cap="flat">
            <a:noFill/>
          </a:ln>
        </p:spPr>
      </p:pic>
      <p:pic>
        <p:nvPicPr>
          <p:cNvPr id="8" name="Picture 3" descr="C:\Users\BPC\AppData\Local\Temp\Rar$DR60.735\A703(修正型).png"/>
          <p:cNvPicPr>
            <a:picLocks noChangeAspect="1"/>
          </p:cNvPicPr>
          <p:nvPr/>
        </p:nvPicPr>
        <p:blipFill>
          <a:blip r:embed="rId16"/>
          <a:srcRect/>
          <a:stretch>
            <a:fillRect/>
          </a:stretch>
        </p:blipFill>
        <p:spPr>
          <a:xfrm>
            <a:off x="1547667" y="6508351"/>
            <a:ext cx="1263682" cy="252740"/>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37829" y="476667"/>
            <a:ext cx="7772400" cy="1470026"/>
          </a:xfrm>
        </p:spPr>
        <p:txBody>
          <a:bodyPr/>
          <a:lstStyle/>
          <a:p>
            <a:pPr lvl="0"/>
            <a:r>
              <a:rPr lang="zh-TW"/>
              <a:t>同化性物質</a:t>
            </a:r>
          </a:p>
        </p:txBody>
      </p:sp>
      <p:sp>
        <p:nvSpPr>
          <p:cNvPr id="3" name="副標題 2"/>
          <p:cNvSpPr txBox="1">
            <a:spLocks noGrp="1"/>
          </p:cNvSpPr>
          <p:nvPr>
            <p:ph type="subTitle" idx="1"/>
          </p:nvPr>
        </p:nvSpPr>
        <p:spPr>
          <a:xfrm>
            <a:off x="1475658" y="1988838"/>
            <a:ext cx="6400800" cy="648071"/>
          </a:xfrm>
        </p:spPr>
        <p:txBody>
          <a:bodyPr/>
          <a:lstStyle/>
          <a:p>
            <a:pPr lvl="0"/>
            <a:r>
              <a:rPr lang="zh-TW"/>
              <a:t>陳亭亭</a:t>
            </a:r>
            <a:endParaRPr lang="en-US"/>
          </a:p>
        </p:txBody>
      </p:sp>
      <p:pic>
        <p:nvPicPr>
          <p:cNvPr id="4" name="Picture 2" descr="C:\Users\BPC\Downloads\教育部logo991006-1.png"/>
          <p:cNvPicPr>
            <a:picLocks noChangeAspect="1"/>
          </p:cNvPicPr>
          <p:nvPr/>
        </p:nvPicPr>
        <p:blipFill>
          <a:blip r:embed="rId2"/>
          <a:srcRect/>
          <a:stretch>
            <a:fillRect/>
          </a:stretch>
        </p:blipFill>
        <p:spPr>
          <a:xfrm>
            <a:off x="0" y="6411443"/>
            <a:ext cx="1475658" cy="446556"/>
          </a:xfrm>
          <a:prstGeom prst="rect">
            <a:avLst/>
          </a:prstGeom>
          <a:noFill/>
          <a:ln cap="flat">
            <a:noFill/>
          </a:ln>
        </p:spPr>
      </p:pic>
      <p:pic>
        <p:nvPicPr>
          <p:cNvPr id="5" name="Picture 3" descr="C:\Users\BPC\AppData\Local\Temp\Rar$DR60.735\A703(修正型).png"/>
          <p:cNvPicPr>
            <a:picLocks noChangeAspect="1"/>
          </p:cNvPicPr>
          <p:nvPr/>
        </p:nvPicPr>
        <p:blipFill>
          <a:blip r:embed="rId3"/>
          <a:srcRect/>
          <a:stretch>
            <a:fillRect/>
          </a:stretch>
        </p:blipFill>
        <p:spPr>
          <a:xfrm>
            <a:off x="1547667" y="6508351"/>
            <a:ext cx="1263682" cy="252740"/>
          </a:xfrm>
          <a:prstGeom prst="rect">
            <a:avLst/>
          </a:prstGeom>
          <a:noFill/>
          <a:ln cap="flat">
            <a:noFill/>
          </a:ln>
        </p:spPr>
      </p:pic>
      <p:sp>
        <p:nvSpPr>
          <p:cNvPr id="6" name="副標題 2"/>
          <p:cNvSpPr txBox="1"/>
          <p:nvPr/>
        </p:nvSpPr>
        <p:spPr>
          <a:xfrm>
            <a:off x="1535579" y="2996955"/>
            <a:ext cx="6400800" cy="648071"/>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smtClean="0">
                <a:solidFill>
                  <a:srgbClr val="898989"/>
                </a:solidFill>
                <a:uFillTx/>
                <a:latin typeface="Calibri"/>
                <a:ea typeface="新細明體"/>
                <a:cs typeface=""/>
              </a:rPr>
              <a:t>18</a:t>
            </a:r>
            <a:endParaRPr lang="en-US" sz="3200" b="0" i="0" u="none" strike="noStrike" kern="1200" cap="none" spc="0" baseline="0" dirty="0">
              <a:solidFill>
                <a:srgbClr val="898989"/>
              </a:solidFill>
              <a:uFillTx/>
              <a:latin typeface="Calibri"/>
              <a:ea typeface="新細明體"/>
              <a:cs typeface=""/>
            </a:endParaRPr>
          </a:p>
        </p:txBody>
      </p:sp>
      <p:sp>
        <p:nvSpPr>
          <p:cNvPr id="7" name="投影片編號版面配置區 6"/>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315079-D902-453E-A8E9-13B5077ED9BA}" type="slidenum">
              <a:t>1</a:t>
            </a:fld>
            <a:endParaRPr lang="en-US" sz="1200" b="0" i="0" u="none" strike="noStrike" kern="1200" cap="none" spc="0" baseline="0">
              <a:solidFill>
                <a:srgbClr val="898989"/>
              </a:solidFill>
              <a:uFillTx/>
              <a:latin typeface="Calibri"/>
              <a:ea typeface="新細明體"/>
              <a:cs typeface=""/>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t>國內上市含運動禁藥之同化性類固醇</a:t>
            </a:r>
            <a:endParaRPr lang="zh-TW" altLang="en-US" sz="2400" b="1" dirty="0"/>
          </a:p>
        </p:txBody>
      </p:sp>
      <p:sp>
        <p:nvSpPr>
          <p:cNvPr id="3" name="內容版面配置區 2"/>
          <p:cNvSpPr>
            <a:spLocks noGrp="1"/>
          </p:cNvSpPr>
          <p:nvPr>
            <p:ph idx="1"/>
          </p:nvPr>
        </p:nvSpPr>
        <p:spPr>
          <a:xfrm>
            <a:off x="457200" y="1637523"/>
            <a:ext cx="8454789" cy="4062046"/>
          </a:xfrm>
        </p:spPr>
        <p:txBody>
          <a:bodyPr/>
          <a:lstStyle/>
          <a:p>
            <a:r>
              <a:rPr lang="en-US" altLang="zh-TW" dirty="0" smtClean="0">
                <a:solidFill>
                  <a:srgbClr val="C00000"/>
                </a:solidFill>
              </a:rPr>
              <a:t>Androstenedione</a:t>
            </a:r>
            <a:r>
              <a:rPr lang="zh-TW" altLang="en-US" dirty="0" smtClean="0">
                <a:solidFill>
                  <a:srgbClr val="C00000"/>
                </a:solidFill>
              </a:rPr>
              <a:t>及</a:t>
            </a:r>
            <a:r>
              <a:rPr lang="en-US" altLang="zh-TW" dirty="0" err="1" smtClean="0">
                <a:solidFill>
                  <a:srgbClr val="C00000"/>
                </a:solidFill>
              </a:rPr>
              <a:t>Androstandiol</a:t>
            </a:r>
            <a:endParaRPr lang="en-US" altLang="zh-TW" dirty="0">
              <a:solidFill>
                <a:srgbClr val="C00000"/>
              </a:solidFill>
            </a:endParaRPr>
          </a:p>
          <a:p>
            <a:pPr lvl="1"/>
            <a:r>
              <a:rPr lang="zh-TW" altLang="en-US" dirty="0" smtClean="0">
                <a:latin typeface="微軟正黑體" panose="020B0604030504040204" pitchFamily="34" charset="-120"/>
                <a:ea typeface="微軟正黑體" panose="020B0604030504040204" pitchFamily="34" charset="-120"/>
              </a:rPr>
              <a:t>美沙兒蒙耶夫錠，複方錠劑。</a:t>
            </a:r>
            <a:r>
              <a:rPr lang="en-US" altLang="zh-TW" dirty="0" smtClean="0">
                <a:latin typeface="微軟正黑體" panose="020B0604030504040204" pitchFamily="34" charset="-120"/>
                <a:ea typeface="微軟正黑體" panose="020B0604030504040204" pitchFamily="34" charset="-120"/>
              </a:rPr>
              <a:t> </a:t>
            </a:r>
          </a:p>
          <a:p>
            <a:pPr lvl="1"/>
            <a:r>
              <a:rPr lang="zh-TW" altLang="en-US" dirty="0" smtClean="0">
                <a:latin typeface="微軟正黑體" panose="020B0604030504040204" pitchFamily="34" charset="-120"/>
                <a:ea typeface="微軟正黑體" panose="020B0604030504040204" pitchFamily="34" charset="-120"/>
              </a:rPr>
              <a:t>適應症</a:t>
            </a:r>
            <a:r>
              <a:rPr lang="zh-TW" altLang="en-US" dirty="0" smtClean="0">
                <a:latin typeface="新細明體" panose="02020500000000000000" pitchFamily="18" charset="-120"/>
                <a:ea typeface="新細明體" panose="02020500000000000000" pitchFamily="18" charset="-120"/>
              </a:rPr>
              <a:t>：</a:t>
            </a:r>
            <a:r>
              <a:rPr lang="zh-TW" altLang="en-US" dirty="0" smtClean="0">
                <a:latin typeface="微軟正黑體" panose="020B0604030504040204" pitchFamily="34" charset="-120"/>
                <a:ea typeface="微軟正黑體" panose="020B0604030504040204" pitchFamily="34" charset="-120"/>
              </a:rPr>
              <a:t>卵巢機能衰退及更年期障礙所引起之諸症狀</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 </a:t>
            </a:r>
            <a:endParaRPr lang="en-US" altLang="zh-TW" dirty="0" smtClean="0">
              <a:latin typeface="微軟正黑體" panose="020B0604030504040204" pitchFamily="34" charset="-120"/>
              <a:ea typeface="微軟正黑體" panose="020B0604030504040204" pitchFamily="34" charset="-120"/>
            </a:endParaRPr>
          </a:p>
          <a:p>
            <a:r>
              <a:rPr lang="en-US" altLang="zh-TW" dirty="0" err="1" smtClean="0">
                <a:solidFill>
                  <a:srgbClr val="C00000"/>
                </a:solidFill>
              </a:rPr>
              <a:t>Danazol</a:t>
            </a:r>
            <a:r>
              <a:rPr lang="zh-TW" altLang="en-US" dirty="0" smtClean="0">
                <a:solidFill>
                  <a:srgbClr val="C00000"/>
                </a:solidFill>
              </a:rPr>
              <a:t> </a:t>
            </a:r>
            <a:r>
              <a:rPr lang="en-US" altLang="zh-TW" dirty="0" smtClean="0">
                <a:solidFill>
                  <a:srgbClr val="C00000"/>
                </a:solidFill>
              </a:rPr>
              <a:t>(</a:t>
            </a:r>
            <a:r>
              <a:rPr lang="en-US" altLang="zh-TW" dirty="0" err="1" smtClean="0">
                <a:solidFill>
                  <a:srgbClr val="C00000"/>
                </a:solidFill>
              </a:rPr>
              <a:t>cyclomen</a:t>
            </a:r>
            <a:r>
              <a:rPr lang="en-US" altLang="zh-TW" dirty="0" smtClean="0">
                <a:solidFill>
                  <a:srgbClr val="C00000"/>
                </a:solidFill>
              </a:rPr>
              <a:t>)</a:t>
            </a:r>
          </a:p>
          <a:p>
            <a:pPr lvl="1"/>
            <a:r>
              <a:rPr lang="zh-TW" altLang="en-US" dirty="0" smtClean="0">
                <a:latin typeface="微軟正黑體" panose="020B0604030504040204" pitchFamily="34" charset="-120"/>
                <a:ea typeface="微軟正黑體" panose="020B0604030504040204" pitchFamily="34" charset="-120"/>
              </a:rPr>
              <a:t>適應症</a:t>
            </a:r>
            <a:r>
              <a:rPr lang="zh-TW" altLang="en-US" dirty="0" smtClean="0">
                <a:latin typeface="新細明體" panose="02020500000000000000" pitchFamily="18" charset="-120"/>
                <a:ea typeface="新細明體" panose="02020500000000000000" pitchFamily="18" charset="-120"/>
              </a:rPr>
              <a:t>：</a:t>
            </a:r>
            <a:r>
              <a:rPr lang="zh-TW" altLang="en-US" dirty="0" smtClean="0">
                <a:latin typeface="微軟正黑體" panose="020B0604030504040204" pitchFamily="34" charset="-120"/>
                <a:ea typeface="微軟正黑體" panose="020B0604030504040204" pitchFamily="34" charset="-120"/>
              </a:rPr>
              <a:t>用於治療子宮內膜異位症、性早熟、月經過多 、纖維性囊腫性乳房疾病患者</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 </a:t>
            </a:r>
          </a:p>
          <a:p>
            <a:pPr marL="457200" lvl="1" indent="0">
              <a:buNone/>
            </a:pPr>
            <a:endParaRPr lang="en-US" altLang="zh-TW" dirty="0" smtClean="0">
              <a:latin typeface="微軟正黑體" panose="020B0604030504040204" pitchFamily="34" charset="-120"/>
              <a:ea typeface="微軟正黑體" panose="020B0604030504040204" pitchFamily="34" charset="-120"/>
            </a:endParaRPr>
          </a:p>
          <a:p>
            <a:endParaRPr lang="en-US" altLang="zh-TW" sz="2800" dirty="0" smtClean="0"/>
          </a:p>
          <a:p>
            <a:endParaRPr lang="zh-TW" altLang="en-US" sz="2800"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rot="20163521">
            <a:off x="27992" y="2276057"/>
            <a:ext cx="858416" cy="858416"/>
          </a:xfrm>
          <a:prstGeom prst="rect">
            <a:avLst/>
          </a:prstGeom>
        </p:spPr>
      </p:pic>
      <p:pic>
        <p:nvPicPr>
          <p:cNvPr id="5" name="圖片 4"/>
          <p:cNvPicPr>
            <a:picLocks noChangeAspect="1"/>
          </p:cNvPicPr>
          <p:nvPr/>
        </p:nvPicPr>
        <p:blipFill>
          <a:blip r:embed="rId3"/>
          <a:stretch>
            <a:fillRect/>
          </a:stretch>
        </p:blipFill>
        <p:spPr>
          <a:xfrm rot="20163521">
            <a:off x="27992" y="4425207"/>
            <a:ext cx="858416" cy="858416"/>
          </a:xfrm>
          <a:prstGeom prst="rect">
            <a:avLst/>
          </a:prstGeom>
        </p:spPr>
      </p:pic>
    </p:spTree>
    <p:extLst>
      <p:ext uri="{BB962C8B-B14F-4D97-AF65-F5344CB8AC3E}">
        <p14:creationId xmlns:p14="http://schemas.microsoft.com/office/powerpoint/2010/main" val="28134747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t>國內上市含運動禁藥之同化性類固醇</a:t>
            </a:r>
            <a:endParaRPr lang="zh-TW" altLang="en-US" sz="2400" b="1" dirty="0"/>
          </a:p>
        </p:txBody>
      </p:sp>
      <p:sp>
        <p:nvSpPr>
          <p:cNvPr id="3" name="內容版面配置區 2"/>
          <p:cNvSpPr>
            <a:spLocks noGrp="1"/>
          </p:cNvSpPr>
          <p:nvPr>
            <p:ph idx="1"/>
          </p:nvPr>
        </p:nvSpPr>
        <p:spPr>
          <a:xfrm>
            <a:off x="457199" y="1600201"/>
            <a:ext cx="8454789" cy="4062046"/>
          </a:xfrm>
        </p:spPr>
        <p:txBody>
          <a:bodyPr/>
          <a:lstStyle/>
          <a:p>
            <a:r>
              <a:rPr lang="en-US" altLang="zh-TW" dirty="0" err="1" smtClean="0">
                <a:solidFill>
                  <a:srgbClr val="C00000"/>
                </a:solidFill>
              </a:rPr>
              <a:t>Gestrinone</a:t>
            </a:r>
            <a:r>
              <a:rPr lang="en-US" altLang="zh-TW" dirty="0" smtClean="0">
                <a:solidFill>
                  <a:srgbClr val="C00000"/>
                </a:solidFill>
              </a:rPr>
              <a:t> </a:t>
            </a:r>
          </a:p>
          <a:p>
            <a:pPr lvl="1"/>
            <a:r>
              <a:rPr lang="en-US" altLang="zh-TW" dirty="0" err="1" smtClean="0">
                <a:latin typeface="微軟正黑體" panose="020B0604030504040204" pitchFamily="34" charset="-120"/>
                <a:ea typeface="微軟正黑體" panose="020B0604030504040204" pitchFamily="34" charset="-120"/>
              </a:rPr>
              <a:t>Dimetriose</a:t>
            </a:r>
            <a:r>
              <a:rPr lang="en-US" altLang="zh-TW" dirty="0" smtClean="0">
                <a:latin typeface="微軟正黑體" panose="020B0604030504040204" pitchFamily="34" charset="-120"/>
                <a:ea typeface="微軟正黑體" panose="020B0604030504040204" pitchFamily="34" charset="-120"/>
              </a:rPr>
              <a:t> capsules (</a:t>
            </a:r>
            <a:r>
              <a:rPr lang="zh-TW" altLang="en-US" dirty="0" smtClean="0">
                <a:latin typeface="微軟正黑體" panose="020B0604030504040204" pitchFamily="34" charset="-120"/>
                <a:ea typeface="微軟正黑體" panose="020B0604030504040204" pitchFamily="34" charset="-120"/>
              </a:rPr>
              <a:t>黛美痊膠囊</a:t>
            </a:r>
            <a:r>
              <a:rPr lang="en-US" altLang="zh-TW" dirty="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適應症</a:t>
            </a:r>
            <a:r>
              <a:rPr lang="zh-TW" altLang="en-US" dirty="0" smtClean="0">
                <a:latin typeface="新細明體" panose="02020500000000000000" pitchFamily="18" charset="-120"/>
                <a:ea typeface="新細明體" panose="02020500000000000000" pitchFamily="18" charset="-120"/>
              </a:rPr>
              <a:t>：</a:t>
            </a:r>
            <a:r>
              <a:rPr lang="zh-TW" altLang="en-US" dirty="0" smtClean="0">
                <a:latin typeface="微軟正黑體" panose="020B0604030504040204" pitchFamily="34" charset="-120"/>
                <a:ea typeface="微軟正黑體" panose="020B0604030504040204" pitchFamily="34" charset="-120"/>
              </a:rPr>
              <a:t>用於治療子宮內膜異位。</a:t>
            </a:r>
          </a:p>
          <a:p>
            <a:pPr marL="457200" lvl="1" indent="0">
              <a:buNone/>
            </a:pPr>
            <a:endParaRPr lang="en-US" altLang="zh-TW" dirty="0" smtClean="0">
              <a:latin typeface="微軟正黑體" panose="020B0604030504040204" pitchFamily="34" charset="-120"/>
              <a:ea typeface="微軟正黑體" panose="020B0604030504040204" pitchFamily="34" charset="-120"/>
            </a:endParaRPr>
          </a:p>
          <a:p>
            <a:endParaRPr lang="en-US" altLang="zh-TW" sz="2800" dirty="0" smtClean="0"/>
          </a:p>
          <a:p>
            <a:endParaRPr lang="zh-TW" altLang="en-US" sz="2800"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rot="20163521">
            <a:off x="27991" y="2220074"/>
            <a:ext cx="858416" cy="858416"/>
          </a:xfrm>
          <a:prstGeom prst="rect">
            <a:avLst/>
          </a:prstGeom>
        </p:spPr>
      </p:pic>
    </p:spTree>
    <p:extLst>
      <p:ext uri="{BB962C8B-B14F-4D97-AF65-F5344CB8AC3E}">
        <p14:creationId xmlns:p14="http://schemas.microsoft.com/office/powerpoint/2010/main" val="31101045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t>國內上市含運動禁藥之同化性類固醇</a:t>
            </a:r>
            <a:endParaRPr lang="zh-TW" altLang="en-US" sz="2400" b="1" dirty="0"/>
          </a:p>
        </p:txBody>
      </p:sp>
      <p:sp>
        <p:nvSpPr>
          <p:cNvPr id="3" name="內容版面配置區 2"/>
          <p:cNvSpPr>
            <a:spLocks noGrp="1"/>
          </p:cNvSpPr>
          <p:nvPr>
            <p:ph idx="1"/>
          </p:nvPr>
        </p:nvSpPr>
        <p:spPr>
          <a:xfrm>
            <a:off x="457199" y="1600201"/>
            <a:ext cx="8454789" cy="4062046"/>
          </a:xfrm>
        </p:spPr>
        <p:txBody>
          <a:bodyPr/>
          <a:lstStyle/>
          <a:p>
            <a:r>
              <a:rPr lang="en-US" altLang="zh-TW" dirty="0" smtClean="0">
                <a:solidFill>
                  <a:srgbClr val="0000FF"/>
                </a:solidFill>
              </a:rPr>
              <a:t>Fluoxymesterone </a:t>
            </a:r>
          </a:p>
          <a:p>
            <a:pPr lvl="1"/>
            <a:r>
              <a:rPr lang="zh-TW" altLang="en-US" dirty="0" smtClean="0">
                <a:latin typeface="微軟正黑體" panose="020B0604030504040204" pitchFamily="34" charset="-120"/>
                <a:ea typeface="微軟正黑體" panose="020B0604030504040204" pitchFamily="34" charset="-120"/>
              </a:rPr>
              <a:t>適應症</a:t>
            </a:r>
            <a:r>
              <a:rPr lang="zh-TW" altLang="en-US" dirty="0" smtClean="0">
                <a:latin typeface="新細明體" panose="02020500000000000000" pitchFamily="18" charset="-120"/>
                <a:ea typeface="新細明體" panose="02020500000000000000" pitchFamily="18" charset="-120"/>
              </a:rPr>
              <a:t>：</a:t>
            </a:r>
            <a:r>
              <a:rPr lang="zh-TW" altLang="en-US" dirty="0" smtClean="0">
                <a:latin typeface="微軟正黑體" panose="020B0604030504040204" pitchFamily="34" charset="-120"/>
                <a:ea typeface="微軟正黑體" panose="020B0604030504040204" pitchFamily="34" charset="-120"/>
              </a:rPr>
              <a:t>用於治療男性荷爾蒙缺乏及相關症狀</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頭暈目眩、腰痠背痛、循環障礙</a:t>
            </a:r>
            <a:r>
              <a:rPr lang="en-US" altLang="zh-TW" dirty="0" smtClean="0">
                <a:latin typeface="微軟正黑體" panose="020B0604030504040204" pitchFamily="34" charset="-120"/>
                <a:ea typeface="微軟正黑體" panose="020B0604030504040204" pitchFamily="34" charset="-120"/>
              </a:rPr>
              <a:t>) </a:t>
            </a:r>
            <a:endParaRPr lang="en-US" altLang="zh-TW" sz="2800" dirty="0" smtClean="0"/>
          </a:p>
          <a:p>
            <a:r>
              <a:rPr lang="en-US" altLang="zh-TW" dirty="0" err="1" smtClean="0">
                <a:solidFill>
                  <a:srgbClr val="0000FF"/>
                </a:solidFill>
              </a:rPr>
              <a:t>Mesterolone</a:t>
            </a:r>
            <a:endParaRPr lang="en-US" altLang="zh-TW" dirty="0" smtClean="0">
              <a:solidFill>
                <a:srgbClr val="0000FF"/>
              </a:solidFill>
            </a:endParaRPr>
          </a:p>
          <a:p>
            <a:pPr lvl="1"/>
            <a:r>
              <a:rPr lang="en-US" altLang="zh-TW" dirty="0" err="1" smtClean="0">
                <a:latin typeface="微軟正黑體" panose="020B0604030504040204" pitchFamily="34" charset="-120"/>
                <a:ea typeface="微軟正黑體" panose="020B0604030504040204" pitchFamily="34" charset="-120"/>
              </a:rPr>
              <a:t>Proviron</a:t>
            </a:r>
            <a:r>
              <a:rPr lang="en-US" altLang="zh-TW" dirty="0" smtClean="0">
                <a:latin typeface="微軟正黑體" panose="020B0604030504040204" pitchFamily="34" charset="-120"/>
                <a:ea typeface="微軟正黑體" panose="020B0604030504040204" pitchFamily="34" charset="-120"/>
              </a:rPr>
              <a:t> capsule</a:t>
            </a:r>
            <a:r>
              <a:rPr lang="zh-TW" altLang="en-US" dirty="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普維雄膠囊</a:t>
            </a:r>
            <a:r>
              <a:rPr lang="en-US" altLang="zh-TW" dirty="0" smtClean="0">
                <a:latin typeface="微軟正黑體" panose="020B0604030504040204" pitchFamily="34" charset="-120"/>
                <a:ea typeface="微軟正黑體" panose="020B0604030504040204" pitchFamily="34" charset="-120"/>
              </a:rPr>
              <a:t>)</a:t>
            </a:r>
          </a:p>
          <a:p>
            <a:pPr lvl="1"/>
            <a:r>
              <a:rPr lang="zh-TW" altLang="en-US" dirty="0" smtClean="0">
                <a:latin typeface="微軟正黑體" panose="020B0604030504040204" pitchFamily="34" charset="-120"/>
                <a:ea typeface="微軟正黑體" panose="020B0604030504040204" pitchFamily="34" charset="-120"/>
              </a:rPr>
              <a:t>適應症</a:t>
            </a:r>
            <a:r>
              <a:rPr lang="zh-TW" altLang="en-US" dirty="0" smtClean="0">
                <a:latin typeface="新細明體" panose="02020500000000000000" pitchFamily="18" charset="-120"/>
                <a:ea typeface="新細明體" panose="02020500000000000000" pitchFamily="18" charset="-120"/>
              </a:rPr>
              <a:t>：</a:t>
            </a:r>
            <a:r>
              <a:rPr lang="zh-TW" altLang="en-US" dirty="0" smtClean="0">
                <a:latin typeface="微軟正黑體" panose="020B0604030504040204" pitchFamily="34" charset="-120"/>
                <a:ea typeface="微軟正黑體" panose="020B0604030504040204" pitchFamily="34" charset="-120"/>
              </a:rPr>
              <a:t>內因性雄性素不足所引起之疾患、男</a:t>
            </a:r>
            <a:r>
              <a:rPr lang="zh-TW" altLang="en-US" dirty="0">
                <a:latin typeface="微軟正黑體" panose="020B0604030504040204" pitchFamily="34" charset="-120"/>
                <a:ea typeface="微軟正黑體" panose="020B0604030504040204" pitchFamily="34" charset="-120"/>
              </a:rPr>
              <a:t>性</a:t>
            </a:r>
            <a:r>
              <a:rPr lang="zh-TW" altLang="en-US" dirty="0" smtClean="0">
                <a:latin typeface="微軟正黑體" panose="020B0604030504040204" pitchFamily="34" charset="-120"/>
                <a:ea typeface="微軟正黑體" panose="020B0604030504040204" pitchFamily="34" charset="-120"/>
              </a:rPr>
              <a:t>更年期障礙、男性性腺機能滅退</a:t>
            </a:r>
            <a:endParaRPr lang="en-US" altLang="zh-TW" dirty="0" smtClean="0">
              <a:latin typeface="微軟正黑體" panose="020B0604030504040204" pitchFamily="34" charset="-120"/>
              <a:ea typeface="微軟正黑體" panose="020B0604030504040204" pitchFamily="34" charset="-120"/>
            </a:endParaRPr>
          </a:p>
          <a:p>
            <a:endParaRPr lang="zh-TW" altLang="en-US" sz="2800"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7882" y="2164700"/>
            <a:ext cx="878633" cy="878633"/>
          </a:xfrm>
          <a:prstGeom prst="rect">
            <a:avLst/>
          </a:prstGeom>
        </p:spPr>
      </p:pic>
      <p:pic>
        <p:nvPicPr>
          <p:cNvPr id="5" name="圖片 4"/>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7882" y="3790393"/>
            <a:ext cx="878633" cy="878633"/>
          </a:xfrm>
          <a:prstGeom prst="rect">
            <a:avLst/>
          </a:prstGeom>
        </p:spPr>
      </p:pic>
    </p:spTree>
    <p:extLst>
      <p:ext uri="{BB962C8B-B14F-4D97-AF65-F5344CB8AC3E}">
        <p14:creationId xmlns:p14="http://schemas.microsoft.com/office/powerpoint/2010/main" val="17021872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t>國內上市含運動禁藥之同化性類固醇</a:t>
            </a:r>
            <a:endParaRPr lang="zh-TW" altLang="en-US" sz="2400" b="1" dirty="0"/>
          </a:p>
        </p:txBody>
      </p:sp>
      <p:sp>
        <p:nvSpPr>
          <p:cNvPr id="3" name="內容版面配置區 2"/>
          <p:cNvSpPr>
            <a:spLocks noGrp="1"/>
          </p:cNvSpPr>
          <p:nvPr>
            <p:ph idx="1"/>
          </p:nvPr>
        </p:nvSpPr>
        <p:spPr>
          <a:xfrm>
            <a:off x="457199" y="1347712"/>
            <a:ext cx="8454789" cy="4957553"/>
          </a:xfrm>
        </p:spPr>
        <p:txBody>
          <a:bodyPr/>
          <a:lstStyle/>
          <a:p>
            <a:r>
              <a:rPr lang="en-US" altLang="zh-TW" dirty="0" smtClean="0">
                <a:solidFill>
                  <a:srgbClr val="0000FF"/>
                </a:solidFill>
              </a:rPr>
              <a:t>Methandriol </a:t>
            </a:r>
          </a:p>
          <a:p>
            <a:pPr lvl="1"/>
            <a:r>
              <a:rPr lang="zh-TW" altLang="en-US" dirty="0" smtClean="0">
                <a:latin typeface="微軟正黑體" panose="020B0604030504040204" pitchFamily="34" charset="-120"/>
                <a:ea typeface="微軟正黑體" panose="020B0604030504040204" pitchFamily="34" charset="-120"/>
              </a:rPr>
              <a:t>市面上品項眾多，如豐力強錠 、立力多錠</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適應症</a:t>
            </a:r>
            <a:r>
              <a:rPr lang="zh-TW" altLang="en-US" dirty="0" smtClean="0">
                <a:latin typeface="新細明體" panose="02020500000000000000" pitchFamily="18" charset="-120"/>
                <a:ea typeface="新細明體" panose="02020500000000000000" pitchFamily="18" charset="-120"/>
              </a:rPr>
              <a:t>：</a:t>
            </a:r>
            <a:r>
              <a:rPr lang="zh-TW" altLang="en-US" dirty="0" smtClean="0">
                <a:latin typeface="微軟正黑體" panose="020B0604030504040204" pitchFamily="34" charset="-120"/>
                <a:ea typeface="微軟正黑體" panose="020B0604030504040204" pitchFamily="34" charset="-120"/>
              </a:rPr>
              <a:t>骨骼疏鬆症、男性性腺機能不足症、手術後、外傷、熱傷、慢性腎臟疾病引起之體質極度消耗、再生不良性貧血引起之骨髓消耗狀態 </a:t>
            </a:r>
          </a:p>
          <a:p>
            <a:pPr marL="342900" lvl="1" indent="-342900">
              <a:spcBef>
                <a:spcPts val="800"/>
              </a:spcBef>
              <a:buFont typeface="Arial" pitchFamily="34"/>
              <a:buChar char="•"/>
            </a:pPr>
            <a:r>
              <a:rPr lang="en-US" altLang="zh-TW" sz="3200" dirty="0" err="1" smtClean="0">
                <a:solidFill>
                  <a:srgbClr val="0000FF"/>
                </a:solidFill>
                <a:latin typeface="微軟正黑體" pitchFamily="34"/>
                <a:ea typeface="微軟正黑體" pitchFamily="34"/>
                <a:cs typeface="標楷體" pitchFamily="65"/>
              </a:rPr>
              <a:t>Nandrolone</a:t>
            </a:r>
            <a:endParaRPr lang="en-US" altLang="zh-TW" sz="3200" dirty="0">
              <a:solidFill>
                <a:srgbClr val="0000FF"/>
              </a:solidFill>
              <a:latin typeface="微軟正黑體" pitchFamily="34"/>
              <a:ea typeface="微軟正黑體" pitchFamily="34"/>
              <a:cs typeface="標楷體" pitchFamily="65"/>
            </a:endParaRPr>
          </a:p>
          <a:p>
            <a:pPr lvl="1"/>
            <a:r>
              <a:rPr lang="zh-TW" altLang="en-US" dirty="0" smtClean="0">
                <a:latin typeface="微軟正黑體" panose="020B0604030504040204" pitchFamily="34" charset="-120"/>
                <a:ea typeface="微軟正黑體" panose="020B0604030504040204" pitchFamily="34" charset="-120"/>
              </a:rPr>
              <a:t>注射劑</a:t>
            </a:r>
            <a:endParaRPr lang="en-US" altLang="zh-TW" dirty="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適應症</a:t>
            </a:r>
            <a:r>
              <a:rPr lang="zh-TW" altLang="en-US" dirty="0" smtClean="0">
                <a:latin typeface="新細明體" panose="02020500000000000000" pitchFamily="18" charset="-120"/>
                <a:ea typeface="新細明體" panose="02020500000000000000" pitchFamily="18" charset="-120"/>
              </a:rPr>
              <a:t>：</a:t>
            </a:r>
            <a:r>
              <a:rPr lang="zh-TW" altLang="en-US" dirty="0" smtClean="0">
                <a:latin typeface="微軟正黑體" panose="020B0604030504040204" pitchFamily="34" charset="-120"/>
                <a:ea typeface="微軟正黑體" panose="020B0604030504040204" pitchFamily="34" charset="-120"/>
              </a:rPr>
              <a:t>骨骼疏鬆症、男性性腺機能不足症、手術後、外傷、熱傷、慢性腎臟疾病引起之體質極度消耗、再生不良性貧血引起之骨髓消耗狀態</a:t>
            </a:r>
            <a:endParaRPr lang="zh-TW" altLang="en-US" sz="2800" dirty="0" smtClean="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6544">
            <a:off x="3275486" y="3779093"/>
            <a:ext cx="746254" cy="746254"/>
          </a:xfrm>
          <a:prstGeom prst="rect">
            <a:avLst/>
          </a:prstGeom>
        </p:spPr>
      </p:pic>
      <p:pic>
        <p:nvPicPr>
          <p:cNvPr id="6" name="圖片 5"/>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0" y="2051395"/>
            <a:ext cx="878633" cy="878633"/>
          </a:xfrm>
          <a:prstGeom prst="rect">
            <a:avLst/>
          </a:prstGeom>
        </p:spPr>
      </p:pic>
      <p:pic>
        <p:nvPicPr>
          <p:cNvPr id="7" name="圖片 6"/>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4478692"/>
            <a:ext cx="878633" cy="878633"/>
          </a:xfrm>
          <a:prstGeom prst="rect">
            <a:avLst/>
          </a:prstGeom>
        </p:spPr>
      </p:pic>
    </p:spTree>
    <p:extLst>
      <p:ext uri="{BB962C8B-B14F-4D97-AF65-F5344CB8AC3E}">
        <p14:creationId xmlns:p14="http://schemas.microsoft.com/office/powerpoint/2010/main" val="26105900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40"/>
            <a:ext cx="8229600" cy="646584"/>
          </a:xfrm>
        </p:spPr>
        <p:txBody>
          <a:bodyPr/>
          <a:lstStyle/>
          <a:p>
            <a:r>
              <a:rPr lang="zh-TW" altLang="en-US" sz="3600" b="1" dirty="0" smtClean="0"/>
              <a:t>國內上市含運動禁藥之同化性類固醇</a:t>
            </a:r>
            <a:endParaRPr lang="zh-TW" altLang="en-US" sz="2400" b="1" dirty="0"/>
          </a:p>
        </p:txBody>
      </p:sp>
      <p:sp>
        <p:nvSpPr>
          <p:cNvPr id="3" name="內容版面配置區 2"/>
          <p:cNvSpPr>
            <a:spLocks noGrp="1"/>
          </p:cNvSpPr>
          <p:nvPr>
            <p:ph idx="1"/>
          </p:nvPr>
        </p:nvSpPr>
        <p:spPr>
          <a:xfrm>
            <a:off x="457198" y="1245358"/>
            <a:ext cx="8686801" cy="4367283"/>
          </a:xfrm>
        </p:spPr>
        <p:txBody>
          <a:bodyPr/>
          <a:lstStyle/>
          <a:p>
            <a:r>
              <a:rPr lang="en-US" altLang="zh-TW" dirty="0" err="1" smtClean="0">
                <a:solidFill>
                  <a:srgbClr val="0000FF"/>
                </a:solidFill>
              </a:rPr>
              <a:t>Stanozolol</a:t>
            </a:r>
            <a:r>
              <a:rPr lang="zh-TW" altLang="en-US" dirty="0" smtClean="0">
                <a:solidFill>
                  <a:srgbClr val="0000FF"/>
                </a:solidFill>
              </a:rPr>
              <a:t> </a:t>
            </a:r>
            <a:r>
              <a:rPr lang="en-US" altLang="zh-TW" dirty="0" smtClean="0">
                <a:solidFill>
                  <a:srgbClr val="0000FF"/>
                </a:solidFill>
              </a:rPr>
              <a:t>(</a:t>
            </a:r>
            <a:r>
              <a:rPr lang="zh-TW" altLang="en-US" dirty="0" smtClean="0">
                <a:solidFill>
                  <a:srgbClr val="0000FF"/>
                </a:solidFill>
              </a:rPr>
              <a:t>斯坦諾</a:t>
            </a:r>
            <a:r>
              <a:rPr lang="en-US" altLang="zh-TW" dirty="0" smtClean="0">
                <a:solidFill>
                  <a:srgbClr val="0000FF"/>
                </a:solidFill>
              </a:rPr>
              <a:t>)</a:t>
            </a:r>
          </a:p>
          <a:p>
            <a:pPr lvl="1"/>
            <a:r>
              <a:rPr lang="zh-TW" altLang="en-US" dirty="0" smtClean="0">
                <a:latin typeface="微軟正黑體" panose="020B0604030504040204" pitchFamily="34" charset="-120"/>
                <a:ea typeface="微軟正黑體" panose="020B0604030504040204" pitchFamily="34" charset="-120"/>
              </a:rPr>
              <a:t>欣達諾錠 、速達樂錠</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適應症</a:t>
            </a:r>
            <a:r>
              <a:rPr lang="zh-TW" altLang="en-US" dirty="0" smtClean="0">
                <a:latin typeface="新細明體" panose="02020500000000000000" pitchFamily="18" charset="-120"/>
                <a:ea typeface="新細明體" panose="02020500000000000000" pitchFamily="18" charset="-120"/>
              </a:rPr>
              <a:t>：</a:t>
            </a:r>
            <a:r>
              <a:rPr lang="zh-TW" altLang="en-US" dirty="0" smtClean="0">
                <a:latin typeface="微軟正黑體" panose="020B0604030504040204" pitchFamily="34" charset="-120"/>
                <a:ea typeface="微軟正黑體" panose="020B0604030504040204" pitchFamily="34" charset="-120"/>
              </a:rPr>
              <a:t>骨骼疏鬆症、男性性腺機能不足症、外傷、熱傷、慢性腎臟疾病引起之體質極度消耗、再生不良性貧血引起之骨髓消耗狀態。</a:t>
            </a:r>
            <a:endParaRPr lang="en-US" altLang="zh-TW" dirty="0" smtClean="0">
              <a:latin typeface="微軟正黑體" panose="020B0604030504040204" pitchFamily="34" charset="-120"/>
              <a:ea typeface="微軟正黑體" panose="020B0604030504040204" pitchFamily="34" charset="-120"/>
            </a:endParaRPr>
          </a:p>
          <a:p>
            <a:r>
              <a:rPr lang="en-US" altLang="zh-TW" dirty="0">
                <a:solidFill>
                  <a:srgbClr val="0000FF"/>
                </a:solidFill>
              </a:rPr>
              <a:t>Testosterone</a:t>
            </a:r>
            <a:r>
              <a:rPr lang="zh-TW" altLang="en-US" dirty="0">
                <a:solidFill>
                  <a:srgbClr val="0000FF"/>
                </a:solidFill>
              </a:rPr>
              <a:t> </a:t>
            </a:r>
            <a:endParaRPr lang="en-US" altLang="zh-TW" dirty="0" smtClean="0">
              <a:solidFill>
                <a:srgbClr val="0000FF"/>
              </a:solidFill>
            </a:endParaRPr>
          </a:p>
          <a:p>
            <a:pPr lvl="1"/>
            <a:r>
              <a:rPr lang="zh-TW" altLang="en-US" dirty="0">
                <a:latin typeface="微軟正黑體" panose="020B0604030504040204" pitchFamily="34" charset="-120"/>
                <a:ea typeface="微軟正黑體" panose="020B0604030504040204" pitchFamily="34" charset="-120"/>
              </a:rPr>
              <a:t>市面上品項眾多，如力力補膠囊 、力多山膠囊</a:t>
            </a:r>
            <a:r>
              <a:rPr lang="zh-TW" altLang="en-US" dirty="0" smtClean="0">
                <a:latin typeface="微軟正黑體" panose="020B0604030504040204" pitchFamily="34" charset="-120"/>
                <a:ea typeface="微軟正黑體" panose="020B0604030504040204" pitchFamily="34" charset="-120"/>
              </a:rPr>
              <a:t>等</a:t>
            </a:r>
            <a:endParaRPr lang="zh-TW" altLang="en-US" dirty="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適應症</a:t>
            </a:r>
            <a:r>
              <a:rPr lang="zh-TW" altLang="en-US" dirty="0" smtClean="0">
                <a:latin typeface="新細明體" panose="02020500000000000000" pitchFamily="18" charset="-120"/>
                <a:ea typeface="新細明體" panose="02020500000000000000" pitchFamily="18" charset="-120"/>
              </a:rPr>
              <a:t>：</a:t>
            </a:r>
            <a:r>
              <a:rPr lang="zh-TW" altLang="en-US" dirty="0" smtClean="0">
                <a:latin typeface="微軟正黑體" panose="020B0604030504040204" pitchFamily="34" charset="-120"/>
                <a:ea typeface="微軟正黑體" panose="020B0604030504040204" pitchFamily="34" charset="-120"/>
              </a:rPr>
              <a:t>卵巢</a:t>
            </a:r>
            <a:r>
              <a:rPr lang="zh-TW" altLang="en-US" dirty="0">
                <a:latin typeface="微軟正黑體" panose="020B0604030504040204" pitchFamily="34" charset="-120"/>
                <a:ea typeface="微軟正黑體" panose="020B0604030504040204" pitchFamily="34" charset="-120"/>
              </a:rPr>
              <a:t>機能衰退及男性更年期障害所引起之諸</a:t>
            </a:r>
            <a:r>
              <a:rPr lang="zh-TW" altLang="en-US" dirty="0" smtClean="0">
                <a:latin typeface="微軟正黑體" panose="020B0604030504040204" pitchFamily="34" charset="-120"/>
                <a:ea typeface="微軟正黑體" panose="020B0604030504040204" pitchFamily="34" charset="-120"/>
              </a:rPr>
              <a:t>症狀</a:t>
            </a:r>
            <a:r>
              <a:rPr lang="zh-TW" altLang="en-US"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疲勞</a:t>
            </a:r>
            <a:r>
              <a:rPr lang="zh-TW" altLang="en-US" sz="2400" dirty="0">
                <a:latin typeface="微軟正黑體" panose="020B0604030504040204" pitchFamily="34" charset="-120"/>
                <a:ea typeface="微軟正黑體" panose="020B0604030504040204" pitchFamily="34" charset="-120"/>
              </a:rPr>
              <a:t>感、不眠、心悸亢進、頭痛、頭重感、</a:t>
            </a:r>
            <a:r>
              <a:rPr lang="zh-TW" altLang="en-US" sz="2400" dirty="0" smtClean="0">
                <a:latin typeface="微軟正黑體" panose="020B0604030504040204" pitchFamily="34" charset="-120"/>
                <a:ea typeface="微軟正黑體" panose="020B0604030504040204" pitchFamily="34" charset="-120"/>
              </a:rPr>
              <a:t>眩暈、</a:t>
            </a:r>
            <a:r>
              <a:rPr lang="zh-TW" altLang="en-US" sz="2400" dirty="0">
                <a:latin typeface="微軟正黑體" panose="020B0604030504040204" pitchFamily="34" charset="-120"/>
                <a:ea typeface="微軟正黑體" panose="020B0604030504040204" pitchFamily="34" charset="-120"/>
              </a:rPr>
              <a:t>耳鳴、四肢冷感、關節痛、腰痛、男性激素缺乏</a:t>
            </a:r>
            <a:r>
              <a:rPr lang="zh-TW" altLang="en-US" sz="2400" dirty="0" smtClean="0">
                <a:latin typeface="微軟正黑體" panose="020B0604030504040204" pitchFamily="34" charset="-120"/>
                <a:ea typeface="微軟正黑體" panose="020B0604030504040204" pitchFamily="34" charset="-120"/>
              </a:rPr>
              <a:t>症</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 </a:t>
            </a:r>
            <a:endParaRPr lang="zh-TW" altLang="en-US" sz="2400" dirty="0">
              <a:latin typeface="微軟正黑體" panose="020B0604030504040204" pitchFamily="34" charset="-120"/>
              <a:ea typeface="微軟正黑體" panose="020B0604030504040204" pitchFamily="34" charset="-120"/>
            </a:endParaRPr>
          </a:p>
          <a:p>
            <a:endParaRPr lang="zh-TW" altLang="en-US" dirty="0">
              <a:solidFill>
                <a:srgbClr val="0000FF"/>
              </a:solidFill>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6544">
            <a:off x="4277899" y="722659"/>
            <a:ext cx="1045398" cy="1045398"/>
          </a:xfrm>
          <a:prstGeom prst="rect">
            <a:avLst/>
          </a:prstGeom>
        </p:spPr>
      </p:pic>
      <p:pic>
        <p:nvPicPr>
          <p:cNvPr id="5" name="圖片 4"/>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5763" y="1810137"/>
            <a:ext cx="878633" cy="878633"/>
          </a:xfrm>
          <a:prstGeom prst="rect">
            <a:avLst/>
          </a:prstGeom>
        </p:spPr>
      </p:pic>
      <p:pic>
        <p:nvPicPr>
          <p:cNvPr id="6" name="圖片 5"/>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5763" y="4292080"/>
            <a:ext cx="878633" cy="878633"/>
          </a:xfrm>
          <a:prstGeom prst="rect">
            <a:avLst/>
          </a:prstGeom>
        </p:spPr>
      </p:pic>
    </p:spTree>
    <p:extLst>
      <p:ext uri="{BB962C8B-B14F-4D97-AF65-F5344CB8AC3E}">
        <p14:creationId xmlns:p14="http://schemas.microsoft.com/office/powerpoint/2010/main" val="287367882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6"/>
          <p:cNvSpPr>
            <a:spLocks noGrp="1"/>
          </p:cNvSpPr>
          <p:nvPr>
            <p:ph type="sldNum" sz="quarter" idx="12"/>
          </p:nvPr>
        </p:nvSpPr>
        <p:spPr/>
        <p:txBody>
          <a:bodyPr/>
          <a:lstStyle/>
          <a:p>
            <a:fld id="{B753FB21-2A31-42B5-AB9A-9486C575E007}" type="slidenum">
              <a:rPr lang="en-US" altLang="zh-TW"/>
              <a:pPr/>
              <a:t>15</a:t>
            </a:fld>
            <a:endParaRPr lang="en-US" altLang="zh-TW"/>
          </a:p>
        </p:txBody>
      </p:sp>
      <p:sp>
        <p:nvSpPr>
          <p:cNvPr id="157699" name="Rectangle 3"/>
          <p:cNvSpPr>
            <a:spLocks noGrp="1" noChangeArrowheads="1"/>
          </p:cNvSpPr>
          <p:nvPr>
            <p:ph type="body" sz="half" idx="1"/>
          </p:nvPr>
        </p:nvSpPr>
        <p:spPr>
          <a:xfrm>
            <a:off x="457200" y="1411287"/>
            <a:ext cx="4852323" cy="4035425"/>
          </a:xfrm>
          <a:noFill/>
          <a:ln/>
        </p:spPr>
        <p:txBody>
          <a:bodyPr lIns="92075" tIns="46038" rIns="92075" bIns="46038"/>
          <a:lstStyle/>
          <a:p>
            <a:pPr>
              <a:buClr>
                <a:srgbClr val="FF6600"/>
              </a:buClr>
              <a:buFont typeface="Wingdings" panose="05000000000000000000" pitchFamily="2" charset="2"/>
              <a:buChar char="l"/>
            </a:pPr>
            <a:r>
              <a:rPr lang="zh-TW" altLang="en-US" sz="2800" b="1" dirty="0" smtClean="0">
                <a:solidFill>
                  <a:schemeClr val="tx1"/>
                </a:solidFill>
                <a:latin typeface="微軟正黑體" panose="020B0604030504040204" pitchFamily="34" charset="-120"/>
                <a:ea typeface="微軟正黑體" panose="020B0604030504040204" pitchFamily="34" charset="-120"/>
              </a:rPr>
              <a:t>男性荷爾蒙缺乏製劑</a:t>
            </a:r>
          </a:p>
          <a:p>
            <a:pPr lvl="1">
              <a:buClr>
                <a:srgbClr val="FFFF00"/>
              </a:buClr>
              <a:buFont typeface="Wingdings" panose="05000000000000000000" pitchFamily="2" charset="2"/>
              <a:buChar char="l"/>
            </a:pPr>
            <a:r>
              <a:rPr lang="zh-TW" altLang="en-US" dirty="0" smtClean="0">
                <a:latin typeface="微軟正黑體" panose="020B0604030504040204" pitchFamily="34" charset="-120"/>
                <a:ea typeface="微軟正黑體" panose="020B0604030504040204" pitchFamily="34" charset="-120"/>
              </a:rPr>
              <a:t>虎</a:t>
            </a:r>
            <a:r>
              <a:rPr lang="zh-TW" altLang="en-US" dirty="0">
                <a:latin typeface="微軟正黑體" panose="020B0604030504040204" pitchFamily="34" charset="-120"/>
                <a:ea typeface="微軟正黑體" panose="020B0604030504040204" pitchFamily="34" charset="-120"/>
              </a:rPr>
              <a:t>力雅補膠囊</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457200" lvl="1" indent="0">
              <a:buClr>
                <a:srgbClr val="FFFF00"/>
              </a:buClr>
              <a:buNone/>
            </a:pPr>
            <a:r>
              <a:rPr lang="zh-TW" altLang="en-US" dirty="0" smtClean="0">
                <a:latin typeface="微軟正黑體" panose="020B0604030504040204" pitchFamily="34" charset="-120"/>
                <a:ea typeface="微軟正黑體" panose="020B0604030504040204" pitchFamily="34" charset="-120"/>
              </a:rPr>
              <a:t>   含</a:t>
            </a:r>
            <a:r>
              <a:rPr lang="en-US" altLang="zh-TW" dirty="0">
                <a:latin typeface="微軟正黑體" panose="020B0604030504040204" pitchFamily="34" charset="-120"/>
                <a:ea typeface="微軟正黑體" panose="020B0604030504040204" pitchFamily="34" charset="-120"/>
              </a:rPr>
              <a:t>testosterone</a:t>
            </a:r>
          </a:p>
          <a:p>
            <a:pPr lvl="1">
              <a:buClr>
                <a:srgbClr val="FFFF00"/>
              </a:buClr>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人蔘固精膠囊</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457200" lvl="1" indent="0">
              <a:buClr>
                <a:srgbClr val="FFFF00"/>
              </a:buClr>
              <a:buNone/>
            </a:pP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含</a:t>
            </a:r>
            <a:r>
              <a:rPr lang="en-US" altLang="zh-TW" dirty="0" err="1">
                <a:latin typeface="微軟正黑體" panose="020B0604030504040204" pitchFamily="34" charset="-120"/>
                <a:ea typeface="微軟正黑體" panose="020B0604030504040204" pitchFamily="34" charset="-120"/>
              </a:rPr>
              <a:t>methyltestosterone</a:t>
            </a:r>
            <a:endParaRPr lang="en-US" altLang="zh-TW" dirty="0">
              <a:latin typeface="微軟正黑體" panose="020B0604030504040204" pitchFamily="34" charset="-120"/>
              <a:ea typeface="微軟正黑體" panose="020B0604030504040204" pitchFamily="34" charset="-120"/>
            </a:endParaRPr>
          </a:p>
          <a:p>
            <a:pPr lvl="1">
              <a:buClr>
                <a:srgbClr val="FFFF00"/>
              </a:buClr>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旺力顆粒</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457200" lvl="1" indent="0">
              <a:buClr>
                <a:srgbClr val="FFFF00"/>
              </a:buClr>
              <a:buNone/>
            </a:pP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含</a:t>
            </a:r>
            <a:r>
              <a:rPr lang="en-US" altLang="zh-TW" dirty="0" err="1">
                <a:latin typeface="微軟正黑體" panose="020B0604030504040204" pitchFamily="34" charset="-120"/>
                <a:ea typeface="微軟正黑體" panose="020B0604030504040204" pitchFamily="34" charset="-120"/>
              </a:rPr>
              <a:t>fluoxymesterone</a:t>
            </a:r>
            <a:endParaRPr lang="en-US" altLang="zh-TW" dirty="0">
              <a:latin typeface="微軟正黑體" panose="020B0604030504040204" pitchFamily="34" charset="-120"/>
              <a:ea typeface="微軟正黑體" panose="020B0604030504040204" pitchFamily="34" charset="-120"/>
            </a:endParaRPr>
          </a:p>
          <a:p>
            <a:pPr lvl="1">
              <a:buClr>
                <a:srgbClr val="FFFF00"/>
              </a:buClr>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美力健糖衣錠：</a:t>
            </a:r>
            <a:endParaRPr lang="en-US" altLang="zh-TW" dirty="0" smtClean="0">
              <a:latin typeface="微軟正黑體" panose="020B0604030504040204" pitchFamily="34" charset="-120"/>
              <a:ea typeface="微軟正黑體" panose="020B0604030504040204" pitchFamily="34" charset="-120"/>
            </a:endParaRPr>
          </a:p>
          <a:p>
            <a:pPr marL="457200" lvl="1" indent="0">
              <a:buClr>
                <a:srgbClr val="FFFF00"/>
              </a:buClr>
              <a:buNone/>
            </a:pP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含</a:t>
            </a:r>
            <a:r>
              <a:rPr lang="en-US" altLang="zh-TW" dirty="0" err="1">
                <a:latin typeface="微軟正黑體" panose="020B0604030504040204" pitchFamily="34" charset="-120"/>
                <a:ea typeface="微軟正黑體" panose="020B0604030504040204" pitchFamily="34" charset="-120"/>
              </a:rPr>
              <a:t>methandriol</a:t>
            </a:r>
            <a:endParaRPr lang="en-US" altLang="zh-TW" dirty="0">
              <a:latin typeface="微軟正黑體" panose="020B0604030504040204" pitchFamily="34" charset="-120"/>
              <a:ea typeface="微軟正黑體" panose="020B0604030504040204" pitchFamily="34" charset="-120"/>
            </a:endParaRPr>
          </a:p>
          <a:p>
            <a:pPr>
              <a:buClr>
                <a:srgbClr val="FFFF00"/>
              </a:buClr>
              <a:buFont typeface="Monotype Sorts" pitchFamily="2" charset="2"/>
              <a:buChar char="P"/>
            </a:pPr>
            <a:endParaRPr lang="en-US" altLang="zh-TW" sz="2800" dirty="0">
              <a:latin typeface="Book Antiqua" pitchFamily="18" charset="0"/>
              <a:ea typeface="新細明體" charset="-120"/>
            </a:endParaRPr>
          </a:p>
        </p:txBody>
      </p:sp>
      <p:pic>
        <p:nvPicPr>
          <p:cNvPr id="157700" name="Picture 4" descr="holi-up"/>
          <p:cNvPicPr>
            <a:picLocks noGrp="1" noChangeAspect="1" noChangeArrowheads="1"/>
          </p:cNvPicPr>
          <p:nvPr>
            <p:ph sz="half" idx="2"/>
          </p:nvPr>
        </p:nvPicPr>
        <p:blipFill>
          <a:blip r:embed="rId2"/>
          <a:srcRect/>
          <a:stretch>
            <a:fillRect/>
          </a:stretch>
        </p:blipFill>
        <p:spPr>
          <a:xfrm>
            <a:off x="5046820" y="1905928"/>
            <a:ext cx="3868580" cy="3457611"/>
          </a:xfrm>
          <a:noFill/>
          <a:ln/>
        </p:spPr>
      </p:pic>
      <p:sp>
        <p:nvSpPr>
          <p:cNvPr id="8" name="標題 1"/>
          <p:cNvSpPr>
            <a:spLocks noGrp="1"/>
          </p:cNvSpPr>
          <p:nvPr>
            <p:ph type="title"/>
          </p:nvPr>
        </p:nvSpPr>
        <p:spPr>
          <a:xfrm>
            <a:off x="457200" y="374483"/>
            <a:ext cx="8229600" cy="646584"/>
          </a:xfrm>
        </p:spPr>
        <p:txBody>
          <a:bodyPr/>
          <a:lstStyle/>
          <a:p>
            <a:r>
              <a:rPr lang="zh-TW" altLang="en-US" sz="3600" b="1" dirty="0" smtClean="0">
                <a:latin typeface="微軟正黑體" panose="020B0604030504040204" pitchFamily="34" charset="-120"/>
                <a:ea typeface="微軟正黑體" panose="020B0604030504040204" pitchFamily="34" charset="-120"/>
              </a:rPr>
              <a:t>市</a:t>
            </a:r>
            <a:r>
              <a:rPr lang="zh-TW" altLang="en-US" sz="3600" b="1" dirty="0">
                <a:latin typeface="微軟正黑體" panose="020B0604030504040204" pitchFamily="34" charset="-120"/>
                <a:ea typeface="微軟正黑體" panose="020B0604030504040204" pitchFamily="34" charset="-120"/>
              </a:rPr>
              <a:t>售</a:t>
            </a:r>
            <a:r>
              <a:rPr lang="zh-TW" altLang="en-US" sz="3600" b="1" dirty="0" smtClean="0">
                <a:latin typeface="微軟正黑體" panose="020B0604030504040204" pitchFamily="34" charset="-120"/>
                <a:ea typeface="微軟正黑體" panose="020B0604030504040204" pitchFamily="34" charset="-120"/>
              </a:rPr>
              <a:t>含同化性類固醇之產</a:t>
            </a:r>
            <a:r>
              <a:rPr lang="zh-TW" altLang="en-US" sz="3600" b="1" dirty="0">
                <a:latin typeface="微軟正黑體" panose="020B0604030504040204" pitchFamily="34" charset="-120"/>
                <a:ea typeface="微軟正黑體" panose="020B0604030504040204" pitchFamily="34" charset="-120"/>
              </a:rPr>
              <a:t>品</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187337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sz="4000" b="1" dirty="0"/>
              <a:t>結論</a:t>
            </a:r>
          </a:p>
        </p:txBody>
      </p:sp>
      <p:sp>
        <p:nvSpPr>
          <p:cNvPr id="3" name="內容版面配置區 2"/>
          <p:cNvSpPr txBox="1">
            <a:spLocks noGrp="1"/>
          </p:cNvSpPr>
          <p:nvPr>
            <p:ph idx="1"/>
          </p:nvPr>
        </p:nvSpPr>
        <p:spPr/>
        <p:txBody>
          <a:bodyPr/>
          <a:lstStyle/>
          <a:p>
            <a:pPr lvl="0"/>
            <a:r>
              <a:rPr lang="zh-TW" altLang="en-US" sz="2800" dirty="0" smtClean="0"/>
              <a:t>服用同化性類固醇可直接增加肌肉中蛋白質的合成及促進同化性荷爾蒙的</a:t>
            </a:r>
            <a:r>
              <a:rPr lang="zh-TW" altLang="en-US" sz="2800" dirty="0" smtClean="0"/>
              <a:t>分泌，</a:t>
            </a:r>
            <a:r>
              <a:rPr lang="zh-TW" altLang="en-US" sz="2800" dirty="0" smtClean="0"/>
              <a:t>可增加運動表現</a:t>
            </a:r>
            <a:r>
              <a:rPr lang="zh-TW" altLang="en-US" sz="2800" dirty="0" smtClean="0"/>
              <a:t>。</a:t>
            </a:r>
            <a:endParaRPr lang="en-US" altLang="zh-TW" sz="2800" dirty="0" smtClean="0"/>
          </a:p>
          <a:p>
            <a:pPr lvl="0"/>
            <a:r>
              <a:rPr lang="zh-TW" altLang="en-US" sz="2800" dirty="0" smtClean="0"/>
              <a:t>但同化性類固醇也可能為身體來傷害，並違背運動家精神。</a:t>
            </a:r>
            <a:endParaRPr lang="en-US" altLang="zh-TW" sz="2800" dirty="0" smtClean="0"/>
          </a:p>
          <a:p>
            <a:pPr lvl="0"/>
            <a:r>
              <a:rPr lang="zh-TW" altLang="en-US" sz="2800" dirty="0" smtClean="0"/>
              <a:t>檢驗技術的精進，同化性類固醇的使用也是一種冒險行為。</a:t>
            </a:r>
            <a:endParaRPr lang="en-US" altLang="zh-TW" sz="2800" dirty="0" smtClean="0"/>
          </a:p>
          <a:p>
            <a:pPr lvl="0"/>
            <a:endParaRPr lang="en-US" altLang="zh-TW" sz="2800" dirty="0"/>
          </a:p>
          <a:p>
            <a:pPr marL="0" lvl="0" indent="0">
              <a:buNone/>
            </a:pPr>
            <a:endParaRPr lang="zh-TW" altLang="en-US" sz="2800" dirty="0"/>
          </a:p>
        </p:txBody>
      </p:sp>
      <p:sp>
        <p:nvSpPr>
          <p:cNvPr id="4" name="投影片編號版面配置區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6DEE77-B795-4EB6-8F14-8A8424CAEA55}" type="slidenum">
              <a:t>16</a:t>
            </a:fld>
            <a:endParaRPr lang="en-US" sz="1200" b="0" i="0" u="none" strike="noStrike" kern="1200" cap="none" spc="0" baseline="0">
              <a:solidFill>
                <a:srgbClr val="898989"/>
              </a:solidFill>
              <a:uFillTx/>
              <a:latin typeface="Calibri"/>
              <a:ea typeface="新細明體"/>
              <a:cs typeface=""/>
            </a:endParaRPr>
          </a:p>
        </p:txBody>
      </p:sp>
      <p:grpSp>
        <p:nvGrpSpPr>
          <p:cNvPr id="5" name="群組 9"/>
          <p:cNvGrpSpPr/>
          <p:nvPr/>
        </p:nvGrpSpPr>
        <p:grpSpPr>
          <a:xfrm>
            <a:off x="5598368" y="4597614"/>
            <a:ext cx="2478344" cy="2123866"/>
            <a:chOff x="1547667" y="260649"/>
            <a:chExt cx="892948" cy="1256997"/>
          </a:xfrm>
        </p:grpSpPr>
        <p:pic>
          <p:nvPicPr>
            <p:cNvPr id="6" name="圖片 10"/>
            <p:cNvPicPr>
              <a:picLocks noChangeAspect="1"/>
            </p:cNvPicPr>
            <p:nvPr/>
          </p:nvPicPr>
          <p:blipFill>
            <a:blip r:embed="rId2"/>
            <a:stretch>
              <a:fillRect/>
            </a:stretch>
          </p:blipFill>
          <p:spPr>
            <a:xfrm>
              <a:off x="1547667" y="260649"/>
              <a:ext cx="892948" cy="957687"/>
            </a:xfrm>
            <a:prstGeom prst="rect">
              <a:avLst/>
            </a:prstGeom>
            <a:noFill/>
            <a:ln cap="flat">
              <a:noFill/>
            </a:ln>
          </p:spPr>
        </p:pic>
        <p:sp>
          <p:nvSpPr>
            <p:cNvPr id="7" name="文字方塊 11"/>
            <p:cNvSpPr txBox="1"/>
            <p:nvPr/>
          </p:nvSpPr>
          <p:spPr>
            <a:xfrm>
              <a:off x="1826149" y="1135119"/>
              <a:ext cx="501461" cy="38252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latin typeface="Berlin Sans FB Demi" pitchFamily="34"/>
                  <a:ea typeface="新細明體"/>
                </a:rPr>
                <a:t>STOP</a:t>
              </a:r>
            </a:p>
          </p:txBody>
        </p:sp>
      </p:gr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0"/>
                                          </p:val>
                                        </p:tav>
                                        <p:tav tm="100000">
                                          <p:val>
                                            <p:strVal val="#ppt_w"/>
                                          </p:val>
                                        </p:tav>
                                      </p:tavLst>
                                    </p:anim>
                                    <p:anim calcmode="lin" valueType="num">
                                      <p:cBhvr>
                                        <p:cTn id="8" dur="500" fill="hold"/>
                                        <p:tgtEl>
                                          <p:spTgt spid="5"/>
                                        </p:tgtEl>
                                        <p:attrNameLst>
                                          <p:attrName>ppt_h</p:attrName>
                                        </p:attrNameLst>
                                      </p:cBhvr>
                                      <p:tavLst>
                                        <p:tav tm="0">
                                          <p:val>
                                            <p:str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noGrp="1"/>
          </p:cNvSpPr>
          <p:nvPr>
            <p:ph idx="1"/>
          </p:nvPr>
        </p:nvSpPr>
        <p:spPr>
          <a:xfrm>
            <a:off x="457200" y="1417640"/>
            <a:ext cx="8413952" cy="2587422"/>
          </a:xfrm>
        </p:spPr>
        <p:txBody>
          <a:bodyPr/>
          <a:lstStyle/>
          <a:p>
            <a:pPr lvl="0"/>
            <a:r>
              <a:rPr lang="en-US" sz="2800" b="1"/>
              <a:t>1987</a:t>
            </a:r>
            <a:r>
              <a:rPr lang="zh-TW" sz="2800" b="1"/>
              <a:t>年</a:t>
            </a:r>
            <a:r>
              <a:rPr lang="en-US" sz="2800" b="1"/>
              <a:t>ACSM</a:t>
            </a:r>
            <a:r>
              <a:rPr lang="zh-TW" sz="2800" b="1"/>
              <a:t>對同化性類固醇提出下列五點聲明：</a:t>
            </a:r>
            <a:endParaRPr lang="en-US" sz="2800" b="1"/>
          </a:p>
          <a:p>
            <a:pPr lvl="1"/>
            <a:r>
              <a:rPr lang="zh-TW">
                <a:latin typeface="微軟正黑體" pitchFamily="34"/>
                <a:ea typeface="微軟正黑體" pitchFamily="34"/>
                <a:cs typeface="Times New Roman" pitchFamily="18"/>
              </a:rPr>
              <a:t>適當服用同化性類固醇可增加身體重量，尤其是增加淨組織</a:t>
            </a:r>
            <a:r>
              <a:rPr lang="en-US">
                <a:latin typeface="微軟正黑體" pitchFamily="34"/>
                <a:ea typeface="微軟正黑體" pitchFamily="34"/>
                <a:cs typeface="Times New Roman" pitchFamily="18"/>
              </a:rPr>
              <a:t> (lean mass)</a:t>
            </a:r>
          </a:p>
          <a:p>
            <a:pPr lvl="1"/>
            <a:r>
              <a:rPr lang="zh-TW">
                <a:latin typeface="微軟正黑體" pitchFamily="34"/>
                <a:ea typeface="微軟正黑體" pitchFamily="34"/>
                <a:cs typeface="Times New Roman" pitchFamily="18"/>
              </a:rPr>
              <a:t>配合高強度運動及適當飲食，可使肌肉力量增加</a:t>
            </a:r>
            <a:endParaRPr lang="en-US">
              <a:latin typeface="微軟正黑體" pitchFamily="34"/>
              <a:ea typeface="微軟正黑體" pitchFamily="34"/>
              <a:cs typeface="Times New Roman" pitchFamily="18"/>
            </a:endParaRPr>
          </a:p>
          <a:p>
            <a:pPr lvl="1"/>
            <a:r>
              <a:rPr lang="zh-TW">
                <a:solidFill>
                  <a:srgbClr val="00B050"/>
                </a:solidFill>
                <a:latin typeface="微軟正黑體" pitchFamily="34"/>
                <a:ea typeface="微軟正黑體" pitchFamily="34"/>
                <a:cs typeface="Times New Roman" pitchFamily="18"/>
              </a:rPr>
              <a:t>無法增加肌肉有氧能力</a:t>
            </a:r>
            <a:endParaRPr lang="en-US">
              <a:solidFill>
                <a:srgbClr val="00B050"/>
              </a:solidFill>
              <a:latin typeface="微軟正黑體" pitchFamily="34"/>
              <a:ea typeface="微軟正黑體" pitchFamily="34"/>
              <a:cs typeface="Times New Roman" pitchFamily="18"/>
            </a:endParaRPr>
          </a:p>
          <a:p>
            <a:pPr lvl="1"/>
            <a:r>
              <a:rPr lang="zh-TW" b="1">
                <a:solidFill>
                  <a:srgbClr val="C00000"/>
                </a:solidFill>
                <a:latin typeface="微軟正黑體" pitchFamily="34"/>
                <a:ea typeface="微軟正黑體" pitchFamily="34"/>
                <a:cs typeface="Times New Roman" pitchFamily="18"/>
              </a:rPr>
              <a:t>治療上會對肝、心血管及生殖系統與精神狀態會產生不良的副作用</a:t>
            </a:r>
            <a:endParaRPr lang="en-US" b="1">
              <a:solidFill>
                <a:srgbClr val="C00000"/>
              </a:solidFill>
              <a:latin typeface="微軟正黑體" pitchFamily="34"/>
              <a:ea typeface="微軟正黑體" pitchFamily="34"/>
              <a:cs typeface="Times New Roman" pitchFamily="18"/>
            </a:endParaRPr>
          </a:p>
          <a:p>
            <a:pPr lvl="1"/>
            <a:r>
              <a:rPr lang="zh-TW" b="1">
                <a:solidFill>
                  <a:srgbClr val="C00000"/>
                </a:solidFill>
                <a:latin typeface="微軟正黑體" pitchFamily="34"/>
                <a:ea typeface="微軟正黑體" pitchFamily="34"/>
                <a:cs typeface="Times New Roman" pitchFamily="18"/>
              </a:rPr>
              <a:t>違反運動比賽的精神及運動組織的規定</a:t>
            </a:r>
            <a:endParaRPr lang="en-US" b="1">
              <a:solidFill>
                <a:srgbClr val="C00000"/>
              </a:solidFill>
              <a:latin typeface="微軟正黑體" pitchFamily="34"/>
              <a:ea typeface="微軟正黑體" pitchFamily="34"/>
              <a:cs typeface="Times New Roman" pitchFamily="18"/>
            </a:endParaRPr>
          </a:p>
          <a:p>
            <a:pPr lvl="0"/>
            <a:endParaRPr lang="en-US" sz="2800" b="1"/>
          </a:p>
          <a:p>
            <a:pPr marL="0" lvl="0" indent="0">
              <a:buNone/>
            </a:pPr>
            <a:endParaRPr lang="en-US"/>
          </a:p>
        </p:txBody>
      </p:sp>
      <p:sp>
        <p:nvSpPr>
          <p:cNvPr id="3" name="標題 1"/>
          <p:cNvSpPr txBox="1">
            <a:spLocks noGrp="1"/>
          </p:cNvSpPr>
          <p:nvPr>
            <p:ph type="title"/>
          </p:nvPr>
        </p:nvSpPr>
        <p:spPr/>
        <p:txBody>
          <a:bodyPr/>
          <a:lstStyle/>
          <a:p>
            <a:pPr lvl="0"/>
            <a:r>
              <a:rPr lang="zh-TW" sz="3600" b="1" dirty="0"/>
              <a:t>同化性類固醇</a:t>
            </a:r>
            <a:r>
              <a:rPr lang="en-US" sz="3600" b="1" dirty="0"/>
              <a:t>(anabolic steroids)</a:t>
            </a:r>
          </a:p>
        </p:txBody>
      </p:sp>
      <p:sp>
        <p:nvSpPr>
          <p:cNvPr id="4" name="投影片編號版面配置區 3"/>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fld id="{C4350E81-C64A-48CE-BCEC-8F679F4B96D0}" type="slidenum">
              <a:rPr kern="0">
                <a:solidFill>
                  <a:srgbClr val="000000"/>
                </a:solidFill>
              </a:rPr>
              <a:pPr algn="r">
                <a:defRPr sz="1800" b="0" i="0" u="none" strike="noStrike" kern="0" cap="none" spc="0" baseline="0">
                  <a:solidFill>
                    <a:srgbClr val="000000"/>
                  </a:solidFill>
                  <a:uFillTx/>
                </a:defRPr>
              </a:pPr>
              <a:t>2</a:t>
            </a:fld>
            <a:endParaRPr lang="en-US" sz="1200">
              <a:solidFill>
                <a:srgbClr val="898989"/>
              </a:solidFill>
              <a:ea typeface="新細明體"/>
            </a:endParaRPr>
          </a:p>
        </p:txBody>
      </p:sp>
    </p:spTree>
    <p:extLst>
      <p:ext uri="{BB962C8B-B14F-4D97-AF65-F5344CB8AC3E}">
        <p14:creationId xmlns:p14="http://schemas.microsoft.com/office/powerpoint/2010/main" val="6519417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noGrp="1"/>
          </p:cNvSpPr>
          <p:nvPr>
            <p:ph idx="1"/>
          </p:nvPr>
        </p:nvSpPr>
        <p:spPr>
          <a:xfrm>
            <a:off x="361334" y="1378979"/>
            <a:ext cx="8598313" cy="3964061"/>
          </a:xfrm>
        </p:spPr>
        <p:txBody>
          <a:bodyPr/>
          <a:lstStyle/>
          <a:p>
            <a:pPr lvl="0"/>
            <a:r>
              <a:rPr lang="zh-TW" sz="2800" b="1" dirty="0"/>
              <a:t>同化性物質為賽內與賽外皆禁用之物質</a:t>
            </a:r>
          </a:p>
          <a:p>
            <a:pPr lvl="1"/>
            <a:r>
              <a:rPr lang="zh-TW" u="sng" dirty="0">
                <a:latin typeface="微軟正黑體" pitchFamily="34"/>
                <a:ea typeface="微軟正黑體" pitchFamily="34"/>
                <a:cs typeface="Times New Roman" pitchFamily="18"/>
              </a:rPr>
              <a:t>同化性男性類固醇</a:t>
            </a:r>
            <a:r>
              <a:rPr lang="en-US" u="sng" dirty="0">
                <a:latin typeface="微軟正黑體" pitchFamily="34"/>
                <a:ea typeface="微軟正黑體" pitchFamily="34"/>
                <a:cs typeface="Times New Roman" pitchFamily="18"/>
              </a:rPr>
              <a:t>(</a:t>
            </a:r>
            <a:r>
              <a:rPr lang="en-US" sz="2400" u="sng" dirty="0">
                <a:latin typeface="微軟正黑體" pitchFamily="34"/>
                <a:ea typeface="微軟正黑體" pitchFamily="34"/>
                <a:cs typeface="Times New Roman" pitchFamily="18"/>
              </a:rPr>
              <a:t>anabolic androgenic steroids)</a:t>
            </a:r>
          </a:p>
          <a:p>
            <a:pPr marL="457200" lvl="1" indent="0">
              <a:buNone/>
            </a:pPr>
            <a:r>
              <a:rPr lang="en-US" sz="2400" dirty="0">
                <a:latin typeface="微軟正黑體" pitchFamily="34"/>
                <a:ea typeface="微軟正黑體" pitchFamily="34"/>
                <a:cs typeface="Times New Roman" pitchFamily="18"/>
              </a:rPr>
              <a:t>    </a:t>
            </a:r>
            <a:r>
              <a:rPr lang="zh-TW" dirty="0">
                <a:latin typeface="微軟正黑體" pitchFamily="34"/>
                <a:ea typeface="微軟正黑體" pitchFamily="34"/>
                <a:cs typeface="Times New Roman" pitchFamily="18"/>
              </a:rPr>
              <a:t>簡稱為</a:t>
            </a:r>
            <a:r>
              <a:rPr lang="zh-TW" b="1" dirty="0">
                <a:solidFill>
                  <a:srgbClr val="C00000"/>
                </a:solidFill>
                <a:latin typeface="微軟正黑體" pitchFamily="34"/>
                <a:ea typeface="微軟正黑體" pitchFamily="34"/>
                <a:cs typeface="Times New Roman" pitchFamily="18"/>
              </a:rPr>
              <a:t>同化性類固醇</a:t>
            </a:r>
            <a:endParaRPr lang="en-US" b="1" dirty="0">
              <a:solidFill>
                <a:srgbClr val="C00000"/>
              </a:solidFill>
              <a:latin typeface="微軟正黑體" pitchFamily="34"/>
              <a:ea typeface="微軟正黑體" pitchFamily="34"/>
              <a:cs typeface="Times New Roman" pitchFamily="18"/>
            </a:endParaRPr>
          </a:p>
          <a:p>
            <a:pPr lvl="1"/>
            <a:r>
              <a:rPr lang="zh-TW" u="sng" dirty="0">
                <a:latin typeface="微軟正黑體" pitchFamily="34"/>
                <a:ea typeface="微軟正黑體" pitchFamily="34"/>
                <a:cs typeface="Times New Roman" pitchFamily="18"/>
              </a:rPr>
              <a:t>其他同化性製劑</a:t>
            </a:r>
            <a:r>
              <a:rPr lang="en-US" u="sng" dirty="0">
                <a:latin typeface="微軟正黑體" pitchFamily="34"/>
                <a:ea typeface="微軟正黑體" pitchFamily="34"/>
                <a:cs typeface="Times New Roman" pitchFamily="18"/>
              </a:rPr>
              <a:t>(other anabolic agents)</a:t>
            </a:r>
            <a:endParaRPr lang="en-US" dirty="0">
              <a:latin typeface="微軟正黑體" pitchFamily="34"/>
              <a:ea typeface="微軟正黑體" pitchFamily="34"/>
              <a:cs typeface="Times New Roman" pitchFamily="18"/>
            </a:endParaRPr>
          </a:p>
          <a:p>
            <a:pPr marL="457200" lvl="1" indent="0">
              <a:buNone/>
            </a:pPr>
            <a:r>
              <a:rPr lang="en-US" b="1" i="1" dirty="0">
                <a:solidFill>
                  <a:schemeClr val="tx1"/>
                </a:solidFill>
                <a:latin typeface="Times New Roman" pitchFamily="18"/>
                <a:ea typeface="微軟正黑體" pitchFamily="34"/>
                <a:cs typeface="Times New Roman" pitchFamily="18"/>
              </a:rPr>
              <a:t>   </a:t>
            </a:r>
            <a:r>
              <a:rPr lang="en-US" i="1" dirty="0">
                <a:solidFill>
                  <a:schemeClr val="tx1"/>
                </a:solidFill>
                <a:latin typeface="Times New Roman" pitchFamily="18"/>
                <a:ea typeface="微軟正黑體" pitchFamily="34"/>
                <a:cs typeface="Times New Roman" pitchFamily="18"/>
              </a:rPr>
              <a:t>β</a:t>
            </a:r>
            <a:r>
              <a:rPr lang="en-US" baseline="-25000" dirty="0">
                <a:solidFill>
                  <a:schemeClr val="tx1"/>
                </a:solidFill>
                <a:latin typeface="微軟正黑體" pitchFamily="34"/>
                <a:ea typeface="微軟正黑體" pitchFamily="34"/>
                <a:cs typeface="Times New Roman" pitchFamily="18"/>
              </a:rPr>
              <a:t>2</a:t>
            </a:r>
            <a:r>
              <a:rPr lang="zh-TW" dirty="0">
                <a:solidFill>
                  <a:schemeClr val="tx1"/>
                </a:solidFill>
                <a:latin typeface="微軟正黑體" pitchFamily="34"/>
                <a:ea typeface="微軟正黑體" pitchFamily="34"/>
                <a:cs typeface="Times New Roman" pitchFamily="18"/>
              </a:rPr>
              <a:t>致效劑</a:t>
            </a:r>
            <a:r>
              <a:rPr lang="en-US" b="1" dirty="0">
                <a:solidFill>
                  <a:schemeClr val="tx1"/>
                </a:solidFill>
                <a:latin typeface="微軟正黑體" pitchFamily="34"/>
                <a:ea typeface="微軟正黑體" pitchFamily="34"/>
                <a:cs typeface="Times New Roman" pitchFamily="18"/>
              </a:rPr>
              <a:t> </a:t>
            </a:r>
            <a:r>
              <a:rPr lang="en-US" sz="2400" dirty="0">
                <a:solidFill>
                  <a:schemeClr val="tx1"/>
                </a:solidFill>
                <a:latin typeface="微軟正黑體" pitchFamily="34"/>
                <a:ea typeface="微軟正黑體" pitchFamily="34"/>
                <a:cs typeface="Times New Roman" pitchFamily="18"/>
              </a:rPr>
              <a:t>(</a:t>
            </a:r>
            <a:r>
              <a:rPr lang="en-US" sz="2400" dirty="0" err="1">
                <a:solidFill>
                  <a:schemeClr val="tx1"/>
                </a:solidFill>
                <a:latin typeface="微軟正黑體" pitchFamily="34"/>
                <a:ea typeface="微軟正黑體" pitchFamily="34"/>
                <a:cs typeface="Times New Roman" pitchFamily="18"/>
              </a:rPr>
              <a:t>clenbuterol</a:t>
            </a:r>
            <a:r>
              <a:rPr lang="zh-TW" sz="2400" dirty="0">
                <a:solidFill>
                  <a:schemeClr val="tx1"/>
                </a:solidFill>
                <a:latin typeface="微軟正黑體" pitchFamily="34"/>
                <a:ea typeface="微軟正黑體" pitchFamily="34"/>
                <a:cs typeface="Times New Roman" pitchFamily="18"/>
              </a:rPr>
              <a:t>、</a:t>
            </a:r>
            <a:r>
              <a:rPr lang="en-US" sz="2400" dirty="0" err="1">
                <a:solidFill>
                  <a:schemeClr val="tx1"/>
                </a:solidFill>
                <a:latin typeface="微軟正黑體" pitchFamily="34"/>
                <a:ea typeface="微軟正黑體" pitchFamily="34"/>
                <a:cs typeface="Times New Roman" pitchFamily="18"/>
              </a:rPr>
              <a:t>zilpaterol</a:t>
            </a:r>
            <a:r>
              <a:rPr lang="en-US" sz="2400" dirty="0">
                <a:solidFill>
                  <a:schemeClr val="tx1"/>
                </a:solidFill>
                <a:latin typeface="微軟正黑體" pitchFamily="34"/>
                <a:ea typeface="微軟正黑體" pitchFamily="34"/>
                <a:cs typeface="Times New Roman" pitchFamily="18"/>
              </a:rPr>
              <a:t>…)</a:t>
            </a:r>
          </a:p>
          <a:p>
            <a:pPr marL="457200" lvl="1" indent="0">
              <a:buNone/>
            </a:pPr>
            <a:r>
              <a:rPr lang="en-US" dirty="0">
                <a:solidFill>
                  <a:schemeClr val="tx1"/>
                </a:solidFill>
                <a:latin typeface="微軟正黑體" pitchFamily="34"/>
                <a:ea typeface="微軟正黑體" pitchFamily="34"/>
                <a:cs typeface="Times New Roman" pitchFamily="18"/>
              </a:rPr>
              <a:t>   </a:t>
            </a:r>
            <a:r>
              <a:rPr lang="zh-TW" dirty="0">
                <a:solidFill>
                  <a:schemeClr val="tx1"/>
                </a:solidFill>
                <a:latin typeface="微軟正黑體" pitchFamily="34"/>
                <a:ea typeface="微軟正黑體" pitchFamily="34"/>
                <a:cs typeface="Times New Roman" pitchFamily="18"/>
              </a:rPr>
              <a:t>選擇性雄激素受體調節劑</a:t>
            </a:r>
            <a:r>
              <a:rPr lang="en-US" dirty="0">
                <a:solidFill>
                  <a:schemeClr val="tx1"/>
                </a:solidFill>
                <a:latin typeface="微軟正黑體" pitchFamily="34"/>
                <a:ea typeface="微軟正黑體" pitchFamily="34"/>
                <a:cs typeface="Times New Roman" pitchFamily="18"/>
              </a:rPr>
              <a:t> </a:t>
            </a:r>
            <a:r>
              <a:rPr lang="en-US" sz="1800" dirty="0">
                <a:solidFill>
                  <a:schemeClr val="tx1"/>
                </a:solidFill>
                <a:latin typeface="微軟正黑體" pitchFamily="34"/>
                <a:ea typeface="微軟正黑體" pitchFamily="34"/>
                <a:cs typeface="Times New Roman" pitchFamily="18"/>
              </a:rPr>
              <a:t>(</a:t>
            </a:r>
            <a:r>
              <a:rPr lang="en-US" sz="1800" b="1" dirty="0">
                <a:solidFill>
                  <a:schemeClr val="tx1"/>
                </a:solidFill>
                <a:latin typeface="微軟正黑體" pitchFamily="34"/>
                <a:ea typeface="微軟正黑體" pitchFamily="34"/>
                <a:cs typeface="Times New Roman" pitchFamily="18"/>
              </a:rPr>
              <a:t>SARMs</a:t>
            </a:r>
            <a:r>
              <a:rPr lang="en-US" sz="1800" dirty="0">
                <a:solidFill>
                  <a:schemeClr val="tx1"/>
                </a:solidFill>
                <a:latin typeface="微軟正黑體" pitchFamily="34"/>
                <a:ea typeface="微軟正黑體" pitchFamily="34"/>
                <a:cs typeface="Times New Roman" pitchFamily="18"/>
              </a:rPr>
              <a:t>, </a:t>
            </a:r>
            <a:r>
              <a:rPr lang="zh-TW" sz="1800" dirty="0">
                <a:solidFill>
                  <a:schemeClr val="tx1"/>
                </a:solidFill>
                <a:latin typeface="微軟正黑體" pitchFamily="34"/>
                <a:ea typeface="微軟正黑體" pitchFamily="34"/>
                <a:cs typeface="Times New Roman" pitchFamily="18"/>
              </a:rPr>
              <a:t>如</a:t>
            </a:r>
            <a:r>
              <a:rPr lang="en-US" sz="1800" dirty="0">
                <a:solidFill>
                  <a:schemeClr val="tx1"/>
                </a:solidFill>
                <a:latin typeface="微軟正黑體" pitchFamily="34"/>
                <a:ea typeface="微軟正黑體" pitchFamily="34"/>
                <a:cs typeface="Times New Roman" pitchFamily="18"/>
              </a:rPr>
              <a:t>LGD-4033</a:t>
            </a:r>
            <a:r>
              <a:rPr lang="zh-TW" sz="1800" dirty="0">
                <a:solidFill>
                  <a:schemeClr val="tx1"/>
                </a:solidFill>
                <a:latin typeface="微軟正黑體" pitchFamily="34"/>
                <a:ea typeface="微軟正黑體" pitchFamily="34"/>
                <a:cs typeface="Times New Roman" pitchFamily="18"/>
              </a:rPr>
              <a:t>、</a:t>
            </a:r>
            <a:r>
              <a:rPr lang="en-US" sz="1800" dirty="0" err="1">
                <a:solidFill>
                  <a:schemeClr val="tx1"/>
                </a:solidFill>
                <a:latin typeface="微軟正黑體" pitchFamily="34"/>
                <a:ea typeface="微軟正黑體" pitchFamily="34"/>
                <a:cs typeface="Times New Roman" pitchFamily="18"/>
              </a:rPr>
              <a:t>ostarine</a:t>
            </a:r>
            <a:r>
              <a:rPr lang="en-US" sz="1800" dirty="0">
                <a:solidFill>
                  <a:schemeClr val="tx1"/>
                </a:solidFill>
                <a:latin typeface="微軟正黑體" pitchFamily="34"/>
                <a:ea typeface="微軟正黑體" pitchFamily="34"/>
                <a:cs typeface="Times New Roman" pitchFamily="18"/>
              </a:rPr>
              <a:t>..)</a:t>
            </a:r>
          </a:p>
          <a:p>
            <a:pPr marL="457200" lvl="1" indent="0">
              <a:buNone/>
            </a:pPr>
            <a:r>
              <a:rPr lang="en-US" dirty="0">
                <a:solidFill>
                  <a:schemeClr val="tx1"/>
                </a:solidFill>
                <a:latin typeface="微軟正黑體" pitchFamily="34"/>
                <a:ea typeface="微軟正黑體" pitchFamily="34"/>
                <a:cs typeface="Times New Roman" pitchFamily="18"/>
              </a:rPr>
              <a:t>   </a:t>
            </a:r>
            <a:r>
              <a:rPr lang="en-US" dirty="0" err="1">
                <a:solidFill>
                  <a:schemeClr val="tx1"/>
                </a:solidFill>
                <a:latin typeface="微軟正黑體" pitchFamily="34"/>
                <a:ea typeface="微軟正黑體" pitchFamily="34"/>
                <a:cs typeface="Times New Roman" pitchFamily="18"/>
              </a:rPr>
              <a:t>tibolone</a:t>
            </a:r>
            <a:r>
              <a:rPr lang="zh-TW" dirty="0">
                <a:solidFill>
                  <a:schemeClr val="tx1"/>
                </a:solidFill>
                <a:latin typeface="微軟正黑體" pitchFamily="34"/>
                <a:ea typeface="微軟正黑體" pitchFamily="34"/>
                <a:cs typeface="Times New Roman" pitchFamily="18"/>
              </a:rPr>
              <a:t>、</a:t>
            </a:r>
            <a:r>
              <a:rPr lang="en-US" dirty="0" err="1">
                <a:solidFill>
                  <a:schemeClr val="tx1"/>
                </a:solidFill>
                <a:latin typeface="微軟正黑體" pitchFamily="34"/>
                <a:ea typeface="微軟正黑體" pitchFamily="34"/>
                <a:cs typeface="Times New Roman" pitchFamily="18"/>
              </a:rPr>
              <a:t>zeranol</a:t>
            </a:r>
            <a:r>
              <a:rPr lang="en-US" dirty="0">
                <a:solidFill>
                  <a:schemeClr val="tx1"/>
                </a:solidFill>
                <a:latin typeface="微軟正黑體" pitchFamily="34"/>
                <a:ea typeface="微軟正黑體" pitchFamily="34"/>
                <a:cs typeface="Times New Roman" pitchFamily="18"/>
              </a:rPr>
              <a:t>…..</a:t>
            </a:r>
          </a:p>
          <a:p>
            <a:pPr marL="457200" lvl="1" indent="0">
              <a:buNone/>
            </a:pPr>
            <a:endParaRPr lang="en-US" dirty="0">
              <a:latin typeface="微軟正黑體" pitchFamily="34"/>
              <a:ea typeface="微軟正黑體" pitchFamily="34"/>
              <a:cs typeface="Times New Roman" pitchFamily="18"/>
            </a:endParaRPr>
          </a:p>
          <a:p>
            <a:pPr marL="457200" lvl="1" indent="0">
              <a:buNone/>
            </a:pPr>
            <a:endParaRPr lang="en-US" dirty="0">
              <a:latin typeface="微軟正黑體" pitchFamily="34"/>
              <a:ea typeface="微軟正黑體" pitchFamily="34"/>
              <a:cs typeface="Times New Roman" pitchFamily="18"/>
            </a:endParaRPr>
          </a:p>
          <a:p>
            <a:pPr marL="457200" lvl="1" indent="0">
              <a:buNone/>
            </a:pPr>
            <a:endParaRPr lang="en-US" dirty="0">
              <a:latin typeface="微軟正黑體" pitchFamily="34"/>
              <a:ea typeface="微軟正黑體" pitchFamily="34"/>
              <a:cs typeface="Times New Roman" pitchFamily="18"/>
            </a:endParaRPr>
          </a:p>
          <a:p>
            <a:pPr lvl="0"/>
            <a:endParaRPr lang="en-US" sz="2800" b="1" dirty="0"/>
          </a:p>
          <a:p>
            <a:pPr marL="0" lvl="0" indent="0">
              <a:buNone/>
            </a:pPr>
            <a:endParaRPr lang="en-US" dirty="0"/>
          </a:p>
        </p:txBody>
      </p:sp>
      <p:sp>
        <p:nvSpPr>
          <p:cNvPr id="3" name="標題 1"/>
          <p:cNvSpPr txBox="1">
            <a:spLocks noGrp="1"/>
          </p:cNvSpPr>
          <p:nvPr>
            <p:ph type="title"/>
          </p:nvPr>
        </p:nvSpPr>
        <p:spPr/>
        <p:txBody>
          <a:bodyPr/>
          <a:lstStyle/>
          <a:p>
            <a:pPr lvl="0"/>
            <a:r>
              <a:rPr lang="zh-TW" sz="3600" b="1" dirty="0"/>
              <a:t>同化性物質</a:t>
            </a:r>
            <a:r>
              <a:rPr lang="en-US" sz="2400" b="1" dirty="0"/>
              <a:t>(anabolic agents )</a:t>
            </a:r>
            <a:r>
              <a:rPr lang="en-US" sz="2400" dirty="0"/>
              <a:t> </a:t>
            </a:r>
            <a:endParaRPr lang="en-US" b="1" dirty="0"/>
          </a:p>
        </p:txBody>
      </p:sp>
      <p:sp>
        <p:nvSpPr>
          <p:cNvPr id="4" name="直線圖說文字 2 5"/>
          <p:cNvSpPr/>
          <p:nvPr/>
        </p:nvSpPr>
        <p:spPr>
          <a:xfrm>
            <a:off x="1447833" y="5188177"/>
            <a:ext cx="6840763" cy="792089"/>
          </a:xfrm>
          <a:custGeom>
            <a:avLst/>
            <a:gdLst>
              <a:gd name="f0" fmla="val w"/>
              <a:gd name="f1" fmla="val h"/>
              <a:gd name="f2" fmla="val ss"/>
              <a:gd name="f3" fmla="val 0"/>
              <a:gd name="f4" fmla="val 51278"/>
              <a:gd name="f5" fmla="+- 0 0 1518"/>
              <a:gd name="f6" fmla="val 52421"/>
              <a:gd name="f7" fmla="+- 0 0 6480"/>
              <a:gd name="f8" fmla="val 1138"/>
              <a:gd name="f9" fmla="+- 0 0 7777"/>
              <a:gd name="f10" fmla="abs f0"/>
              <a:gd name="f11" fmla="abs f1"/>
              <a:gd name="f12" fmla="abs f2"/>
              <a:gd name="f13" fmla="?: f10 f0 1"/>
              <a:gd name="f14" fmla="?: f11 f1 1"/>
              <a:gd name="f15" fmla="?: f12 f2 1"/>
              <a:gd name="f16" fmla="*/ f13 1 21600"/>
              <a:gd name="f17" fmla="*/ f14 1 21600"/>
              <a:gd name="f18" fmla="*/ 21600 f13 1"/>
              <a:gd name="f19" fmla="*/ 21600 f14 1"/>
              <a:gd name="f20" fmla="min f17 f16"/>
              <a:gd name="f21" fmla="*/ f18 1 f15"/>
              <a:gd name="f22" fmla="*/ f19 1 f15"/>
              <a:gd name="f23" fmla="val f21"/>
              <a:gd name="f24" fmla="val f22"/>
              <a:gd name="f25" fmla="*/ f3 f20 1"/>
              <a:gd name="f26" fmla="+- f24 0 f3"/>
              <a:gd name="f27" fmla="+- f23 0 f3"/>
              <a:gd name="f28" fmla="*/ f23 f20 1"/>
              <a:gd name="f29" fmla="*/ f24 f20 1"/>
              <a:gd name="f30" fmla="min f27 f26"/>
              <a:gd name="f31" fmla="*/ f30 1 21600"/>
              <a:gd name="f32" fmla="*/ f5 1 f31"/>
              <a:gd name="f33" fmla="*/ f4 1 f31"/>
              <a:gd name="f34" fmla="*/ f7 1 f31"/>
              <a:gd name="f35" fmla="*/ f6 1 f31"/>
              <a:gd name="f36" fmla="*/ f9 1 f31"/>
              <a:gd name="f37" fmla="*/ f8 1 f31"/>
              <a:gd name="f38" fmla="*/ f26 f33 1"/>
              <a:gd name="f39" fmla="*/ f27 f32 1"/>
              <a:gd name="f40" fmla="*/ f26 f35 1"/>
              <a:gd name="f41" fmla="*/ f27 f34 1"/>
              <a:gd name="f42" fmla="*/ f26 f37 1"/>
              <a:gd name="f43" fmla="*/ f27 f36 1"/>
              <a:gd name="f44" fmla="*/ f38 1 100000"/>
              <a:gd name="f45" fmla="*/ f39 1 100000"/>
              <a:gd name="f46" fmla="*/ f40 1 100000"/>
              <a:gd name="f47" fmla="*/ f41 1 100000"/>
              <a:gd name="f48" fmla="*/ f42 1 100000"/>
              <a:gd name="f49" fmla="*/ f43 1 100000"/>
              <a:gd name="f50" fmla="*/ f45 f20 1"/>
              <a:gd name="f51" fmla="*/ f44 f20 1"/>
              <a:gd name="f52" fmla="*/ f47 f20 1"/>
              <a:gd name="f53" fmla="*/ f46 f20 1"/>
              <a:gd name="f54" fmla="*/ f49 f20 1"/>
              <a:gd name="f55" fmla="*/ f48 f20 1"/>
            </a:gdLst>
            <a:ahLst/>
            <a:cxnLst>
              <a:cxn ang="3cd4">
                <a:pos x="hc" y="t"/>
              </a:cxn>
              <a:cxn ang="0">
                <a:pos x="r" y="vc"/>
              </a:cxn>
              <a:cxn ang="cd4">
                <a:pos x="hc" y="b"/>
              </a:cxn>
              <a:cxn ang="cd2">
                <a:pos x="l" y="vc"/>
              </a:cxn>
            </a:cxnLst>
            <a:rect l="f25" t="f25" r="f28" b="f29"/>
            <a:pathLst>
              <a:path>
                <a:moveTo>
                  <a:pt x="f25" y="f25"/>
                </a:moveTo>
                <a:lnTo>
                  <a:pt x="f28" y="f25"/>
                </a:lnTo>
                <a:lnTo>
                  <a:pt x="f28" y="f29"/>
                </a:lnTo>
                <a:lnTo>
                  <a:pt x="f25" y="f29"/>
                </a:lnTo>
                <a:close/>
              </a:path>
              <a:path fill="none">
                <a:moveTo>
                  <a:pt x="f50" y="f51"/>
                </a:moveTo>
                <a:lnTo>
                  <a:pt x="f52" y="f53"/>
                </a:lnTo>
                <a:lnTo>
                  <a:pt x="f54" y="f55"/>
                </a:lnTo>
              </a:path>
            </a:pathLst>
          </a:custGeom>
          <a:solidFill>
            <a:srgbClr val="C0504D"/>
          </a:solidFill>
          <a:ln w="38103" cap="flat">
            <a:solidFill>
              <a:srgbClr val="FFFFFF"/>
            </a:solidFill>
            <a:prstDash val="solid"/>
            <a:miter/>
          </a:ln>
          <a:effectLst>
            <a:outerShdw dist="19997" dir="5400000" algn="tl">
              <a:srgbClr val="000000">
                <a:alpha val="38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en-US" sz="2400" b="1" kern="0">
                <a:solidFill>
                  <a:srgbClr val="000000"/>
                </a:solidFill>
              </a:rPr>
              <a:t>S1.</a:t>
            </a:r>
            <a:r>
              <a:rPr lang="en-US" sz="2200">
                <a:solidFill>
                  <a:srgbClr val="FFFFFF"/>
                </a:solidFill>
                <a:latin typeface="微軟正黑體" pitchFamily="34"/>
                <a:ea typeface="微軟正黑體" pitchFamily="34"/>
              </a:rPr>
              <a:t> </a:t>
            </a:r>
            <a:r>
              <a:rPr lang="en-US" sz="2400" b="1" kern="0">
                <a:solidFill>
                  <a:srgbClr val="000000"/>
                </a:solidFill>
                <a:ea typeface="新細明體"/>
              </a:rPr>
              <a:t>ANABOLIC AGENTS </a:t>
            </a:r>
            <a:r>
              <a:rPr lang="en-US" sz="2400" kern="0">
                <a:solidFill>
                  <a:srgbClr val="000000"/>
                </a:solidFill>
                <a:ea typeface="新細明體"/>
              </a:rPr>
              <a:t>(</a:t>
            </a:r>
            <a:r>
              <a:rPr lang="zh-TW" altLang="en-US" sz="2400" kern="0">
                <a:solidFill>
                  <a:srgbClr val="000000"/>
                </a:solidFill>
                <a:latin typeface="微軟正黑體" pitchFamily="34"/>
                <a:ea typeface="微軟正黑體" pitchFamily="34"/>
              </a:rPr>
              <a:t>同化性物質</a:t>
            </a:r>
            <a:r>
              <a:rPr lang="en-US" sz="2400">
                <a:solidFill>
                  <a:srgbClr val="000000"/>
                </a:solidFill>
                <a:latin typeface="微軟正黑體" pitchFamily="34"/>
                <a:ea typeface="微軟正黑體" pitchFamily="34"/>
              </a:rPr>
              <a:t>) </a:t>
            </a:r>
            <a:r>
              <a:rPr lang="zh-TW" altLang="en-US" sz="2800">
                <a:solidFill>
                  <a:srgbClr val="FFFFFF"/>
                </a:solidFill>
                <a:latin typeface="微軟正黑體" pitchFamily="34"/>
                <a:ea typeface="微軟正黑體" pitchFamily="34"/>
              </a:rPr>
              <a:t>隨時禁用</a:t>
            </a:r>
            <a:endParaRPr lang="en-US" sz="2800">
              <a:solidFill>
                <a:srgbClr val="FFFFFF"/>
              </a:solidFill>
              <a:latin typeface="微軟正黑體" pitchFamily="34"/>
              <a:ea typeface="微軟正黑體" pitchFamily="34"/>
            </a:endParaRPr>
          </a:p>
        </p:txBody>
      </p:sp>
      <p:sp>
        <p:nvSpPr>
          <p:cNvPr id="5" name="投影片編號版面配置區 4"/>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fld id="{1AD7CFFA-E654-4F3A-86AA-7C86128E03E7}" type="slidenum">
              <a:rPr kern="0">
                <a:solidFill>
                  <a:srgbClr val="000000"/>
                </a:solidFill>
              </a:rPr>
              <a:pPr algn="r">
                <a:defRPr sz="1800" b="0" i="0" u="none" strike="noStrike" kern="0" cap="none" spc="0" baseline="0">
                  <a:solidFill>
                    <a:srgbClr val="000000"/>
                  </a:solidFill>
                  <a:uFillTx/>
                </a:defRPr>
              </a:pPr>
              <a:t>3</a:t>
            </a:fld>
            <a:endParaRPr lang="en-US" sz="1200">
              <a:solidFill>
                <a:srgbClr val="898989"/>
              </a:solidFill>
              <a:ea typeface="新細明體"/>
            </a:endParaRPr>
          </a:p>
        </p:txBody>
      </p:sp>
    </p:spTree>
    <p:extLst>
      <p:ext uri="{BB962C8B-B14F-4D97-AF65-F5344CB8AC3E}">
        <p14:creationId xmlns:p14="http://schemas.microsoft.com/office/powerpoint/2010/main" val="2791607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t>同化性類固醇之檢驗</a:t>
            </a:r>
            <a:endParaRPr lang="zh-TW" altLang="en-US" sz="3600" b="1" dirty="0"/>
          </a:p>
        </p:txBody>
      </p:sp>
      <p:sp>
        <p:nvSpPr>
          <p:cNvPr id="3" name="內容版面配置區 2"/>
          <p:cNvSpPr>
            <a:spLocks noGrp="1"/>
          </p:cNvSpPr>
          <p:nvPr>
            <p:ph idx="1"/>
          </p:nvPr>
        </p:nvSpPr>
        <p:spPr>
          <a:xfrm>
            <a:off x="457199" y="1544217"/>
            <a:ext cx="8516815" cy="4525959"/>
          </a:xfrm>
        </p:spPr>
        <p:txBody>
          <a:bodyPr/>
          <a:lstStyle/>
          <a:p>
            <a:r>
              <a:rPr lang="zh-TW" altLang="en-US" dirty="0" smtClean="0">
                <a:solidFill>
                  <a:schemeClr val="tx1"/>
                </a:solidFill>
              </a:rPr>
              <a:t>一般尿液檢測</a:t>
            </a:r>
            <a:endParaRPr lang="en-US" altLang="zh-TW" dirty="0" smtClean="0">
              <a:solidFill>
                <a:schemeClr val="tx1"/>
              </a:solidFill>
            </a:endParaRPr>
          </a:p>
          <a:p>
            <a:r>
              <a:rPr lang="zh-TW" altLang="en-US" dirty="0" smtClean="0">
                <a:solidFill>
                  <a:schemeClr val="tx1"/>
                </a:solidFill>
              </a:rPr>
              <a:t>尿液中</a:t>
            </a:r>
            <a:r>
              <a:rPr lang="en-US" altLang="zh-TW" b="1" dirty="0" smtClean="0">
                <a:solidFill>
                  <a:schemeClr val="tx1"/>
                </a:solidFill>
              </a:rPr>
              <a:t>T/E </a:t>
            </a:r>
            <a:r>
              <a:rPr lang="zh-TW" altLang="en-US" b="1" dirty="0" smtClean="0">
                <a:solidFill>
                  <a:schemeClr val="tx1"/>
                </a:solidFill>
              </a:rPr>
              <a:t>比值</a:t>
            </a:r>
            <a:endParaRPr lang="en-US" altLang="zh-TW" b="1" dirty="0" smtClean="0">
              <a:solidFill>
                <a:schemeClr val="tx1"/>
              </a:solidFill>
            </a:endParaRPr>
          </a:p>
          <a:p>
            <a:r>
              <a:rPr lang="zh-TW" altLang="en-US" dirty="0" smtClean="0">
                <a:solidFill>
                  <a:schemeClr val="tx1"/>
                </a:solidFill>
              </a:rPr>
              <a:t>生物護照追蹤</a:t>
            </a:r>
            <a:endParaRPr lang="en-US" altLang="zh-TW" dirty="0" smtClean="0">
              <a:solidFill>
                <a:schemeClr val="tx1"/>
              </a:solidFill>
            </a:endParaRPr>
          </a:p>
          <a:p>
            <a:r>
              <a:rPr lang="zh-TW" altLang="en-US" dirty="0" smtClean="0">
                <a:solidFill>
                  <a:srgbClr val="C00000"/>
                </a:solidFill>
              </a:rPr>
              <a:t>測定血液中類固醇來源是否為外源性</a:t>
            </a:r>
            <a:endParaRPr lang="en-US" altLang="zh-TW" dirty="0" smtClean="0">
              <a:solidFill>
                <a:srgbClr val="C00000"/>
              </a:solidFill>
            </a:endParaRPr>
          </a:p>
          <a:p>
            <a:pPr lvl="1"/>
            <a:r>
              <a:rPr lang="en-US" altLang="zh-TW" dirty="0" smtClean="0"/>
              <a:t>Steroid Ester(s) and DNA)</a:t>
            </a:r>
          </a:p>
          <a:p>
            <a:r>
              <a:rPr lang="zh-TW" altLang="en-US" dirty="0" smtClean="0">
                <a:solidFill>
                  <a:srgbClr val="C00000"/>
                </a:solidFill>
              </a:rPr>
              <a:t>測定尿液中類固醇來源是否為人體自行產生</a:t>
            </a:r>
            <a:endParaRPr lang="en-US" altLang="zh-TW" dirty="0" smtClean="0">
              <a:solidFill>
                <a:srgbClr val="C00000"/>
              </a:solidFill>
            </a:endParaRPr>
          </a:p>
          <a:p>
            <a:pPr lvl="1"/>
            <a:r>
              <a:rPr lang="en-US" altLang="zh-TW" dirty="0" smtClean="0"/>
              <a:t>GC-C-IRMS</a:t>
            </a:r>
            <a:endParaRPr lang="zh-TW" altLang="en-US" dirty="0"/>
          </a:p>
        </p:txBody>
      </p:sp>
    </p:spTree>
    <p:extLst>
      <p:ext uri="{BB962C8B-B14F-4D97-AF65-F5344CB8AC3E}">
        <p14:creationId xmlns:p14="http://schemas.microsoft.com/office/powerpoint/2010/main" val="41356025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68778"/>
            <a:ext cx="8229600" cy="992160"/>
          </a:xfrm>
        </p:spPr>
        <p:txBody>
          <a:bodyPr/>
          <a:lstStyle/>
          <a:p>
            <a:pPr lvl="0"/>
            <a:r>
              <a:rPr lang="zh-TW" sz="3200" b="1" dirty="0"/>
              <a:t>同化性類固醇</a:t>
            </a:r>
            <a:r>
              <a:rPr lang="en-US" sz="2400" b="1" dirty="0"/>
              <a:t>(anabolic steroids)</a:t>
            </a:r>
          </a:p>
        </p:txBody>
      </p:sp>
      <p:sp>
        <p:nvSpPr>
          <p:cNvPr id="3" name="內容版面配置區 2"/>
          <p:cNvSpPr txBox="1">
            <a:spLocks noGrp="1"/>
          </p:cNvSpPr>
          <p:nvPr>
            <p:ph idx="1"/>
          </p:nvPr>
        </p:nvSpPr>
        <p:spPr>
          <a:xfrm>
            <a:off x="457200" y="1395036"/>
            <a:ext cx="8229600" cy="4525959"/>
          </a:xfrm>
        </p:spPr>
        <p:txBody>
          <a:bodyPr/>
          <a:lstStyle/>
          <a:p>
            <a:pPr lvl="0"/>
            <a:r>
              <a:rPr lang="en-US" b="1" dirty="0" smtClean="0"/>
              <a:t>T/E </a:t>
            </a:r>
            <a:r>
              <a:rPr lang="zh-TW" b="1" dirty="0"/>
              <a:t>比值</a:t>
            </a:r>
            <a:r>
              <a:rPr lang="en-US" b="1" dirty="0"/>
              <a:t> (</a:t>
            </a:r>
            <a:r>
              <a:rPr lang="zh-TW" b="1" dirty="0"/>
              <a:t>睪固酮</a:t>
            </a:r>
            <a:r>
              <a:rPr lang="zh-TW" dirty="0"/>
              <a:t>與</a:t>
            </a:r>
            <a:r>
              <a:rPr lang="zh-TW" b="1" dirty="0"/>
              <a:t>表睪固酮</a:t>
            </a:r>
            <a:r>
              <a:rPr lang="zh-TW" dirty="0"/>
              <a:t>的比值</a:t>
            </a:r>
            <a:r>
              <a:rPr lang="en-US" dirty="0"/>
              <a:t>)</a:t>
            </a:r>
            <a:endParaRPr lang="en-US" b="1" dirty="0"/>
          </a:p>
          <a:p>
            <a:pPr lvl="1"/>
            <a:r>
              <a:rPr lang="zh-TW" dirty="0" smtClean="0">
                <a:latin typeface="微軟正黑體" pitchFamily="34"/>
                <a:ea typeface="微軟正黑體" pitchFamily="34"/>
              </a:rPr>
              <a:t>正常</a:t>
            </a:r>
            <a:r>
              <a:rPr lang="zh-TW" dirty="0">
                <a:latin typeface="微軟正黑體" pitchFamily="34"/>
                <a:ea typeface="微軟正黑體" pitchFamily="34"/>
              </a:rPr>
              <a:t>情況下尿中</a:t>
            </a:r>
            <a:r>
              <a:rPr lang="en-US" u="sng" dirty="0">
                <a:solidFill>
                  <a:srgbClr val="C00000"/>
                </a:solidFill>
                <a:latin typeface="微軟正黑體" pitchFamily="34"/>
                <a:ea typeface="微軟正黑體" pitchFamily="34"/>
              </a:rPr>
              <a:t>T/E</a:t>
            </a:r>
            <a:r>
              <a:rPr lang="zh-TW" u="sng" dirty="0">
                <a:solidFill>
                  <a:srgbClr val="C00000"/>
                </a:solidFill>
                <a:latin typeface="微軟正黑體" pitchFamily="34"/>
                <a:ea typeface="微軟正黑體" pitchFamily="34"/>
              </a:rPr>
              <a:t>比值為</a:t>
            </a:r>
            <a:r>
              <a:rPr lang="en-US" b="1" u="sng" dirty="0" smtClean="0">
                <a:solidFill>
                  <a:srgbClr val="C00000"/>
                </a:solidFill>
                <a:latin typeface="微軟正黑體" pitchFamily="34"/>
                <a:ea typeface="微軟正黑體" pitchFamily="34"/>
              </a:rPr>
              <a:t>1:1</a:t>
            </a:r>
          </a:p>
          <a:p>
            <a:pPr lvl="1"/>
            <a:r>
              <a:rPr lang="zh-TW" altLang="en-US" dirty="0" smtClean="0">
                <a:solidFill>
                  <a:schemeClr val="tx1"/>
                </a:solidFill>
                <a:latin typeface="微軟正黑體" pitchFamily="34"/>
                <a:ea typeface="微軟正黑體" pitchFamily="34"/>
              </a:rPr>
              <a:t>若使用外源性同化性固醇，可能使</a:t>
            </a:r>
            <a:r>
              <a:rPr lang="en-US" altLang="zh-TW" dirty="0" smtClean="0">
                <a:solidFill>
                  <a:schemeClr val="tx1"/>
                </a:solidFill>
                <a:latin typeface="微軟正黑體" pitchFamily="34"/>
                <a:ea typeface="微軟正黑體" pitchFamily="34"/>
              </a:rPr>
              <a:t>T/E</a:t>
            </a:r>
            <a:r>
              <a:rPr lang="zh-TW" altLang="en-US" dirty="0" smtClean="0">
                <a:solidFill>
                  <a:schemeClr val="tx1"/>
                </a:solidFill>
                <a:latin typeface="微軟正黑體" pitchFamily="34"/>
                <a:ea typeface="微軟正黑體" pitchFamily="34"/>
              </a:rPr>
              <a:t>比值上升</a:t>
            </a:r>
            <a:endParaRPr lang="en-US" altLang="zh-TW" dirty="0" smtClean="0">
              <a:solidFill>
                <a:schemeClr val="tx1"/>
              </a:solidFill>
              <a:latin typeface="微軟正黑體" pitchFamily="34"/>
              <a:ea typeface="微軟正黑體" pitchFamily="34"/>
            </a:endParaRPr>
          </a:p>
          <a:p>
            <a:pPr lvl="2"/>
            <a:r>
              <a:rPr lang="en-US" altLang="zh-TW" sz="2800" dirty="0" smtClean="0">
                <a:solidFill>
                  <a:schemeClr val="tx1"/>
                </a:solidFill>
                <a:latin typeface="微軟正黑體" pitchFamily="34"/>
                <a:ea typeface="微軟正黑體" pitchFamily="34"/>
              </a:rPr>
              <a:t>1993</a:t>
            </a:r>
            <a:r>
              <a:rPr lang="zh-TW" altLang="en-US" sz="2800" dirty="0" smtClean="0">
                <a:solidFill>
                  <a:schemeClr val="tx1"/>
                </a:solidFill>
                <a:latin typeface="微軟正黑體" pitchFamily="34"/>
                <a:ea typeface="微軟正黑體" pitchFamily="34"/>
              </a:rPr>
              <a:t>年，</a:t>
            </a:r>
            <a:r>
              <a:rPr lang="en-US" altLang="zh-TW" sz="2800" dirty="0" smtClean="0">
                <a:solidFill>
                  <a:schemeClr val="tx1"/>
                </a:solidFill>
                <a:latin typeface="微軟正黑體" pitchFamily="34"/>
                <a:ea typeface="微軟正黑體" pitchFamily="34"/>
              </a:rPr>
              <a:t>IOC</a:t>
            </a:r>
            <a:r>
              <a:rPr lang="zh-TW" altLang="en-US" sz="2800" dirty="0" smtClean="0">
                <a:solidFill>
                  <a:schemeClr val="tx1"/>
                </a:solidFill>
                <a:latin typeface="微軟正黑體" pitchFamily="34"/>
                <a:ea typeface="微軟正黑體" pitchFamily="34"/>
              </a:rPr>
              <a:t>判定標準</a:t>
            </a:r>
            <a:r>
              <a:rPr lang="zh-TW" altLang="en-US" sz="2800" dirty="0" smtClean="0">
                <a:solidFill>
                  <a:schemeClr val="tx1"/>
                </a:solidFill>
                <a:latin typeface="新細明體" panose="02020500000000000000" pitchFamily="18" charset="-120"/>
                <a:ea typeface="新細明體" panose="02020500000000000000" pitchFamily="18" charset="-120"/>
              </a:rPr>
              <a:t>：</a:t>
            </a:r>
            <a:r>
              <a:rPr lang="en-US" altLang="zh-TW" sz="2800" dirty="0" smtClean="0">
                <a:solidFill>
                  <a:schemeClr val="tx1"/>
                </a:solidFill>
                <a:latin typeface="微軟正黑體" pitchFamily="34"/>
                <a:ea typeface="微軟正黑體" pitchFamily="34"/>
              </a:rPr>
              <a:t>T/E &lt; 10 </a:t>
            </a:r>
          </a:p>
          <a:p>
            <a:pPr lvl="2"/>
            <a:r>
              <a:rPr lang="en-US" altLang="zh-TW" sz="2800" dirty="0" smtClean="0">
                <a:solidFill>
                  <a:schemeClr val="tx1"/>
                </a:solidFill>
                <a:latin typeface="微軟正黑體" pitchFamily="34"/>
                <a:ea typeface="微軟正黑體" pitchFamily="34"/>
              </a:rPr>
              <a:t>1994</a:t>
            </a:r>
            <a:r>
              <a:rPr lang="zh-TW" altLang="en-US" sz="2800" dirty="0" smtClean="0">
                <a:solidFill>
                  <a:schemeClr val="tx1"/>
                </a:solidFill>
                <a:latin typeface="微軟正黑體" pitchFamily="34"/>
                <a:ea typeface="微軟正黑體" pitchFamily="34"/>
              </a:rPr>
              <a:t>年，</a:t>
            </a:r>
            <a:r>
              <a:rPr lang="en-US" altLang="zh-TW" sz="2800" dirty="0" smtClean="0">
                <a:solidFill>
                  <a:schemeClr val="tx1"/>
                </a:solidFill>
                <a:latin typeface="微軟正黑體" pitchFamily="34"/>
                <a:ea typeface="微軟正黑體" pitchFamily="34"/>
              </a:rPr>
              <a:t>IOC</a:t>
            </a:r>
            <a:r>
              <a:rPr lang="zh-TW" altLang="en-US" sz="2800" dirty="0">
                <a:solidFill>
                  <a:schemeClr val="tx1"/>
                </a:solidFill>
                <a:latin typeface="微軟正黑體" pitchFamily="34"/>
                <a:ea typeface="微軟正黑體" pitchFamily="34"/>
              </a:rPr>
              <a:t>判定</a:t>
            </a:r>
            <a:r>
              <a:rPr lang="zh-TW" altLang="en-US" sz="2800" dirty="0" smtClean="0">
                <a:solidFill>
                  <a:schemeClr val="tx1"/>
                </a:solidFill>
                <a:latin typeface="微軟正黑體" pitchFamily="34"/>
                <a:ea typeface="微軟正黑體" pitchFamily="34"/>
              </a:rPr>
              <a:t>標準</a:t>
            </a:r>
            <a:r>
              <a:rPr lang="zh-TW" altLang="en-US" sz="2800" dirty="0" smtClean="0">
                <a:solidFill>
                  <a:schemeClr val="tx1"/>
                </a:solidFill>
                <a:latin typeface="新細明體" panose="02020500000000000000" pitchFamily="18" charset="-120"/>
                <a:ea typeface="新細明體" panose="02020500000000000000" pitchFamily="18" charset="-120"/>
              </a:rPr>
              <a:t>： </a:t>
            </a:r>
            <a:r>
              <a:rPr lang="en-US" altLang="zh-TW" sz="2800" dirty="0" smtClean="0">
                <a:solidFill>
                  <a:schemeClr val="tx1"/>
                </a:solidFill>
                <a:latin typeface="微軟正黑體" pitchFamily="34"/>
                <a:ea typeface="微軟正黑體" pitchFamily="34"/>
              </a:rPr>
              <a:t>T/E &lt;6</a:t>
            </a:r>
            <a:endParaRPr lang="en-US" altLang="zh-TW" sz="2800" dirty="0">
              <a:solidFill>
                <a:schemeClr val="tx1"/>
              </a:solidFill>
              <a:latin typeface="微軟正黑體" pitchFamily="34"/>
              <a:ea typeface="微軟正黑體" pitchFamily="34"/>
            </a:endParaRPr>
          </a:p>
          <a:p>
            <a:pPr lvl="2"/>
            <a:r>
              <a:rPr lang="en-US" altLang="zh-TW" sz="2800" dirty="0" smtClean="0">
                <a:solidFill>
                  <a:schemeClr val="tx1"/>
                </a:solidFill>
                <a:latin typeface="微軟正黑體" pitchFamily="34"/>
                <a:ea typeface="微軟正黑體" pitchFamily="34"/>
              </a:rPr>
              <a:t>2005</a:t>
            </a:r>
            <a:r>
              <a:rPr lang="zh-TW" altLang="en-US" sz="2800" dirty="0" smtClean="0">
                <a:solidFill>
                  <a:schemeClr val="tx1"/>
                </a:solidFill>
                <a:latin typeface="微軟正黑體" pitchFamily="34"/>
                <a:ea typeface="微軟正黑體" pitchFamily="34"/>
              </a:rPr>
              <a:t>年，</a:t>
            </a:r>
            <a:r>
              <a:rPr lang="en-US" altLang="zh-TW" sz="2800" dirty="0" smtClean="0">
                <a:solidFill>
                  <a:schemeClr val="tx1"/>
                </a:solidFill>
                <a:latin typeface="微軟正黑體" pitchFamily="34"/>
                <a:ea typeface="微軟正黑體" pitchFamily="34"/>
              </a:rPr>
              <a:t>WADA</a:t>
            </a:r>
            <a:r>
              <a:rPr lang="zh-TW" altLang="en-US" sz="2800" dirty="0" smtClean="0">
                <a:solidFill>
                  <a:schemeClr val="tx1"/>
                </a:solidFill>
                <a:latin typeface="微軟正黑體" pitchFamily="34"/>
                <a:ea typeface="微軟正黑體" pitchFamily="34"/>
              </a:rPr>
              <a:t>標準</a:t>
            </a:r>
            <a:r>
              <a:rPr lang="zh-TW" altLang="en-US" sz="2800" dirty="0" smtClean="0">
                <a:solidFill>
                  <a:schemeClr val="tx1"/>
                </a:solidFill>
                <a:latin typeface="新細明體" panose="02020500000000000000" pitchFamily="18" charset="-120"/>
                <a:ea typeface="新細明體" panose="02020500000000000000" pitchFamily="18" charset="-120"/>
              </a:rPr>
              <a:t>：</a:t>
            </a:r>
            <a:r>
              <a:rPr lang="en-US" altLang="zh-TW" sz="2800" dirty="0">
                <a:solidFill>
                  <a:schemeClr val="tx1"/>
                </a:solidFill>
                <a:latin typeface="微軟正黑體" pitchFamily="34"/>
                <a:ea typeface="微軟正黑體" pitchFamily="34"/>
              </a:rPr>
              <a:t>T/E </a:t>
            </a:r>
            <a:r>
              <a:rPr lang="en-US" altLang="zh-TW" sz="2800" dirty="0" smtClean="0">
                <a:solidFill>
                  <a:schemeClr val="tx1"/>
                </a:solidFill>
                <a:latin typeface="微軟正黑體" pitchFamily="34"/>
                <a:ea typeface="微軟正黑體" pitchFamily="34"/>
              </a:rPr>
              <a:t>&lt;4</a:t>
            </a:r>
            <a:r>
              <a:rPr lang="zh-TW" altLang="en-US" sz="2800" dirty="0" smtClean="0">
                <a:solidFill>
                  <a:schemeClr val="tx1"/>
                </a:solidFill>
                <a:latin typeface="微軟正黑體" pitchFamily="34"/>
                <a:ea typeface="微軟正黑體" pitchFamily="34"/>
              </a:rPr>
              <a:t>，且</a:t>
            </a:r>
            <a:r>
              <a:rPr lang="zh-TW" altLang="en-US" sz="2800" dirty="0">
                <a:solidFill>
                  <a:schemeClr val="tx1"/>
                </a:solidFill>
                <a:latin typeface="微軟正黑體" pitchFamily="34"/>
                <a:ea typeface="微軟正黑體" pitchFamily="34"/>
              </a:rPr>
              <a:t>選手須在無事先通知的情形下，三個月內至少</a:t>
            </a:r>
            <a:r>
              <a:rPr lang="zh-TW" altLang="en-US" sz="2800" dirty="0" smtClean="0">
                <a:solidFill>
                  <a:schemeClr val="tx1"/>
                </a:solidFill>
                <a:latin typeface="微軟正黑體" pitchFamily="34"/>
                <a:ea typeface="微軟正黑體" pitchFamily="34"/>
              </a:rPr>
              <a:t>追蹤 檢測</a:t>
            </a:r>
            <a:r>
              <a:rPr lang="zh-TW" altLang="en-US" sz="2800" dirty="0">
                <a:solidFill>
                  <a:schemeClr val="tx1"/>
                </a:solidFill>
                <a:latin typeface="微軟正黑體" pitchFamily="34"/>
                <a:ea typeface="微軟正黑體" pitchFamily="34"/>
              </a:rPr>
              <a:t>三</a:t>
            </a:r>
            <a:r>
              <a:rPr lang="zh-TW" altLang="en-US" sz="2800" dirty="0" smtClean="0">
                <a:solidFill>
                  <a:schemeClr val="tx1"/>
                </a:solidFill>
                <a:latin typeface="微軟正黑體" pitchFamily="34"/>
                <a:ea typeface="微軟正黑體" pitchFamily="34"/>
              </a:rPr>
              <a:t>次，或以同位素比值質譜儀 </a:t>
            </a:r>
            <a:r>
              <a:rPr lang="en-US" altLang="zh-TW" sz="2800" dirty="0" smtClean="0">
                <a:solidFill>
                  <a:schemeClr val="tx1"/>
                </a:solidFill>
                <a:latin typeface="微軟正黑體" pitchFamily="34"/>
                <a:ea typeface="微軟正黑體" pitchFamily="34"/>
              </a:rPr>
              <a:t>(IRMS)</a:t>
            </a:r>
            <a:r>
              <a:rPr lang="zh-TW" altLang="en-US" sz="2800" dirty="0" smtClean="0">
                <a:solidFill>
                  <a:schemeClr val="tx1"/>
                </a:solidFill>
                <a:latin typeface="微軟正黑體" pitchFamily="34"/>
                <a:ea typeface="微軟正黑體" pitchFamily="34"/>
              </a:rPr>
              <a:t>測定代謝物以確認分析。</a:t>
            </a:r>
            <a:endParaRPr lang="en-US" altLang="zh-TW" dirty="0" smtClean="0">
              <a:solidFill>
                <a:schemeClr val="tx1"/>
              </a:solidFill>
              <a:latin typeface="微軟正黑體" pitchFamily="34"/>
              <a:ea typeface="微軟正黑體" pitchFamily="34"/>
            </a:endParaRPr>
          </a:p>
        </p:txBody>
      </p:sp>
      <p:pic>
        <p:nvPicPr>
          <p:cNvPr id="4" name="圖片 3"/>
          <p:cNvPicPr>
            <a:picLocks noChangeAspect="1"/>
          </p:cNvPicPr>
          <p:nvPr/>
        </p:nvPicPr>
        <p:blipFill>
          <a:blip r:embed="rId3"/>
          <a:srcRect t="48203" b="14910"/>
          <a:stretch>
            <a:fillRect/>
          </a:stretch>
        </p:blipFill>
        <p:spPr>
          <a:xfrm>
            <a:off x="5430416" y="5520298"/>
            <a:ext cx="3256383" cy="1201182"/>
          </a:xfrm>
          <a:prstGeom prst="rect">
            <a:avLst/>
          </a:prstGeom>
          <a:noFill/>
          <a:ln cap="flat">
            <a:noFill/>
          </a:ln>
        </p:spPr>
      </p:pic>
      <p:sp>
        <p:nvSpPr>
          <p:cNvPr id="5" name="投影片編號版面配置區 4"/>
          <p:cNvSpPr txBox="1"/>
          <p:nvPr/>
        </p:nvSpPr>
        <p:spPr>
          <a:xfrm>
            <a:off x="6553203" y="6356351"/>
            <a:ext cx="2133596" cy="365129"/>
          </a:xfrm>
          <a:prstGeom prst="rect">
            <a:avLst/>
          </a:prstGeom>
          <a:noFill/>
          <a:ln cap="flat">
            <a:noFill/>
          </a:ln>
        </p:spPr>
        <p:txBody>
          <a:bodyPr vert="horz" wrap="square" lIns="91440" tIns="45720" rIns="91440" bIns="45720" anchor="ctr" anchorCtr="0" compatLnSpc="1">
            <a:noAutofit/>
          </a:bodyPr>
          <a:lstStyle/>
          <a:p>
            <a:pPr algn="r">
              <a:defRPr sz="1800" b="0" i="0" u="none" strike="noStrike" kern="0" cap="none" spc="0" baseline="0">
                <a:solidFill>
                  <a:srgbClr val="000000"/>
                </a:solidFill>
                <a:uFillTx/>
              </a:defRPr>
            </a:pPr>
            <a:fld id="{B124AFD3-24AE-4614-9916-50BF2B756A19}" type="slidenum">
              <a:rPr kern="0">
                <a:solidFill>
                  <a:srgbClr val="000000"/>
                </a:solidFill>
              </a:rPr>
              <a:pPr algn="r">
                <a:defRPr sz="1800" b="0" i="0" u="none" strike="noStrike" kern="0" cap="none" spc="0" baseline="0">
                  <a:solidFill>
                    <a:srgbClr val="000000"/>
                  </a:solidFill>
                  <a:uFillTx/>
                </a:defRPr>
              </a:pPr>
              <a:t>5</a:t>
            </a:fld>
            <a:endParaRPr lang="en-US" sz="1200">
              <a:solidFill>
                <a:srgbClr val="898989"/>
              </a:solidFill>
              <a:ea typeface="新細明體"/>
            </a:endParaRPr>
          </a:p>
        </p:txBody>
      </p:sp>
      <p:pic>
        <p:nvPicPr>
          <p:cNvPr id="6" name="圖片 5"/>
          <p:cNvPicPr>
            <a:picLocks noChangeAspect="1"/>
          </p:cNvPicPr>
          <p:nvPr/>
        </p:nvPicPr>
        <p:blipFill>
          <a:blip r:embed="rId4"/>
          <a:stretch>
            <a:fillRect/>
          </a:stretch>
        </p:blipFill>
        <p:spPr>
          <a:xfrm>
            <a:off x="5674695" y="5332654"/>
            <a:ext cx="2767824" cy="1444877"/>
          </a:xfrm>
          <a:prstGeom prst="rect">
            <a:avLst/>
          </a:prstGeom>
        </p:spPr>
      </p:pic>
    </p:spTree>
    <p:extLst>
      <p:ext uri="{BB962C8B-B14F-4D97-AF65-F5344CB8AC3E}">
        <p14:creationId xmlns:p14="http://schemas.microsoft.com/office/powerpoint/2010/main" val="20189119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bwMode="auto">
          <a:xfrm>
            <a:off x="1220788" y="396779"/>
            <a:ext cx="6629400" cy="1143000"/>
          </a:xfrm>
          <a:noFill/>
        </p:spPr>
        <p:txBody>
          <a:bodyPr wrap="square" numCol="1" anchorCtr="0" compatLnSpc="1">
            <a:prstTxWarp prst="textNoShape">
              <a:avLst/>
            </a:prstTxWarp>
          </a:bodyPr>
          <a:lstStyle/>
          <a:p>
            <a:r>
              <a:rPr lang="zh-TW" altLang="en-US" sz="3200" b="1" dirty="0" smtClean="0"/>
              <a:t>可能影響</a:t>
            </a:r>
            <a:r>
              <a:rPr lang="en-US" altLang="zh-TW" sz="3200" b="1" dirty="0" smtClean="0"/>
              <a:t>T/E</a:t>
            </a:r>
            <a:r>
              <a:rPr lang="zh-TW" altLang="en-US" sz="3200" b="1" dirty="0" smtClean="0"/>
              <a:t>比值的原因</a:t>
            </a:r>
            <a:endParaRPr lang="zh-TW" altLang="en-US" sz="3200" b="1" dirty="0"/>
          </a:p>
        </p:txBody>
      </p:sp>
      <p:sp>
        <p:nvSpPr>
          <p:cNvPr id="4" name="Slide Number Placeholder 5"/>
          <p:cNvSpPr>
            <a:spLocks noGrp="1"/>
          </p:cNvSpPr>
          <p:nvPr>
            <p:ph type="sldNum" sz="quarter" idx="4294967295"/>
          </p:nvPr>
        </p:nvSpPr>
        <p:spPr>
          <a:xfrm>
            <a:off x="8459755" y="6353736"/>
            <a:ext cx="394996" cy="336176"/>
          </a:xfrm>
          <a:prstGeom prst="rect">
            <a:avLst/>
          </a:prstGeom>
        </p:spPr>
        <p:txBody>
          <a:bodyPr/>
          <a:lstStyle/>
          <a:p>
            <a:pPr>
              <a:defRPr/>
            </a:pPr>
            <a:fld id="{C31309D7-DA03-49FE-AAE3-D9C0EB07F5DF}" type="slidenum">
              <a:rPr lang="zh-TW" altLang="en-US"/>
              <a:pPr>
                <a:defRPr/>
              </a:pPr>
              <a:t>6</a:t>
            </a:fld>
            <a:endParaRPr lang="zh-TW" altLang="en-US" dirty="0"/>
          </a:p>
        </p:txBody>
      </p:sp>
      <p:sp>
        <p:nvSpPr>
          <p:cNvPr id="6" name="內容版面配置區 2"/>
          <p:cNvSpPr txBox="1">
            <a:spLocks noGrp="1"/>
          </p:cNvSpPr>
          <p:nvPr>
            <p:ph idx="1"/>
          </p:nvPr>
        </p:nvSpPr>
        <p:spPr>
          <a:xfrm>
            <a:off x="625151" y="1539778"/>
            <a:ext cx="8229600" cy="3704025"/>
          </a:xfrm>
        </p:spPr>
        <p:txBody>
          <a:bodyPr/>
          <a:lstStyle/>
          <a:p>
            <a:pPr lvl="0"/>
            <a:r>
              <a:rPr lang="en-US" b="1" dirty="0" smtClean="0"/>
              <a:t>T/E </a:t>
            </a:r>
            <a:r>
              <a:rPr lang="zh-TW" b="1" dirty="0"/>
              <a:t>比值</a:t>
            </a:r>
            <a:r>
              <a:rPr lang="en-US" b="1" dirty="0"/>
              <a:t> (</a:t>
            </a:r>
            <a:r>
              <a:rPr lang="zh-TW" b="1" dirty="0"/>
              <a:t>睪固酮</a:t>
            </a:r>
            <a:r>
              <a:rPr lang="zh-TW" dirty="0"/>
              <a:t>與</a:t>
            </a:r>
            <a:r>
              <a:rPr lang="zh-TW" b="1" dirty="0"/>
              <a:t>表睪固酮</a:t>
            </a:r>
            <a:r>
              <a:rPr lang="zh-TW" dirty="0"/>
              <a:t>的比值</a:t>
            </a:r>
            <a:r>
              <a:rPr lang="en-US" dirty="0"/>
              <a:t>)</a:t>
            </a:r>
            <a:endParaRPr lang="en-US" b="1" dirty="0"/>
          </a:p>
          <a:p>
            <a:pPr lvl="1"/>
            <a:r>
              <a:rPr lang="zh-TW" altLang="en-US" dirty="0" smtClean="0">
                <a:solidFill>
                  <a:schemeClr val="tx1"/>
                </a:solidFill>
                <a:latin typeface="微軟正黑體" pitchFamily="34"/>
                <a:ea typeface="微軟正黑體" pitchFamily="34"/>
              </a:rPr>
              <a:t>年齡，男性</a:t>
            </a:r>
            <a:r>
              <a:rPr lang="en-US" altLang="zh-TW" dirty="0" smtClean="0">
                <a:solidFill>
                  <a:schemeClr val="tx1"/>
                </a:solidFill>
                <a:latin typeface="微軟正黑體" pitchFamily="34"/>
                <a:ea typeface="微軟正黑體" pitchFamily="34"/>
              </a:rPr>
              <a:t>15</a:t>
            </a:r>
            <a:r>
              <a:rPr lang="zh-TW" altLang="en-US" dirty="0" smtClean="0">
                <a:solidFill>
                  <a:schemeClr val="tx1"/>
                </a:solidFill>
                <a:latin typeface="微軟正黑體" pitchFamily="34"/>
                <a:ea typeface="微軟正黑體" pitchFamily="34"/>
              </a:rPr>
              <a:t>歲以前，血液及尿液比值不穩定</a:t>
            </a:r>
            <a:endParaRPr lang="en-US" altLang="zh-TW" dirty="0" smtClean="0">
              <a:solidFill>
                <a:schemeClr val="tx1"/>
              </a:solidFill>
              <a:latin typeface="微軟正黑體" pitchFamily="34"/>
              <a:ea typeface="微軟正黑體" pitchFamily="34"/>
            </a:endParaRPr>
          </a:p>
          <a:p>
            <a:pPr lvl="1"/>
            <a:r>
              <a:rPr lang="zh-TW" altLang="en-US" dirty="0" smtClean="0">
                <a:solidFill>
                  <a:schemeClr val="tx1"/>
                </a:solidFill>
                <a:latin typeface="微軟正黑體" pitchFamily="34"/>
                <a:ea typeface="微軟正黑體" pitchFamily="34"/>
              </a:rPr>
              <a:t>天生</a:t>
            </a:r>
            <a:r>
              <a:rPr lang="en-US" altLang="zh-TW" dirty="0" smtClean="0">
                <a:solidFill>
                  <a:schemeClr val="tx1"/>
                </a:solidFill>
                <a:latin typeface="微軟正黑體" pitchFamily="34"/>
                <a:ea typeface="微軟正黑體" pitchFamily="34"/>
              </a:rPr>
              <a:t>T/E</a:t>
            </a:r>
            <a:r>
              <a:rPr lang="zh-TW" altLang="en-US" dirty="0" smtClean="0">
                <a:solidFill>
                  <a:schemeClr val="tx1"/>
                </a:solidFill>
                <a:latin typeface="微軟正黑體" pitchFamily="34"/>
                <a:ea typeface="微軟正黑體" pitchFamily="34"/>
              </a:rPr>
              <a:t> 比值較高</a:t>
            </a:r>
            <a:endParaRPr lang="en-US" altLang="zh-TW" dirty="0" smtClean="0">
              <a:solidFill>
                <a:schemeClr val="tx1"/>
              </a:solidFill>
              <a:latin typeface="微軟正黑體" pitchFamily="34"/>
              <a:ea typeface="微軟正黑體" pitchFamily="34"/>
            </a:endParaRPr>
          </a:p>
          <a:p>
            <a:pPr lvl="1"/>
            <a:r>
              <a:rPr lang="zh-TW" altLang="en-US" dirty="0" smtClean="0">
                <a:solidFill>
                  <a:schemeClr val="tx1"/>
                </a:solidFill>
                <a:latin typeface="微軟正黑體" pitchFamily="34"/>
                <a:ea typeface="微軟正黑體" pitchFamily="34"/>
              </a:rPr>
              <a:t>疾病狀態</a:t>
            </a:r>
            <a:endParaRPr lang="en-US" altLang="zh-TW" dirty="0" smtClean="0">
              <a:solidFill>
                <a:schemeClr val="tx1"/>
              </a:solidFill>
              <a:latin typeface="微軟正黑體" pitchFamily="34"/>
              <a:ea typeface="微軟正黑體" pitchFamily="34"/>
            </a:endParaRPr>
          </a:p>
          <a:p>
            <a:pPr lvl="1"/>
            <a:r>
              <a:rPr lang="zh-TW" altLang="en-US" dirty="0" smtClean="0">
                <a:solidFill>
                  <a:schemeClr val="tx1"/>
                </a:solidFill>
                <a:latin typeface="微軟正黑體" pitchFamily="34"/>
                <a:ea typeface="微軟正黑體" pitchFamily="34"/>
              </a:rPr>
              <a:t>大量</a:t>
            </a:r>
            <a:r>
              <a:rPr lang="zh-TW" altLang="en-US" dirty="0">
                <a:solidFill>
                  <a:schemeClr val="tx1"/>
                </a:solidFill>
                <a:latin typeface="微軟正黑體" pitchFamily="34"/>
                <a:ea typeface="微軟正黑體" pitchFamily="34"/>
              </a:rPr>
              <a:t>使用酒精</a:t>
            </a:r>
            <a:r>
              <a:rPr lang="zh-TW" altLang="en-US" dirty="0" smtClean="0">
                <a:solidFill>
                  <a:schemeClr val="tx1"/>
                </a:solidFill>
                <a:latin typeface="微軟正黑體" pitchFamily="34"/>
                <a:ea typeface="微軟正黑體" pitchFamily="34"/>
              </a:rPr>
              <a:t>，女性運動</a:t>
            </a:r>
            <a:r>
              <a:rPr lang="zh-TW" altLang="en-US" dirty="0">
                <a:solidFill>
                  <a:schemeClr val="tx1"/>
                </a:solidFill>
                <a:latin typeface="微軟正黑體" pitchFamily="34"/>
                <a:ea typeface="微軟正黑體" pitchFamily="34"/>
              </a:rPr>
              <a:t>員</a:t>
            </a:r>
            <a:r>
              <a:rPr lang="en-US" altLang="zh-TW" dirty="0" smtClean="0">
                <a:solidFill>
                  <a:schemeClr val="tx1"/>
                </a:solidFill>
                <a:latin typeface="微軟正黑體" pitchFamily="34"/>
                <a:ea typeface="微軟正黑體" pitchFamily="34"/>
              </a:rPr>
              <a:t>T/E</a:t>
            </a:r>
            <a:r>
              <a:rPr lang="zh-TW" altLang="en-US" dirty="0" smtClean="0">
                <a:solidFill>
                  <a:schemeClr val="tx1"/>
                </a:solidFill>
                <a:latin typeface="微軟正黑體" pitchFamily="34"/>
                <a:ea typeface="微軟正黑體" pitchFamily="34"/>
              </a:rPr>
              <a:t>比值上</a:t>
            </a:r>
            <a:r>
              <a:rPr lang="zh-TW" altLang="en-US" dirty="0">
                <a:solidFill>
                  <a:schemeClr val="tx1"/>
                </a:solidFill>
                <a:latin typeface="微軟正黑體" pitchFamily="34"/>
                <a:ea typeface="微軟正黑體" pitchFamily="34"/>
              </a:rPr>
              <a:t>升</a:t>
            </a:r>
          </a:p>
          <a:p>
            <a:pPr lvl="1"/>
            <a:r>
              <a:rPr lang="zh-TW" altLang="en-US" dirty="0">
                <a:solidFill>
                  <a:schemeClr val="tx1"/>
                </a:solidFill>
                <a:latin typeface="微軟正黑體" pitchFamily="34"/>
                <a:ea typeface="微軟正黑體" pitchFamily="34"/>
              </a:rPr>
              <a:t>抗黴菌的藥物</a:t>
            </a:r>
            <a:r>
              <a:rPr lang="en-US" altLang="zh-TW" dirty="0">
                <a:solidFill>
                  <a:schemeClr val="tx1"/>
                </a:solidFill>
                <a:latin typeface="微軟正黑體" pitchFamily="34"/>
                <a:ea typeface="微軟正黑體" pitchFamily="34"/>
              </a:rPr>
              <a:t>ketoconazole</a:t>
            </a:r>
            <a:r>
              <a:rPr lang="zh-TW" altLang="en-US" dirty="0">
                <a:solidFill>
                  <a:schemeClr val="tx1"/>
                </a:solidFill>
                <a:latin typeface="微軟正黑體" pitchFamily="34"/>
                <a:ea typeface="微軟正黑體" pitchFamily="34"/>
              </a:rPr>
              <a:t>，抑制男性睪固酮的生化</a:t>
            </a:r>
            <a:r>
              <a:rPr lang="zh-TW" altLang="en-US" dirty="0" smtClean="0">
                <a:solidFill>
                  <a:schemeClr val="tx1"/>
                </a:solidFill>
                <a:latin typeface="微軟正黑體" pitchFamily="34"/>
                <a:ea typeface="微軟正黑體" pitchFamily="34"/>
              </a:rPr>
              <a:t>合成，</a:t>
            </a:r>
            <a:r>
              <a:rPr lang="en-US" altLang="zh-TW" dirty="0" smtClean="0">
                <a:solidFill>
                  <a:schemeClr val="tx1"/>
                </a:solidFill>
                <a:latin typeface="微軟正黑體" pitchFamily="34"/>
                <a:ea typeface="微軟正黑體" pitchFamily="34"/>
              </a:rPr>
              <a:t>T/E </a:t>
            </a:r>
            <a:r>
              <a:rPr lang="zh-TW" altLang="en-US" dirty="0" smtClean="0">
                <a:solidFill>
                  <a:schemeClr val="tx1"/>
                </a:solidFill>
                <a:latin typeface="微軟正黑體" pitchFamily="34"/>
                <a:ea typeface="微軟正黑體" pitchFamily="34"/>
              </a:rPr>
              <a:t>比值改變 </a:t>
            </a:r>
            <a:r>
              <a:rPr lang="en-US" altLang="zh-TW" dirty="0" smtClean="0">
                <a:solidFill>
                  <a:schemeClr val="tx1"/>
                </a:solidFill>
                <a:latin typeface="微軟正黑體" pitchFamily="34"/>
                <a:ea typeface="微軟正黑體" pitchFamily="34"/>
              </a:rPr>
              <a:t>(</a:t>
            </a:r>
            <a:r>
              <a:rPr lang="zh-TW" altLang="en-US" dirty="0" smtClean="0">
                <a:solidFill>
                  <a:schemeClr val="tx1"/>
                </a:solidFill>
                <a:latin typeface="微軟正黑體" pitchFamily="34"/>
                <a:ea typeface="微軟正黑體" pitchFamily="34"/>
              </a:rPr>
              <a:t>下降</a:t>
            </a:r>
            <a:r>
              <a:rPr lang="en-US" altLang="zh-TW" dirty="0" smtClean="0">
                <a:solidFill>
                  <a:schemeClr val="tx1"/>
                </a:solidFill>
                <a:latin typeface="微軟正黑體" pitchFamily="34"/>
                <a:ea typeface="微軟正黑體" pitchFamily="34"/>
              </a:rPr>
              <a:t>)</a:t>
            </a:r>
            <a:endParaRPr lang="zh-TW" altLang="en-US" dirty="0">
              <a:solidFill>
                <a:schemeClr val="tx1"/>
              </a:solidFill>
              <a:latin typeface="微軟正黑體" pitchFamily="34"/>
              <a:ea typeface="微軟正黑體" pitchFamily="34"/>
            </a:endParaRPr>
          </a:p>
          <a:p>
            <a:pPr lvl="1"/>
            <a:endParaRPr lang="en-US" dirty="0" smtClean="0">
              <a:solidFill>
                <a:schemeClr val="tx1"/>
              </a:solidFill>
              <a:latin typeface="微軟正黑體" pitchFamily="34"/>
              <a:ea typeface="微軟正黑體" pitchFamily="34"/>
            </a:endParaRPr>
          </a:p>
          <a:p>
            <a:pPr marL="0" lvl="0" indent="0">
              <a:buNone/>
            </a:pPr>
            <a:endParaRPr lang="en-US" dirty="0"/>
          </a:p>
        </p:txBody>
      </p:sp>
      <p:pic>
        <p:nvPicPr>
          <p:cNvPr id="3" name="圖片 2"/>
          <p:cNvPicPr>
            <a:picLocks noChangeAspect="1"/>
          </p:cNvPicPr>
          <p:nvPr/>
        </p:nvPicPr>
        <p:blipFill>
          <a:blip r:embed="rId3"/>
          <a:stretch>
            <a:fillRect/>
          </a:stretch>
        </p:blipFill>
        <p:spPr>
          <a:xfrm>
            <a:off x="5691305" y="5243803"/>
            <a:ext cx="2768450" cy="1446109"/>
          </a:xfrm>
          <a:prstGeom prst="rect">
            <a:avLst/>
          </a:prstGeom>
        </p:spPr>
      </p:pic>
    </p:spTree>
    <p:extLst>
      <p:ext uri="{BB962C8B-B14F-4D97-AF65-F5344CB8AC3E}">
        <p14:creationId xmlns:p14="http://schemas.microsoft.com/office/powerpoint/2010/main" val="13944116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t>運動員生物護照 </a:t>
            </a:r>
            <a:r>
              <a:rPr lang="en-US" altLang="zh-TW" sz="3600" b="1" dirty="0" smtClean="0"/>
              <a:t/>
            </a:r>
            <a:br>
              <a:rPr lang="en-US" altLang="zh-TW" sz="3600" b="1" dirty="0" smtClean="0"/>
            </a:br>
            <a:r>
              <a:rPr lang="en-US" altLang="zh-TW" sz="2400" b="1" dirty="0" smtClean="0"/>
              <a:t>(Athlete Biological Passport, ABP)</a:t>
            </a:r>
            <a:endParaRPr lang="zh-TW" altLang="en-US" sz="2400" b="1" dirty="0"/>
          </a:p>
        </p:txBody>
      </p:sp>
      <p:sp>
        <p:nvSpPr>
          <p:cNvPr id="3" name="內容版面配置區 2"/>
          <p:cNvSpPr>
            <a:spLocks noGrp="1"/>
          </p:cNvSpPr>
          <p:nvPr>
            <p:ph idx="1"/>
          </p:nvPr>
        </p:nvSpPr>
        <p:spPr>
          <a:xfrm>
            <a:off x="457199" y="1600201"/>
            <a:ext cx="8516815" cy="4062046"/>
          </a:xfrm>
        </p:spPr>
        <p:txBody>
          <a:bodyPr/>
          <a:lstStyle/>
          <a:p>
            <a:r>
              <a:rPr lang="en-US" altLang="zh-TW" sz="2800" dirty="0" smtClean="0">
                <a:solidFill>
                  <a:schemeClr val="tx1"/>
                </a:solidFill>
              </a:rPr>
              <a:t>WADA</a:t>
            </a:r>
            <a:r>
              <a:rPr lang="zh-TW" altLang="en-US" sz="2800" dirty="0" smtClean="0">
                <a:solidFill>
                  <a:schemeClr val="tx1"/>
                </a:solidFill>
              </a:rPr>
              <a:t>於</a:t>
            </a:r>
            <a:r>
              <a:rPr lang="en-US" altLang="zh-TW" sz="2800" dirty="0" smtClean="0">
                <a:solidFill>
                  <a:schemeClr val="tx1"/>
                </a:solidFill>
              </a:rPr>
              <a:t>2009</a:t>
            </a:r>
            <a:r>
              <a:rPr lang="zh-TW" altLang="en-US" sz="2800" dirty="0" smtClean="0">
                <a:solidFill>
                  <a:schemeClr val="tx1"/>
                </a:solidFill>
              </a:rPr>
              <a:t>年時與相關醫學專家合作，共同研究討論訂定出</a:t>
            </a:r>
            <a:r>
              <a:rPr lang="en-US" altLang="zh-TW" sz="2800" dirty="0" smtClean="0">
                <a:solidFill>
                  <a:schemeClr val="tx1"/>
                </a:solidFill>
              </a:rPr>
              <a:t>ABP</a:t>
            </a:r>
            <a:r>
              <a:rPr lang="zh-TW" altLang="en-US" sz="2800" dirty="0" smtClean="0">
                <a:solidFill>
                  <a:schemeClr val="tx1"/>
                </a:solidFill>
              </a:rPr>
              <a:t>之作業程序及相關準則</a:t>
            </a:r>
            <a:endParaRPr lang="en-US" altLang="zh-TW" sz="2800" dirty="0" smtClean="0">
              <a:solidFill>
                <a:schemeClr val="tx1"/>
              </a:solidFill>
            </a:endParaRPr>
          </a:p>
          <a:p>
            <a:r>
              <a:rPr lang="zh-TW" altLang="en-US" sz="2800" dirty="0" smtClean="0">
                <a:solidFill>
                  <a:schemeClr val="tx1"/>
                </a:solidFill>
              </a:rPr>
              <a:t>一種長期監控運動員相關指標變化之計畫，能夠監控及辨識運動員是否使用運動禁藥</a:t>
            </a:r>
            <a:endParaRPr lang="en-US" altLang="zh-TW" sz="2800" dirty="0" smtClean="0">
              <a:solidFill>
                <a:schemeClr val="tx1"/>
              </a:solidFill>
            </a:endParaRPr>
          </a:p>
          <a:p>
            <a:pPr lvl="1"/>
            <a:r>
              <a:rPr lang="zh-TW" altLang="en-US" b="1" dirty="0" smtClean="0">
                <a:solidFill>
                  <a:schemeClr val="tx1"/>
                </a:solidFill>
                <a:latin typeface="微軟正黑體" panose="020B0604030504040204" pitchFamily="34" charset="-120"/>
                <a:ea typeface="微軟正黑體" panose="020B0604030504040204" pitchFamily="34" charset="-120"/>
              </a:rPr>
              <a:t>血液學測試模組</a:t>
            </a:r>
            <a:r>
              <a:rPr lang="zh-TW" altLang="en-US" dirty="0" smtClean="0">
                <a:solidFill>
                  <a:schemeClr val="tx1"/>
                </a:solidFill>
                <a:latin typeface="新細明體" panose="02020500000000000000" pitchFamily="18" charset="-120"/>
                <a:ea typeface="新細明體" panose="02020500000000000000" pitchFamily="18" charset="-120"/>
              </a:rPr>
              <a:t>：</a:t>
            </a:r>
            <a:endParaRPr lang="en-US" altLang="zh-TW" dirty="0" smtClean="0">
              <a:solidFill>
                <a:schemeClr val="tx1"/>
              </a:solidFill>
              <a:latin typeface="新細明體" panose="02020500000000000000" pitchFamily="18" charset="-120"/>
              <a:ea typeface="新細明體" panose="02020500000000000000" pitchFamily="18" charset="-120"/>
            </a:endParaRPr>
          </a:p>
          <a:p>
            <a:pPr marL="457200" lvl="1" indent="0">
              <a:buNone/>
            </a:pPr>
            <a:r>
              <a:rPr lang="zh-TW" altLang="en-US" dirty="0">
                <a:solidFill>
                  <a:schemeClr val="tx1"/>
                </a:solidFill>
                <a:latin typeface="新細明體" panose="02020500000000000000" pitchFamily="18" charset="-120"/>
                <a:ea typeface="新細明體" panose="02020500000000000000" pitchFamily="18" charset="-120"/>
              </a:rPr>
              <a:t> </a:t>
            </a:r>
            <a:r>
              <a:rPr lang="zh-TW" altLang="en-US" dirty="0" smtClean="0">
                <a:solidFill>
                  <a:schemeClr val="tx1"/>
                </a:solidFill>
                <a:latin typeface="新細明體" panose="02020500000000000000" pitchFamily="18" charset="-120"/>
                <a:ea typeface="新細明體" panose="02020500000000000000" pitchFamily="18" charset="-120"/>
              </a:rPr>
              <a:t>  </a:t>
            </a:r>
            <a:r>
              <a:rPr lang="zh-TW" altLang="en-US" sz="2400" dirty="0" smtClean="0">
                <a:solidFill>
                  <a:schemeClr val="tx1"/>
                </a:solidFill>
                <a:latin typeface="微軟正黑體" panose="020B0604030504040204" pitchFamily="34" charset="-120"/>
                <a:ea typeface="微軟正黑體" panose="020B0604030504040204" pitchFamily="34" charset="-120"/>
              </a:rPr>
              <a:t>檢驗</a:t>
            </a:r>
            <a:r>
              <a:rPr lang="zh-TW" altLang="en-US" sz="2400" dirty="0" smtClean="0">
                <a:solidFill>
                  <a:srgbClr val="C00000"/>
                </a:solidFill>
                <a:latin typeface="微軟正黑體" panose="020B0604030504040204" pitchFamily="34" charset="-120"/>
                <a:ea typeface="微軟正黑體" panose="020B0604030504040204" pitchFamily="34" charset="-120"/>
              </a:rPr>
              <a:t>操縱血液</a:t>
            </a:r>
            <a:r>
              <a:rPr lang="zh-TW" altLang="en-US" sz="2400" dirty="0" smtClean="0">
                <a:solidFill>
                  <a:schemeClr val="tx1"/>
                </a:solidFill>
                <a:latin typeface="微軟正黑體" panose="020B0604030504040204" pitchFamily="34" charset="-120"/>
                <a:ea typeface="微軟正黑體" panose="020B0604030504040204" pitchFamily="34" charset="-120"/>
              </a:rPr>
              <a:t>的相關指標</a:t>
            </a:r>
            <a:endParaRPr lang="en-US" altLang="zh-TW" sz="2400" dirty="0" smtClean="0">
              <a:solidFill>
                <a:schemeClr val="tx1"/>
              </a:solidFill>
              <a:latin typeface="微軟正黑體" panose="020B0604030504040204" pitchFamily="34" charset="-120"/>
              <a:ea typeface="微軟正黑體" panose="020B0604030504040204" pitchFamily="34" charset="-120"/>
            </a:endParaRPr>
          </a:p>
          <a:p>
            <a:pPr lvl="1"/>
            <a:r>
              <a:rPr lang="zh-TW" altLang="en-US" b="1" dirty="0" smtClean="0">
                <a:solidFill>
                  <a:schemeClr val="tx1"/>
                </a:solidFill>
                <a:latin typeface="微軟正黑體" panose="020B0604030504040204" pitchFamily="34" charset="-120"/>
                <a:ea typeface="微軟正黑體" panose="020B0604030504040204" pitchFamily="34" charset="-120"/>
              </a:rPr>
              <a:t>同化性類固醇測試模組</a:t>
            </a:r>
            <a:r>
              <a:rPr lang="zh-TW" altLang="en-US" dirty="0" smtClean="0">
                <a:solidFill>
                  <a:schemeClr val="tx1"/>
                </a:solidFill>
                <a:latin typeface="新細明體" panose="02020500000000000000" pitchFamily="18" charset="-120"/>
                <a:ea typeface="新細明體" panose="02020500000000000000" pitchFamily="18" charset="-120"/>
              </a:rPr>
              <a:t>：</a:t>
            </a:r>
            <a:endParaRPr lang="en-US" altLang="zh-TW" dirty="0" smtClean="0">
              <a:solidFill>
                <a:schemeClr val="tx1"/>
              </a:solidFill>
              <a:latin typeface="新細明體" panose="02020500000000000000" pitchFamily="18" charset="-120"/>
              <a:ea typeface="新細明體" panose="02020500000000000000" pitchFamily="18" charset="-120"/>
            </a:endParaRPr>
          </a:p>
          <a:p>
            <a:pPr marL="457200" lvl="1" indent="0">
              <a:buNone/>
            </a:pPr>
            <a:r>
              <a:rPr lang="zh-TW" altLang="en-US" dirty="0">
                <a:solidFill>
                  <a:schemeClr val="tx1"/>
                </a:solidFill>
                <a:latin typeface="新細明體" panose="02020500000000000000" pitchFamily="18" charset="-120"/>
                <a:ea typeface="新細明體" panose="02020500000000000000" pitchFamily="18" charset="-120"/>
              </a:rPr>
              <a:t> </a:t>
            </a:r>
            <a:r>
              <a:rPr lang="zh-TW" altLang="en-US" dirty="0" smtClean="0">
                <a:solidFill>
                  <a:schemeClr val="tx1"/>
                </a:solidFill>
                <a:latin typeface="新細明體" panose="02020500000000000000" pitchFamily="18" charset="-120"/>
                <a:ea typeface="新細明體" panose="02020500000000000000" pitchFamily="18" charset="-120"/>
              </a:rPr>
              <a:t>  </a:t>
            </a:r>
            <a:r>
              <a:rPr lang="zh-TW" altLang="en-US" sz="2400" dirty="0" smtClean="0">
                <a:solidFill>
                  <a:schemeClr val="tx1"/>
                </a:solidFill>
                <a:latin typeface="微軟正黑體" panose="020B0604030504040204" pitchFamily="34" charset="-120"/>
                <a:ea typeface="微軟正黑體" panose="020B0604030504040204" pitchFamily="34" charset="-120"/>
              </a:rPr>
              <a:t>辨識</a:t>
            </a:r>
            <a:r>
              <a:rPr lang="zh-TW" altLang="en-US" sz="2400" dirty="0">
                <a:solidFill>
                  <a:schemeClr val="tx1"/>
                </a:solidFill>
                <a:latin typeface="微軟正黑體" panose="020B0604030504040204" pitchFamily="34" charset="-120"/>
                <a:ea typeface="微軟正黑體" panose="020B0604030504040204" pitchFamily="34" charset="-120"/>
              </a:rPr>
              <a:t>運動員體內</a:t>
            </a:r>
            <a:r>
              <a:rPr lang="zh-TW" altLang="en-US" sz="2400" dirty="0">
                <a:solidFill>
                  <a:srgbClr val="C00000"/>
                </a:solidFill>
                <a:latin typeface="微軟正黑體" panose="020B0604030504040204" pitchFamily="34" charset="-120"/>
                <a:ea typeface="微軟正黑體" panose="020B0604030504040204" pitchFamily="34" charset="-120"/>
              </a:rPr>
              <a:t>之內源性同化性雄性類固醇</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9338" y="4647895"/>
            <a:ext cx="1543666" cy="1969782"/>
          </a:xfrm>
          <a:prstGeom prst="rect">
            <a:avLst/>
          </a:prstGeom>
        </p:spPr>
      </p:pic>
      <p:sp>
        <p:nvSpPr>
          <p:cNvPr id="7" name="圓角矩形 6"/>
          <p:cNvSpPr/>
          <p:nvPr/>
        </p:nvSpPr>
        <p:spPr>
          <a:xfrm>
            <a:off x="7391171" y="4976446"/>
            <a:ext cx="1380000" cy="15708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117" y="5338944"/>
            <a:ext cx="587684" cy="587684"/>
          </a:xfrm>
          <a:prstGeom prst="rect">
            <a:avLst/>
          </a:prstGeom>
        </p:spPr>
      </p:pic>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6402" y="5429054"/>
            <a:ext cx="495420" cy="495420"/>
          </a:xfrm>
          <a:prstGeom prst="rect">
            <a:avLst/>
          </a:prstGeom>
        </p:spPr>
      </p:pic>
      <p:sp>
        <p:nvSpPr>
          <p:cNvPr id="9" name="矩形 8"/>
          <p:cNvSpPr/>
          <p:nvPr/>
        </p:nvSpPr>
        <p:spPr>
          <a:xfrm>
            <a:off x="7307964" y="6051240"/>
            <a:ext cx="1609736" cy="369332"/>
          </a:xfrm>
          <a:prstGeom prst="rect">
            <a:avLst/>
          </a:prstGeom>
        </p:spPr>
        <p:txBody>
          <a:bodyPr wrap="none">
            <a:spAutoFit/>
          </a:bodyPr>
          <a:lstStyle/>
          <a:p>
            <a:r>
              <a:rPr lang="en-US" altLang="zh-TW" b="1" dirty="0" err="1" smtClean="0">
                <a:latin typeface="Arial Narrow" panose="020B0606020202030204" pitchFamily="34" charset="0"/>
              </a:rPr>
              <a:t>A</a:t>
            </a:r>
            <a:r>
              <a:rPr lang="en-US" altLang="zh-TW" sz="1000" dirty="0" err="1" smtClean="0">
                <a:latin typeface="Arial Narrow" panose="020B0606020202030204" pitchFamily="34" charset="0"/>
              </a:rPr>
              <a:t>thlete</a:t>
            </a:r>
            <a:r>
              <a:rPr lang="en-US" altLang="zh-TW" b="1" dirty="0" err="1" smtClean="0">
                <a:latin typeface="Arial Narrow" panose="020B0606020202030204" pitchFamily="34" charset="0"/>
              </a:rPr>
              <a:t>B</a:t>
            </a:r>
            <a:r>
              <a:rPr lang="en-US" altLang="zh-TW" sz="1000" dirty="0" err="1" smtClean="0">
                <a:latin typeface="Arial Narrow" panose="020B0606020202030204" pitchFamily="34" charset="0"/>
              </a:rPr>
              <a:t>iological</a:t>
            </a:r>
            <a:r>
              <a:rPr lang="en-US" altLang="zh-TW" b="1" dirty="0" err="1" smtClean="0">
                <a:latin typeface="Arial Narrow" panose="020B0606020202030204" pitchFamily="34" charset="0"/>
              </a:rPr>
              <a:t>P</a:t>
            </a:r>
            <a:r>
              <a:rPr lang="en-US" altLang="zh-TW" sz="1000" dirty="0" err="1" smtClean="0">
                <a:latin typeface="Arial Narrow" panose="020B0606020202030204" pitchFamily="34" charset="0"/>
              </a:rPr>
              <a:t>asspo</a:t>
            </a:r>
            <a:r>
              <a:rPr lang="en-US" altLang="zh-TW" sz="1000" dirty="0" err="1" smtClean="0"/>
              <a:t>rt</a:t>
            </a:r>
            <a:endParaRPr lang="zh-TW" altLang="en-US" sz="1000" dirty="0"/>
          </a:p>
        </p:txBody>
      </p:sp>
    </p:spTree>
    <p:extLst>
      <p:ext uri="{BB962C8B-B14F-4D97-AF65-F5344CB8AC3E}">
        <p14:creationId xmlns:p14="http://schemas.microsoft.com/office/powerpoint/2010/main" val="21064541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stretch>
            <a:fillRect/>
          </a:stretch>
        </p:blipFill>
        <p:spPr>
          <a:xfrm>
            <a:off x="5136776" y="1821330"/>
            <a:ext cx="3851835" cy="3239519"/>
          </a:xfrm>
          <a:prstGeom prst="rect">
            <a:avLst/>
          </a:prstGeom>
        </p:spPr>
      </p:pic>
      <p:sp>
        <p:nvSpPr>
          <p:cNvPr id="2" name="標題 1"/>
          <p:cNvSpPr>
            <a:spLocks noGrp="1"/>
          </p:cNvSpPr>
          <p:nvPr>
            <p:ph type="title"/>
          </p:nvPr>
        </p:nvSpPr>
        <p:spPr/>
        <p:txBody>
          <a:bodyPr/>
          <a:lstStyle/>
          <a:p>
            <a:r>
              <a:rPr lang="zh-TW" altLang="en-US" sz="3600" b="1" dirty="0" smtClean="0"/>
              <a:t>運動員生物護照 </a:t>
            </a:r>
            <a:r>
              <a:rPr lang="en-US" altLang="zh-TW" sz="3600" b="1" dirty="0" smtClean="0"/>
              <a:t/>
            </a:r>
            <a:br>
              <a:rPr lang="en-US" altLang="zh-TW" sz="3600" b="1" dirty="0" smtClean="0"/>
            </a:br>
            <a:r>
              <a:rPr lang="en-US" altLang="zh-TW" sz="2400" b="1" dirty="0" smtClean="0"/>
              <a:t>(Athlete Biological Passport, ABP)</a:t>
            </a:r>
            <a:endParaRPr lang="zh-TW" altLang="en-US" sz="2400" b="1" dirty="0"/>
          </a:p>
        </p:txBody>
      </p:sp>
      <p:sp>
        <p:nvSpPr>
          <p:cNvPr id="3" name="內容版面配置區 2"/>
          <p:cNvSpPr>
            <a:spLocks noGrp="1"/>
          </p:cNvSpPr>
          <p:nvPr>
            <p:ph idx="1"/>
          </p:nvPr>
        </p:nvSpPr>
        <p:spPr>
          <a:xfrm>
            <a:off x="231588" y="1821330"/>
            <a:ext cx="5673165" cy="4062046"/>
          </a:xfrm>
        </p:spPr>
        <p:txBody>
          <a:bodyPr/>
          <a:lstStyle/>
          <a:p>
            <a:r>
              <a:rPr lang="zh-TW" altLang="en-US" sz="2800" dirty="0" smtClean="0">
                <a:solidFill>
                  <a:schemeClr val="tx1"/>
                </a:solidFill>
                <a:latin typeface="微軟正黑體" panose="020B0604030504040204" pitchFamily="34" charset="-120"/>
                <a:ea typeface="微軟正黑體" panose="020B0604030504040204" pitchFamily="34" charset="-120"/>
              </a:rPr>
              <a:t>同化性類固醇測試模組</a:t>
            </a:r>
            <a:endParaRPr lang="en-US" altLang="zh-TW" sz="2800" dirty="0" smtClean="0">
              <a:solidFill>
                <a:schemeClr val="tx1"/>
              </a:solidFill>
              <a:latin typeface="微軟正黑體" panose="020B0604030504040204" pitchFamily="34" charset="-120"/>
              <a:ea typeface="微軟正黑體" panose="020B0604030504040204" pitchFamily="34" charset="-120"/>
            </a:endParaRPr>
          </a:p>
          <a:p>
            <a:pPr lvl="1"/>
            <a:r>
              <a:rPr lang="zh-TW" altLang="en-US" sz="2000" dirty="0" smtClean="0">
                <a:latin typeface="微軟正黑體" panose="020B0604030504040204" pitchFamily="34" charset="-120"/>
                <a:ea typeface="微軟正黑體" panose="020B0604030504040204" pitchFamily="34" charset="-120"/>
              </a:rPr>
              <a:t>睪固酮</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表睪固酮比</a:t>
            </a:r>
            <a:r>
              <a:rPr lang="zh-TW" altLang="en-US" sz="2000" dirty="0">
                <a:latin typeface="微軟正黑體" panose="020B0604030504040204" pitchFamily="34" charset="-120"/>
                <a:ea typeface="微軟正黑體" panose="020B0604030504040204" pitchFamily="34" charset="-120"/>
              </a:rPr>
              <a:t>值</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(T/E</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ratio)</a:t>
            </a:r>
          </a:p>
          <a:p>
            <a:pPr lvl="1"/>
            <a:r>
              <a:rPr lang="zh-TW" altLang="en-US" sz="2000" dirty="0" smtClean="0">
                <a:latin typeface="微軟正黑體" panose="020B0604030504040204" pitchFamily="34" charset="-120"/>
                <a:ea typeface="微軟正黑體" panose="020B0604030504040204" pitchFamily="34" charset="-120"/>
              </a:rPr>
              <a:t>睪固</a:t>
            </a:r>
            <a:r>
              <a:rPr lang="zh-TW" altLang="en-US" sz="2000" dirty="0">
                <a:latin typeface="微軟正黑體" panose="020B0604030504040204" pitchFamily="34" charset="-120"/>
                <a:ea typeface="微軟正黑體" panose="020B0604030504040204" pitchFamily="34" charset="-120"/>
              </a:rPr>
              <a:t>酮 </a:t>
            </a:r>
            <a:r>
              <a:rPr lang="en-US" altLang="zh-TW" sz="2000" dirty="0">
                <a:latin typeface="微軟正黑體" panose="020B0604030504040204" pitchFamily="34" charset="-120"/>
                <a:ea typeface="微軟正黑體" panose="020B0604030504040204" pitchFamily="34" charset="-120"/>
              </a:rPr>
              <a:t>Testosterone (T)</a:t>
            </a:r>
          </a:p>
          <a:p>
            <a:pPr lvl="1"/>
            <a:r>
              <a:rPr lang="zh-TW" altLang="en-US" sz="2000" dirty="0" smtClean="0">
                <a:latin typeface="微軟正黑體" panose="020B0604030504040204" pitchFamily="34" charset="-120"/>
                <a:ea typeface="微軟正黑體" panose="020B0604030504040204" pitchFamily="34" charset="-120"/>
              </a:rPr>
              <a:t>表睪固酮 </a:t>
            </a:r>
            <a:r>
              <a:rPr lang="en-US" altLang="zh-TW" sz="2000" dirty="0" err="1" smtClean="0">
                <a:latin typeface="微軟正黑體" panose="020B0604030504040204" pitchFamily="34" charset="-120"/>
                <a:ea typeface="微軟正黑體" panose="020B0604030504040204" pitchFamily="34" charset="-120"/>
              </a:rPr>
              <a:t>Epitestosterone</a:t>
            </a:r>
            <a:r>
              <a:rPr lang="en-US" altLang="zh-TW" sz="2000" dirty="0" smtClean="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(E)</a:t>
            </a:r>
          </a:p>
          <a:p>
            <a:pPr lvl="1"/>
            <a:r>
              <a:rPr lang="zh-TW" altLang="en-US" sz="2000" dirty="0" smtClean="0">
                <a:latin typeface="微軟正黑體" panose="020B0604030504040204" pitchFamily="34" charset="-120"/>
                <a:ea typeface="微軟正黑體" panose="020B0604030504040204" pitchFamily="34" charset="-120"/>
              </a:rPr>
              <a:t>雄固醇 </a:t>
            </a:r>
            <a:r>
              <a:rPr lang="en-US" altLang="zh-TW" sz="2000" dirty="0" err="1" smtClean="0">
                <a:latin typeface="微軟正黑體" panose="020B0604030504040204" pitchFamily="34" charset="-120"/>
                <a:ea typeface="微軟正黑體" panose="020B0604030504040204" pitchFamily="34" charset="-120"/>
              </a:rPr>
              <a:t>Androsterone</a:t>
            </a:r>
            <a:r>
              <a:rPr lang="en-US" altLang="zh-TW" sz="2000" dirty="0" smtClean="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a:t>
            </a:r>
          </a:p>
          <a:p>
            <a:pPr lvl="1"/>
            <a:r>
              <a:rPr lang="zh-TW" altLang="en-US" sz="2000" dirty="0">
                <a:latin typeface="微軟正黑體" panose="020B0604030504040204" pitchFamily="34" charset="-120"/>
                <a:ea typeface="微軟正黑體" panose="020B0604030504040204" pitchFamily="34" charset="-120"/>
              </a:rPr>
              <a:t>本膽烷醇酮 </a:t>
            </a:r>
            <a:r>
              <a:rPr lang="en-US" altLang="zh-TW" sz="2000" dirty="0" err="1">
                <a:latin typeface="微軟正黑體" panose="020B0604030504040204" pitchFamily="34" charset="-120"/>
                <a:ea typeface="微軟正黑體" panose="020B0604030504040204" pitchFamily="34" charset="-120"/>
              </a:rPr>
              <a:t>Etiocholanolone</a:t>
            </a:r>
            <a:r>
              <a:rPr lang="en-US" altLang="zh-TW" sz="2000" dirty="0">
                <a:latin typeface="微軟正黑體" panose="020B0604030504040204" pitchFamily="34" charset="-120"/>
                <a:ea typeface="微軟正黑體" panose="020B0604030504040204" pitchFamily="34" charset="-120"/>
              </a:rPr>
              <a:t> (</a:t>
            </a:r>
            <a:r>
              <a:rPr lang="en-US" altLang="zh-TW" sz="2000" dirty="0" err="1">
                <a:latin typeface="微軟正黑體" panose="020B0604030504040204" pitchFamily="34" charset="-120"/>
                <a:ea typeface="微軟正黑體" panose="020B0604030504040204" pitchFamily="34" charset="-120"/>
              </a:rPr>
              <a:t>Etio</a:t>
            </a:r>
            <a:r>
              <a:rPr lang="en-US" altLang="zh-TW" sz="2000" dirty="0" smtClean="0">
                <a:latin typeface="微軟正黑體" panose="020B0604030504040204" pitchFamily="34" charset="-120"/>
                <a:ea typeface="微軟正黑體" panose="020B0604030504040204" pitchFamily="34" charset="-120"/>
              </a:rPr>
              <a:t>)</a:t>
            </a:r>
          </a:p>
          <a:p>
            <a:pPr lvl="1"/>
            <a:r>
              <a:rPr lang="en-US" altLang="zh-TW" sz="2000" dirty="0" smtClean="0"/>
              <a:t>5</a:t>
            </a:r>
            <a:r>
              <a:rPr lang="el-GR" altLang="zh-TW" sz="2000" dirty="0" smtClean="0"/>
              <a:t>α-</a:t>
            </a:r>
            <a:r>
              <a:rPr lang="en-US" altLang="zh-TW" sz="2000" dirty="0"/>
              <a:t>androstane-3</a:t>
            </a:r>
            <a:r>
              <a:rPr lang="el-GR" altLang="zh-TW" sz="2000" dirty="0"/>
              <a:t>α,17β-</a:t>
            </a:r>
            <a:r>
              <a:rPr lang="en-US" altLang="zh-TW" sz="2000" dirty="0"/>
              <a:t>diol (5</a:t>
            </a:r>
            <a:r>
              <a:rPr lang="el-GR" altLang="zh-TW" sz="2000" dirty="0"/>
              <a:t>α</a:t>
            </a:r>
            <a:r>
              <a:rPr lang="en-US" altLang="zh-TW" sz="2000" dirty="0" err="1"/>
              <a:t>Adiol</a:t>
            </a:r>
            <a:r>
              <a:rPr lang="en-US" altLang="zh-TW" sz="2000" dirty="0" smtClean="0"/>
              <a:t>)</a:t>
            </a:r>
          </a:p>
          <a:p>
            <a:pPr lvl="1"/>
            <a:r>
              <a:rPr lang="el-GR" altLang="zh-TW" sz="2000" dirty="0"/>
              <a:t>5β-</a:t>
            </a:r>
            <a:r>
              <a:rPr lang="en-US" altLang="zh-TW" sz="2000" dirty="0"/>
              <a:t>androstane-3</a:t>
            </a:r>
            <a:r>
              <a:rPr lang="el-GR" altLang="zh-TW" sz="2000" dirty="0"/>
              <a:t>α,17β-</a:t>
            </a:r>
            <a:r>
              <a:rPr lang="en-US" altLang="zh-TW" sz="2000" dirty="0"/>
              <a:t>diol (5</a:t>
            </a:r>
            <a:r>
              <a:rPr lang="el-GR" altLang="zh-TW" sz="2000" dirty="0"/>
              <a:t>β</a:t>
            </a:r>
            <a:r>
              <a:rPr lang="en-US" altLang="zh-TW" sz="2000" dirty="0" err="1"/>
              <a:t>Adiol</a:t>
            </a:r>
            <a:r>
              <a:rPr lang="en-US" altLang="zh-TW" sz="2000" dirty="0"/>
              <a:t>)</a:t>
            </a:r>
            <a:endParaRPr lang="en-US" altLang="zh-TW" sz="2000" dirty="0">
              <a:latin typeface="微軟正黑體" panose="020B0604030504040204" pitchFamily="34" charset="-120"/>
              <a:ea typeface="微軟正黑體" panose="020B0604030504040204" pitchFamily="34" charset="-120"/>
            </a:endParaRPr>
          </a:p>
          <a:p>
            <a:endParaRPr lang="en-US" altLang="zh-TW" sz="2800" dirty="0"/>
          </a:p>
          <a:p>
            <a:endParaRPr lang="en-US" altLang="zh-TW" sz="2800" dirty="0" smtClean="0"/>
          </a:p>
          <a:p>
            <a:endParaRPr lang="en-US" altLang="zh-TW" sz="2800" dirty="0"/>
          </a:p>
          <a:p>
            <a:endParaRPr lang="zh-TW" altLang="en-US" sz="2800" dirty="0" smtClean="0">
              <a:solidFill>
                <a:schemeClr val="tx1"/>
              </a:solidFill>
              <a:latin typeface="新細明體" panose="02020500000000000000" pitchFamily="18" charset="-120"/>
              <a:ea typeface="新細明體" panose="02020500000000000000" pitchFamily="18" charset="-120"/>
            </a:endParaRPr>
          </a:p>
        </p:txBody>
      </p:sp>
      <p:sp>
        <p:nvSpPr>
          <p:cNvPr id="11" name="矩形 10"/>
          <p:cNvSpPr/>
          <p:nvPr/>
        </p:nvSpPr>
        <p:spPr>
          <a:xfrm>
            <a:off x="5136776" y="5106736"/>
            <a:ext cx="3851835" cy="523220"/>
          </a:xfrm>
          <a:prstGeom prst="rect">
            <a:avLst/>
          </a:prstGeom>
        </p:spPr>
        <p:txBody>
          <a:bodyPr wrap="square">
            <a:spAutoFit/>
          </a:bodyPr>
          <a:lstStyle/>
          <a:p>
            <a:r>
              <a:rPr lang="en-US" altLang="zh-TW" sz="1200" dirty="0" smtClean="0"/>
              <a:t>https://</a:t>
            </a:r>
            <a:r>
              <a:rPr lang="en-US" altLang="zh-TW" sz="1400" dirty="0" smtClean="0"/>
              <a:t>www.science.org.au/curious/people-medicine/drugs-sport</a:t>
            </a:r>
            <a:endParaRPr lang="zh-TW" altLang="en-US" sz="1400" dirty="0"/>
          </a:p>
        </p:txBody>
      </p:sp>
    </p:spTree>
    <p:extLst>
      <p:ext uri="{BB962C8B-B14F-4D97-AF65-F5344CB8AC3E}">
        <p14:creationId xmlns:p14="http://schemas.microsoft.com/office/powerpoint/2010/main" val="23118751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t>國內上市含運動禁藥之同化性類固醇</a:t>
            </a:r>
            <a:endParaRPr lang="zh-TW" altLang="en-US" sz="2400" b="1" dirty="0"/>
          </a:p>
        </p:txBody>
      </p:sp>
      <p:sp>
        <p:nvSpPr>
          <p:cNvPr id="3" name="內容版面配置區 2"/>
          <p:cNvSpPr>
            <a:spLocks noGrp="1"/>
          </p:cNvSpPr>
          <p:nvPr>
            <p:ph idx="1"/>
          </p:nvPr>
        </p:nvSpPr>
        <p:spPr>
          <a:xfrm>
            <a:off x="457199" y="1600201"/>
            <a:ext cx="7983941" cy="4062046"/>
          </a:xfrm>
        </p:spPr>
        <p:txBody>
          <a:bodyPr/>
          <a:lstStyle/>
          <a:p>
            <a:r>
              <a:rPr lang="zh-TW" altLang="en-US" sz="2800" dirty="0" smtClean="0">
                <a:latin typeface="微軟正黑體" panose="020B0604030504040204" pitchFamily="34" charset="-120"/>
                <a:ea typeface="微軟正黑體" panose="020B0604030504040204" pitchFamily="34" charset="-120"/>
              </a:rPr>
              <a:t>大部分含有同化性類固醇之藥物，多屬於治療男女性腺機能障礙、更年期障礙、子宮或卵巢異常等</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治療氣管不適，或骨質疏鬆症之藥物</a:t>
            </a:r>
            <a:endParaRPr lang="en-US" altLang="zh-TW" sz="2800" dirty="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選手在使用此類藥物時，應多加注意，以避免誤用</a:t>
            </a:r>
          </a:p>
        </p:txBody>
      </p: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980" y="4614532"/>
            <a:ext cx="3231160" cy="1818798"/>
          </a:xfrm>
          <a:prstGeom prst="rect">
            <a:avLst/>
          </a:prstGeom>
        </p:spPr>
      </p:pic>
    </p:spTree>
    <p:extLst>
      <p:ext uri="{BB962C8B-B14F-4D97-AF65-F5344CB8AC3E}">
        <p14:creationId xmlns:p14="http://schemas.microsoft.com/office/powerpoint/2010/main" val="265520883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課程名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課程名稱</Template>
  <TotalTime>3564</TotalTime>
  <Words>1444</Words>
  <Application>Microsoft Office PowerPoint</Application>
  <PresentationFormat>如螢幕大小 (4:3)</PresentationFormat>
  <Paragraphs>147</Paragraphs>
  <Slides>16</Slides>
  <Notes>13</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16</vt:i4>
      </vt:variant>
    </vt:vector>
  </HeadingPairs>
  <TitlesOfParts>
    <vt:vector size="28" baseType="lpstr">
      <vt:lpstr>Monotype Sorts</vt:lpstr>
      <vt:lpstr>微軟正黑體</vt:lpstr>
      <vt:lpstr>新細明體</vt:lpstr>
      <vt:lpstr>標楷體</vt:lpstr>
      <vt:lpstr>Arial</vt:lpstr>
      <vt:lpstr>Arial Narrow</vt:lpstr>
      <vt:lpstr>Berlin Sans FB Demi</vt:lpstr>
      <vt:lpstr>Book Antiqua</vt:lpstr>
      <vt:lpstr>Calibri</vt:lpstr>
      <vt:lpstr>Times New Roman</vt:lpstr>
      <vt:lpstr>Wingdings</vt:lpstr>
      <vt:lpstr>課程名稱</vt:lpstr>
      <vt:lpstr>同化性物質</vt:lpstr>
      <vt:lpstr>同化性類固醇(anabolic steroids)</vt:lpstr>
      <vt:lpstr>同化性物質(anabolic agents ) </vt:lpstr>
      <vt:lpstr>同化性類固醇之檢驗</vt:lpstr>
      <vt:lpstr>同化性類固醇(anabolic steroids)</vt:lpstr>
      <vt:lpstr>可能影響T/E比值的原因</vt:lpstr>
      <vt:lpstr>運動員生物護照  (Athlete Biological Passport, ABP)</vt:lpstr>
      <vt:lpstr>運動員生物護照  (Athlete Biological Passport, ABP)</vt:lpstr>
      <vt:lpstr>國內上市含運動禁藥之同化性類固醇</vt:lpstr>
      <vt:lpstr>國內上市含運動禁藥之同化性類固醇</vt:lpstr>
      <vt:lpstr>國內上市含運動禁藥之同化性類固醇</vt:lpstr>
      <vt:lpstr>國內上市含運動禁藥之同化性類固醇</vt:lpstr>
      <vt:lpstr>國內上市含運動禁藥之同化性類固醇</vt:lpstr>
      <vt:lpstr>國內上市含運動禁藥之同化性類固醇</vt:lpstr>
      <vt:lpstr>市售含同化性類固醇之產品</vt:lpstr>
      <vt:lpstr>結論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BPC</dc:creator>
  <cp:lastModifiedBy>User</cp:lastModifiedBy>
  <cp:revision>191</cp:revision>
  <dcterms:created xsi:type="dcterms:W3CDTF">2017-11-07T02:54:43Z</dcterms:created>
  <dcterms:modified xsi:type="dcterms:W3CDTF">2018-07-29T17:44:57Z</dcterms:modified>
</cp:coreProperties>
</file>