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2" r:id="rId3"/>
    <p:sldId id="367" r:id="rId4"/>
    <p:sldId id="368" r:id="rId5"/>
    <p:sldId id="372" r:id="rId6"/>
    <p:sldId id="371" r:id="rId7"/>
    <p:sldId id="369" r:id="rId8"/>
    <p:sldId id="373" r:id="rId9"/>
    <p:sldId id="370" r:id="rId10"/>
    <p:sldId id="374" r:id="rId11"/>
    <p:sldId id="375" r:id="rId12"/>
    <p:sldId id="384" r:id="rId13"/>
    <p:sldId id="388" r:id="rId14"/>
    <p:sldId id="383" r:id="rId15"/>
    <p:sldId id="390" r:id="rId16"/>
    <p:sldId id="391" r:id="rId17"/>
    <p:sldId id="386" r:id="rId18"/>
    <p:sldId id="38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CC3300"/>
    <a:srgbClr val="0066FF"/>
    <a:srgbClr val="3366FF"/>
    <a:srgbClr val="00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33" autoAdjust="0"/>
  </p:normalViewPr>
  <p:slideViewPr>
    <p:cSldViewPr snapToGrid="0">
      <p:cViewPr varScale="1">
        <p:scale>
          <a:sx n="87" d="100"/>
          <a:sy n="87" d="100"/>
        </p:scale>
        <p:origin x="7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4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0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7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1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B9929F-A3A3-4F61-80E1-0B8963F0CE88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31AF1B-718B-4126-B3B9-2724D7938F5A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6CCE6-AA96-45EB-9EEC-92E6BD73D48A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E746F-B527-4C8B-B37B-B614584EE4A7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65DA81-DBFB-45EB-96F1-3CA02D15AA9F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EC1F99-AD23-441D-9B60-6FB90D1FC790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EED05C-6D0C-47EB-80FA-48035BB88B68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B3111F-83F8-41F7-B9C3-2163608CA59C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7B536-EDE7-4ACD-A27C-F377D65116AB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5A6574-6594-4AEB-8FC5-0584C3385A81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FE494-5C0A-470A-B4E0-B3110604D71E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054EA36-991C-4142-ACAA-3E68E96CB8EB}" type="datetime1">
              <a:rPr lang="en-US" altLang="zh-TW" smtClean="0"/>
              <a:t>8/9/2018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2745" y="2371568"/>
            <a:ext cx="7772400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運動</a:t>
            </a:r>
            <a:r>
              <a:rPr lang="en-US" altLang="zh-TW" b="1" dirty="0" smtClean="0">
                <a:solidFill>
                  <a:srgbClr val="0000CC"/>
                </a:solidFill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</a:rPr>
              <a:t>訓練</a:t>
            </a:r>
            <a:r>
              <a:rPr lang="en-US" altLang="zh-TW" b="1" dirty="0" smtClean="0">
                <a:solidFill>
                  <a:srgbClr val="0000CC"/>
                </a:solidFill>
              </a:rPr>
              <a:t>)</a:t>
            </a:r>
            <a:r>
              <a:rPr lang="zh-TW" altLang="en-US" b="1" dirty="0" smtClean="0">
                <a:solidFill>
                  <a:srgbClr val="0000CC"/>
                </a:solidFill>
              </a:rPr>
              <a:t>前的飲食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47667" y="4309253"/>
            <a:ext cx="6400800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CC3300"/>
                </a:solidFill>
              </a:rPr>
              <a:t>張文</a:t>
            </a:r>
            <a:r>
              <a:rPr lang="zh-TW" altLang="en-US" b="1" dirty="0">
                <a:solidFill>
                  <a:srgbClr val="CC3300"/>
                </a:solidFill>
              </a:rPr>
              <a:t>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重點說明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</a:rPr>
              <a:t>紅色</a:t>
            </a:r>
            <a:r>
              <a:rPr lang="zh-TW" altLang="en-US" b="1" dirty="0">
                <a:solidFill>
                  <a:srgbClr val="000066"/>
                </a:solidFill>
              </a:rPr>
              <a:t>：適用於訓練強度</a:t>
            </a:r>
            <a:r>
              <a:rPr lang="en-US" altLang="zh-TW" b="1" dirty="0">
                <a:solidFill>
                  <a:srgbClr val="000066"/>
                </a:solidFill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</a:rPr>
              <a:t>份量</a:t>
            </a:r>
            <a:r>
              <a:rPr lang="zh-TW" altLang="en-US" b="1" dirty="0" smtClean="0">
                <a:solidFill>
                  <a:srgbClr val="FF0000"/>
                </a:solidFill>
              </a:rPr>
              <a:t>高</a:t>
            </a:r>
            <a:r>
              <a:rPr lang="zh-TW" altLang="en-US" b="1" dirty="0" smtClean="0">
                <a:solidFill>
                  <a:srgbClr val="000066"/>
                </a:solidFill>
              </a:rPr>
              <a:t>時</a:t>
            </a:r>
            <a:endParaRPr lang="en-US" altLang="zh-TW" b="1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latin typeface="+mn-lt"/>
              </a:rPr>
              <a:t>½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餐盤為穀類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¼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餐盤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的富含蛋白質食物，以瘦肉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為主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¼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餐盤為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蔬菜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000066"/>
                </a:solidFill>
              </a:rPr>
              <a:t>於餐間或運動前後可補充新鮮水果或</a:t>
            </a:r>
            <a:r>
              <a:rPr lang="zh-TW" altLang="en-US" b="1" dirty="0" smtClean="0">
                <a:solidFill>
                  <a:srgbClr val="000066"/>
                </a:solidFill>
              </a:rPr>
              <a:t>果乾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油脂為 </a:t>
            </a:r>
            <a:r>
              <a:rPr lang="en-US" altLang="zh-TW" b="1" dirty="0" smtClean="0">
                <a:latin typeface="+mn-lt"/>
              </a:rPr>
              <a:t>2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湯匙</a:t>
            </a:r>
            <a:endParaRPr lang="zh-TW" altLang="en-US" b="1" dirty="0">
              <a:solidFill>
                <a:srgbClr val="000066"/>
              </a:solidFill>
              <a:latin typeface="+mn-lt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74" y="54614"/>
            <a:ext cx="2159152" cy="16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40" y="52234"/>
            <a:ext cx="4192331" cy="3240000"/>
          </a:xfrm>
          <a:prstGeom prst="rect">
            <a:avLst/>
          </a:prstGeom>
        </p:spPr>
      </p:pic>
      <p:pic>
        <p:nvPicPr>
          <p:cNvPr id="7" name="內容版面配置區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7" y="3241363"/>
            <a:ext cx="4192332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0" y="3241363"/>
            <a:ext cx="4192332" cy="3240000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221204" y="1787563"/>
            <a:ext cx="1404553" cy="1301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23914" y="4978638"/>
            <a:ext cx="1404553" cy="1301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420498" y="4978638"/>
            <a:ext cx="1404553" cy="1301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書卷 (水平) 1"/>
          <p:cNvSpPr/>
          <p:nvPr/>
        </p:nvSpPr>
        <p:spPr>
          <a:xfrm>
            <a:off x="130441" y="215151"/>
            <a:ext cx="4142621" cy="286329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隨著運動強度的增加：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醣類、脂質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的攝取也跟著增加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040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69979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飲食小技巧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12</a:t>
            </a:fld>
            <a:endParaRPr lang="zh-TW" altLang="en-US"/>
          </a:p>
        </p:txBody>
      </p:sp>
      <p:pic>
        <p:nvPicPr>
          <p:cNvPr id="2052" name="Picture 4" descr="ãéåå¡é¤ç¤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14153"/>
          <a:stretch/>
        </p:blipFill>
        <p:spPr bwMode="auto">
          <a:xfrm>
            <a:off x="0" y="1763461"/>
            <a:ext cx="4712677" cy="38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ç¸éåç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r="13878"/>
          <a:stretch/>
        </p:blipFill>
        <p:spPr bwMode="auto">
          <a:xfrm>
            <a:off x="4656992" y="2064425"/>
            <a:ext cx="4396155" cy="35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6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怎麼做</a:t>
            </a:r>
            <a:r>
              <a:rPr lang="en-US" altLang="zh-TW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0485" y="1417640"/>
            <a:ext cx="8229600" cy="43852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</a:rPr>
              <a:t>選擇高醣類、營養密度高的食物</a:t>
            </a:r>
            <a:endParaRPr lang="zh-TW" altLang="en-US" b="1" dirty="0">
              <a:solidFill>
                <a:srgbClr val="0000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13</a:t>
            </a:fld>
            <a:endParaRPr lang="zh-TW" altLang="en-US"/>
          </a:p>
        </p:txBody>
      </p:sp>
      <p:pic>
        <p:nvPicPr>
          <p:cNvPr id="5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9" b="9967"/>
          <a:stretch/>
        </p:blipFill>
        <p:spPr bwMode="auto">
          <a:xfrm>
            <a:off x="93506" y="2090682"/>
            <a:ext cx="8956987" cy="42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1.gstatic.com/images?q=tbn:ANd9GcQ-K6hNIXPbPAF7fnpOEpoUst4b7ZcIAMvFNHV3xeLIZKG3q5jQ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085">
            <a:off x="7928818" y="1694320"/>
            <a:ext cx="851173" cy="792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34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464" y="702219"/>
            <a:ext cx="8229600" cy="52307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66"/>
                </a:solidFill>
              </a:rPr>
              <a:t>小心外食</a:t>
            </a:r>
            <a:endParaRPr lang="en-US" altLang="zh-TW" sz="3600" b="1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0066"/>
                </a:solidFill>
              </a:rPr>
              <a:t> </a:t>
            </a:r>
            <a:r>
              <a:rPr lang="en-US" altLang="zh-TW" sz="3600" b="1" dirty="0" smtClean="0">
                <a:solidFill>
                  <a:srgbClr val="000066"/>
                </a:solidFill>
              </a:rPr>
              <a:t> ~ </a:t>
            </a:r>
            <a:r>
              <a:rPr lang="zh-TW" altLang="en-US" sz="3600" b="1" dirty="0" smtClean="0">
                <a:solidFill>
                  <a:srgbClr val="000066"/>
                </a:solidFill>
              </a:rPr>
              <a:t>油炸多，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高油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3600" b="1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66"/>
                </a:solidFill>
              </a:rPr>
              <a:t>小心零食</a:t>
            </a:r>
            <a:endParaRPr lang="en-US" altLang="zh-TW" sz="3600" b="1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66"/>
                </a:solidFill>
              </a:rPr>
              <a:t> </a:t>
            </a:r>
            <a:r>
              <a:rPr lang="zh-TW" altLang="en-US" sz="3600" b="1" dirty="0" smtClean="0">
                <a:solidFill>
                  <a:srgbClr val="000066"/>
                </a:solidFill>
              </a:rPr>
              <a:t> </a:t>
            </a:r>
            <a:r>
              <a:rPr lang="en-US" altLang="zh-TW" sz="3600" b="1" dirty="0" smtClean="0">
                <a:solidFill>
                  <a:srgbClr val="000066"/>
                </a:solidFill>
              </a:rPr>
              <a:t>~</a:t>
            </a:r>
            <a:r>
              <a:rPr lang="zh-TW" altLang="en-US" sz="3600" b="1" dirty="0" smtClean="0">
                <a:solidFill>
                  <a:srgbClr val="000066"/>
                </a:solidFill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反式脂肪</a:t>
            </a:r>
            <a:r>
              <a:rPr lang="zh-TW" altLang="en-US" sz="3600" b="1" dirty="0" smtClean="0">
                <a:solidFill>
                  <a:srgbClr val="000066"/>
                </a:solidFill>
              </a:rPr>
              <a:t>高</a:t>
            </a:r>
            <a:endParaRPr lang="en-US" altLang="zh-TW" sz="3600" b="1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3600" b="1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66"/>
                </a:solidFill>
              </a:rPr>
              <a:t>小心市售含糖飲料</a:t>
            </a:r>
            <a:endParaRPr lang="en-US" altLang="zh-TW" sz="3600" b="1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66"/>
                </a:solidFill>
              </a:rPr>
              <a:t> </a:t>
            </a:r>
            <a:r>
              <a:rPr lang="zh-TW" altLang="en-US" sz="3600" b="1" dirty="0" smtClean="0">
                <a:solidFill>
                  <a:srgbClr val="000066"/>
                </a:solidFill>
              </a:rPr>
              <a:t> </a:t>
            </a:r>
            <a:r>
              <a:rPr lang="en-US" altLang="zh-TW" sz="3600" b="1" dirty="0" smtClean="0">
                <a:solidFill>
                  <a:srgbClr val="000066"/>
                </a:solidFill>
              </a:rPr>
              <a:t>~</a:t>
            </a:r>
            <a:r>
              <a:rPr lang="zh-TW" altLang="en-US" sz="3600" b="1" dirty="0" smtClean="0">
                <a:solidFill>
                  <a:srgbClr val="000066"/>
                </a:solidFill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高果糖</a:t>
            </a:r>
            <a:endParaRPr lang="en-US" altLang="zh-TW" sz="3600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14</a:t>
            </a:fld>
            <a:endParaRPr lang="zh-TW" altLang="en-US"/>
          </a:p>
        </p:txBody>
      </p:sp>
      <p:pic>
        <p:nvPicPr>
          <p:cNvPr id="1032" name="Picture 8" descr="ãé¹¹é¥é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59" y="13251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ãå¤é£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64" y="1415630"/>
            <a:ext cx="275698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ãé¶é£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6" y="3154155"/>
            <a:ext cx="2436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ãå«ç³é£²æ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41" y="4892680"/>
            <a:ext cx="275084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5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15</a:t>
            </a:fld>
            <a:endParaRPr lang="zh-TW" altLang="en-US"/>
          </a:p>
        </p:txBody>
      </p:sp>
      <p:pic>
        <p:nvPicPr>
          <p:cNvPr id="5122" name="Picture 2" descr="åå¼èèª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50557" r="17771" b="17006"/>
          <a:stretch/>
        </p:blipFill>
        <p:spPr bwMode="auto">
          <a:xfrm>
            <a:off x="2949849" y="938236"/>
            <a:ext cx="5736950" cy="53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ãåå¼èèª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6" y="153094"/>
            <a:ext cx="2459160" cy="19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0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16</a:t>
            </a:fld>
            <a:endParaRPr lang="zh-TW" altLang="en-US"/>
          </a:p>
        </p:txBody>
      </p:sp>
      <p:pic>
        <p:nvPicPr>
          <p:cNvPr id="7170" name="Picture 2" descr="ãåå¼èèª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/>
          <a:stretch/>
        </p:blipFill>
        <p:spPr bwMode="auto">
          <a:xfrm>
            <a:off x="175845" y="139095"/>
            <a:ext cx="4624753" cy="448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tpe1-1.xx.fbcdn.net/v/t34.0-12/14958731_1317711798241953_981946454_n.jpg?oh=6bf4135e5e191b7394e9f10a70322610&amp;oe=581DC02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54" y="71440"/>
            <a:ext cx="3771901" cy="6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219092" y="3585372"/>
            <a:ext cx="612531" cy="1513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87209" y="5781373"/>
            <a:ext cx="1661745" cy="175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2031" y="5453796"/>
            <a:ext cx="4774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545454"/>
                </a:solidFill>
                <a:ea typeface="標楷體" panose="03000509000000000000" pitchFamily="65" charset="-120"/>
              </a:rPr>
              <a:t>現行規定，包裝食品的</a:t>
            </a:r>
            <a:r>
              <a:rPr lang="zh-TW" altLang="en-US" sz="2400" b="1" dirty="0">
                <a:solidFill>
                  <a:srgbClr val="DD4B39"/>
                </a:solidFill>
                <a:ea typeface="標楷體" panose="03000509000000000000" pitchFamily="65" charset="-120"/>
              </a:rPr>
              <a:t>反式脂肪</a:t>
            </a:r>
            <a:r>
              <a:rPr lang="zh-TW" altLang="en-US" sz="2400" b="1" dirty="0">
                <a:solidFill>
                  <a:srgbClr val="545454"/>
                </a:solidFill>
                <a:ea typeface="標楷體" panose="03000509000000000000" pitchFamily="65" charset="-120"/>
              </a:rPr>
              <a:t>含量在</a:t>
            </a:r>
            <a:r>
              <a:rPr lang="en-US" altLang="zh-TW" sz="2400" b="1" dirty="0">
                <a:solidFill>
                  <a:srgbClr val="DD4B39"/>
                </a:solidFill>
                <a:ea typeface="標楷體" panose="03000509000000000000" pitchFamily="65" charset="-120"/>
              </a:rPr>
              <a:t>0.3</a:t>
            </a:r>
            <a:r>
              <a:rPr lang="zh-TW" altLang="en-US" sz="2400" b="1" dirty="0">
                <a:solidFill>
                  <a:srgbClr val="545454"/>
                </a:solidFill>
                <a:ea typeface="標楷體" panose="03000509000000000000" pitchFamily="65" charset="-120"/>
              </a:rPr>
              <a:t>％以下者，可標示為「</a:t>
            </a:r>
            <a:r>
              <a:rPr lang="en-US" altLang="zh-TW" sz="2400" b="1" dirty="0">
                <a:solidFill>
                  <a:srgbClr val="545454"/>
                </a:solidFill>
                <a:ea typeface="標楷體" panose="03000509000000000000" pitchFamily="65" charset="-120"/>
              </a:rPr>
              <a:t>0</a:t>
            </a:r>
            <a:r>
              <a:rPr lang="zh-TW" altLang="en-US" sz="2400" b="1" dirty="0">
                <a:solidFill>
                  <a:srgbClr val="545454"/>
                </a:solidFill>
                <a:ea typeface="標楷體" panose="03000509000000000000" pitchFamily="65" charset="-120"/>
              </a:rPr>
              <a:t>」</a:t>
            </a:r>
            <a:endParaRPr lang="zh-TW" altLang="en-US" sz="2400" b="1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935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17</a:t>
            </a:fld>
            <a:endParaRPr lang="zh-TW" altLang="en-US"/>
          </a:p>
        </p:txBody>
      </p:sp>
      <p:pic>
        <p:nvPicPr>
          <p:cNvPr id="1026" name="Picture 2" descr="http://cw1.tw/CH/images/content_images/3f116d46-15fc-42c2-afbb-49b4e6da5f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9" y="485536"/>
            <a:ext cx="8865581" cy="45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7200" y="5049130"/>
            <a:ext cx="8263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資料來源： 康健雜誌</a:t>
            </a:r>
            <a:r>
              <a:rPr lang="en-US" altLang="zh-TW" dirty="0">
                <a:ea typeface="標楷體" panose="03000509000000000000" pitchFamily="65" charset="-120"/>
              </a:rPr>
              <a:t>http://www.commonhealth.com.tw/article/article.action?nid=76986&amp;computerMode=true&amp;page=2&amp;fullpage=true&amp;print=true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166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5552"/>
            <a:ext cx="753903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字方塊 6"/>
          <p:cNvSpPr txBox="1">
            <a:spLocks noChangeArrowheads="1"/>
          </p:cNvSpPr>
          <p:nvPr/>
        </p:nvSpPr>
        <p:spPr bwMode="auto">
          <a:xfrm>
            <a:off x="0" y="6104182"/>
            <a:ext cx="900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zh-TW" sz="1400" dirty="0" err="1">
                <a:ea typeface="新細明體" panose="02020500000000000000" pitchFamily="18" charset="-120"/>
              </a:rPr>
              <a:t>Mamerow</a:t>
            </a:r>
            <a:r>
              <a:rPr lang="en-US" altLang="zh-TW" sz="1400" dirty="0">
                <a:ea typeface="新細明體" panose="02020500000000000000" pitchFamily="18" charset="-120"/>
              </a:rPr>
              <a:t> et al., </a:t>
            </a:r>
            <a:r>
              <a:rPr lang="en-US" altLang="zh-TW" sz="1400" dirty="0">
                <a:latin typeface="Arial" panose="020B0604020202020204" pitchFamily="34" charset="0"/>
                <a:ea typeface="新細明體" panose="02020500000000000000" pitchFamily="18" charset="-120"/>
              </a:rPr>
              <a:t>(2014) </a:t>
            </a:r>
            <a:r>
              <a:rPr lang="en-US" altLang="zh-TW" sz="1400" dirty="0">
                <a:ea typeface="新細明體" panose="02020500000000000000" pitchFamily="18" charset="-120"/>
              </a:rPr>
              <a:t>The Journal of Nutrition. Dietary Protein Distribution Positively Influences 24-h Muscle Protein Synthesis in Healthy Adults.</a:t>
            </a:r>
            <a:endParaRPr lang="zh-TW" altLang="en-US" sz="14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3558" name="文字方塊 5"/>
          <p:cNvSpPr txBox="1">
            <a:spLocks noChangeArrowheads="1"/>
          </p:cNvSpPr>
          <p:nvPr/>
        </p:nvSpPr>
        <p:spPr bwMode="auto">
          <a:xfrm>
            <a:off x="2411413" y="3933825"/>
            <a:ext cx="266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800">
                <a:solidFill>
                  <a:srgbClr val="292929"/>
                </a:solidFill>
                <a:ea typeface="新細明體" panose="02020500000000000000" pitchFamily="18" charset="-120"/>
              </a:rPr>
              <a:t>(31.5, 29.9, 32.7 g PT)</a:t>
            </a:r>
            <a:endParaRPr lang="zh-TW" altLang="en-US" sz="1800">
              <a:solidFill>
                <a:srgbClr val="292929"/>
              </a:solidFill>
              <a:ea typeface="新細明體" panose="02020500000000000000" pitchFamily="18" charset="-120"/>
            </a:endParaRPr>
          </a:p>
        </p:txBody>
      </p:sp>
      <p:sp>
        <p:nvSpPr>
          <p:cNvPr id="23559" name="文字方塊 6"/>
          <p:cNvSpPr txBox="1">
            <a:spLocks noChangeArrowheads="1"/>
          </p:cNvSpPr>
          <p:nvPr/>
        </p:nvSpPr>
        <p:spPr bwMode="auto">
          <a:xfrm>
            <a:off x="5110163" y="3933825"/>
            <a:ext cx="2513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800">
                <a:solidFill>
                  <a:srgbClr val="292929"/>
                </a:solidFill>
                <a:ea typeface="新細明體" panose="02020500000000000000" pitchFamily="18" charset="-120"/>
              </a:rPr>
              <a:t>(10.7, 16.0, 63.4 g PT)</a:t>
            </a:r>
            <a:endParaRPr lang="zh-TW" altLang="en-US" sz="1800">
              <a:solidFill>
                <a:srgbClr val="292929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00937" y="918798"/>
            <a:ext cx="2114550" cy="3072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92652" y="1237596"/>
            <a:ext cx="501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蛋白質合成率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195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四大內容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運動營養學的整體目標及運動員每日三大營養素之建議攝取量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運動員的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飲食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餐盤與飲食小技巧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前的飲食建議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前的飲食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建議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3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551523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運動員餐</a:t>
            </a:r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盤</a:t>
            </a:r>
            <a:endParaRPr lang="zh-TW" altLang="en-US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8955" y="1855572"/>
            <a:ext cx="7797650" cy="45259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solidFill>
                  <a:srgbClr val="CC3300"/>
                </a:solidFill>
                <a:ea typeface="標楷體" pitchFamily="65" charset="-120"/>
              </a:rPr>
              <a:t>各類食物均衡攝取</a:t>
            </a:r>
            <a:endParaRPr lang="en-US" altLang="zh-TW" sz="4000" b="1" dirty="0" smtClean="0">
              <a:solidFill>
                <a:srgbClr val="CC3300"/>
              </a:solidFill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1400" b="1" dirty="0" smtClean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ea typeface="標楷體" pitchFamily="65" charset="-120"/>
              </a:rPr>
              <a:t>分成</a:t>
            </a:r>
            <a:r>
              <a:rPr lang="zh-TW" altLang="en-US" b="1" dirty="0">
                <a:ea typeface="標楷體" pitchFamily="65" charset="-120"/>
              </a:rPr>
              <a:t>四個區域：紅色代表</a:t>
            </a:r>
            <a:r>
              <a:rPr lang="zh-TW" altLang="en-US" b="1" dirty="0">
                <a:solidFill>
                  <a:srgbClr val="FF0000"/>
                </a:solidFill>
                <a:ea typeface="標楷體" pitchFamily="65" charset="-120"/>
              </a:rPr>
              <a:t>水果</a:t>
            </a:r>
            <a:r>
              <a:rPr lang="zh-TW" altLang="en-US" b="1" dirty="0">
                <a:ea typeface="標楷體" pitchFamily="65" charset="-120"/>
              </a:rPr>
              <a:t>、綠色代表</a:t>
            </a:r>
            <a:r>
              <a:rPr lang="zh-TW" altLang="en-US" b="1" dirty="0">
                <a:solidFill>
                  <a:srgbClr val="00B050"/>
                </a:solidFill>
                <a:ea typeface="標楷體" pitchFamily="65" charset="-120"/>
              </a:rPr>
              <a:t>蔬菜</a:t>
            </a:r>
            <a:r>
              <a:rPr lang="zh-TW" altLang="en-US" b="1" dirty="0">
                <a:ea typeface="標楷體" pitchFamily="65" charset="-120"/>
              </a:rPr>
              <a:t>、橘色是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ea typeface="標楷體" pitchFamily="65" charset="-120"/>
              </a:rPr>
              <a:t>穀類</a:t>
            </a:r>
            <a:r>
              <a:rPr lang="zh-TW" altLang="en-US" b="1" dirty="0">
                <a:ea typeface="標楷體" pitchFamily="65" charset="-120"/>
              </a:rPr>
              <a:t>而紫色代表</a:t>
            </a:r>
            <a:r>
              <a:rPr lang="zh-TW" altLang="en-US" b="1" dirty="0">
                <a:solidFill>
                  <a:srgbClr val="7030A0"/>
                </a:solidFill>
                <a:ea typeface="標楷體" pitchFamily="65" charset="-120"/>
              </a:rPr>
              <a:t>蛋白質</a:t>
            </a:r>
            <a:r>
              <a:rPr lang="zh-TW" altLang="en-US" b="1" dirty="0">
                <a:ea typeface="標楷體" pitchFamily="65" charset="-120"/>
              </a:rPr>
              <a:t>，盤子外的藍色區塊則是</a:t>
            </a:r>
            <a:r>
              <a:rPr lang="zh-TW" altLang="en-US" b="1" dirty="0">
                <a:solidFill>
                  <a:srgbClr val="0070C0"/>
                </a:solidFill>
                <a:ea typeface="標楷體" pitchFamily="65" charset="-120"/>
              </a:rPr>
              <a:t>乳製品</a:t>
            </a:r>
            <a:r>
              <a:rPr lang="zh-TW" altLang="en-US" b="1" dirty="0">
                <a:ea typeface="標楷體" pitchFamily="65" charset="-120"/>
              </a:rPr>
              <a:t>。</a:t>
            </a:r>
            <a:endParaRPr lang="en-US" altLang="zh-TW" b="1" dirty="0"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1400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穀類多於蛋白質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蔬菜要吃得比水果多</a:t>
            </a:r>
            <a:endParaRPr lang="zh-TW" altLang="en-US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3076" name="Picture 4" descr="ãæçé¤ç¤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12" y="113249"/>
            <a:ext cx="2845943" cy="26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092243" y="120953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美國奧林匹克委員會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158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4" y="75272"/>
            <a:ext cx="8283386" cy="6401728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 flipH="1" flipV="1">
            <a:off x="2461846" y="2936631"/>
            <a:ext cx="1951892" cy="685800"/>
          </a:xfrm>
          <a:prstGeom prst="line">
            <a:avLst/>
          </a:prstGeom>
          <a:ln w="38100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 rot="1198905">
            <a:off x="2606918" y="3228245"/>
            <a:ext cx="166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體重控制</a:t>
            </a:r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5251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15154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重點說明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6524" y="1312132"/>
            <a:ext cx="8634046" cy="45259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藍色：</a:t>
            </a:r>
            <a:r>
              <a:rPr lang="zh-TW" altLang="en-US" b="1" dirty="0">
                <a:solidFill>
                  <a:srgbClr val="000066"/>
                </a:solidFill>
              </a:rPr>
              <a:t>適用於</a:t>
            </a:r>
            <a:r>
              <a:rPr lang="zh-TW" altLang="en-US" b="1" dirty="0">
                <a:solidFill>
                  <a:srgbClr val="FF0000"/>
                </a:solidFill>
              </a:rPr>
              <a:t>訓練強度</a:t>
            </a:r>
            <a:r>
              <a:rPr lang="en-US" altLang="zh-TW" b="1" dirty="0">
                <a:solidFill>
                  <a:srgbClr val="FF0000"/>
                </a:solidFill>
              </a:rPr>
              <a:t>/</a:t>
            </a:r>
            <a:r>
              <a:rPr lang="zh-TW" altLang="en-US" b="1" dirty="0">
                <a:solidFill>
                  <a:srgbClr val="FF0000"/>
                </a:solidFill>
              </a:rPr>
              <a:t>份量較低</a:t>
            </a:r>
            <a:r>
              <a:rPr lang="zh-TW" altLang="en-US" b="1" dirty="0">
                <a:solidFill>
                  <a:srgbClr val="000066"/>
                </a:solidFill>
              </a:rPr>
              <a:t>時</a:t>
            </a:r>
            <a:r>
              <a:rPr lang="zh-TW" altLang="en-US" b="1" dirty="0" smtClean="0">
                <a:solidFill>
                  <a:srgbClr val="000066"/>
                </a:solidFill>
              </a:rPr>
              <a:t>，或處於</a:t>
            </a:r>
            <a:r>
              <a:rPr lang="zh-TW" altLang="en-US" b="1" dirty="0">
                <a:solidFill>
                  <a:srgbClr val="FF0000"/>
                </a:solidFill>
              </a:rPr>
              <a:t>降體重期</a:t>
            </a:r>
            <a:r>
              <a:rPr lang="zh-TW" altLang="en-US" b="1" dirty="0">
                <a:solidFill>
                  <a:srgbClr val="000066"/>
                </a:solidFill>
              </a:rPr>
              <a:t>的</a:t>
            </a:r>
            <a:r>
              <a:rPr lang="zh-TW" altLang="en-US" b="1" dirty="0" smtClean="0">
                <a:solidFill>
                  <a:srgbClr val="000066"/>
                </a:solidFill>
              </a:rPr>
              <a:t>運動員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¼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餐盤強調</a:t>
            </a:r>
            <a:r>
              <a:rPr lang="zh-TW" altLang="en-US" b="1" u="sng" dirty="0" smtClean="0">
                <a:solidFill>
                  <a:srgbClr val="000066"/>
                </a:solidFill>
                <a:latin typeface="+mn-lt"/>
              </a:rPr>
              <a:t>全穀類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的攝取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¼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餐盤富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含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蛋白質的食物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，以</a:t>
            </a:r>
            <a:r>
              <a:rPr lang="zh-TW" altLang="en-US" b="1" u="sng" dirty="0">
                <a:solidFill>
                  <a:srgbClr val="000066"/>
                </a:solidFill>
                <a:latin typeface="+mn-lt"/>
              </a:rPr>
              <a:t>瘦肉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為主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½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餐盤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為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蔬菜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水果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油脂為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茶匙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乳製品外，各式液體飲品皆可飲用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如水、果汁、茶、咖啡等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減重時可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增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加一些蛋白質及降低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醣類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的攝取</a:t>
            </a:r>
            <a:endParaRPr lang="zh-TW" altLang="en-US" b="1" dirty="0">
              <a:solidFill>
                <a:srgbClr val="000066"/>
              </a:solidFill>
              <a:latin typeface="+mn-lt"/>
            </a:endParaRPr>
          </a:p>
          <a:p>
            <a:endParaRPr lang="zh-TW" altLang="en-US" dirty="0">
              <a:solidFill>
                <a:srgbClr val="00006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15" y="91312"/>
            <a:ext cx="1579655" cy="12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範例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6</a:t>
            </a:fld>
            <a:endParaRPr lang="zh-TW" altLang="en-US"/>
          </a:p>
        </p:txBody>
      </p:sp>
      <p:pic>
        <p:nvPicPr>
          <p:cNvPr id="1026" name="Picture 2" descr="https://s3-ap-northeast-1.amazonaws.com/lazybusiness/data/parislin_131/201805/20180508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" y="1468864"/>
            <a:ext cx="4340810" cy="37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-ap-northeast-1.amazonaws.com/lazybusiness/data/parislin_131/201805/20180508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76" y="1468864"/>
            <a:ext cx="4613189" cy="37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08918" y="5405222"/>
            <a:ext cx="7187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資料來源： 衛福部國健署 我的餐盤https</a:t>
            </a:r>
            <a:r>
              <a:rPr lang="zh-TW" altLang="en-US" dirty="0">
                <a:ea typeface="標楷體" panose="03000509000000000000" pitchFamily="65" charset="-120"/>
              </a:rPr>
              <a:t>://www.hpa.gov.tw/Pages/Detail.aspx?nodeid=1405&amp;pid=8629</a:t>
            </a:r>
          </a:p>
        </p:txBody>
      </p:sp>
    </p:spTree>
    <p:extLst>
      <p:ext uri="{BB962C8B-B14F-4D97-AF65-F5344CB8AC3E}">
        <p14:creationId xmlns:p14="http://schemas.microsoft.com/office/powerpoint/2010/main" val="58379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217"/>
            <a:ext cx="8278282" cy="6397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線單箭頭接點 5"/>
          <p:cNvCxnSpPr/>
          <p:nvPr/>
        </p:nvCxnSpPr>
        <p:spPr>
          <a:xfrm flipV="1">
            <a:off x="4572000" y="1355725"/>
            <a:ext cx="1204546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593156" y="4205448"/>
            <a:ext cx="1789559" cy="1920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14400" y="1995854"/>
            <a:ext cx="439615" cy="254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18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重點說明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000066"/>
                </a:solidFill>
              </a:rPr>
              <a:t>灰</a:t>
            </a:r>
            <a:r>
              <a:rPr lang="zh-TW" altLang="en-US" b="1" dirty="0" smtClean="0">
                <a:solidFill>
                  <a:srgbClr val="000066"/>
                </a:solidFill>
              </a:rPr>
              <a:t>色</a:t>
            </a:r>
            <a:r>
              <a:rPr lang="zh-TW" altLang="en-US" b="1" dirty="0">
                <a:solidFill>
                  <a:srgbClr val="000066"/>
                </a:solidFill>
              </a:rPr>
              <a:t>：適用</a:t>
            </a:r>
            <a:r>
              <a:rPr lang="zh-TW" altLang="en-US" b="1" dirty="0" smtClean="0">
                <a:solidFill>
                  <a:srgbClr val="000066"/>
                </a:solidFill>
              </a:rPr>
              <a:t>於訓練</a:t>
            </a:r>
            <a:r>
              <a:rPr lang="zh-TW" altLang="en-US" b="1" dirty="0">
                <a:solidFill>
                  <a:srgbClr val="000066"/>
                </a:solidFill>
              </a:rPr>
              <a:t>強度</a:t>
            </a:r>
            <a:r>
              <a:rPr lang="en-US" altLang="zh-TW" b="1" dirty="0">
                <a:solidFill>
                  <a:srgbClr val="000066"/>
                </a:solidFill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</a:rPr>
              <a:t>份量</a:t>
            </a:r>
            <a:r>
              <a:rPr lang="zh-TW" altLang="en-US" b="1" dirty="0" smtClean="0">
                <a:solidFill>
                  <a:srgbClr val="FF0000"/>
                </a:solidFill>
              </a:rPr>
              <a:t>中</a:t>
            </a:r>
            <a:r>
              <a:rPr lang="zh-TW" altLang="en-US" b="1" dirty="0">
                <a:solidFill>
                  <a:srgbClr val="FF0000"/>
                </a:solidFill>
              </a:rPr>
              <a:t>等</a:t>
            </a:r>
            <a:r>
              <a:rPr lang="zh-TW" altLang="en-US" b="1" dirty="0" smtClean="0">
                <a:solidFill>
                  <a:srgbClr val="000066"/>
                </a:solidFill>
              </a:rPr>
              <a:t>時</a:t>
            </a:r>
            <a:endParaRPr lang="en-US" altLang="zh-TW" b="1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latin typeface="+mn-lt"/>
              </a:rPr>
              <a:t>⅓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餐盤為</a:t>
            </a:r>
            <a:r>
              <a:rPr lang="zh-TW" altLang="en-US" b="1" dirty="0" smtClean="0">
                <a:latin typeface="+mn-lt"/>
              </a:rPr>
              <a:t>穀類</a:t>
            </a:r>
            <a:endParaRPr lang="en-US" altLang="zh-TW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¼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餐盤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的富含蛋白質食物，以瘦肉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為主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>
                <a:latin typeface="+mn-lt"/>
              </a:rPr>
              <a:t>⅓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餐盤為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蔬菜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latin typeface="+mn-lt"/>
              </a:rPr>
              <a:t>於餐間或運動前後可補充新鮮水果或果乾</a:t>
            </a:r>
            <a:endParaRPr lang="en-US" altLang="zh-TW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油脂為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 smtClean="0">
                <a:latin typeface="+mn-lt"/>
              </a:rPr>
              <a:t>湯匙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zh-TW" altLang="en-US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8</a:t>
            </a:fld>
            <a:endParaRPr lang="zh-TW" altLang="en-US"/>
          </a:p>
        </p:txBody>
      </p:sp>
      <p:pic>
        <p:nvPicPr>
          <p:cNvPr id="5" name="內容版面配置區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45" y="92079"/>
            <a:ext cx="2053792" cy="1587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20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" y="76481"/>
            <a:ext cx="8257609" cy="6381807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4557994" y="1616875"/>
            <a:ext cx="2321169" cy="61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93156" y="1995854"/>
            <a:ext cx="365206" cy="2549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2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5593</TotalTime>
  <Words>486</Words>
  <Application>Microsoft Office PowerPoint</Application>
  <PresentationFormat>如螢幕大小 (4:3)</PresentationFormat>
  <Paragraphs>81</Paragraphs>
  <Slides>18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Microsoft Sans Serif</vt:lpstr>
      <vt:lpstr>Times New Roman</vt:lpstr>
      <vt:lpstr>Wingdings</vt:lpstr>
      <vt:lpstr>課程名稱</vt:lpstr>
      <vt:lpstr>運動(訓練)前的飲食</vt:lpstr>
      <vt:lpstr>四大內容</vt:lpstr>
      <vt:lpstr>運動員餐盤</vt:lpstr>
      <vt:lpstr>PowerPoint 簡報</vt:lpstr>
      <vt:lpstr>重點說明</vt:lpstr>
      <vt:lpstr>範例</vt:lpstr>
      <vt:lpstr>PowerPoint 簡報</vt:lpstr>
      <vt:lpstr>重點說明</vt:lpstr>
      <vt:lpstr>PowerPoint 簡報</vt:lpstr>
      <vt:lpstr>重點說明</vt:lpstr>
      <vt:lpstr>PowerPoint 簡報</vt:lpstr>
      <vt:lpstr>飲食小技巧</vt:lpstr>
      <vt:lpstr>怎麼做?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Wen-Hsin Chang</cp:lastModifiedBy>
  <cp:revision>145</cp:revision>
  <dcterms:created xsi:type="dcterms:W3CDTF">2017-11-07T02:54:43Z</dcterms:created>
  <dcterms:modified xsi:type="dcterms:W3CDTF">2018-08-08T21:06:41Z</dcterms:modified>
</cp:coreProperties>
</file>