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98" r:id="rId4"/>
    <p:sldId id="265" r:id="rId5"/>
    <p:sldId id="263" r:id="rId6"/>
    <p:sldId id="269" r:id="rId7"/>
    <p:sldId id="273" r:id="rId8"/>
    <p:sldId id="362" r:id="rId9"/>
    <p:sldId id="363" r:id="rId10"/>
    <p:sldId id="268" r:id="rId11"/>
    <p:sldId id="364" r:id="rId12"/>
    <p:sldId id="388" r:id="rId13"/>
    <p:sldId id="365" r:id="rId14"/>
    <p:sldId id="366" r:id="rId15"/>
    <p:sldId id="367" r:id="rId16"/>
    <p:sldId id="368" r:id="rId17"/>
    <p:sldId id="369" r:id="rId18"/>
    <p:sldId id="379" r:id="rId19"/>
    <p:sldId id="380" r:id="rId20"/>
    <p:sldId id="370" r:id="rId21"/>
    <p:sldId id="371" r:id="rId22"/>
    <p:sldId id="374" r:id="rId23"/>
    <p:sldId id="375" r:id="rId24"/>
    <p:sldId id="376" r:id="rId25"/>
    <p:sldId id="377" r:id="rId26"/>
    <p:sldId id="378" r:id="rId27"/>
    <p:sldId id="381" r:id="rId28"/>
    <p:sldId id="382" r:id="rId29"/>
    <p:sldId id="383" r:id="rId30"/>
    <p:sldId id="384" r:id="rId31"/>
    <p:sldId id="385" r:id="rId32"/>
    <p:sldId id="386" r:id="rId33"/>
    <p:sldId id="257" r:id="rId34"/>
    <p:sldId id="275" r:id="rId35"/>
    <p:sldId id="299" r:id="rId36"/>
    <p:sldId id="274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775" autoAdjust="0"/>
  </p:normalViewPr>
  <p:slideViewPr>
    <p:cSldViewPr>
      <p:cViewPr>
        <p:scale>
          <a:sx n="50" d="100"/>
          <a:sy n="50" d="100"/>
        </p:scale>
        <p:origin x="-57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5299-8488-420F-AEFD-A7B9AA019329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83F4-5B41-4EC3-B247-690080D5C2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919B-6842-4C5F-AE2E-2CF89C7DDA2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3DE-F576-4861-89E1-C37D47A411F7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502-4AA9-46EB-992D-00E69AC042D4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939-7841-45BF-AFC8-B7BFD238727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5D7F1-22AA-494E-9E41-34B04825118A}" type="datetime1">
              <a:rPr lang="zh-TW" altLang="en-US" smtClean="0"/>
              <a:pPr>
                <a:defRPr/>
              </a:pPr>
              <a:t>2018/7/23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46CD-0D37-4A0A-8948-F2F20E50FE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D76-2387-4BA0-9A1C-E9E47D20150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571E-44F3-4A91-9AF7-D0DE5A4FB570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D59-C955-46B0-BEF1-29F351C66905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35EE-AF2C-4ADD-B578-C26ABCF422D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90E2-384A-48B4-B29F-B6A511EB7F2D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F6C-A7FA-46B1-96A0-66987C2EC8B5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3D21-4D39-4455-9298-61B44A62C811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82B9-8B4A-4CE3-86B1-7CE03EC83F68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BBADC2D9-CAED-4973-AEBD-B4B3EDD03D67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</a:t>
            </a:r>
            <a:r>
              <a:rPr lang="zh-TW" altLang="en-US" dirty="0" smtClean="0"/>
              <a:t>部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之運動傷害防護與處置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ãè©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286250" cy="285750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由關節囊、韌帶、盂唇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活動度高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韌帶相對較鬆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肌肉提供動態穩定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8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059586" cy="316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ADC44-4A5F-44A2-99F4-5F0CF6793EE3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2.</a:t>
            </a:r>
            <a:r>
              <a:rPr lang="zh-TW" altLang="en-US" smtClean="0">
                <a:ea typeface="標楷體" pitchFamily="65" charset="-120"/>
              </a:rPr>
              <a:t>關節、關節束和韌帶</a:t>
            </a:r>
            <a:r>
              <a:rPr lang="en-US" altLang="zh-TW" smtClean="0">
                <a:ea typeface="標楷體" pitchFamily="65" charset="-120"/>
              </a:rPr>
              <a:t>(1)</a:t>
            </a:r>
            <a:br>
              <a:rPr lang="en-US" altLang="zh-TW" smtClean="0">
                <a:ea typeface="標楷體" pitchFamily="65" charset="-120"/>
              </a:rPr>
            </a:br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r>
              <a:rPr lang="en-US" altLang="zh-TW" sz="4000" smtClean="0">
                <a:ea typeface="標楷體" pitchFamily="65" charset="-120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343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盂肱關節</a:t>
            </a:r>
            <a:r>
              <a:rPr lang="zh-TW" altLang="en-US" smtClean="0">
                <a:ea typeface="標楷體" pitchFamily="65" charset="-12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zh-TW" altLang="en-US" sz="2400" smtClean="0">
                <a:ea typeface="標楷體" pitchFamily="65" charset="-120"/>
              </a:rPr>
              <a:t>多軸關節，可作各方面運動。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zh-TW" altLang="en-US" sz="2400" smtClean="0">
                <a:ea typeface="標楷體" pitchFamily="65" charset="-120"/>
              </a:rPr>
              <a:t>肱骨頭的半球形關節面大於關節盂的關節面。關節盂四周有</a:t>
            </a:r>
            <a:r>
              <a:rPr lang="zh-TW" altLang="en-US" sz="2400" b="1" smtClean="0">
                <a:ea typeface="標楷體" pitchFamily="65" charset="-120"/>
              </a:rPr>
              <a:t>關節盂唇</a:t>
            </a:r>
            <a:r>
              <a:rPr lang="zh-TW" altLang="en-US" sz="2400" smtClean="0">
                <a:ea typeface="標楷體" pitchFamily="65" charset="-120"/>
              </a:rPr>
              <a:t>附著，以增加關節盂的深度。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zh-TW" altLang="en-US" sz="2400" b="1" smtClean="0">
                <a:ea typeface="標楷體" pitchFamily="65" charset="-120"/>
              </a:rPr>
              <a:t>盂肱關節</a:t>
            </a:r>
            <a:r>
              <a:rPr lang="zh-TW" altLang="en-US" sz="2400" smtClean="0">
                <a:ea typeface="標楷體" pitchFamily="65" charset="-120"/>
              </a:rPr>
              <a:t>活動範圍相當大，是人體活動範圍最大的關節。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zh-TW" altLang="en-US" sz="2400" smtClean="0">
                <a:ea typeface="標楷體" pitchFamily="65" charset="-120"/>
              </a:rPr>
              <a:t>關節囊相當鬆馳，以滿足上述大範圍的運動。</a:t>
            </a:r>
          </a:p>
          <a:p>
            <a:pPr marL="457200" indent="-457200" eaLnBrk="1" hangingPunct="1">
              <a:buFontTx/>
              <a:buNone/>
            </a:pPr>
            <a:endParaRPr lang="en-US" altLang="zh-TW" sz="2400" smtClean="0">
              <a:ea typeface="標楷體" pitchFamily="65" charset="-120"/>
            </a:endParaRPr>
          </a:p>
        </p:txBody>
      </p:sp>
      <p:pic>
        <p:nvPicPr>
          <p:cNvPr id="11269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514600"/>
            <a:ext cx="4191000" cy="2760663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關節盂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ãè©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96" y="2204864"/>
            <a:ext cx="8546004" cy="3888432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7DBB8C-FE81-4948-83BF-A8C584BA4A05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3810000" cy="5486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zh-TW" altLang="en-US" sz="2400" smtClean="0">
                <a:ea typeface="標楷體" pitchFamily="65" charset="-120"/>
              </a:rPr>
              <a:t>關節囊的前面部分增厚，形成</a:t>
            </a:r>
            <a:r>
              <a:rPr lang="zh-TW" altLang="en-US" sz="2400" b="1" smtClean="0">
                <a:ea typeface="標楷體" pitchFamily="65" charset="-120"/>
              </a:rPr>
              <a:t>盂肱上、中、下韌帶</a:t>
            </a:r>
            <a:r>
              <a:rPr lang="zh-TW" altLang="en-US" sz="2400" smtClean="0">
                <a:ea typeface="標楷體" pitchFamily="65" charset="-120"/>
              </a:rPr>
              <a:t>，增強關節束穩定型態。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zh-TW" altLang="en-US" sz="2400" b="1" smtClean="0">
                <a:ea typeface="標楷體" pitchFamily="65" charset="-120"/>
              </a:rPr>
              <a:t>肱二頭肌長頭腱</a:t>
            </a:r>
            <a:r>
              <a:rPr lang="zh-TW" altLang="en-US" sz="2400" smtClean="0">
                <a:ea typeface="標楷體" pitchFamily="65" charset="-120"/>
              </a:rPr>
              <a:t>及</a:t>
            </a:r>
            <a:r>
              <a:rPr lang="zh-TW" altLang="en-US" sz="2400" b="1" smtClean="0">
                <a:ea typeface="標楷體" pitchFamily="65" charset="-120"/>
              </a:rPr>
              <a:t>肱三頭肌的長頭</a:t>
            </a:r>
            <a:r>
              <a:rPr lang="zh-TW" altLang="en-US" sz="2400" smtClean="0">
                <a:ea typeface="標楷體" pitchFamily="65" charset="-120"/>
              </a:rPr>
              <a:t>組成盂唇結構的一部分。提有加強盂唇的作用。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zh-TW" altLang="en-US" sz="2400" smtClean="0">
                <a:ea typeface="標楷體" pitchFamily="65" charset="-120"/>
              </a:rPr>
              <a:t>肱骨頭前方的穩定有盂肱骨小結節的肩胛下肌束加強，肱骨頭後方的穩定肌有崗下股、小圓肌加強。</a:t>
            </a:r>
            <a:endParaRPr lang="zh-TW" altLang="en-US" sz="2800" smtClean="0">
              <a:ea typeface="標楷體" pitchFamily="65" charset="-120"/>
            </a:endParaRPr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514600"/>
            <a:ext cx="4343400" cy="2525713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33B65-2AF6-42C9-ABF3-9C4C350730EB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3.</a:t>
            </a:r>
            <a:r>
              <a:rPr lang="zh-TW" altLang="en-US" smtClean="0">
                <a:ea typeface="標楷體" pitchFamily="65" charset="-120"/>
              </a:rPr>
              <a:t>肩部肌肉</a:t>
            </a:r>
            <a:r>
              <a:rPr lang="en-US" altLang="zh-TW" smtClean="0">
                <a:ea typeface="標楷體" pitchFamily="65" charset="-120"/>
              </a:rPr>
              <a:t>(1)</a:t>
            </a:r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endParaRPr lang="en-US" altLang="zh-TW" sz="4000" smtClean="0">
              <a:ea typeface="標楷體" pitchFamily="65" charset="-12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3810000" cy="4692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起於肩胛骨，止於上肢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的肌肉：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岡上肌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小圓肌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大圓肌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肩胛下肌</a:t>
            </a:r>
            <a:r>
              <a:rPr lang="zh-TW" altLang="en-US" sz="2800" smtClean="0">
                <a:ea typeface="標楷體" pitchFamily="65" charset="-120"/>
              </a:rPr>
              <a:t> </a:t>
            </a:r>
          </a:p>
        </p:txBody>
      </p:sp>
      <p:pic>
        <p:nvPicPr>
          <p:cNvPr id="15365" name="Picture 4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133600"/>
            <a:ext cx="5943600" cy="39814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71DA1-73E8-4240-A860-3F7B29CA7208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zh-TW" altLang="en-US" sz="4000" b="1" smtClean="0">
                <a:ea typeface="標楷體" pitchFamily="65" charset="-120"/>
              </a:rPr>
              <a:t>棘上肌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4343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起端：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肩胛骨的棘上窩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止端：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肱骨大結節的上小面 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肩關節囊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功能：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幫助三角肌外展上臂 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將肱骨頭固定於關節盂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中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外展肱骨頭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神經：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肩胛上神經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肩胛上動脈</a:t>
            </a:r>
          </a:p>
        </p:txBody>
      </p:sp>
      <p:pic>
        <p:nvPicPr>
          <p:cNvPr id="16389" name="Picture 4" descr="棘上下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590800"/>
            <a:ext cx="4572000" cy="262890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2EA89-E8AE-49CB-BBEB-4E028A889320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zh-TW" altLang="en-US" sz="4000" b="1" smtClean="0">
                <a:ea typeface="標楷體" pitchFamily="65" charset="-120"/>
              </a:rPr>
              <a:t>棘下肌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85800" y="1281113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起端：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肩胛骨的棘下窩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止端：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肱骨大結節的中小面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肩關節囊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功能：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與小圓肌一起外展肱骨頭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神經：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肩胛上神經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動脈：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A10E03"/>
              </a:buClr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肩胛上動脈</a:t>
            </a:r>
          </a:p>
        </p:txBody>
      </p:sp>
      <p:pic>
        <p:nvPicPr>
          <p:cNvPr id="17413" name="Picture 4" descr="棘上下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667000"/>
            <a:ext cx="4876800" cy="2803525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8379A-6B07-4D5B-A1F6-D53B6D0558D1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小圓肌</a:t>
            </a:r>
            <a:r>
              <a:rPr lang="zh-TW" altLang="en-US" sz="4000" b="1" smtClean="0">
                <a:solidFill>
                  <a:srgbClr val="070605"/>
                </a:solidFill>
                <a:ea typeface="標楷體" pitchFamily="65" charset="-120"/>
              </a:rPr>
              <a:t/>
            </a:r>
            <a:br>
              <a:rPr lang="zh-TW" altLang="en-US" sz="4000" b="1" smtClean="0">
                <a:solidFill>
                  <a:srgbClr val="070605"/>
                </a:solidFill>
                <a:ea typeface="標楷體" pitchFamily="65" charset="-120"/>
              </a:rPr>
            </a:br>
            <a:endParaRPr lang="zh-TW" altLang="en-US" sz="4000" b="1" smtClean="0">
              <a:solidFill>
                <a:srgbClr val="070605"/>
              </a:solidFill>
              <a:ea typeface="標楷體" pitchFamily="65" charset="-12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46225"/>
            <a:ext cx="4038600" cy="5083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肩胛骨緣的後表面。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肱骨大結節的下小面，肩關節囊。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內收與外旋肱骨頭，把肱骨拉向關節盂。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腋神經的後枝</a:t>
            </a:r>
            <a:r>
              <a:rPr lang="en-US" altLang="zh-TW" sz="2400" smtClean="0">
                <a:solidFill>
                  <a:srgbClr val="070605"/>
                </a:solidFill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旋枝</a:t>
            </a:r>
            <a:r>
              <a:rPr lang="en-US" altLang="zh-TW" sz="2400" smtClean="0">
                <a:solidFill>
                  <a:srgbClr val="070605"/>
                </a:solidFill>
                <a:ea typeface="標楷體" pitchFamily="65" charset="-120"/>
              </a:rPr>
              <a:t>)</a:t>
            </a: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旋肩胛動脈。</a:t>
            </a:r>
          </a:p>
        </p:txBody>
      </p:sp>
      <p:pic>
        <p:nvPicPr>
          <p:cNvPr id="18437" name="Picture 4" descr="小圓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514600"/>
            <a:ext cx="3733800" cy="33210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5A5B6-4A56-45D8-87A4-C4321F2CC228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大圓肌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4343400" cy="5029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肩胛骨下角的後表面。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肱骨二頭肌溝的內側唇</a:t>
            </a:r>
            <a:r>
              <a:rPr lang="en-US" altLang="zh-TW" sz="2400" smtClean="0">
                <a:solidFill>
                  <a:srgbClr val="070605"/>
                </a:solidFill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即：小結節嵴</a:t>
            </a:r>
            <a:r>
              <a:rPr lang="en-US" altLang="zh-TW" sz="2400" smtClean="0">
                <a:solidFill>
                  <a:srgbClr val="070605"/>
                </a:solidFill>
                <a:ea typeface="標楷體" pitchFamily="65" charset="-120"/>
              </a:rPr>
              <a:t>)</a:t>
            </a: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內收、內旋、後拉肱骨。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下肩胛下神經。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70605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70605"/>
                </a:solidFill>
                <a:ea typeface="標楷體" pitchFamily="65" charset="-120"/>
              </a:rPr>
              <a:t>旋肩胛動脈。</a:t>
            </a:r>
          </a:p>
        </p:txBody>
      </p:sp>
      <p:pic>
        <p:nvPicPr>
          <p:cNvPr id="21509" name="Picture 4" descr="大小圓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81200"/>
            <a:ext cx="3086100" cy="411480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91C5C-9B17-4193-B360-E3F53B4B2EB6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肩胛下肌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4572000" cy="48450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肩胛下窩。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肱骨的小結節，肩關節囊。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內旋肱骨，當上臂舉起時將上臂向前拉及向下拉。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上、下肩胛下神經。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胸外側動脈，肩胛下動脈。</a:t>
            </a:r>
          </a:p>
        </p:txBody>
      </p:sp>
      <p:pic>
        <p:nvPicPr>
          <p:cNvPr id="22533" name="Picture 4" descr="肩胛下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57400"/>
            <a:ext cx="3810000" cy="3679825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肩關節重要性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3" descr="C:\Users\wgchang\Desktop\Img21457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758950" cy="199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wgchang\Desktop\U397P6T12D1540267F44DT2005050314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2256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wgchang\Pictures\basketb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556792"/>
            <a:ext cx="1800200" cy="2461944"/>
          </a:xfrm>
          <a:prstGeom prst="rect">
            <a:avLst/>
          </a:prstGeom>
          <a:noFill/>
        </p:spPr>
      </p:pic>
      <p:pic>
        <p:nvPicPr>
          <p:cNvPr id="7" name="Picture 2" descr="C:\Users\wgchang\Pictures\old pictures\980824-0901韓國首爾亞青盃防護之旅\韓國首爾亞青盃防護之旅 9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4437112"/>
            <a:ext cx="2138036" cy="1947140"/>
          </a:xfrm>
          <a:prstGeom prst="rect">
            <a:avLst/>
          </a:prstGeom>
          <a:noFill/>
        </p:spPr>
      </p:pic>
      <p:pic>
        <p:nvPicPr>
          <p:cNvPr id="8" name="Picture 1" descr="C:\Users\wgchang\Desktop\371532_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1844824"/>
            <a:ext cx="2831232" cy="1776862"/>
          </a:xfrm>
          <a:prstGeom prst="rect">
            <a:avLst/>
          </a:prstGeom>
          <a:noFill/>
        </p:spPr>
      </p:pic>
      <p:pic>
        <p:nvPicPr>
          <p:cNvPr id="3074" name="Picture 2" descr="ãæçãçåçæå°çµæ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95158"/>
            <a:ext cx="1891206" cy="2386170"/>
          </a:xfrm>
          <a:prstGeom prst="rect">
            <a:avLst/>
          </a:prstGeom>
          <a:noFill/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59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60" name="美工圖案版面配置區 3"/>
          <p:cNvSpPr>
            <a:spLocks noGrp="1" noTextEdit="1"/>
          </p:cNvSpPr>
          <p:nvPr>
            <p:ph type="clipArt" sz="half" idx="2"/>
          </p:nvPr>
        </p:nvSpPr>
        <p:spPr/>
      </p:sp>
      <p:sp>
        <p:nvSpPr>
          <p:cNvPr id="1946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17D8D-DB55-4B1F-956F-A8917B17BA1E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9462" name="Picture 4" descr="照片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4" name="美工圖案版面配置區 3"/>
          <p:cNvSpPr>
            <a:spLocks noGrp="1" noTextEdit="1"/>
          </p:cNvSpPr>
          <p:nvPr>
            <p:ph type="clipArt" sz="half" idx="2"/>
          </p:nvPr>
        </p:nvSpPr>
        <p:spPr/>
      </p:sp>
      <p:sp>
        <p:nvSpPr>
          <p:cNvPr id="204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CAC6C-D92C-4F71-A81A-F8D46B1C9753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0486" name="Picture 4" descr="照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7AB23-A8E0-412C-ADF3-6252CA6DFBDC}" type="slidenum">
              <a:rPr lang="en-US" altLang="zh-TW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r>
              <a:rPr lang="en-US" altLang="zh-TW" sz="4000" smtClean="0">
                <a:ea typeface="標楷體" pitchFamily="65" charset="-120"/>
              </a:rPr>
              <a:t>3.</a:t>
            </a:r>
            <a:r>
              <a:rPr lang="zh-TW" altLang="en-US" sz="4000" smtClean="0">
                <a:ea typeface="標楷體" pitchFamily="65" charset="-120"/>
              </a:rPr>
              <a:t>肩部肌肉</a:t>
            </a:r>
            <a:r>
              <a:rPr lang="en-US" altLang="zh-TW" sz="4000" smtClean="0">
                <a:ea typeface="標楷體" pitchFamily="65" charset="-120"/>
              </a:rPr>
              <a:t>(2) </a:t>
            </a:r>
            <a:br>
              <a:rPr lang="en-US" altLang="zh-TW" sz="4000" smtClean="0">
                <a:ea typeface="標楷體" pitchFamily="65" charset="-120"/>
              </a:rPr>
            </a:br>
            <a:endParaRPr lang="en-US" altLang="zh-TW" sz="4000" smtClean="0">
              <a:ea typeface="標楷體" pitchFamily="65" charset="-12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000000"/>
                </a:solidFill>
                <a:ea typeface="標楷體" pitchFamily="65" charset="-120"/>
              </a:rPr>
              <a:t>起於軀幹，止於肩胛骨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000000"/>
                </a:solidFill>
                <a:ea typeface="標楷體" pitchFamily="65" charset="-120"/>
              </a:rPr>
              <a:t>的肌肉：</a:t>
            </a:r>
          </a:p>
          <a:p>
            <a:pPr eaLnBrk="1" hangingPunct="1"/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提肩胛肌</a:t>
            </a:r>
          </a:p>
          <a:p>
            <a:pPr eaLnBrk="1" hangingPunct="1"/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大小菱形肌</a:t>
            </a:r>
          </a:p>
          <a:p>
            <a:pPr eaLnBrk="1" hangingPunct="1"/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斜方肌</a:t>
            </a:r>
          </a:p>
          <a:p>
            <a:pPr eaLnBrk="1" hangingPunct="1"/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肱二頭肌</a:t>
            </a:r>
          </a:p>
          <a:p>
            <a:pPr eaLnBrk="1" hangingPunct="1"/>
            <a:r>
              <a:rPr lang="zh-TW" altLang="en-US" sz="2800" b="1" smtClean="0">
                <a:solidFill>
                  <a:srgbClr val="000000"/>
                </a:solidFill>
                <a:ea typeface="標楷體" pitchFamily="65" charset="-120"/>
              </a:rPr>
              <a:t>肱三頭肌 </a:t>
            </a:r>
          </a:p>
        </p:txBody>
      </p:sp>
      <p:pic>
        <p:nvPicPr>
          <p:cNvPr id="23557" name="Picture 4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590800"/>
            <a:ext cx="5715000" cy="38290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DFEFD-7DC3-49EB-9917-87DD70993109}" type="slidenum">
              <a:rPr lang="en-US" altLang="zh-TW" smtClean="0">
                <a:ea typeface="新細明體" charset="-120"/>
              </a:rPr>
              <a:pPr/>
              <a:t>23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715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smtClean="0">
                <a:ea typeface="標楷體" pitchFamily="65" charset="-120"/>
              </a:rPr>
              <a:t>肩胛提肌</a:t>
            </a:r>
            <a:br>
              <a:rPr lang="zh-TW" altLang="en-US" sz="3600" b="1" smtClean="0">
                <a:ea typeface="標楷體" pitchFamily="65" charset="-120"/>
              </a:rPr>
            </a:br>
            <a:endParaRPr lang="zh-TW" altLang="en-US" sz="3600" b="1" smtClean="0">
              <a:ea typeface="標楷體" pitchFamily="65" charset="-12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46188"/>
            <a:ext cx="4876800" cy="41148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起端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第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1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2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4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頸椎的橫突。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止端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肩胛骨的脊柱緣，由上角到肩胛棘的基部之間。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功能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提肩胛骨或當肩胛骨固定時，使頸佢向同側。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神經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肩胛背神經，第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4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頸神經。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肩胛降動脈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頸橫動脈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)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</a:p>
        </p:txBody>
      </p:sp>
      <p:pic>
        <p:nvPicPr>
          <p:cNvPr id="24581" name="Picture 4" descr="Levator scapula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981200"/>
            <a:ext cx="2935288" cy="38417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1C564-EFFF-41DA-9C9A-BB630C39EFE4}" type="slidenum">
              <a:rPr lang="en-US" altLang="zh-TW" smtClean="0">
                <a:ea typeface="新細明體" charset="-120"/>
              </a:rPr>
              <a:pPr/>
              <a:t>24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marL="838200" indent="-838200" eaLnBrk="1" hangingPunct="1"/>
            <a:r>
              <a:rPr lang="zh-TW" altLang="en-US" sz="4000" b="1" smtClean="0">
                <a:ea typeface="標楷體" pitchFamily="65" charset="-120"/>
              </a:rPr>
              <a:t>大菱形肌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第</a:t>
            </a:r>
            <a:r>
              <a:rPr lang="en-US" altLang="zh-TW" sz="2400" smtClean="0">
                <a:ea typeface="標楷體" pitchFamily="65" charset="-120"/>
              </a:rPr>
              <a:t>2~5</a:t>
            </a:r>
            <a:r>
              <a:rPr lang="zh-TW" altLang="en-US" sz="2400" smtClean="0">
                <a:ea typeface="標楷體" pitchFamily="65" charset="-120"/>
              </a:rPr>
              <a:t>胸錐的棘突。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肩胛骨內側緣的背面</a:t>
            </a:r>
            <a:r>
              <a:rPr lang="en-US" altLang="zh-TW" sz="2400" smtClean="0">
                <a:ea typeface="標楷體" pitchFamily="65" charset="-120"/>
              </a:rPr>
              <a:t>,</a:t>
            </a:r>
            <a:r>
              <a:rPr lang="zh-TW" altLang="en-US" sz="2400" smtClean="0">
                <a:ea typeface="標楷體" pitchFamily="65" charset="-120"/>
              </a:rPr>
              <a:t>介於肩胛棘及下角。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內收及旋轉肩胛骨。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肩胛背神經。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肩胛降動脈。</a:t>
            </a:r>
          </a:p>
        </p:txBody>
      </p:sp>
      <p:pic>
        <p:nvPicPr>
          <p:cNvPr id="25605" name="Picture 4" descr="大小菱形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81200"/>
            <a:ext cx="4114800" cy="3660775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8A1C2-93AA-4CAA-BAA1-2FC61254FF9C}" type="slidenum">
              <a:rPr lang="en-US" altLang="zh-TW" smtClean="0">
                <a:ea typeface="新細明體" charset="-120"/>
              </a:rPr>
              <a:pPr/>
              <a:t>25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zh-TW" altLang="en-US" sz="4000" b="1" smtClean="0">
                <a:ea typeface="標楷體" pitchFamily="65" charset="-120"/>
              </a:rPr>
              <a:t>小菱形肌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起端：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項韌帶</a:t>
            </a:r>
            <a:r>
              <a:rPr lang="en-US" altLang="zh-TW" sz="2400" smtClean="0">
                <a:ea typeface="標楷體" pitchFamily="65" charset="-120"/>
              </a:rPr>
              <a:t>,</a:t>
            </a:r>
            <a:r>
              <a:rPr lang="zh-TW" altLang="en-US" sz="2400" smtClean="0">
                <a:ea typeface="標楷體" pitchFamily="65" charset="-120"/>
              </a:rPr>
              <a:t>第</a:t>
            </a:r>
            <a:r>
              <a:rPr lang="en-US" altLang="zh-TW" sz="2400" smtClean="0">
                <a:ea typeface="標楷體" pitchFamily="65" charset="-120"/>
              </a:rPr>
              <a:t>7</a:t>
            </a:r>
            <a:r>
              <a:rPr lang="zh-TW" altLang="en-US" sz="2400" smtClean="0">
                <a:ea typeface="標楷體" pitchFamily="65" charset="-120"/>
              </a:rPr>
              <a:t>頸椎及第一胸椎的棘突。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止端：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肩胛棘的根部。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功能：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內收及旋轉肩胛骨。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神經：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肩胛背神經。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動脈：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肩胛降動脈。</a:t>
            </a:r>
          </a:p>
        </p:txBody>
      </p:sp>
      <p:pic>
        <p:nvPicPr>
          <p:cNvPr id="26629" name="Picture 4" descr="大小菱形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3150"/>
            <a:ext cx="3810000" cy="3389313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A46B42-229E-40CF-A8D6-729152F2E364}" type="slidenum">
              <a:rPr lang="en-US" altLang="zh-TW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buFont typeface="Wingdings" pitchFamily="2" charset="2"/>
              <a:buNone/>
            </a:pPr>
            <a:r>
              <a:rPr lang="zh-TW" altLang="en-US" sz="3600" b="1" smtClean="0">
                <a:ea typeface="標楷體" pitchFamily="65" charset="-120"/>
              </a:rPr>
              <a:t>斜方肌</a:t>
            </a:r>
            <a:br>
              <a:rPr lang="zh-TW" altLang="en-US" sz="3600" b="1" smtClean="0">
                <a:ea typeface="標楷體" pitchFamily="65" charset="-120"/>
              </a:rPr>
            </a:br>
            <a:endParaRPr lang="zh-TW" altLang="en-US" sz="3600" b="1" smtClean="0">
              <a:ea typeface="標楷體" pitchFamily="65" charset="-12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84275"/>
            <a:ext cx="4800600" cy="4800600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ea typeface="標楷體" pitchFamily="65" charset="-120"/>
              </a:rPr>
              <a:t>起端：</a:t>
            </a:r>
          </a:p>
          <a:p>
            <a:pPr lvl="1" eaLnBrk="1" hangingPunct="1">
              <a:buFontTx/>
              <a:buChar char="•"/>
            </a:pPr>
            <a:r>
              <a:rPr lang="zh-TW" altLang="en-US" sz="2000" smtClean="0">
                <a:ea typeface="標楷體" pitchFamily="65" charset="-120"/>
              </a:rPr>
              <a:t>枕外隆突，上項線，項韌帶及第七頸椎和所有胸椎的棘突。</a:t>
            </a:r>
          </a:p>
          <a:p>
            <a:pPr eaLnBrk="1" hangingPunct="1"/>
            <a:r>
              <a:rPr lang="zh-TW" altLang="en-US" sz="2400" b="1" smtClean="0">
                <a:ea typeface="標楷體" pitchFamily="65" charset="-120"/>
              </a:rPr>
              <a:t>止端：</a:t>
            </a:r>
          </a:p>
          <a:p>
            <a:pPr lvl="1" eaLnBrk="1" hangingPunct="1">
              <a:buFontTx/>
              <a:buChar char="•"/>
            </a:pPr>
            <a:r>
              <a:rPr lang="zh-TW" altLang="en-US" sz="2000" smtClean="0">
                <a:ea typeface="標楷體" pitchFamily="65" charset="-120"/>
              </a:rPr>
              <a:t>鎖骨的外側</a:t>
            </a:r>
            <a:r>
              <a:rPr lang="en-US" altLang="zh-TW" sz="2000" smtClean="0">
                <a:ea typeface="標楷體" pitchFamily="65" charset="-120"/>
              </a:rPr>
              <a:t>1/3</a:t>
            </a:r>
            <a:r>
              <a:rPr lang="zh-TW" altLang="en-US" sz="2000" smtClean="0">
                <a:ea typeface="標楷體" pitchFamily="65" charset="-120"/>
              </a:rPr>
              <a:t>，肩胛棘，肩峰。</a:t>
            </a:r>
          </a:p>
          <a:p>
            <a:pPr eaLnBrk="1" hangingPunct="1"/>
            <a:r>
              <a:rPr lang="zh-TW" altLang="en-US" sz="2400" b="1" smtClean="0">
                <a:ea typeface="標楷體" pitchFamily="65" charset="-120"/>
              </a:rPr>
              <a:t>功能：</a:t>
            </a:r>
          </a:p>
          <a:p>
            <a:pPr lvl="1" eaLnBrk="1" hangingPunct="1">
              <a:buFontTx/>
              <a:buChar char="•"/>
            </a:pPr>
            <a:r>
              <a:rPr lang="zh-TW" altLang="en-US" sz="2000" smtClean="0">
                <a:ea typeface="標楷體" pitchFamily="65" charset="-120"/>
              </a:rPr>
              <a:t>內收肩胛骨，頭的後仰，後拉臂峰，旋轉肩胛骨。</a:t>
            </a:r>
          </a:p>
          <a:p>
            <a:pPr eaLnBrk="1" hangingPunct="1"/>
            <a:r>
              <a:rPr lang="zh-TW" altLang="en-US" sz="2400" b="1" smtClean="0">
                <a:ea typeface="標楷體" pitchFamily="65" charset="-120"/>
              </a:rPr>
              <a:t>神經：</a:t>
            </a:r>
          </a:p>
          <a:p>
            <a:pPr lvl="1" eaLnBrk="1" hangingPunct="1">
              <a:buFontTx/>
              <a:buChar char="•"/>
            </a:pPr>
            <a:r>
              <a:rPr lang="zh-TW" altLang="en-US" sz="2000" smtClean="0">
                <a:ea typeface="標楷體" pitchFamily="65" charset="-120"/>
              </a:rPr>
              <a:t>脊副神經，第三及第四頸神經。</a:t>
            </a:r>
          </a:p>
          <a:p>
            <a:pPr eaLnBrk="1" hangingPunct="1"/>
            <a:r>
              <a:rPr lang="zh-TW" altLang="en-US" sz="2400" b="1" smtClean="0">
                <a:ea typeface="標楷體" pitchFamily="65" charset="-120"/>
              </a:rPr>
              <a:t>動脈：</a:t>
            </a:r>
          </a:p>
          <a:p>
            <a:pPr lvl="1" eaLnBrk="1" hangingPunct="1">
              <a:buFontTx/>
              <a:buChar char="•"/>
            </a:pPr>
            <a:r>
              <a:rPr lang="zh-TW" altLang="en-US" sz="2000" smtClean="0">
                <a:ea typeface="標楷體" pitchFamily="65" charset="-120"/>
              </a:rPr>
              <a:t>肩胛降動脈</a:t>
            </a:r>
            <a:r>
              <a:rPr lang="en-US" altLang="zh-TW" sz="2000" smtClean="0">
                <a:ea typeface="標楷體" pitchFamily="65" charset="-120"/>
              </a:rPr>
              <a:t>(</a:t>
            </a:r>
            <a:r>
              <a:rPr lang="zh-TW" altLang="en-US" sz="2000" smtClean="0">
                <a:ea typeface="標楷體" pitchFamily="65" charset="-120"/>
              </a:rPr>
              <a:t>頸橫動脈</a:t>
            </a:r>
            <a:r>
              <a:rPr lang="en-US" altLang="zh-TW" sz="2000" smtClean="0">
                <a:ea typeface="標楷體" pitchFamily="65" charset="-120"/>
              </a:rPr>
              <a:t>)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</p:txBody>
      </p:sp>
      <p:pic>
        <p:nvPicPr>
          <p:cNvPr id="27653" name="Picture 4" descr="斜方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24000"/>
            <a:ext cx="3779837" cy="4776788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F34D0-CC91-4784-9152-E8D501507487}" type="slidenum">
              <a:rPr lang="en-US" altLang="zh-TW" smtClean="0">
                <a:ea typeface="新細明體" charset="-120"/>
              </a:rPr>
              <a:pPr/>
              <a:t>27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標楷體" pitchFamily="65" charset="-120"/>
              </a:rPr>
              <a:t/>
            </a:r>
            <a:br>
              <a:rPr lang="en-US" altLang="zh-TW" sz="4000" smtClean="0">
                <a:ea typeface="標楷體" pitchFamily="65" charset="-120"/>
              </a:rPr>
            </a:br>
            <a:r>
              <a:rPr lang="en-US" altLang="zh-TW" sz="4000" smtClean="0">
                <a:ea typeface="標楷體" pitchFamily="65" charset="-120"/>
              </a:rPr>
              <a:t>3.</a:t>
            </a:r>
            <a:r>
              <a:rPr lang="zh-TW" altLang="en-US" sz="4000" smtClean="0">
                <a:ea typeface="標楷體" pitchFamily="65" charset="-120"/>
              </a:rPr>
              <a:t>肩部肌肉</a:t>
            </a:r>
            <a:r>
              <a:rPr lang="en-US" altLang="zh-TW" sz="4000" smtClean="0">
                <a:ea typeface="標楷體" pitchFamily="65" charset="-120"/>
              </a:rPr>
              <a:t>(3) </a:t>
            </a:r>
            <a:br>
              <a:rPr lang="en-US" altLang="zh-TW" sz="4000" smtClean="0">
                <a:ea typeface="標楷體" pitchFamily="65" charset="-120"/>
              </a:rPr>
            </a:br>
            <a:endParaRPr lang="en-US" altLang="zh-TW" sz="4000" smtClean="0">
              <a:ea typeface="標楷體" pitchFamily="65" charset="-12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起於軀幹、止於上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肢的肌肉：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胸大肌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三角肌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背闊肌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前鋸肌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肱二頭肌</a:t>
            </a:r>
          </a:p>
        </p:txBody>
      </p:sp>
      <p:pic>
        <p:nvPicPr>
          <p:cNvPr id="29701" name="Picture 4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295400"/>
            <a:ext cx="5181600" cy="3509963"/>
          </a:xfrm>
          <a:noFill/>
        </p:spPr>
      </p:pic>
      <p:pic>
        <p:nvPicPr>
          <p:cNvPr id="29702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2316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ED5ADA-9603-4E18-92E7-37C95C35B3FE}" type="slidenum">
              <a:rPr lang="en-US" altLang="zh-TW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30723" name="Picture 2" descr="胸大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774950"/>
            <a:ext cx="3581400" cy="2995613"/>
          </a:xfrm>
          <a:noFill/>
        </p:spPr>
      </p:pic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胸大肌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371600"/>
            <a:ext cx="5181600" cy="5486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鎖骨內側</a:t>
            </a:r>
            <a:r>
              <a:rPr lang="en-US" altLang="zh-TW" sz="2400" smtClean="0">
                <a:ea typeface="標楷體" pitchFamily="65" charset="-120"/>
              </a:rPr>
              <a:t>1/2</a:t>
            </a:r>
            <a:r>
              <a:rPr lang="zh-TW" altLang="en-US" sz="2400" smtClean="0">
                <a:ea typeface="標楷體" pitchFamily="65" charset="-120"/>
              </a:rPr>
              <a:t>，如第</a:t>
            </a:r>
            <a:r>
              <a:rPr lang="en-US" altLang="zh-TW" sz="2400" smtClean="0">
                <a:ea typeface="標楷體" pitchFamily="65" charset="-120"/>
              </a:rPr>
              <a:t>1</a:t>
            </a:r>
            <a:r>
              <a:rPr lang="zh-TW" altLang="en-US" sz="2400" smtClean="0">
                <a:ea typeface="標楷體" pitchFamily="65" charset="-120"/>
              </a:rPr>
              <a:t>到</a:t>
            </a:r>
            <a:r>
              <a:rPr lang="en-US" altLang="zh-TW" sz="2400" smtClean="0">
                <a:ea typeface="標楷體" pitchFamily="65" charset="-120"/>
              </a:rPr>
              <a:t>7</a:t>
            </a:r>
            <a:r>
              <a:rPr lang="zh-TW" altLang="en-US" sz="2400" smtClean="0">
                <a:ea typeface="標楷體" pitchFamily="65" charset="-120"/>
              </a:rPr>
              <a:t>肋軟骨的前表面，腹外斜肌的腱膜。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肱骨二頭肌 溝的外側唇。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內收、屈曲、內旋上臂。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胸前內、外側神經</a:t>
            </a:r>
            <a:r>
              <a:rPr lang="en-US" altLang="zh-TW" sz="2400" smtClean="0">
                <a:ea typeface="標楷體" pitchFamily="65" charset="-120"/>
              </a:rPr>
              <a:t>(</a:t>
            </a:r>
            <a:r>
              <a:rPr lang="zh-TW" altLang="en-US" sz="2400" smtClean="0">
                <a:ea typeface="標楷體" pitchFamily="65" charset="-120"/>
              </a:rPr>
              <a:t>胸內、外側神經</a:t>
            </a:r>
            <a:r>
              <a:rPr lang="en-US" altLang="zh-TW" sz="2400" smtClean="0">
                <a:ea typeface="標楷體" pitchFamily="65" charset="-120"/>
              </a:rPr>
              <a:t>)</a:t>
            </a:r>
            <a:r>
              <a:rPr lang="zh-TW" altLang="en-US" sz="2400" smtClean="0">
                <a:ea typeface="標楷體" pitchFamily="65" charset="-120"/>
              </a:rPr>
              <a:t>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800" b="1" smtClean="0"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buFontTx/>
              <a:buChar char="•"/>
            </a:pPr>
            <a:r>
              <a:rPr lang="zh-TW" altLang="en-US" sz="2400" smtClean="0">
                <a:ea typeface="標楷體" pitchFamily="65" charset="-120"/>
              </a:rPr>
              <a:t>胸肩峰動脈的胸枝，胸內動脈的穿</a:t>
            </a:r>
            <a:r>
              <a:rPr lang="en-US" altLang="zh-TW" sz="2400" smtClean="0">
                <a:ea typeface="標楷體" pitchFamily="65" charset="-120"/>
              </a:rPr>
              <a:t>(</a:t>
            </a:r>
            <a:r>
              <a:rPr lang="zh-TW" altLang="en-US" sz="2400" smtClean="0">
                <a:ea typeface="標楷體" pitchFamily="65" charset="-120"/>
              </a:rPr>
              <a:t>通</a:t>
            </a:r>
            <a:r>
              <a:rPr lang="en-US" altLang="zh-TW" sz="2400" smtClean="0">
                <a:ea typeface="標楷體" pitchFamily="65" charset="-120"/>
              </a:rPr>
              <a:t>)</a:t>
            </a:r>
            <a:r>
              <a:rPr lang="zh-TW" altLang="en-US" sz="2400" smtClean="0">
                <a:ea typeface="標楷體" pitchFamily="65" charset="-120"/>
              </a:rPr>
              <a:t>枝。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0F6EE5-BF78-4E01-84C7-8C4F660FDE04}" type="slidenum">
              <a:rPr lang="en-US" altLang="zh-TW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三角肌</a:t>
            </a:r>
            <a:r>
              <a:rPr lang="en-US" altLang="zh-TW" sz="4000" b="1" smtClean="0">
                <a:ea typeface="標楷體" pitchFamily="65" charset="-120"/>
              </a:rPr>
              <a:t>(</a:t>
            </a:r>
            <a:r>
              <a:rPr lang="zh-TW" altLang="en-US" sz="4000" b="1" smtClean="0">
                <a:ea typeface="標楷體" pitchFamily="65" charset="-120"/>
              </a:rPr>
              <a:t>前後觀</a:t>
            </a:r>
            <a:r>
              <a:rPr lang="en-US" altLang="zh-TW" sz="4000" b="1" smtClean="0">
                <a:ea typeface="標楷體" pitchFamily="65" charset="-120"/>
              </a:rPr>
              <a:t>)</a:t>
            </a:r>
            <a:br>
              <a:rPr lang="en-US" altLang="zh-TW" sz="4000" b="1" smtClean="0">
                <a:ea typeface="標楷體" pitchFamily="65" charset="-120"/>
              </a:rPr>
            </a:br>
            <a:endParaRPr lang="en-US" altLang="zh-TW" sz="4000" b="1" smtClean="0">
              <a:ea typeface="標楷體" pitchFamily="65" charset="-120"/>
            </a:endParaRPr>
          </a:p>
        </p:txBody>
      </p:sp>
      <p:pic>
        <p:nvPicPr>
          <p:cNvPr id="31748" name="Picture 3" descr="三角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743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三角肌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4191000"/>
            <a:ext cx="2743200" cy="2420938"/>
          </a:xfrm>
          <a:noFill/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8602663" y="4800600"/>
            <a:ext cx="541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chemeClr val="tx2"/>
                </a:solidFill>
                <a:ea typeface="標楷體" pitchFamily="65" charset="-120"/>
              </a:rPr>
              <a:t>後面觀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8602663" y="2241550"/>
            <a:ext cx="541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chemeClr val="tx2"/>
                </a:solidFill>
                <a:ea typeface="標楷體" pitchFamily="65" charset="-120"/>
              </a:rPr>
              <a:t>前面觀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219200" y="1295400"/>
            <a:ext cx="4191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起端：</a:t>
            </a:r>
          </a:p>
          <a:p>
            <a:pPr lvl="1">
              <a:buClr>
                <a:srgbClr val="A10E03"/>
              </a:buClr>
              <a:buFontTx/>
              <a:buChar char="•"/>
            </a:pP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鎖骨外側</a:t>
            </a:r>
            <a:r>
              <a:rPr lang="en-US" altLang="zh-TW">
                <a:solidFill>
                  <a:srgbClr val="000000"/>
                </a:solidFill>
                <a:ea typeface="標楷體" pitchFamily="65" charset="-120"/>
              </a:rPr>
              <a:t>1/3</a:t>
            </a: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，肩峰上表可，肩胛</a:t>
            </a:r>
            <a:r>
              <a:rPr lang="zh-TW" altLang="en-US" sz="2800">
                <a:solidFill>
                  <a:srgbClr val="000000"/>
                </a:solidFill>
                <a:ea typeface="標楷體" pitchFamily="65" charset="-120"/>
              </a:rPr>
              <a:t>棘。</a:t>
            </a:r>
          </a:p>
          <a:p>
            <a:pPr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止端：</a:t>
            </a:r>
          </a:p>
          <a:p>
            <a:pPr lvl="1">
              <a:buClr>
                <a:srgbClr val="A10E03"/>
              </a:buClr>
              <a:buFontTx/>
              <a:buChar char="•"/>
            </a:pP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肱骨的三角肌粗隆。</a:t>
            </a:r>
          </a:p>
          <a:p>
            <a:pPr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功能：</a:t>
            </a:r>
          </a:p>
          <a:p>
            <a:pPr lvl="1">
              <a:buClr>
                <a:srgbClr val="A10E03"/>
              </a:buClr>
              <a:buFontTx/>
              <a:buChar char="•"/>
            </a:pP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外展上臂。</a:t>
            </a:r>
          </a:p>
          <a:p>
            <a:pPr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神經：</a:t>
            </a:r>
          </a:p>
          <a:p>
            <a:pPr lvl="1">
              <a:buClr>
                <a:srgbClr val="A10E03"/>
              </a:buClr>
              <a:buFontTx/>
              <a:buChar char="•"/>
            </a:pP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腋神經的前枝及後枝。</a:t>
            </a:r>
          </a:p>
          <a:p>
            <a:pPr>
              <a:buClr>
                <a:srgbClr val="A10E03"/>
              </a:buClr>
              <a:buFontTx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lvl="1">
              <a:buClr>
                <a:srgbClr val="A10E03"/>
              </a:buClr>
              <a:buFontTx/>
              <a:buChar char="•"/>
            </a:pPr>
            <a:r>
              <a:rPr lang="zh-TW" altLang="en-US">
                <a:solidFill>
                  <a:srgbClr val="000000"/>
                </a:solidFill>
                <a:ea typeface="標楷體" pitchFamily="65" charset="-120"/>
              </a:rPr>
              <a:t>後旋肱動脈，胸肩峰動脈的三角肌枝。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Shoulder Joint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全身關節中活動範圍最大→較高的不穩定度→傷害的機會也就相對地提高。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游泳運動員中，就有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50%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以上的人抱怨有肩膀的不舒服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身體接觸、碰撞（如美式足球、柔道）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反覆過頂揮臂動作（如棒球、網球、游泳）的運動項目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傷害可能是撞傷、拉傷、脫臼、肌腱炎或夾擠症候群等。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7FE87-C365-4463-8D31-1D607D481233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背闊肌</a:t>
            </a:r>
            <a:br>
              <a:rPr lang="zh-TW" altLang="en-US" sz="4000" b="1" smtClean="0">
                <a:ea typeface="標楷體" pitchFamily="65" charset="-120"/>
              </a:rPr>
            </a:br>
            <a:endParaRPr lang="zh-TW" altLang="en-US" sz="4000" b="1" smtClean="0">
              <a:ea typeface="標楷體" pitchFamily="65" charset="-120"/>
            </a:endParaRPr>
          </a:p>
        </p:txBody>
      </p:sp>
      <p:pic>
        <p:nvPicPr>
          <p:cNvPr id="32772" name="Picture 3" descr="背闊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953000" cy="3548063"/>
          </a:xfrm>
          <a:noFill/>
        </p:spPr>
      </p:pic>
      <p:sp>
        <p:nvSpPr>
          <p:cNvPr id="3277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55750"/>
            <a:ext cx="3810000" cy="492125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下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6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各胸椎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腰背筋膜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髂骨脊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,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有片狀的小肌束由下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或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4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肋骨起始。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肱骨的二頭肌溝底部。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內收伸展及內旋肱骨。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胸背神經。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肩胛降動脈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頸橫動脈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),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肩胛下動脈。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EB246-9B2B-4D02-94FE-118D1B561D3F}" type="slidenum">
              <a:rPr lang="en-US" altLang="zh-TW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肱二頭肌</a:t>
            </a:r>
            <a:br>
              <a:rPr lang="zh-TW" altLang="en-US" b="1" smtClean="0">
                <a:ea typeface="標楷體" pitchFamily="65" charset="-120"/>
              </a:rPr>
            </a:br>
            <a:endParaRPr lang="zh-TW" altLang="en-US" b="1" smtClean="0">
              <a:ea typeface="標楷體" pitchFamily="65" charset="-120"/>
            </a:endParaRP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4495800" cy="41148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smtClean="0"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短頭：由肩胛骨喙突的縮端。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長頭：由肩胛骨的盂上結節。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smtClean="0"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橈骨粗隆：另以腱膜附著到前臂屈肌 群起端的筋膜上，此部份稱為肱二頭肌腱膜。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smtClean="0"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前臂的屈曲及旋後，當前臂固定時可屈后上。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smtClean="0"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肌皮神經。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400" smtClean="0"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zh-TW" altLang="en-US" sz="2000" smtClean="0">
                <a:ea typeface="標楷體" pitchFamily="65" charset="-120"/>
              </a:rPr>
              <a:t>肱動脈的肌枝。</a:t>
            </a:r>
          </a:p>
        </p:txBody>
      </p:sp>
      <p:pic>
        <p:nvPicPr>
          <p:cNvPr id="6" name="圖片 5" descr="biceps-brach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56176" y="1196752"/>
            <a:ext cx="2160240" cy="490791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7E1D4-8755-40D3-AA4E-92A693BF9504}" type="slidenum">
              <a:rPr lang="en-US" altLang="zh-TW" smtClean="0">
                <a:ea typeface="新細明體" charset="-120"/>
              </a:rPr>
              <a:pPr/>
              <a:t>32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b="1" smtClean="0">
                <a:ea typeface="標楷體" pitchFamily="65" charset="-120"/>
              </a:rPr>
              <a:t/>
            </a:r>
            <a:br>
              <a:rPr lang="en-US" altLang="zh-TW" b="1" smtClean="0">
                <a:ea typeface="標楷體" pitchFamily="65" charset="-120"/>
              </a:rPr>
            </a:br>
            <a:r>
              <a:rPr lang="zh-TW" altLang="en-US" b="1" smtClean="0">
                <a:ea typeface="標楷體" pitchFamily="65" charset="-120"/>
              </a:rPr>
              <a:t>肱三頭肌</a:t>
            </a:r>
            <a:br>
              <a:rPr lang="zh-TW" altLang="en-US" b="1" smtClean="0">
                <a:ea typeface="標楷體" pitchFamily="65" charset="-120"/>
              </a:rPr>
            </a:br>
            <a:endParaRPr lang="zh-TW" altLang="en-US" b="1" smtClean="0">
              <a:ea typeface="標楷體" pitchFamily="65" charset="-120"/>
            </a:endParaRPr>
          </a:p>
        </p:txBody>
      </p:sp>
      <p:pic>
        <p:nvPicPr>
          <p:cNvPr id="34820" name="Picture 3" descr="肱3頭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81200"/>
            <a:ext cx="2501900" cy="4114800"/>
          </a:xfrm>
          <a:noFill/>
        </p:spPr>
      </p:pic>
      <p:sp>
        <p:nvSpPr>
          <p:cNvPr id="3482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4572000" cy="484505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起端：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長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-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肩胛骨的盂下結節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外側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-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肱骨後及外側面頭內側</a:t>
            </a:r>
            <a:r>
              <a:rPr lang="en-US" altLang="zh-TW" sz="2400" smtClean="0">
                <a:solidFill>
                  <a:srgbClr val="000000"/>
                </a:solidFill>
                <a:ea typeface="標楷體" pitchFamily="65" charset="-120"/>
              </a:rPr>
              <a:t>-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肱骨後面下半部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止端：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鷹嘴後面的上部及前臂的深筋膜。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功能：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伸展前臂</a:t>
            </a:r>
            <a:r>
              <a:rPr lang="en-US" altLang="zh-TW" sz="2000" smtClean="0">
                <a:solidFill>
                  <a:srgbClr val="000000"/>
                </a:solidFill>
                <a:ea typeface="標楷體" pitchFamily="65" charset="-120"/>
              </a:rPr>
              <a:t>,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當上必外展時</a:t>
            </a:r>
            <a:r>
              <a:rPr lang="zh-TW" altLang="en-US" sz="2400" smtClean="0">
                <a:solidFill>
                  <a:srgbClr val="000000"/>
                </a:solidFill>
                <a:ea typeface="標楷體" pitchFamily="65" charset="-120"/>
              </a:rPr>
              <a:t>有助於內收上臂</a:t>
            </a: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神經：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橈神經。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</a:pPr>
            <a:r>
              <a:rPr lang="zh-TW" altLang="en-US" sz="2400" b="1" smtClean="0">
                <a:solidFill>
                  <a:srgbClr val="000000"/>
                </a:solidFill>
                <a:ea typeface="標楷體" pitchFamily="65" charset="-120"/>
              </a:rPr>
              <a:t>動脈：</a:t>
            </a:r>
          </a:p>
          <a:p>
            <a:pPr marL="1027113" lvl="1" indent="-455613" eaLnBrk="1" hangingPunct="1">
              <a:lnSpc>
                <a:spcPct val="90000"/>
              </a:lnSpc>
              <a:spcBef>
                <a:spcPct val="0"/>
              </a:spcBef>
              <a:buClr>
                <a:srgbClr val="A10E03"/>
              </a:buClr>
              <a:buFontTx/>
              <a:buChar char="•"/>
            </a:pPr>
            <a:r>
              <a:rPr lang="zh-TW" altLang="en-US" sz="2000" smtClean="0">
                <a:solidFill>
                  <a:srgbClr val="000000"/>
                </a:solidFill>
                <a:ea typeface="標楷體" pitchFamily="65" charset="-120"/>
              </a:rPr>
              <a:t>肱深動脈分枝。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肌肉與肩胛穩定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三角肌、斜方肌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前鋸肌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提肩胛肌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菱形肌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 descr="肩胛肌群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3861048"/>
            <a:ext cx="8409850" cy="290732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ok少林禅医：菱形肌肌群损伤易筋法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0"/>
            <a:ext cx="5760640" cy="7000271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23528" y="404664"/>
            <a:ext cx="936104" cy="62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肌肉結構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肩胛周邊肌群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4652682" y="1277471"/>
            <a:ext cx="662494" cy="1775011"/>
          </a:xfrm>
          <a:custGeom>
            <a:avLst/>
            <a:gdLst>
              <a:gd name="connsiteX0" fmla="*/ 0 w 662494"/>
              <a:gd name="connsiteY0" fmla="*/ 0 h 1775011"/>
              <a:gd name="connsiteX1" fmla="*/ 94130 w 662494"/>
              <a:gd name="connsiteY1" fmla="*/ 107576 h 1775011"/>
              <a:gd name="connsiteX2" fmla="*/ 107577 w 662494"/>
              <a:gd name="connsiteY2" fmla="*/ 147917 h 1775011"/>
              <a:gd name="connsiteX3" fmla="*/ 147918 w 662494"/>
              <a:gd name="connsiteY3" fmla="*/ 174811 h 1775011"/>
              <a:gd name="connsiteX4" fmla="*/ 228600 w 662494"/>
              <a:gd name="connsiteY4" fmla="*/ 255494 h 1775011"/>
              <a:gd name="connsiteX5" fmla="*/ 268942 w 662494"/>
              <a:gd name="connsiteY5" fmla="*/ 295835 h 1775011"/>
              <a:gd name="connsiteX6" fmla="*/ 322730 w 662494"/>
              <a:gd name="connsiteY6" fmla="*/ 376517 h 1775011"/>
              <a:gd name="connsiteX7" fmla="*/ 349624 w 662494"/>
              <a:gd name="connsiteY7" fmla="*/ 416858 h 1775011"/>
              <a:gd name="connsiteX8" fmla="*/ 416859 w 662494"/>
              <a:gd name="connsiteY8" fmla="*/ 484094 h 1775011"/>
              <a:gd name="connsiteX9" fmla="*/ 430306 w 662494"/>
              <a:gd name="connsiteY9" fmla="*/ 537882 h 1775011"/>
              <a:gd name="connsiteX10" fmla="*/ 510989 w 662494"/>
              <a:gd name="connsiteY10" fmla="*/ 645458 h 1775011"/>
              <a:gd name="connsiteX11" fmla="*/ 510989 w 662494"/>
              <a:gd name="connsiteY11" fmla="*/ 820270 h 1775011"/>
              <a:gd name="connsiteX12" fmla="*/ 537883 w 662494"/>
              <a:gd name="connsiteY12" fmla="*/ 1116105 h 1775011"/>
              <a:gd name="connsiteX13" fmla="*/ 551330 w 662494"/>
              <a:gd name="connsiteY13" fmla="*/ 1196788 h 1775011"/>
              <a:gd name="connsiteX14" fmla="*/ 591671 w 662494"/>
              <a:gd name="connsiteY14" fmla="*/ 1237129 h 1775011"/>
              <a:gd name="connsiteX15" fmla="*/ 618565 w 662494"/>
              <a:gd name="connsiteY15" fmla="*/ 1277470 h 1775011"/>
              <a:gd name="connsiteX16" fmla="*/ 632012 w 662494"/>
              <a:gd name="connsiteY16" fmla="*/ 1546411 h 1775011"/>
              <a:gd name="connsiteX17" fmla="*/ 632012 w 662494"/>
              <a:gd name="connsiteY17" fmla="*/ 1721223 h 1775011"/>
              <a:gd name="connsiteX18" fmla="*/ 605118 w 662494"/>
              <a:gd name="connsiteY18" fmla="*/ 1761564 h 1775011"/>
              <a:gd name="connsiteX19" fmla="*/ 564777 w 662494"/>
              <a:gd name="connsiteY19" fmla="*/ 1775011 h 1775011"/>
              <a:gd name="connsiteX20" fmla="*/ 510989 w 662494"/>
              <a:gd name="connsiteY20" fmla="*/ 1761564 h 1775011"/>
              <a:gd name="connsiteX21" fmla="*/ 497542 w 662494"/>
              <a:gd name="connsiteY21" fmla="*/ 1707776 h 1775011"/>
              <a:gd name="connsiteX22" fmla="*/ 484094 w 662494"/>
              <a:gd name="connsiteY22" fmla="*/ 1667435 h 1775011"/>
              <a:gd name="connsiteX23" fmla="*/ 443753 w 662494"/>
              <a:gd name="connsiteY23" fmla="*/ 1640541 h 1775011"/>
              <a:gd name="connsiteX24" fmla="*/ 403412 w 662494"/>
              <a:gd name="connsiteY24" fmla="*/ 1519517 h 1775011"/>
              <a:gd name="connsiteX25" fmla="*/ 363071 w 662494"/>
              <a:gd name="connsiteY25" fmla="*/ 1438835 h 1775011"/>
              <a:gd name="connsiteX26" fmla="*/ 282389 w 662494"/>
              <a:gd name="connsiteY26" fmla="*/ 1371600 h 1775011"/>
              <a:gd name="connsiteX27" fmla="*/ 228600 w 662494"/>
              <a:gd name="connsiteY27" fmla="*/ 1250576 h 1775011"/>
              <a:gd name="connsiteX28" fmla="*/ 188259 w 662494"/>
              <a:gd name="connsiteY28" fmla="*/ 1156447 h 1775011"/>
              <a:gd name="connsiteX29" fmla="*/ 161365 w 662494"/>
              <a:gd name="connsiteY29" fmla="*/ 1075764 h 1775011"/>
              <a:gd name="connsiteX30" fmla="*/ 107577 w 662494"/>
              <a:gd name="connsiteY30" fmla="*/ 995082 h 1775011"/>
              <a:gd name="connsiteX31" fmla="*/ 80683 w 662494"/>
              <a:gd name="connsiteY31" fmla="*/ 914400 h 1775011"/>
              <a:gd name="connsiteX32" fmla="*/ 67236 w 662494"/>
              <a:gd name="connsiteY32" fmla="*/ 874058 h 1775011"/>
              <a:gd name="connsiteX33" fmla="*/ 67236 w 662494"/>
              <a:gd name="connsiteY33" fmla="*/ 470647 h 1775011"/>
              <a:gd name="connsiteX34" fmla="*/ 40342 w 662494"/>
              <a:gd name="connsiteY34" fmla="*/ 430305 h 1775011"/>
              <a:gd name="connsiteX35" fmla="*/ 53789 w 662494"/>
              <a:gd name="connsiteY35" fmla="*/ 121023 h 1775011"/>
              <a:gd name="connsiteX36" fmla="*/ 67236 w 662494"/>
              <a:gd name="connsiteY36" fmla="*/ 80682 h 1775011"/>
              <a:gd name="connsiteX0" fmla="*/ 0 w 662494"/>
              <a:gd name="connsiteY0" fmla="*/ 0 h 1775011"/>
              <a:gd name="connsiteX1" fmla="*/ 94130 w 662494"/>
              <a:gd name="connsiteY1" fmla="*/ 107576 h 1775011"/>
              <a:gd name="connsiteX2" fmla="*/ 107577 w 662494"/>
              <a:gd name="connsiteY2" fmla="*/ 147917 h 1775011"/>
              <a:gd name="connsiteX3" fmla="*/ 147918 w 662494"/>
              <a:gd name="connsiteY3" fmla="*/ 174811 h 1775011"/>
              <a:gd name="connsiteX4" fmla="*/ 228600 w 662494"/>
              <a:gd name="connsiteY4" fmla="*/ 255494 h 1775011"/>
              <a:gd name="connsiteX5" fmla="*/ 268942 w 662494"/>
              <a:gd name="connsiteY5" fmla="*/ 295835 h 1775011"/>
              <a:gd name="connsiteX6" fmla="*/ 322730 w 662494"/>
              <a:gd name="connsiteY6" fmla="*/ 376517 h 1775011"/>
              <a:gd name="connsiteX7" fmla="*/ 349624 w 662494"/>
              <a:gd name="connsiteY7" fmla="*/ 416858 h 1775011"/>
              <a:gd name="connsiteX8" fmla="*/ 416859 w 662494"/>
              <a:gd name="connsiteY8" fmla="*/ 484094 h 1775011"/>
              <a:gd name="connsiteX9" fmla="*/ 430306 w 662494"/>
              <a:gd name="connsiteY9" fmla="*/ 537882 h 1775011"/>
              <a:gd name="connsiteX10" fmla="*/ 510989 w 662494"/>
              <a:gd name="connsiteY10" fmla="*/ 645458 h 1775011"/>
              <a:gd name="connsiteX11" fmla="*/ 510989 w 662494"/>
              <a:gd name="connsiteY11" fmla="*/ 820270 h 1775011"/>
              <a:gd name="connsiteX12" fmla="*/ 537883 w 662494"/>
              <a:gd name="connsiteY12" fmla="*/ 1116105 h 1775011"/>
              <a:gd name="connsiteX13" fmla="*/ 551330 w 662494"/>
              <a:gd name="connsiteY13" fmla="*/ 1196788 h 1775011"/>
              <a:gd name="connsiteX14" fmla="*/ 591671 w 662494"/>
              <a:gd name="connsiteY14" fmla="*/ 1237129 h 1775011"/>
              <a:gd name="connsiteX15" fmla="*/ 567390 w 662494"/>
              <a:gd name="connsiteY15" fmla="*/ 1215425 h 1775011"/>
              <a:gd name="connsiteX16" fmla="*/ 632012 w 662494"/>
              <a:gd name="connsiteY16" fmla="*/ 1546411 h 1775011"/>
              <a:gd name="connsiteX17" fmla="*/ 632012 w 662494"/>
              <a:gd name="connsiteY17" fmla="*/ 1721223 h 1775011"/>
              <a:gd name="connsiteX18" fmla="*/ 605118 w 662494"/>
              <a:gd name="connsiteY18" fmla="*/ 1761564 h 1775011"/>
              <a:gd name="connsiteX19" fmla="*/ 564777 w 662494"/>
              <a:gd name="connsiteY19" fmla="*/ 1775011 h 1775011"/>
              <a:gd name="connsiteX20" fmla="*/ 510989 w 662494"/>
              <a:gd name="connsiteY20" fmla="*/ 1761564 h 1775011"/>
              <a:gd name="connsiteX21" fmla="*/ 497542 w 662494"/>
              <a:gd name="connsiteY21" fmla="*/ 1707776 h 1775011"/>
              <a:gd name="connsiteX22" fmla="*/ 484094 w 662494"/>
              <a:gd name="connsiteY22" fmla="*/ 1667435 h 1775011"/>
              <a:gd name="connsiteX23" fmla="*/ 443753 w 662494"/>
              <a:gd name="connsiteY23" fmla="*/ 1640541 h 1775011"/>
              <a:gd name="connsiteX24" fmla="*/ 403412 w 662494"/>
              <a:gd name="connsiteY24" fmla="*/ 1519517 h 1775011"/>
              <a:gd name="connsiteX25" fmla="*/ 363071 w 662494"/>
              <a:gd name="connsiteY25" fmla="*/ 1438835 h 1775011"/>
              <a:gd name="connsiteX26" fmla="*/ 282389 w 662494"/>
              <a:gd name="connsiteY26" fmla="*/ 1371600 h 1775011"/>
              <a:gd name="connsiteX27" fmla="*/ 228600 w 662494"/>
              <a:gd name="connsiteY27" fmla="*/ 1250576 h 1775011"/>
              <a:gd name="connsiteX28" fmla="*/ 188259 w 662494"/>
              <a:gd name="connsiteY28" fmla="*/ 1156447 h 1775011"/>
              <a:gd name="connsiteX29" fmla="*/ 161365 w 662494"/>
              <a:gd name="connsiteY29" fmla="*/ 1075764 h 1775011"/>
              <a:gd name="connsiteX30" fmla="*/ 107577 w 662494"/>
              <a:gd name="connsiteY30" fmla="*/ 995082 h 1775011"/>
              <a:gd name="connsiteX31" fmla="*/ 80683 w 662494"/>
              <a:gd name="connsiteY31" fmla="*/ 914400 h 1775011"/>
              <a:gd name="connsiteX32" fmla="*/ 67236 w 662494"/>
              <a:gd name="connsiteY32" fmla="*/ 874058 h 1775011"/>
              <a:gd name="connsiteX33" fmla="*/ 67236 w 662494"/>
              <a:gd name="connsiteY33" fmla="*/ 470647 h 1775011"/>
              <a:gd name="connsiteX34" fmla="*/ 40342 w 662494"/>
              <a:gd name="connsiteY34" fmla="*/ 430305 h 1775011"/>
              <a:gd name="connsiteX35" fmla="*/ 53789 w 662494"/>
              <a:gd name="connsiteY35" fmla="*/ 121023 h 1775011"/>
              <a:gd name="connsiteX36" fmla="*/ 67236 w 662494"/>
              <a:gd name="connsiteY36" fmla="*/ 80682 h 17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2494" h="1775011">
                <a:moveTo>
                  <a:pt x="0" y="0"/>
                </a:moveTo>
                <a:cubicBezTo>
                  <a:pt x="47065" y="31376"/>
                  <a:pt x="71718" y="40340"/>
                  <a:pt x="94130" y="107576"/>
                </a:cubicBezTo>
                <a:cubicBezTo>
                  <a:pt x="98612" y="121023"/>
                  <a:pt x="98722" y="136849"/>
                  <a:pt x="107577" y="147917"/>
                </a:cubicBezTo>
                <a:cubicBezTo>
                  <a:pt x="117673" y="160537"/>
                  <a:pt x="135839" y="164074"/>
                  <a:pt x="147918" y="174811"/>
                </a:cubicBezTo>
                <a:cubicBezTo>
                  <a:pt x="176345" y="200080"/>
                  <a:pt x="201706" y="228600"/>
                  <a:pt x="228600" y="255494"/>
                </a:cubicBezTo>
                <a:cubicBezTo>
                  <a:pt x="242047" y="268941"/>
                  <a:pt x="258393" y="280012"/>
                  <a:pt x="268942" y="295835"/>
                </a:cubicBezTo>
                <a:lnTo>
                  <a:pt x="322730" y="376517"/>
                </a:lnTo>
                <a:cubicBezTo>
                  <a:pt x="331695" y="389964"/>
                  <a:pt x="338196" y="405430"/>
                  <a:pt x="349624" y="416858"/>
                </a:cubicBezTo>
                <a:lnTo>
                  <a:pt x="416859" y="484094"/>
                </a:lnTo>
                <a:cubicBezTo>
                  <a:pt x="421341" y="502023"/>
                  <a:pt x="422041" y="521352"/>
                  <a:pt x="430306" y="537882"/>
                </a:cubicBezTo>
                <a:cubicBezTo>
                  <a:pt x="460717" y="598705"/>
                  <a:pt x="473166" y="607636"/>
                  <a:pt x="510989" y="645458"/>
                </a:cubicBezTo>
                <a:cubicBezTo>
                  <a:pt x="545452" y="748848"/>
                  <a:pt x="504329" y="607141"/>
                  <a:pt x="510989" y="820270"/>
                </a:cubicBezTo>
                <a:cubicBezTo>
                  <a:pt x="514082" y="919240"/>
                  <a:pt x="521605" y="1018434"/>
                  <a:pt x="537883" y="1116105"/>
                </a:cubicBezTo>
                <a:cubicBezTo>
                  <a:pt x="542365" y="1142999"/>
                  <a:pt x="540257" y="1171873"/>
                  <a:pt x="551330" y="1196788"/>
                </a:cubicBezTo>
                <a:cubicBezTo>
                  <a:pt x="559053" y="1214166"/>
                  <a:pt x="579497" y="1222520"/>
                  <a:pt x="591671" y="1237129"/>
                </a:cubicBezTo>
                <a:cubicBezTo>
                  <a:pt x="602017" y="1249544"/>
                  <a:pt x="558425" y="1201978"/>
                  <a:pt x="567390" y="1215425"/>
                </a:cubicBezTo>
                <a:cubicBezTo>
                  <a:pt x="571872" y="1305072"/>
                  <a:pt x="625128" y="1456916"/>
                  <a:pt x="632012" y="1546411"/>
                </a:cubicBezTo>
                <a:cubicBezTo>
                  <a:pt x="639332" y="1641572"/>
                  <a:pt x="662494" y="1619615"/>
                  <a:pt x="632012" y="1721223"/>
                </a:cubicBezTo>
                <a:cubicBezTo>
                  <a:pt x="627368" y="1736703"/>
                  <a:pt x="617738" y="1751468"/>
                  <a:pt x="605118" y="1761564"/>
                </a:cubicBezTo>
                <a:cubicBezTo>
                  <a:pt x="594050" y="1770419"/>
                  <a:pt x="578224" y="1770529"/>
                  <a:pt x="564777" y="1775011"/>
                </a:cubicBezTo>
                <a:cubicBezTo>
                  <a:pt x="546848" y="1770529"/>
                  <a:pt x="524057" y="1774632"/>
                  <a:pt x="510989" y="1761564"/>
                </a:cubicBezTo>
                <a:cubicBezTo>
                  <a:pt x="497921" y="1748496"/>
                  <a:pt x="502619" y="1725546"/>
                  <a:pt x="497542" y="1707776"/>
                </a:cubicBezTo>
                <a:cubicBezTo>
                  <a:pt x="493648" y="1694147"/>
                  <a:pt x="492949" y="1678503"/>
                  <a:pt x="484094" y="1667435"/>
                </a:cubicBezTo>
                <a:cubicBezTo>
                  <a:pt x="473998" y="1654815"/>
                  <a:pt x="457200" y="1649506"/>
                  <a:pt x="443753" y="1640541"/>
                </a:cubicBezTo>
                <a:lnTo>
                  <a:pt x="403412" y="1519517"/>
                </a:lnTo>
                <a:cubicBezTo>
                  <a:pt x="389935" y="1479086"/>
                  <a:pt x="392035" y="1473592"/>
                  <a:pt x="363071" y="1438835"/>
                </a:cubicBezTo>
                <a:cubicBezTo>
                  <a:pt x="330716" y="1400008"/>
                  <a:pt x="322055" y="1398044"/>
                  <a:pt x="282389" y="1371600"/>
                </a:cubicBezTo>
                <a:cubicBezTo>
                  <a:pt x="250383" y="1275585"/>
                  <a:pt x="271219" y="1314505"/>
                  <a:pt x="228600" y="1250576"/>
                </a:cubicBezTo>
                <a:cubicBezTo>
                  <a:pt x="193028" y="1108288"/>
                  <a:pt x="241325" y="1275845"/>
                  <a:pt x="188259" y="1156447"/>
                </a:cubicBezTo>
                <a:cubicBezTo>
                  <a:pt x="176745" y="1130541"/>
                  <a:pt x="177090" y="1099352"/>
                  <a:pt x="161365" y="1075764"/>
                </a:cubicBezTo>
                <a:cubicBezTo>
                  <a:pt x="143436" y="1048870"/>
                  <a:pt x="117798" y="1025746"/>
                  <a:pt x="107577" y="995082"/>
                </a:cubicBezTo>
                <a:lnTo>
                  <a:pt x="80683" y="914400"/>
                </a:lnTo>
                <a:lnTo>
                  <a:pt x="67236" y="874058"/>
                </a:lnTo>
                <a:cubicBezTo>
                  <a:pt x="73527" y="754522"/>
                  <a:pt x="94069" y="595867"/>
                  <a:pt x="67236" y="470647"/>
                </a:cubicBezTo>
                <a:cubicBezTo>
                  <a:pt x="63850" y="454844"/>
                  <a:pt x="49307" y="443752"/>
                  <a:pt x="40342" y="430305"/>
                </a:cubicBezTo>
                <a:cubicBezTo>
                  <a:pt x="44824" y="327211"/>
                  <a:pt x="45875" y="223910"/>
                  <a:pt x="53789" y="121023"/>
                </a:cubicBezTo>
                <a:cubicBezTo>
                  <a:pt x="54876" y="106890"/>
                  <a:pt x="67236" y="80682"/>
                  <a:pt x="67236" y="8068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827494" y="603152"/>
            <a:ext cx="485605" cy="1212201"/>
          </a:xfrm>
          <a:custGeom>
            <a:avLst/>
            <a:gdLst>
              <a:gd name="connsiteX0" fmla="*/ 147918 w 485605"/>
              <a:gd name="connsiteY0" fmla="*/ 28860 h 1212201"/>
              <a:gd name="connsiteX1" fmla="*/ 26894 w 485605"/>
              <a:gd name="connsiteY1" fmla="*/ 69201 h 1212201"/>
              <a:gd name="connsiteX2" fmla="*/ 0 w 485605"/>
              <a:gd name="connsiteY2" fmla="*/ 109542 h 1212201"/>
              <a:gd name="connsiteX3" fmla="*/ 26894 w 485605"/>
              <a:gd name="connsiteY3" fmla="*/ 190224 h 1212201"/>
              <a:gd name="connsiteX4" fmla="*/ 80682 w 485605"/>
              <a:gd name="connsiteY4" fmla="*/ 257460 h 1212201"/>
              <a:gd name="connsiteX5" fmla="*/ 94130 w 485605"/>
              <a:gd name="connsiteY5" fmla="*/ 297801 h 1212201"/>
              <a:gd name="connsiteX6" fmla="*/ 107577 w 485605"/>
              <a:gd name="connsiteY6" fmla="*/ 418824 h 1212201"/>
              <a:gd name="connsiteX7" fmla="*/ 147918 w 485605"/>
              <a:gd name="connsiteY7" fmla="*/ 499507 h 1212201"/>
              <a:gd name="connsiteX8" fmla="*/ 161365 w 485605"/>
              <a:gd name="connsiteY8" fmla="*/ 539848 h 1212201"/>
              <a:gd name="connsiteX9" fmla="*/ 201706 w 485605"/>
              <a:gd name="connsiteY9" fmla="*/ 795342 h 1212201"/>
              <a:gd name="connsiteX10" fmla="*/ 242047 w 485605"/>
              <a:gd name="connsiteY10" fmla="*/ 835683 h 1212201"/>
              <a:gd name="connsiteX11" fmla="*/ 255494 w 485605"/>
              <a:gd name="connsiteY11" fmla="*/ 889472 h 1212201"/>
              <a:gd name="connsiteX12" fmla="*/ 268941 w 485605"/>
              <a:gd name="connsiteY12" fmla="*/ 970154 h 1212201"/>
              <a:gd name="connsiteX13" fmla="*/ 295835 w 485605"/>
              <a:gd name="connsiteY13" fmla="*/ 1010495 h 1212201"/>
              <a:gd name="connsiteX14" fmla="*/ 363071 w 485605"/>
              <a:gd name="connsiteY14" fmla="*/ 1064283 h 1212201"/>
              <a:gd name="connsiteX15" fmla="*/ 376518 w 485605"/>
              <a:gd name="connsiteY15" fmla="*/ 1104624 h 1212201"/>
              <a:gd name="connsiteX16" fmla="*/ 403412 w 485605"/>
              <a:gd name="connsiteY16" fmla="*/ 1212201 h 1212201"/>
              <a:gd name="connsiteX17" fmla="*/ 457200 w 485605"/>
              <a:gd name="connsiteY17" fmla="*/ 1131519 h 1212201"/>
              <a:gd name="connsiteX18" fmla="*/ 484094 w 485605"/>
              <a:gd name="connsiteY18" fmla="*/ 1050836 h 1212201"/>
              <a:gd name="connsiteX19" fmla="*/ 470647 w 485605"/>
              <a:gd name="connsiteY19" fmla="*/ 1010495 h 1212201"/>
              <a:gd name="connsiteX20" fmla="*/ 430306 w 485605"/>
              <a:gd name="connsiteY20" fmla="*/ 970154 h 1212201"/>
              <a:gd name="connsiteX21" fmla="*/ 376518 w 485605"/>
              <a:gd name="connsiteY21" fmla="*/ 728107 h 1212201"/>
              <a:gd name="connsiteX22" fmla="*/ 322730 w 485605"/>
              <a:gd name="connsiteY22" fmla="*/ 566742 h 1212201"/>
              <a:gd name="connsiteX23" fmla="*/ 282388 w 485605"/>
              <a:gd name="connsiteY23" fmla="*/ 418824 h 1212201"/>
              <a:gd name="connsiteX24" fmla="*/ 255494 w 485605"/>
              <a:gd name="connsiteY24" fmla="*/ 284354 h 1212201"/>
              <a:gd name="connsiteX25" fmla="*/ 228600 w 485605"/>
              <a:gd name="connsiteY25" fmla="*/ 69201 h 1212201"/>
              <a:gd name="connsiteX26" fmla="*/ 174812 w 485605"/>
              <a:gd name="connsiteY26" fmla="*/ 1966 h 1212201"/>
              <a:gd name="connsiteX27" fmla="*/ 147918 w 485605"/>
              <a:gd name="connsiteY27" fmla="*/ 28860 h 121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5605" h="1212201">
                <a:moveTo>
                  <a:pt x="147918" y="28860"/>
                </a:moveTo>
                <a:cubicBezTo>
                  <a:pt x="123265" y="40066"/>
                  <a:pt x="64710" y="31385"/>
                  <a:pt x="26894" y="69201"/>
                </a:cubicBezTo>
                <a:cubicBezTo>
                  <a:pt x="15466" y="80629"/>
                  <a:pt x="8965" y="96095"/>
                  <a:pt x="0" y="109542"/>
                </a:cubicBezTo>
                <a:cubicBezTo>
                  <a:pt x="8965" y="136436"/>
                  <a:pt x="6849" y="170178"/>
                  <a:pt x="26894" y="190224"/>
                </a:cubicBezTo>
                <a:cubicBezTo>
                  <a:pt x="51908" y="215239"/>
                  <a:pt x="63718" y="223534"/>
                  <a:pt x="80682" y="257460"/>
                </a:cubicBezTo>
                <a:cubicBezTo>
                  <a:pt x="87021" y="270138"/>
                  <a:pt x="89647" y="284354"/>
                  <a:pt x="94130" y="297801"/>
                </a:cubicBezTo>
                <a:cubicBezTo>
                  <a:pt x="98612" y="338142"/>
                  <a:pt x="100904" y="378787"/>
                  <a:pt x="107577" y="418824"/>
                </a:cubicBezTo>
                <a:cubicBezTo>
                  <a:pt x="116027" y="469525"/>
                  <a:pt x="124685" y="453041"/>
                  <a:pt x="147918" y="499507"/>
                </a:cubicBezTo>
                <a:cubicBezTo>
                  <a:pt x="154257" y="512185"/>
                  <a:pt x="156883" y="526401"/>
                  <a:pt x="161365" y="539848"/>
                </a:cubicBezTo>
                <a:cubicBezTo>
                  <a:pt x="169804" y="674870"/>
                  <a:pt x="136306" y="716862"/>
                  <a:pt x="201706" y="795342"/>
                </a:cubicBezTo>
                <a:cubicBezTo>
                  <a:pt x="213880" y="809951"/>
                  <a:pt x="228600" y="822236"/>
                  <a:pt x="242047" y="835683"/>
                </a:cubicBezTo>
                <a:cubicBezTo>
                  <a:pt x="246529" y="853613"/>
                  <a:pt x="251870" y="871349"/>
                  <a:pt x="255494" y="889472"/>
                </a:cubicBezTo>
                <a:cubicBezTo>
                  <a:pt x="260841" y="916208"/>
                  <a:pt x="260319" y="944288"/>
                  <a:pt x="268941" y="970154"/>
                </a:cubicBezTo>
                <a:cubicBezTo>
                  <a:pt x="274052" y="985486"/>
                  <a:pt x="285739" y="997875"/>
                  <a:pt x="295835" y="1010495"/>
                </a:cubicBezTo>
                <a:cubicBezTo>
                  <a:pt x="317732" y="1037866"/>
                  <a:pt x="333119" y="1044315"/>
                  <a:pt x="363071" y="1064283"/>
                </a:cubicBezTo>
                <a:cubicBezTo>
                  <a:pt x="367553" y="1077730"/>
                  <a:pt x="372788" y="1090949"/>
                  <a:pt x="376518" y="1104624"/>
                </a:cubicBezTo>
                <a:cubicBezTo>
                  <a:pt x="386243" y="1140284"/>
                  <a:pt x="403412" y="1212201"/>
                  <a:pt x="403412" y="1212201"/>
                </a:cubicBezTo>
                <a:cubicBezTo>
                  <a:pt x="421341" y="1185307"/>
                  <a:pt x="446979" y="1162183"/>
                  <a:pt x="457200" y="1131519"/>
                </a:cubicBezTo>
                <a:lnTo>
                  <a:pt x="484094" y="1050836"/>
                </a:lnTo>
                <a:cubicBezTo>
                  <a:pt x="479612" y="1037389"/>
                  <a:pt x="478510" y="1022289"/>
                  <a:pt x="470647" y="1010495"/>
                </a:cubicBezTo>
                <a:cubicBezTo>
                  <a:pt x="460098" y="994672"/>
                  <a:pt x="434224" y="988763"/>
                  <a:pt x="430306" y="970154"/>
                </a:cubicBezTo>
                <a:cubicBezTo>
                  <a:pt x="376026" y="712321"/>
                  <a:pt x="485605" y="800832"/>
                  <a:pt x="376518" y="728107"/>
                </a:cubicBezTo>
                <a:lnTo>
                  <a:pt x="322730" y="566742"/>
                </a:lnTo>
                <a:cubicBezTo>
                  <a:pt x="306315" y="517500"/>
                  <a:pt x="289974" y="471924"/>
                  <a:pt x="282388" y="418824"/>
                </a:cubicBezTo>
                <a:cubicBezTo>
                  <a:pt x="266936" y="310663"/>
                  <a:pt x="278964" y="354763"/>
                  <a:pt x="255494" y="284354"/>
                </a:cubicBezTo>
                <a:cubicBezTo>
                  <a:pt x="250833" y="242401"/>
                  <a:pt x="238194" y="117170"/>
                  <a:pt x="228600" y="69201"/>
                </a:cubicBezTo>
                <a:cubicBezTo>
                  <a:pt x="222220" y="37302"/>
                  <a:pt x="213062" y="9616"/>
                  <a:pt x="174812" y="1966"/>
                </a:cubicBezTo>
                <a:cubicBezTo>
                  <a:pt x="164984" y="0"/>
                  <a:pt x="172571" y="17654"/>
                  <a:pt x="147918" y="288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5378824" y="2837329"/>
            <a:ext cx="510988" cy="712695"/>
          </a:xfrm>
          <a:custGeom>
            <a:avLst/>
            <a:gdLst>
              <a:gd name="connsiteX0" fmla="*/ 0 w 510988"/>
              <a:gd name="connsiteY0" fmla="*/ 215153 h 712695"/>
              <a:gd name="connsiteX1" fmla="*/ 376517 w 510988"/>
              <a:gd name="connsiteY1" fmla="*/ 712695 h 712695"/>
              <a:gd name="connsiteX2" fmla="*/ 510988 w 510988"/>
              <a:gd name="connsiteY2" fmla="*/ 0 h 712695"/>
              <a:gd name="connsiteX3" fmla="*/ 0 w 510988"/>
              <a:gd name="connsiteY3" fmla="*/ 215153 h 7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88" h="712695">
                <a:moveTo>
                  <a:pt x="0" y="215153"/>
                </a:moveTo>
                <a:lnTo>
                  <a:pt x="376517" y="712695"/>
                </a:lnTo>
                <a:lnTo>
                  <a:pt x="510988" y="0"/>
                </a:lnTo>
                <a:lnTo>
                  <a:pt x="0" y="21515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678045" y="1988840"/>
            <a:ext cx="1190099" cy="1776336"/>
          </a:xfrm>
          <a:custGeom>
            <a:avLst/>
            <a:gdLst>
              <a:gd name="connsiteX0" fmla="*/ 1265555 w 1345189"/>
              <a:gd name="connsiteY0" fmla="*/ 20065 h 1768182"/>
              <a:gd name="connsiteX1" fmla="*/ 1090743 w 1345189"/>
              <a:gd name="connsiteY1" fmla="*/ 60406 h 1768182"/>
              <a:gd name="connsiteX2" fmla="*/ 1010061 w 1345189"/>
              <a:gd name="connsiteY2" fmla="*/ 87300 h 1768182"/>
              <a:gd name="connsiteX3" fmla="*/ 821802 w 1345189"/>
              <a:gd name="connsiteY3" fmla="*/ 141088 h 1768182"/>
              <a:gd name="connsiteX4" fmla="*/ 499073 w 1345189"/>
              <a:gd name="connsiteY4" fmla="*/ 154535 h 1768182"/>
              <a:gd name="connsiteX5" fmla="*/ 283920 w 1345189"/>
              <a:gd name="connsiteY5" fmla="*/ 194877 h 1768182"/>
              <a:gd name="connsiteX6" fmla="*/ 136002 w 1345189"/>
              <a:gd name="connsiteY6" fmla="*/ 235218 h 1768182"/>
              <a:gd name="connsiteX7" fmla="*/ 95661 w 1345189"/>
              <a:gd name="connsiteY7" fmla="*/ 262112 h 1768182"/>
              <a:gd name="connsiteX8" fmla="*/ 68767 w 1345189"/>
              <a:gd name="connsiteY8" fmla="*/ 342794 h 1768182"/>
              <a:gd name="connsiteX9" fmla="*/ 55320 w 1345189"/>
              <a:gd name="connsiteY9" fmla="*/ 880677 h 1768182"/>
              <a:gd name="connsiteX10" fmla="*/ 28426 w 1345189"/>
              <a:gd name="connsiteY10" fmla="*/ 1095830 h 1768182"/>
              <a:gd name="connsiteX11" fmla="*/ 28426 w 1345189"/>
              <a:gd name="connsiteY11" fmla="*/ 1741288 h 1768182"/>
              <a:gd name="connsiteX12" fmla="*/ 68767 w 1345189"/>
              <a:gd name="connsiteY12" fmla="*/ 1768182 h 1768182"/>
              <a:gd name="connsiteX13" fmla="*/ 149449 w 1345189"/>
              <a:gd name="connsiteY13" fmla="*/ 1727841 h 1768182"/>
              <a:gd name="connsiteX14" fmla="*/ 189790 w 1345189"/>
              <a:gd name="connsiteY14" fmla="*/ 1687500 h 1768182"/>
              <a:gd name="connsiteX15" fmla="*/ 230131 w 1345189"/>
              <a:gd name="connsiteY15" fmla="*/ 1660606 h 1768182"/>
              <a:gd name="connsiteX16" fmla="*/ 257026 w 1345189"/>
              <a:gd name="connsiteY16" fmla="*/ 1633712 h 1768182"/>
              <a:gd name="connsiteX17" fmla="*/ 337708 w 1345189"/>
              <a:gd name="connsiteY17" fmla="*/ 1579924 h 1768182"/>
              <a:gd name="connsiteX18" fmla="*/ 418390 w 1345189"/>
              <a:gd name="connsiteY18" fmla="*/ 1526135 h 1768182"/>
              <a:gd name="connsiteX19" fmla="*/ 485626 w 1345189"/>
              <a:gd name="connsiteY19" fmla="*/ 1472347 h 1768182"/>
              <a:gd name="connsiteX20" fmla="*/ 525967 w 1345189"/>
              <a:gd name="connsiteY20" fmla="*/ 1445453 h 1768182"/>
              <a:gd name="connsiteX21" fmla="*/ 579755 w 1345189"/>
              <a:gd name="connsiteY21" fmla="*/ 1378218 h 1768182"/>
              <a:gd name="connsiteX22" fmla="*/ 646990 w 1345189"/>
              <a:gd name="connsiteY22" fmla="*/ 1324430 h 1768182"/>
              <a:gd name="connsiteX23" fmla="*/ 700779 w 1345189"/>
              <a:gd name="connsiteY23" fmla="*/ 1257194 h 1768182"/>
              <a:gd name="connsiteX24" fmla="*/ 727673 w 1345189"/>
              <a:gd name="connsiteY24" fmla="*/ 1216853 h 1768182"/>
              <a:gd name="connsiteX25" fmla="*/ 768014 w 1345189"/>
              <a:gd name="connsiteY25" fmla="*/ 1189959 h 1768182"/>
              <a:gd name="connsiteX26" fmla="*/ 794908 w 1345189"/>
              <a:gd name="connsiteY26" fmla="*/ 1149618 h 1768182"/>
              <a:gd name="connsiteX27" fmla="*/ 835249 w 1345189"/>
              <a:gd name="connsiteY27" fmla="*/ 1109277 h 1768182"/>
              <a:gd name="connsiteX28" fmla="*/ 848696 w 1345189"/>
              <a:gd name="connsiteY28" fmla="*/ 1068935 h 1768182"/>
              <a:gd name="connsiteX29" fmla="*/ 902484 w 1345189"/>
              <a:gd name="connsiteY29" fmla="*/ 988253 h 1768182"/>
              <a:gd name="connsiteX30" fmla="*/ 902484 w 1345189"/>
              <a:gd name="connsiteY30" fmla="*/ 988253 h 1768182"/>
              <a:gd name="connsiteX31" fmla="*/ 956273 w 1345189"/>
              <a:gd name="connsiteY31" fmla="*/ 921018 h 1768182"/>
              <a:gd name="connsiteX32" fmla="*/ 1023508 w 1345189"/>
              <a:gd name="connsiteY32" fmla="*/ 853782 h 1768182"/>
              <a:gd name="connsiteX33" fmla="*/ 1117637 w 1345189"/>
              <a:gd name="connsiteY33" fmla="*/ 746206 h 1768182"/>
              <a:gd name="connsiteX34" fmla="*/ 1131084 w 1345189"/>
              <a:gd name="connsiteY34" fmla="*/ 692418 h 1768182"/>
              <a:gd name="connsiteX35" fmla="*/ 1157979 w 1345189"/>
              <a:gd name="connsiteY35" fmla="*/ 665524 h 1768182"/>
              <a:gd name="connsiteX36" fmla="*/ 1171426 w 1345189"/>
              <a:gd name="connsiteY36" fmla="*/ 611735 h 1768182"/>
              <a:gd name="connsiteX37" fmla="*/ 1225214 w 1345189"/>
              <a:gd name="connsiteY37" fmla="*/ 517606 h 1768182"/>
              <a:gd name="connsiteX38" fmla="*/ 1252108 w 1345189"/>
              <a:gd name="connsiteY38" fmla="*/ 436924 h 1768182"/>
              <a:gd name="connsiteX39" fmla="*/ 1305896 w 1345189"/>
              <a:gd name="connsiteY39" fmla="*/ 302453 h 1768182"/>
              <a:gd name="connsiteX40" fmla="*/ 1319343 w 1345189"/>
              <a:gd name="connsiteY40" fmla="*/ 262112 h 1768182"/>
              <a:gd name="connsiteX41" fmla="*/ 1332790 w 1345189"/>
              <a:gd name="connsiteY41" fmla="*/ 181430 h 1768182"/>
              <a:gd name="connsiteX42" fmla="*/ 1319343 w 1345189"/>
              <a:gd name="connsiteY42" fmla="*/ 20065 h 1768182"/>
              <a:gd name="connsiteX43" fmla="*/ 1265555 w 1345189"/>
              <a:gd name="connsiteY43" fmla="*/ 20065 h 176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5189" h="1768182">
                <a:moveTo>
                  <a:pt x="1265555" y="20065"/>
                </a:moveTo>
                <a:cubicBezTo>
                  <a:pt x="1227455" y="26789"/>
                  <a:pt x="1139397" y="44188"/>
                  <a:pt x="1090743" y="60406"/>
                </a:cubicBezTo>
                <a:cubicBezTo>
                  <a:pt x="1063849" y="69371"/>
                  <a:pt x="1035417" y="74622"/>
                  <a:pt x="1010061" y="87300"/>
                </a:cubicBezTo>
                <a:cubicBezTo>
                  <a:pt x="938736" y="122962"/>
                  <a:pt x="922686" y="136885"/>
                  <a:pt x="821802" y="141088"/>
                </a:cubicBezTo>
                <a:lnTo>
                  <a:pt x="499073" y="154535"/>
                </a:lnTo>
                <a:cubicBezTo>
                  <a:pt x="356437" y="190195"/>
                  <a:pt x="428173" y="176845"/>
                  <a:pt x="283920" y="194877"/>
                </a:cubicBezTo>
                <a:cubicBezTo>
                  <a:pt x="181554" y="228998"/>
                  <a:pt x="231036" y="216211"/>
                  <a:pt x="136002" y="235218"/>
                </a:cubicBezTo>
                <a:cubicBezTo>
                  <a:pt x="122555" y="244183"/>
                  <a:pt x="104226" y="248407"/>
                  <a:pt x="95661" y="262112"/>
                </a:cubicBezTo>
                <a:cubicBezTo>
                  <a:pt x="80636" y="286152"/>
                  <a:pt x="68767" y="342794"/>
                  <a:pt x="68767" y="342794"/>
                </a:cubicBezTo>
                <a:cubicBezTo>
                  <a:pt x="64285" y="522088"/>
                  <a:pt x="62083" y="701454"/>
                  <a:pt x="55320" y="880677"/>
                </a:cubicBezTo>
                <a:cubicBezTo>
                  <a:pt x="49135" y="1044572"/>
                  <a:pt x="58329" y="1006120"/>
                  <a:pt x="28426" y="1095830"/>
                </a:cubicBezTo>
                <a:cubicBezTo>
                  <a:pt x="24459" y="1210882"/>
                  <a:pt x="0" y="1592052"/>
                  <a:pt x="28426" y="1741288"/>
                </a:cubicBezTo>
                <a:cubicBezTo>
                  <a:pt x="31450" y="1757164"/>
                  <a:pt x="55320" y="1759217"/>
                  <a:pt x="68767" y="1768182"/>
                </a:cubicBezTo>
                <a:cubicBezTo>
                  <a:pt x="109198" y="1754705"/>
                  <a:pt x="114692" y="1756805"/>
                  <a:pt x="149449" y="1727841"/>
                </a:cubicBezTo>
                <a:cubicBezTo>
                  <a:pt x="164058" y="1715667"/>
                  <a:pt x="175181" y="1699674"/>
                  <a:pt x="189790" y="1687500"/>
                </a:cubicBezTo>
                <a:cubicBezTo>
                  <a:pt x="202205" y="1677154"/>
                  <a:pt x="217511" y="1670702"/>
                  <a:pt x="230131" y="1660606"/>
                </a:cubicBezTo>
                <a:cubicBezTo>
                  <a:pt x="240031" y="1652686"/>
                  <a:pt x="246883" y="1641319"/>
                  <a:pt x="257026" y="1633712"/>
                </a:cubicBezTo>
                <a:cubicBezTo>
                  <a:pt x="282884" y="1614319"/>
                  <a:pt x="337708" y="1579924"/>
                  <a:pt x="337708" y="1579924"/>
                </a:cubicBezTo>
                <a:cubicBezTo>
                  <a:pt x="384978" y="1509018"/>
                  <a:pt x="337346" y="1560868"/>
                  <a:pt x="418390" y="1526135"/>
                </a:cubicBezTo>
                <a:cubicBezTo>
                  <a:pt x="462959" y="1507034"/>
                  <a:pt x="452261" y="1499038"/>
                  <a:pt x="485626" y="1472347"/>
                </a:cubicBezTo>
                <a:cubicBezTo>
                  <a:pt x="498246" y="1462251"/>
                  <a:pt x="512520" y="1454418"/>
                  <a:pt x="525967" y="1445453"/>
                </a:cubicBezTo>
                <a:cubicBezTo>
                  <a:pt x="552146" y="1366917"/>
                  <a:pt x="518931" y="1439042"/>
                  <a:pt x="579755" y="1378218"/>
                </a:cubicBezTo>
                <a:cubicBezTo>
                  <a:pt x="640579" y="1317394"/>
                  <a:pt x="568454" y="1350609"/>
                  <a:pt x="646990" y="1324430"/>
                </a:cubicBezTo>
                <a:cubicBezTo>
                  <a:pt x="729760" y="1200272"/>
                  <a:pt x="624140" y="1352991"/>
                  <a:pt x="700779" y="1257194"/>
                </a:cubicBezTo>
                <a:cubicBezTo>
                  <a:pt x="710875" y="1244574"/>
                  <a:pt x="716245" y="1228281"/>
                  <a:pt x="727673" y="1216853"/>
                </a:cubicBezTo>
                <a:cubicBezTo>
                  <a:pt x="739101" y="1205425"/>
                  <a:pt x="754567" y="1198924"/>
                  <a:pt x="768014" y="1189959"/>
                </a:cubicBezTo>
                <a:cubicBezTo>
                  <a:pt x="776979" y="1176512"/>
                  <a:pt x="784562" y="1162033"/>
                  <a:pt x="794908" y="1149618"/>
                </a:cubicBezTo>
                <a:cubicBezTo>
                  <a:pt x="807082" y="1135009"/>
                  <a:pt x="824700" y="1125100"/>
                  <a:pt x="835249" y="1109277"/>
                </a:cubicBezTo>
                <a:cubicBezTo>
                  <a:pt x="843112" y="1097483"/>
                  <a:pt x="841812" y="1081326"/>
                  <a:pt x="848696" y="1068935"/>
                </a:cubicBezTo>
                <a:cubicBezTo>
                  <a:pt x="864393" y="1040680"/>
                  <a:pt x="884555" y="1015147"/>
                  <a:pt x="902484" y="988253"/>
                </a:cubicBezTo>
                <a:lnTo>
                  <a:pt x="902484" y="988253"/>
                </a:lnTo>
                <a:cubicBezTo>
                  <a:pt x="1007319" y="883421"/>
                  <a:pt x="837561" y="1056690"/>
                  <a:pt x="956273" y="921018"/>
                </a:cubicBezTo>
                <a:cubicBezTo>
                  <a:pt x="977144" y="897165"/>
                  <a:pt x="1005927" y="880154"/>
                  <a:pt x="1023508" y="853782"/>
                </a:cubicBezTo>
                <a:cubicBezTo>
                  <a:pt x="1086261" y="759653"/>
                  <a:pt x="1050402" y="791029"/>
                  <a:pt x="1117637" y="746206"/>
                </a:cubicBezTo>
                <a:cubicBezTo>
                  <a:pt x="1122119" y="728277"/>
                  <a:pt x="1122819" y="708948"/>
                  <a:pt x="1131084" y="692418"/>
                </a:cubicBezTo>
                <a:cubicBezTo>
                  <a:pt x="1136754" y="681078"/>
                  <a:pt x="1152309" y="676864"/>
                  <a:pt x="1157979" y="665524"/>
                </a:cubicBezTo>
                <a:cubicBezTo>
                  <a:pt x="1166244" y="648994"/>
                  <a:pt x="1164937" y="629040"/>
                  <a:pt x="1171426" y="611735"/>
                </a:cubicBezTo>
                <a:cubicBezTo>
                  <a:pt x="1235819" y="440020"/>
                  <a:pt x="1162795" y="658048"/>
                  <a:pt x="1225214" y="517606"/>
                </a:cubicBezTo>
                <a:cubicBezTo>
                  <a:pt x="1236728" y="491701"/>
                  <a:pt x="1239430" y="462280"/>
                  <a:pt x="1252108" y="436924"/>
                </a:cubicBezTo>
                <a:cubicBezTo>
                  <a:pt x="1291680" y="357779"/>
                  <a:pt x="1272663" y="402152"/>
                  <a:pt x="1305896" y="302453"/>
                </a:cubicBezTo>
                <a:cubicBezTo>
                  <a:pt x="1310378" y="289006"/>
                  <a:pt x="1317013" y="276094"/>
                  <a:pt x="1319343" y="262112"/>
                </a:cubicBezTo>
                <a:lnTo>
                  <a:pt x="1332790" y="181430"/>
                </a:lnTo>
                <a:cubicBezTo>
                  <a:pt x="1328308" y="127642"/>
                  <a:pt x="1345189" y="67449"/>
                  <a:pt x="1319343" y="20065"/>
                </a:cubicBezTo>
                <a:cubicBezTo>
                  <a:pt x="1308399" y="0"/>
                  <a:pt x="1303655" y="13342"/>
                  <a:pt x="1265555" y="20065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1314" name="Picture 2" descr="C:\Users\WG.Chang\Google 雲端硬碟\IMAG1197.jpg"/>
          <p:cNvPicPr>
            <a:picLocks noChangeAspect="1" noChangeArrowheads="1"/>
          </p:cNvPicPr>
          <p:nvPr/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2051720" y="332656"/>
            <a:ext cx="4986666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肌肉結構</a:t>
            </a:r>
            <a:r>
              <a:rPr lang="en-US" altLang="zh-TW" dirty="0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dirty="0" smtClean="0">
                <a:solidFill>
                  <a:srgbClr val="7B98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旋轉肌群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20AD5F04-DB3C-4488-BCF3-E903A1C902ED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40" name="Picture 1026" descr="Rotator cuff musc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直線單箭頭接點 4"/>
          <p:cNvCxnSpPr/>
          <p:nvPr/>
        </p:nvCxnSpPr>
        <p:spPr>
          <a:xfrm rot="10800000" flipV="1">
            <a:off x="1187450" y="836613"/>
            <a:ext cx="1368425" cy="11525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6" y="1124744"/>
            <a:ext cx="372730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                棘上肌                      </a:t>
            </a:r>
            <a:endParaRPr lang="zh-TW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7280349" y="4869161"/>
            <a:ext cx="186365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小圓肌</a:t>
            </a:r>
            <a:endParaRPr lang="en-US" altLang="zh-TW" sz="2400" b="1" dirty="0" smtClean="0"/>
          </a:p>
          <a:p>
            <a:endParaRPr lang="en-US" altLang="zh-TW" sz="2400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3419872" y="4869160"/>
            <a:ext cx="208823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        棘下肌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                      </a:t>
            </a:r>
            <a:endParaRPr lang="zh-TW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0" y="4941168"/>
            <a:ext cx="208823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     肩胛下肌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                      </a:t>
            </a:r>
            <a:endParaRPr lang="zh-TW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683568" y="6146140"/>
            <a:ext cx="3744416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                    腹側                    </a:t>
            </a:r>
            <a:endParaRPr lang="zh-TW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4716016" y="6165304"/>
            <a:ext cx="3744416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                    背側                    </a:t>
            </a:r>
            <a:endParaRPr lang="zh-TW" altLang="en-US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大綱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解剖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常見運動傷害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介紹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處置方式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預防與保健方式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結語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解剖介紹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肩關節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骨頭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肱骨、鎖骨、肩胛骨 三骨組成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Picture 4" descr="C:\My Documents\圖檔\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398815" cy="378904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盂肱關節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348880"/>
            <a:ext cx="5472336" cy="425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A6961-9F5B-4BC6-A231-3A7D03E99C4E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zh-TW" altLang="en-US" smtClean="0">
                <a:ea typeface="標楷體" pitchFamily="65" charset="-120"/>
              </a:rPr>
              <a:t>骨性組織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肱骨</a:t>
            </a:r>
          </a:p>
        </p:txBody>
      </p:sp>
      <p:pic>
        <p:nvPicPr>
          <p:cNvPr id="4102" name="Picture 9" descr="humeri b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688" y="1600200"/>
            <a:ext cx="27193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humeri bon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524000"/>
            <a:ext cx="2657475" cy="533400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95955-CAE9-48DD-BE75-CCDF475B72A0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骨性組織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尺骨</a:t>
            </a:r>
          </a:p>
          <a:p>
            <a:pPr eaLnBrk="1" hangingPunct="1"/>
            <a:r>
              <a:rPr lang="zh-TW" altLang="en-US" sz="2800" smtClean="0">
                <a:ea typeface="標楷體" pitchFamily="65" charset="-120"/>
              </a:rPr>
              <a:t>橈骨</a:t>
            </a:r>
          </a:p>
        </p:txBody>
      </p:sp>
      <p:pic>
        <p:nvPicPr>
          <p:cNvPr id="5126" name="Picture 11" descr="Radius and un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28082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Radius and unla2(p33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524000"/>
            <a:ext cx="2887663" cy="533400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1420</Words>
  <Application>Microsoft Office PowerPoint</Application>
  <PresentationFormat>如螢幕大小 (4:3)</PresentationFormat>
  <Paragraphs>277</Paragraphs>
  <Slides>36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肩部之運動傷害防護與處置</vt:lpstr>
      <vt:lpstr>肩關節重要性</vt:lpstr>
      <vt:lpstr>Shoulder Joint</vt:lpstr>
      <vt:lpstr>大綱</vt:lpstr>
      <vt:lpstr>解剖介紹</vt:lpstr>
      <vt:lpstr>肩關節 骨頭</vt:lpstr>
      <vt:lpstr>盂肱關節</vt:lpstr>
      <vt:lpstr>骨性組織</vt:lpstr>
      <vt:lpstr>骨性組織</vt:lpstr>
      <vt:lpstr>投影片 10</vt:lpstr>
      <vt:lpstr> 2.關節、關節束和韌帶(1)   </vt:lpstr>
      <vt:lpstr>關節盂</vt:lpstr>
      <vt:lpstr>投影片 13</vt:lpstr>
      <vt:lpstr> 3.肩部肌肉(1) </vt:lpstr>
      <vt:lpstr>棘上肌 </vt:lpstr>
      <vt:lpstr>棘下肌 </vt:lpstr>
      <vt:lpstr>小圓肌 </vt:lpstr>
      <vt:lpstr>大圓肌 </vt:lpstr>
      <vt:lpstr>肩胛下肌 </vt:lpstr>
      <vt:lpstr>投影片 20</vt:lpstr>
      <vt:lpstr>投影片 21</vt:lpstr>
      <vt:lpstr> 3.肩部肌肉(2)  </vt:lpstr>
      <vt:lpstr>肩胛提肌 </vt:lpstr>
      <vt:lpstr>大菱形肌</vt:lpstr>
      <vt:lpstr>小菱形肌 </vt:lpstr>
      <vt:lpstr>斜方肌 </vt:lpstr>
      <vt:lpstr> 3.肩部肌肉(3)  </vt:lpstr>
      <vt:lpstr>胸大肌 </vt:lpstr>
      <vt:lpstr>三角肌(前後觀) </vt:lpstr>
      <vt:lpstr>背闊肌 </vt:lpstr>
      <vt:lpstr>肱二頭肌 </vt:lpstr>
      <vt:lpstr> 肱三頭肌 </vt:lpstr>
      <vt:lpstr>肌肉與肩胛穩定</vt:lpstr>
      <vt:lpstr>投影片 34</vt:lpstr>
      <vt:lpstr>投影片 35</vt:lpstr>
      <vt:lpstr>肌肉結構-旋轉肌群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肩關節之運動傷害防護與處置</dc:title>
  <dc:creator>WGChang</dc:creator>
  <cp:lastModifiedBy>WGChang</cp:lastModifiedBy>
  <cp:revision>68</cp:revision>
  <dcterms:created xsi:type="dcterms:W3CDTF">2018-04-14T04:31:48Z</dcterms:created>
  <dcterms:modified xsi:type="dcterms:W3CDTF">2018-07-23T04:02:50Z</dcterms:modified>
</cp:coreProperties>
</file>