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Shape 6"/>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88" name="Shape 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59" name="Shape 1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Shape 164"/>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7" name="Shape 1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1" name="Shape 1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9" name="Shape 1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46" name="Shape 1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Shape 18"/>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Shape 19"/>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lvl="2"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lvl="3"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lvl="4"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Shape 2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Shape 2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4" name="Shape 74"/>
        <p:cNvGrpSpPr/>
        <p:nvPr/>
      </p:nvGrpSpPr>
      <p:grpSpPr>
        <a:xfrm>
          <a:off x="0" y="0"/>
          <a:ext cx="0" cy="0"/>
          <a:chOff x="0" y="0"/>
          <a:chExt cx="0" cy="0"/>
        </a:xfrm>
      </p:grpSpPr>
      <p:sp>
        <p:nvSpPr>
          <p:cNvPr id="75" name="Shape 7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Shape 76"/>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7" name="Shape 7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0" name="Shape 80"/>
        <p:cNvGrpSpPr/>
        <p:nvPr/>
      </p:nvGrpSpPr>
      <p:grpSpPr>
        <a:xfrm>
          <a:off x="0" y="0"/>
          <a:ext cx="0" cy="0"/>
          <a:chOff x="0" y="0"/>
          <a:chExt cx="0" cy="0"/>
        </a:xfrm>
      </p:grpSpPr>
      <p:sp>
        <p:nvSpPr>
          <p:cNvPr id="81" name="Shape 81"/>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Shape 82"/>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83" name="Shape 8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Shape 8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Shape 8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Shape 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Shape 25"/>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26" name="Shape 2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Shape 2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29" name="Shape 29"/>
        <p:cNvGrpSpPr/>
        <p:nvPr/>
      </p:nvGrpSpPr>
      <p:grpSpPr>
        <a:xfrm>
          <a:off x="0" y="0"/>
          <a:ext cx="0" cy="0"/>
          <a:chOff x="0" y="0"/>
          <a:chExt cx="0" cy="0"/>
        </a:xfrm>
      </p:grpSpPr>
      <p:sp>
        <p:nvSpPr>
          <p:cNvPr id="30" name="Shape 30"/>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Shape 31"/>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2" name="Shape 3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Shape 3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Shape 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35" name="Shape 35"/>
        <p:cNvGrpSpPr/>
        <p:nvPr/>
      </p:nvGrpSpPr>
      <p:grpSpPr>
        <a:xfrm>
          <a:off x="0" y="0"/>
          <a:ext cx="0" cy="0"/>
          <a:chOff x="0" y="0"/>
          <a:chExt cx="0" cy="0"/>
        </a:xfrm>
      </p:grpSpPr>
      <p:sp>
        <p:nvSpPr>
          <p:cNvPr id="36" name="Shape 3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Shape 37"/>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rgbClr val="0000FF"/>
              </a:buClr>
              <a:buSzPts val="2800"/>
              <a:buFont typeface="Arial"/>
              <a:buChar char="•"/>
              <a:defRPr b="0" i="0" sz="2800" u="none" cap="none" strike="noStrike">
                <a:solidFill>
                  <a:srgbClr val="0000FF"/>
                </a:solidFill>
                <a:latin typeface="Arial"/>
                <a:ea typeface="Arial"/>
                <a:cs typeface="Arial"/>
                <a:sym typeface="Arial"/>
              </a:defRPr>
            </a:lvl1pPr>
            <a:lvl2pPr indent="-381000" lvl="1" marL="9144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8" name="Shape 38"/>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rgbClr val="0000FF"/>
              </a:buClr>
              <a:buSzPts val="2800"/>
              <a:buFont typeface="Arial"/>
              <a:buChar char="•"/>
              <a:defRPr b="0" i="0" sz="2800" u="none" cap="none" strike="noStrike">
                <a:solidFill>
                  <a:srgbClr val="0000FF"/>
                </a:solidFill>
                <a:latin typeface="Arial"/>
                <a:ea typeface="Arial"/>
                <a:cs typeface="Arial"/>
                <a:sym typeface="Arial"/>
              </a:defRPr>
            </a:lvl1pPr>
            <a:lvl2pPr indent="-381000" lvl="1" marL="9144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9" name="Shape 3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42" name="Shape 42"/>
        <p:cNvGrpSpPr/>
        <p:nvPr/>
      </p:nvGrpSpPr>
      <p:grpSpPr>
        <a:xfrm>
          <a:off x="0" y="0"/>
          <a:ext cx="0" cy="0"/>
          <a:chOff x="0" y="0"/>
          <a:chExt cx="0" cy="0"/>
        </a:xfrm>
      </p:grpSpPr>
      <p:sp>
        <p:nvSpPr>
          <p:cNvPr id="43" name="Shape 4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Shape 44"/>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rgbClr val="0000FF"/>
              </a:buClr>
              <a:buSzPts val="2400"/>
              <a:buFont typeface="Arial"/>
              <a:buNone/>
              <a:defRPr b="1" i="0" sz="2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5" name="Shape 45"/>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rgbClr val="0000FF"/>
              </a:buClr>
              <a:buSzPts val="2400"/>
              <a:buFont typeface="Arial"/>
              <a:buChar char="•"/>
              <a:defRPr b="0" i="0" sz="2400" u="none" cap="none" strike="noStrike">
                <a:solidFill>
                  <a:srgbClr val="0000FF"/>
                </a:solidFill>
                <a:latin typeface="Arial"/>
                <a:ea typeface="Arial"/>
                <a:cs typeface="Arial"/>
                <a:sym typeface="Arial"/>
              </a:defRPr>
            </a:lvl1pPr>
            <a:lvl2pPr indent="-355600" lvl="1" marL="9144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30200" lvl="3" marL="18288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4pPr>
            <a:lvl5pPr indent="-330200" lvl="4" marL="22860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6" name="Shape 46"/>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rgbClr val="0000FF"/>
              </a:buClr>
              <a:buSzPts val="2400"/>
              <a:buFont typeface="Arial"/>
              <a:buNone/>
              <a:defRPr b="1" i="0" sz="2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7" name="Shape 47"/>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rgbClr val="0000FF"/>
              </a:buClr>
              <a:buSzPts val="2400"/>
              <a:buFont typeface="Arial"/>
              <a:buChar char="•"/>
              <a:defRPr b="0" i="0" sz="2400" u="none" cap="none" strike="noStrike">
                <a:solidFill>
                  <a:srgbClr val="0000FF"/>
                </a:solidFill>
                <a:latin typeface="Arial"/>
                <a:ea typeface="Arial"/>
                <a:cs typeface="Arial"/>
                <a:sym typeface="Arial"/>
              </a:defRPr>
            </a:lvl1pPr>
            <a:lvl2pPr indent="-355600" lvl="1" marL="9144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30200" lvl="3" marL="18288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4pPr>
            <a:lvl5pPr indent="-330200" lvl="4" marL="22860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8" name="Shape 4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Shape 4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Shape 5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51" name="Shape 51"/>
        <p:cNvGrpSpPr/>
        <p:nvPr/>
      </p:nvGrpSpPr>
      <p:grpSpPr>
        <a:xfrm>
          <a:off x="0" y="0"/>
          <a:ext cx="0" cy="0"/>
          <a:chOff x="0" y="0"/>
          <a:chExt cx="0" cy="0"/>
        </a:xfrm>
      </p:grpSpPr>
      <p:sp>
        <p:nvSpPr>
          <p:cNvPr id="52" name="Shape 5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3" name="Shape 5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56" name="Shape 56"/>
        <p:cNvGrpSpPr/>
        <p:nvPr/>
      </p:nvGrpSpPr>
      <p:grpSpPr>
        <a:xfrm>
          <a:off x="0" y="0"/>
          <a:ext cx="0" cy="0"/>
          <a:chOff x="0" y="0"/>
          <a:chExt cx="0" cy="0"/>
        </a:xfrm>
      </p:grpSpPr>
      <p:sp>
        <p:nvSpPr>
          <p:cNvPr id="57" name="Shape 5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Shape 5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0" name="Shape 60"/>
        <p:cNvGrpSpPr/>
        <p:nvPr/>
      </p:nvGrpSpPr>
      <p:grpSpPr>
        <a:xfrm>
          <a:off x="0" y="0"/>
          <a:ext cx="0" cy="0"/>
          <a:chOff x="0" y="0"/>
          <a:chExt cx="0" cy="0"/>
        </a:xfrm>
      </p:grpSpPr>
      <p:sp>
        <p:nvSpPr>
          <p:cNvPr id="61" name="Shape 61"/>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Shape 62"/>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63" name="Shape 63"/>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rgbClr val="0000FF"/>
              </a:buClr>
              <a:buSzPts val="1400"/>
              <a:buFont typeface="Arial"/>
              <a:buNone/>
              <a:defRPr b="0" i="0" sz="1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64" name="Shape 6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Shape 6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67" name="Shape 67"/>
        <p:cNvGrpSpPr/>
        <p:nvPr/>
      </p:nvGrpSpPr>
      <p:grpSpPr>
        <a:xfrm>
          <a:off x="0" y="0"/>
          <a:ext cx="0" cy="0"/>
          <a:chOff x="0" y="0"/>
          <a:chExt cx="0" cy="0"/>
        </a:xfrm>
      </p:grpSpPr>
      <p:sp>
        <p:nvSpPr>
          <p:cNvPr id="68" name="Shape 68"/>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 name="Shape 69"/>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rgbClr val="0000FF"/>
              </a:buClr>
              <a:buSzPts val="3200"/>
              <a:buFont typeface="Arial"/>
              <a:buNone/>
              <a:defRPr b="0" i="0" sz="3200" u="none" cap="none" strike="noStrike">
                <a:solidFill>
                  <a:srgbClr val="0000FF"/>
                </a:solidFill>
                <a:latin typeface="Arial"/>
                <a:ea typeface="Arial"/>
                <a:cs typeface="Arial"/>
                <a:sym typeface="Arial"/>
              </a:defRPr>
            </a:lvl1pPr>
            <a:lvl2pPr lvl="1"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lvl="2"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lvl="3"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lvl="4"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 name="Shape 70"/>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rgbClr val="0000FF"/>
              </a:buClr>
              <a:buSzPts val="1400"/>
              <a:buFont typeface="Arial"/>
              <a:buNone/>
              <a:defRPr b="0" i="0" sz="1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1" name="Shape 7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9AB5E4"/>
            </a:gs>
            <a:gs pos="100000">
              <a:srgbClr val="C2D1ED"/>
            </a:gs>
          </a:gsLst>
          <a:lin ang="5400000" scaled="0"/>
        </a:grad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Shape 1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12" name="Shape 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Shape 15"/>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Shape 16"/>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Shape 90"/>
          <p:cNvSpPr txBox="1"/>
          <p:nvPr>
            <p:ph type="ctrTitle"/>
          </p:nvPr>
        </p:nvSpPr>
        <p:spPr>
          <a:xfrm>
            <a:off x="1259632" y="2060848"/>
            <a:ext cx="6422231" cy="1401367"/>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CH17跨文化溝通原則-1</a:t>
            </a:r>
            <a:br>
              <a:rPr b="0" i="0" lang="zh-TW" sz="4400" u="none" cap="none" strike="noStrike">
                <a:solidFill>
                  <a:srgbClr val="000000"/>
                </a:solidFill>
                <a:latin typeface="Arial"/>
                <a:ea typeface="Arial"/>
                <a:cs typeface="Arial"/>
                <a:sym typeface="Arial"/>
              </a:rPr>
            </a:br>
            <a:br>
              <a:rPr b="0" i="0" lang="zh-TW" sz="4400" u="none" cap="none" strike="noStrike">
                <a:solidFill>
                  <a:srgbClr val="000000"/>
                </a:solidFill>
                <a:latin typeface="Arial"/>
                <a:ea typeface="Arial"/>
                <a:cs typeface="Arial"/>
                <a:sym typeface="Arial"/>
              </a:rPr>
            </a:br>
            <a:r>
              <a:rPr b="0" i="0" lang="zh-TW" sz="4400" u="none" cap="none" strike="noStrike">
                <a:solidFill>
                  <a:srgbClr val="000000"/>
                </a:solidFill>
                <a:latin typeface="Arial"/>
                <a:ea typeface="Arial"/>
                <a:cs typeface="Arial"/>
                <a:sym typeface="Arial"/>
              </a:rPr>
              <a:t>馬鈺龍</a:t>
            </a:r>
            <a:endParaRPr b="0" i="0" sz="4400" u="none" cap="none" strike="noStrike">
              <a:solidFill>
                <a:srgbClr val="000000"/>
              </a:solidFill>
              <a:latin typeface="Arial"/>
              <a:ea typeface="Arial"/>
              <a:cs typeface="Arial"/>
              <a:sym typeface="Arial"/>
            </a:endParaRPr>
          </a:p>
        </p:txBody>
      </p:sp>
      <p:sp>
        <p:nvSpPr>
          <p:cNvPr id="91" name="Shape 91"/>
          <p:cNvSpPr txBox="1"/>
          <p:nvPr>
            <p:ph idx="1" type="subTitle"/>
          </p:nvPr>
        </p:nvSpPr>
        <p:spPr>
          <a:xfrm>
            <a:off x="1115616" y="3068960"/>
            <a:ext cx="6858000" cy="1655762"/>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2800"/>
              <a:buFont typeface="Arial"/>
              <a:buNone/>
            </a:pPr>
            <a:r>
              <a:t/>
            </a:r>
            <a:endParaRPr b="0" i="0" sz="2800" u="none" cap="none" strike="noStrike">
              <a:solidFill>
                <a:srgbClr val="898989"/>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三、跨文化溝通的障礙與對策</a:t>
            </a:r>
            <a:endParaRPr b="0" i="0" sz="4400" u="none" cap="none" strike="noStrike">
              <a:solidFill>
                <a:srgbClr val="000000"/>
              </a:solidFill>
              <a:latin typeface="Arial"/>
              <a:ea typeface="Arial"/>
              <a:cs typeface="Arial"/>
              <a:sym typeface="Arial"/>
            </a:endParaRPr>
          </a:p>
        </p:txBody>
      </p:sp>
      <p:sp>
        <p:nvSpPr>
          <p:cNvPr id="156" name="Shape 15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ctr">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跨文化溝通的障礙</a:t>
            </a:r>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（1）言語和非言語</a:t>
            </a:r>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（2）信仰與行為</a:t>
            </a:r>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（3）文化的多樣性</a:t>
            </a:r>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a:p>
            <a:pPr indent="-139700" lvl="0" marL="34290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Shape 16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62" name="Shape 16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如何克服障礙？</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（1）從態度和認識提高敏感度，提高我們的地球村意識。</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（2）掌握外語工具。</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（3）多與不同文化背景的人士交往。</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Shape 16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68" name="Shape 168"/>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FF"/>
              </a:buClr>
              <a:buSzPts val="8000"/>
              <a:buFont typeface="Arial"/>
              <a:buNone/>
            </a:pPr>
            <a:r>
              <a:t/>
            </a:r>
            <a:endParaRPr b="0" i="0" sz="8000" u="none" cap="none" strike="noStrike">
              <a:solidFill>
                <a:srgbClr val="0000FF"/>
              </a:solidFill>
              <a:latin typeface="Arial"/>
              <a:ea typeface="Arial"/>
              <a:cs typeface="Arial"/>
              <a:sym typeface="Arial"/>
            </a:endParaRPr>
          </a:p>
          <a:p>
            <a:pPr indent="0" lvl="0" marL="0" marR="0" rtl="0" algn="ctr">
              <a:lnSpc>
                <a:spcPct val="100000"/>
              </a:lnSpc>
              <a:spcBef>
                <a:spcPts val="800"/>
              </a:spcBef>
              <a:spcAft>
                <a:spcPts val="0"/>
              </a:spcAft>
              <a:buClr>
                <a:srgbClr val="0000FF"/>
              </a:buClr>
              <a:buSzPts val="8000"/>
              <a:buFont typeface="Arial"/>
              <a:buNone/>
            </a:pPr>
            <a:r>
              <a:rPr b="0" i="0" lang="zh-TW" sz="8000" u="none" cap="none" strike="noStrike">
                <a:solidFill>
                  <a:srgbClr val="0000FF"/>
                </a:solidFill>
                <a:latin typeface="Arial"/>
                <a:ea typeface="Arial"/>
                <a:cs typeface="Arial"/>
                <a:sym typeface="Arial"/>
              </a:rPr>
              <a:t>謝謝</a:t>
            </a:r>
            <a:endParaRPr b="0" i="0" sz="8000" u="none" cap="none" strike="noStrike">
              <a:solidFill>
                <a:srgbClr val="0000F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Shape 9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前言</a:t>
            </a:r>
            <a:endParaRPr b="0" i="0" sz="4400" u="none" cap="none" strike="noStrike">
              <a:solidFill>
                <a:srgbClr val="000000"/>
              </a:solidFill>
              <a:latin typeface="Arial"/>
              <a:ea typeface="Arial"/>
              <a:cs typeface="Arial"/>
              <a:sym typeface="Arial"/>
            </a:endParaRPr>
          </a:p>
        </p:txBody>
      </p:sp>
      <p:sp>
        <p:nvSpPr>
          <p:cNvPr id="97" name="Shape 9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一、什麼是跨文化溝通？</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二、影響跨文化溝通的主要因素</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三、跨文化溝通的障礙與對策</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a:p>
            <a:pPr indent="-139700" lvl="0" marL="34290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Shape 10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一、什麼是跨文化溝通？</a:t>
            </a:r>
            <a:endParaRPr b="0" i="0" sz="4400" u="none" cap="none" strike="noStrike">
              <a:solidFill>
                <a:srgbClr val="000000"/>
              </a:solidFill>
              <a:latin typeface="Arial"/>
              <a:ea typeface="Arial"/>
              <a:cs typeface="Arial"/>
              <a:sym typeface="Arial"/>
            </a:endParaRPr>
          </a:p>
        </p:txBody>
      </p:sp>
      <p:sp>
        <p:nvSpPr>
          <p:cNvPr id="103" name="Shape 10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跨文化溝通是指跨文化組織中擁有不同文化背景的人們之間的訊息、知識和情感的互相傳遞、交流和理解過程。</a:t>
            </a:r>
            <a:endParaRPr/>
          </a:p>
        </p:txBody>
      </p:sp>
      <p:pic>
        <p:nvPicPr>
          <p:cNvPr id="104" name="Shape 104"/>
          <p:cNvPicPr preferRelativeResize="0"/>
          <p:nvPr/>
        </p:nvPicPr>
        <p:blipFill rotWithShape="1">
          <a:blip r:embed="rId3">
            <a:alphaModFix/>
          </a:blip>
          <a:srcRect b="0" l="0" r="0" t="0"/>
          <a:stretch/>
        </p:blipFill>
        <p:spPr>
          <a:xfrm>
            <a:off x="2032000" y="3140968"/>
            <a:ext cx="5080000" cy="3390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Shape 10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333333"/>
              </a:buClr>
              <a:buSzPts val="4400"/>
              <a:buFont typeface="Arial"/>
              <a:buNone/>
            </a:pPr>
            <a:r>
              <a:rPr b="1" i="0" lang="zh-TW" sz="4400" u="none" cap="none" strike="noStrike">
                <a:solidFill>
                  <a:srgbClr val="333333"/>
                </a:solidFill>
                <a:latin typeface="Arial"/>
                <a:ea typeface="Arial"/>
                <a:cs typeface="Arial"/>
                <a:sym typeface="Arial"/>
              </a:rPr>
              <a:t>二、影響跨文化溝通的主要因素</a:t>
            </a:r>
            <a:br>
              <a:rPr b="1" i="0" lang="zh-TW" sz="4400" u="none" cap="none" strike="noStrike">
                <a:solidFill>
                  <a:srgbClr val="333333"/>
                </a:solidFill>
                <a:latin typeface="Arial"/>
                <a:ea typeface="Arial"/>
                <a:cs typeface="Arial"/>
                <a:sym typeface="Arial"/>
              </a:rPr>
            </a:br>
            <a:endParaRPr b="0" i="0" sz="4400" u="none" cap="none" strike="noStrike">
              <a:solidFill>
                <a:srgbClr val="000000"/>
              </a:solidFill>
              <a:latin typeface="Arial"/>
              <a:ea typeface="Arial"/>
              <a:cs typeface="Arial"/>
              <a:sym typeface="Arial"/>
            </a:endParaRPr>
          </a:p>
        </p:txBody>
      </p:sp>
      <p:grpSp>
        <p:nvGrpSpPr>
          <p:cNvPr id="110" name="Shape 110"/>
          <p:cNvGrpSpPr/>
          <p:nvPr/>
        </p:nvGrpSpPr>
        <p:grpSpPr>
          <a:xfrm>
            <a:off x="918105" y="1601247"/>
            <a:ext cx="7307788" cy="4523868"/>
            <a:chOff x="460905" y="1047"/>
            <a:chExt cx="7307788" cy="4523868"/>
          </a:xfrm>
        </p:grpSpPr>
        <p:sp>
          <p:nvSpPr>
            <p:cNvPr id="111" name="Shape 111"/>
            <p:cNvSpPr/>
            <p:nvPr/>
          </p:nvSpPr>
          <p:spPr>
            <a:xfrm>
              <a:off x="460905" y="1047"/>
              <a:ext cx="3479899" cy="208793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2" name="Shape 112"/>
            <p:cNvSpPr txBox="1"/>
            <p:nvPr/>
          </p:nvSpPr>
          <p:spPr>
            <a:xfrm>
              <a:off x="460905" y="1047"/>
              <a:ext cx="3479899" cy="2087939"/>
            </a:xfrm>
            <a:prstGeom prst="rect">
              <a:avLst/>
            </a:prstGeom>
            <a:noFill/>
            <a:ln>
              <a:noFill/>
            </a:ln>
          </p:spPr>
          <p:txBody>
            <a:bodyPr anchorCtr="0" anchor="ctr" bIns="224775" lIns="224775" spcFirstLastPara="1" rIns="224775" wrap="square" tIns="224775">
              <a:noAutofit/>
            </a:bodyPr>
            <a:lstStyle/>
            <a:p>
              <a:pPr indent="0" lvl="0" marL="0" marR="0" rtl="0" algn="ctr">
                <a:lnSpc>
                  <a:spcPct val="90000"/>
                </a:lnSpc>
                <a:spcBef>
                  <a:spcPts val="0"/>
                </a:spcBef>
                <a:spcAft>
                  <a:spcPts val="0"/>
                </a:spcAft>
                <a:buNone/>
              </a:pPr>
              <a:r>
                <a:rPr b="0" i="0" lang="zh-TW" sz="5900" u="none" cap="none" strike="noStrike">
                  <a:solidFill>
                    <a:schemeClr val="lt1"/>
                  </a:solidFill>
                  <a:latin typeface="Calibri"/>
                  <a:ea typeface="Calibri"/>
                  <a:cs typeface="Calibri"/>
                  <a:sym typeface="Calibri"/>
                </a:rPr>
                <a:t>感知</a:t>
              </a:r>
              <a:endParaRPr b="0" i="0" sz="5900" u="none" cap="none" strike="noStrike">
                <a:solidFill>
                  <a:schemeClr val="lt1"/>
                </a:solidFill>
                <a:latin typeface="Calibri"/>
                <a:ea typeface="Calibri"/>
                <a:cs typeface="Calibri"/>
                <a:sym typeface="Calibri"/>
              </a:endParaRPr>
            </a:p>
          </p:txBody>
        </p:sp>
        <p:sp>
          <p:nvSpPr>
            <p:cNvPr id="113" name="Shape 113"/>
            <p:cNvSpPr/>
            <p:nvPr/>
          </p:nvSpPr>
          <p:spPr>
            <a:xfrm>
              <a:off x="4288794" y="1047"/>
              <a:ext cx="3479899" cy="208793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4" name="Shape 114"/>
            <p:cNvSpPr txBox="1"/>
            <p:nvPr/>
          </p:nvSpPr>
          <p:spPr>
            <a:xfrm>
              <a:off x="4288794" y="1047"/>
              <a:ext cx="3479899" cy="2087939"/>
            </a:xfrm>
            <a:prstGeom prst="rect">
              <a:avLst/>
            </a:prstGeom>
            <a:noFill/>
            <a:ln>
              <a:noFill/>
            </a:ln>
          </p:spPr>
          <p:txBody>
            <a:bodyPr anchorCtr="0" anchor="ctr" bIns="224775" lIns="224775" spcFirstLastPara="1" rIns="224775" wrap="square" tIns="224775">
              <a:noAutofit/>
            </a:bodyPr>
            <a:lstStyle/>
            <a:p>
              <a:pPr indent="0" lvl="0" marL="0" marR="0" rtl="0" algn="ctr">
                <a:lnSpc>
                  <a:spcPct val="90000"/>
                </a:lnSpc>
                <a:spcBef>
                  <a:spcPts val="0"/>
                </a:spcBef>
                <a:spcAft>
                  <a:spcPts val="0"/>
                </a:spcAft>
                <a:buNone/>
              </a:pPr>
              <a:r>
                <a:rPr b="0" i="0" lang="zh-TW" sz="5900" u="none" cap="none" strike="noStrike">
                  <a:solidFill>
                    <a:schemeClr val="lt1"/>
                  </a:solidFill>
                  <a:latin typeface="Calibri"/>
                  <a:ea typeface="Calibri"/>
                  <a:cs typeface="Calibri"/>
                  <a:sym typeface="Calibri"/>
                </a:rPr>
                <a:t>成見</a:t>
              </a:r>
              <a:endParaRPr b="0" i="0" sz="5900" u="none" cap="none" strike="noStrike">
                <a:solidFill>
                  <a:schemeClr val="lt1"/>
                </a:solidFill>
                <a:latin typeface="Calibri"/>
                <a:ea typeface="Calibri"/>
                <a:cs typeface="Calibri"/>
                <a:sym typeface="Calibri"/>
              </a:endParaRPr>
            </a:p>
          </p:txBody>
        </p:sp>
        <p:sp>
          <p:nvSpPr>
            <p:cNvPr id="115" name="Shape 115"/>
            <p:cNvSpPr/>
            <p:nvPr/>
          </p:nvSpPr>
          <p:spPr>
            <a:xfrm>
              <a:off x="460905" y="2436976"/>
              <a:ext cx="3479899" cy="208793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6" name="Shape 116"/>
            <p:cNvSpPr txBox="1"/>
            <p:nvPr/>
          </p:nvSpPr>
          <p:spPr>
            <a:xfrm>
              <a:off x="460905" y="2436976"/>
              <a:ext cx="3479899" cy="2087939"/>
            </a:xfrm>
            <a:prstGeom prst="rect">
              <a:avLst/>
            </a:prstGeom>
            <a:noFill/>
            <a:ln>
              <a:noFill/>
            </a:ln>
          </p:spPr>
          <p:txBody>
            <a:bodyPr anchorCtr="0" anchor="ctr" bIns="224775" lIns="224775" spcFirstLastPara="1" rIns="224775" wrap="square" tIns="224775">
              <a:noAutofit/>
            </a:bodyPr>
            <a:lstStyle/>
            <a:p>
              <a:pPr indent="0" lvl="0" marL="0" marR="0" rtl="0" algn="ctr">
                <a:lnSpc>
                  <a:spcPct val="90000"/>
                </a:lnSpc>
                <a:spcBef>
                  <a:spcPts val="0"/>
                </a:spcBef>
                <a:spcAft>
                  <a:spcPts val="0"/>
                </a:spcAft>
                <a:buNone/>
              </a:pPr>
              <a:r>
                <a:rPr b="0" i="0" lang="zh-TW" sz="5900" u="none" cap="none" strike="noStrike">
                  <a:solidFill>
                    <a:schemeClr val="lt1"/>
                  </a:solidFill>
                  <a:latin typeface="Calibri"/>
                  <a:ea typeface="Calibri"/>
                  <a:cs typeface="Calibri"/>
                  <a:sym typeface="Calibri"/>
                </a:rPr>
                <a:t>種族主義</a:t>
              </a:r>
              <a:endParaRPr b="0" i="0" sz="5900" u="none" cap="none" strike="noStrike">
                <a:solidFill>
                  <a:schemeClr val="lt1"/>
                </a:solidFill>
                <a:latin typeface="Calibri"/>
                <a:ea typeface="Calibri"/>
                <a:cs typeface="Calibri"/>
                <a:sym typeface="Calibri"/>
              </a:endParaRPr>
            </a:p>
          </p:txBody>
        </p:sp>
        <p:sp>
          <p:nvSpPr>
            <p:cNvPr id="117" name="Shape 117"/>
            <p:cNvSpPr/>
            <p:nvPr/>
          </p:nvSpPr>
          <p:spPr>
            <a:xfrm>
              <a:off x="4288794" y="2436976"/>
              <a:ext cx="3479899" cy="2087939"/>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8" name="Shape 118"/>
            <p:cNvSpPr txBox="1"/>
            <p:nvPr/>
          </p:nvSpPr>
          <p:spPr>
            <a:xfrm>
              <a:off x="4288794" y="2436976"/>
              <a:ext cx="3479899" cy="2087939"/>
            </a:xfrm>
            <a:prstGeom prst="rect">
              <a:avLst/>
            </a:prstGeom>
            <a:noFill/>
            <a:ln>
              <a:noFill/>
            </a:ln>
          </p:spPr>
          <p:txBody>
            <a:bodyPr anchorCtr="0" anchor="ctr" bIns="224775" lIns="224775" spcFirstLastPara="1" rIns="224775" wrap="square" tIns="224775">
              <a:noAutofit/>
            </a:bodyPr>
            <a:lstStyle/>
            <a:p>
              <a:pPr indent="0" lvl="0" marL="0" marR="0" rtl="0" algn="ctr">
                <a:lnSpc>
                  <a:spcPct val="90000"/>
                </a:lnSpc>
                <a:spcBef>
                  <a:spcPts val="0"/>
                </a:spcBef>
                <a:spcAft>
                  <a:spcPts val="0"/>
                </a:spcAft>
                <a:buNone/>
              </a:pPr>
              <a:r>
                <a:rPr b="0" i="0" lang="zh-TW" sz="5900" u="none" cap="none" strike="noStrike">
                  <a:solidFill>
                    <a:schemeClr val="lt1"/>
                  </a:solidFill>
                  <a:latin typeface="Calibri"/>
                  <a:ea typeface="Calibri"/>
                  <a:cs typeface="Calibri"/>
                  <a:sym typeface="Calibri"/>
                </a:rPr>
                <a:t>缺乏共識</a:t>
              </a:r>
              <a:endParaRPr b="0" i="0" sz="5900" u="none" cap="none" strike="noStrike">
                <a:solidFill>
                  <a:schemeClr val="lt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Shape 12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24" name="Shape 124"/>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感知：感知與文化有很密切的關係。一方面，人們對外部刺激的反應，對外部環境的傾向性、接受的優先次序，是由文化決定的；另一方面，當感知形成後（指感知過程的結果——知覺），它又會對文化的發展以及跨文化的溝通產生影響。</a:t>
            </a:r>
            <a:endParaRPr/>
          </a:p>
          <a:p>
            <a:pPr indent="-139700" lvl="0" marL="34290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Shape 12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30" name="Shape 130"/>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在跨文化溝通過程中，研究感知或知覺對溝通的影響具有十分重要的意義。人們在溝通過程中存在的種種障礙和差異，主要是由感知方式的差異所造成的。要進行有效的溝通，我們必須瞭解來自異文化環境中人們感知世界的不同方式。</a:t>
            </a:r>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Shape 13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36" name="Shape 13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成見：當我們突然進入一種有著很少我們所熟悉的符號和行為的情境的時候，我們就會經歷一種其勢很強的令人煩惱不安的情境—文化衝擊。</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各種負面認知，形成成見。</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Shape 14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42" name="Shape 14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種族中心主義是人們作為某一特定文化中成員所表現出來的優越感。</a:t>
            </a:r>
            <a:endParaRPr b="0" i="0" sz="3200" u="none" cap="none" strike="noStrike">
              <a:solidFill>
                <a:srgbClr val="0000FF"/>
              </a:solidFill>
              <a:latin typeface="Arial"/>
              <a:ea typeface="Arial"/>
              <a:cs typeface="Arial"/>
              <a:sym typeface="Arial"/>
            </a:endParaRPr>
          </a:p>
        </p:txBody>
      </p:sp>
      <p:pic>
        <p:nvPicPr>
          <p:cNvPr id="143" name="Shape 143"/>
          <p:cNvPicPr preferRelativeResize="0"/>
          <p:nvPr/>
        </p:nvPicPr>
        <p:blipFill rotWithShape="1">
          <a:blip r:embed="rId3">
            <a:alphaModFix/>
          </a:blip>
          <a:srcRect b="0" l="0" r="0" t="0"/>
          <a:stretch/>
        </p:blipFill>
        <p:spPr>
          <a:xfrm>
            <a:off x="2627784" y="3307605"/>
            <a:ext cx="4197846" cy="281855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49" name="Shape 149"/>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缺乏共識的主要原因是人們經常是站在自己的立場而不是他人的立場上理解、認識和評價事物。</a:t>
            </a:r>
            <a:endParaRPr b="0" i="0" sz="3200" u="none" cap="none" strike="noStrike">
              <a:solidFill>
                <a:srgbClr val="0000FF"/>
              </a:solidFill>
              <a:latin typeface="Arial"/>
              <a:ea typeface="Arial"/>
              <a:cs typeface="Arial"/>
              <a:sym typeface="Arial"/>
            </a:endParaRPr>
          </a:p>
        </p:txBody>
      </p:sp>
      <p:pic>
        <p:nvPicPr>
          <p:cNvPr id="150" name="Shape 150"/>
          <p:cNvPicPr preferRelativeResize="0"/>
          <p:nvPr/>
        </p:nvPicPr>
        <p:blipFill rotWithShape="1">
          <a:blip r:embed="rId3">
            <a:alphaModFix/>
          </a:blip>
          <a:srcRect b="0" l="0" r="0" t="0"/>
          <a:stretch/>
        </p:blipFill>
        <p:spPr>
          <a:xfrm>
            <a:off x="2466975" y="3135309"/>
            <a:ext cx="4210050" cy="2990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