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7" r:id="rId3"/>
    <p:sldId id="268" r:id="rId4"/>
    <p:sldId id="278" r:id="rId5"/>
    <p:sldId id="259" r:id="rId6"/>
    <p:sldId id="269" r:id="rId7"/>
    <p:sldId id="276" r:id="rId8"/>
    <p:sldId id="279" r:id="rId9"/>
    <p:sldId id="273" r:id="rId10"/>
    <p:sldId id="270" r:id="rId11"/>
    <p:sldId id="266" r:id="rId12"/>
    <p:sldId id="280" r:id="rId13"/>
    <p:sldId id="281" r:id="rId14"/>
    <p:sldId id="283" r:id="rId15"/>
    <p:sldId id="264" r:id="rId16"/>
    <p:sldId id="271" r:id="rId17"/>
    <p:sldId id="289" r:id="rId18"/>
    <p:sldId id="275" r:id="rId19"/>
    <p:sldId id="286" r:id="rId20"/>
    <p:sldId id="287" r:id="rId21"/>
    <p:sldId id="274" r:id="rId22"/>
    <p:sldId id="263" r:id="rId2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D5AD39-7BE2-465E-B3D7-C948C06F473C}" v="336" dt="2018-05-31T03:03:58.5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77556" autoAdjust="0"/>
  </p:normalViewPr>
  <p:slideViewPr>
    <p:cSldViewPr snapToGrid="0">
      <p:cViewPr varScale="1">
        <p:scale>
          <a:sx n="86" d="100"/>
          <a:sy n="86" d="100"/>
        </p:scale>
        <p:origin x="11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26D5AD39-7BE2-465E-B3D7-C948C06F473C}"/>
    <pc:docChg chg="delSld modSld">
      <pc:chgData name="怡純 鍾" userId="78f22ae63b49ab46" providerId="LiveId" clId="{26D5AD39-7BE2-465E-B3D7-C948C06F473C}" dt="2018-05-31T03:03:58.596" v="335" actId="12"/>
      <pc:docMkLst>
        <pc:docMk/>
      </pc:docMkLst>
      <pc:sldChg chg="modSp">
        <pc:chgData name="怡純 鍾" userId="78f22ae63b49ab46" providerId="LiveId" clId="{26D5AD39-7BE2-465E-B3D7-C948C06F473C}" dt="2018-05-31T03:00:03.150" v="19" actId="12"/>
        <pc:sldMkLst>
          <pc:docMk/>
          <pc:sldMk cId="3712375293" sldId="259"/>
        </pc:sldMkLst>
        <pc:spChg chg="mod">
          <ac:chgData name="怡純 鍾" userId="78f22ae63b49ab46" providerId="LiveId" clId="{26D5AD39-7BE2-465E-B3D7-C948C06F473C}" dt="2018-05-31T03:00:03.150" v="19" actId="12"/>
          <ac:spMkLst>
            <pc:docMk/>
            <pc:sldMk cId="3712375293" sldId="259"/>
            <ac:spMk id="2" creationId="{F3977497-8D3B-4F18-8063-86B6120B2AE2}"/>
          </ac:spMkLst>
        </pc:spChg>
      </pc:sldChg>
      <pc:sldChg chg="modSp">
        <pc:chgData name="怡純 鍾" userId="78f22ae63b49ab46" providerId="LiveId" clId="{26D5AD39-7BE2-465E-B3D7-C948C06F473C}" dt="2018-05-31T03:03:58.596" v="335" actId="12"/>
        <pc:sldMkLst>
          <pc:docMk/>
          <pc:sldMk cId="1416307556" sldId="263"/>
        </pc:sldMkLst>
        <pc:spChg chg="mod">
          <ac:chgData name="怡純 鍾" userId="78f22ae63b49ab46" providerId="LiveId" clId="{26D5AD39-7BE2-465E-B3D7-C948C06F473C}" dt="2018-05-31T03:03:58.596" v="335" actId="12"/>
          <ac:spMkLst>
            <pc:docMk/>
            <pc:sldMk cId="1416307556" sldId="263"/>
            <ac:spMk id="3" creationId="{4459601B-D08D-4676-8608-1F1810AA29AD}"/>
          </ac:spMkLst>
        </pc:spChg>
      </pc:sldChg>
      <pc:sldChg chg="modSp">
        <pc:chgData name="怡純 鍾" userId="78f22ae63b49ab46" providerId="LiveId" clId="{26D5AD39-7BE2-465E-B3D7-C948C06F473C}" dt="2018-05-31T03:00:50.934" v="106" actId="12"/>
        <pc:sldMkLst>
          <pc:docMk/>
          <pc:sldMk cId="3004577206" sldId="264"/>
        </pc:sldMkLst>
        <pc:spChg chg="mod">
          <ac:chgData name="怡純 鍾" userId="78f22ae63b49ab46" providerId="LiveId" clId="{26D5AD39-7BE2-465E-B3D7-C948C06F473C}" dt="2018-05-31T03:00:50.934" v="106" actId="12"/>
          <ac:spMkLst>
            <pc:docMk/>
            <pc:sldMk cId="3004577206" sldId="264"/>
            <ac:spMk id="2" creationId="{EDB6AA94-3FA9-440C-BB0F-11F8DBF53CF7}"/>
          </ac:spMkLst>
        </pc:spChg>
      </pc:sldChg>
      <pc:sldChg chg="modSp">
        <pc:chgData name="怡純 鍾" userId="78f22ae63b49ab46" providerId="LiveId" clId="{26D5AD39-7BE2-465E-B3D7-C948C06F473C}" dt="2018-05-31T03:00:09.910" v="37" actId="12"/>
        <pc:sldMkLst>
          <pc:docMk/>
          <pc:sldMk cId="732540713" sldId="269"/>
        </pc:sldMkLst>
        <pc:spChg chg="mod">
          <ac:chgData name="怡純 鍾" userId="78f22ae63b49ab46" providerId="LiveId" clId="{26D5AD39-7BE2-465E-B3D7-C948C06F473C}" dt="2018-05-31T03:00:09.910" v="37" actId="12"/>
          <ac:spMkLst>
            <pc:docMk/>
            <pc:sldMk cId="732540713" sldId="269"/>
            <ac:spMk id="2" creationId="{F3977497-8D3B-4F18-8063-86B6120B2AE2}"/>
          </ac:spMkLst>
        </pc:spChg>
      </pc:sldChg>
      <pc:sldChg chg="modSp">
        <pc:chgData name="怡純 鍾" userId="78f22ae63b49ab46" providerId="LiveId" clId="{26D5AD39-7BE2-465E-B3D7-C948C06F473C}" dt="2018-05-31T03:00:57.821" v="121" actId="12"/>
        <pc:sldMkLst>
          <pc:docMk/>
          <pc:sldMk cId="1246793409" sldId="271"/>
        </pc:sldMkLst>
        <pc:spChg chg="mod">
          <ac:chgData name="怡純 鍾" userId="78f22ae63b49ab46" providerId="LiveId" clId="{26D5AD39-7BE2-465E-B3D7-C948C06F473C}" dt="2018-05-31T03:00:57.821" v="121" actId="12"/>
          <ac:spMkLst>
            <pc:docMk/>
            <pc:sldMk cId="1246793409" sldId="271"/>
            <ac:spMk id="2" creationId="{9D033043-BE91-4613-A100-1B4C33AFCA02}"/>
          </ac:spMkLst>
        </pc:spChg>
      </pc:sldChg>
      <pc:sldChg chg="modSp">
        <pc:chgData name="怡純 鍾" userId="78f22ae63b49ab46" providerId="LiveId" clId="{26D5AD39-7BE2-465E-B3D7-C948C06F473C}" dt="2018-05-31T03:03:50.336" v="333" actId="207"/>
        <pc:sldMkLst>
          <pc:docMk/>
          <pc:sldMk cId="3128779303" sldId="274"/>
        </pc:sldMkLst>
        <pc:spChg chg="mod">
          <ac:chgData name="怡純 鍾" userId="78f22ae63b49ab46" providerId="LiveId" clId="{26D5AD39-7BE2-465E-B3D7-C948C06F473C}" dt="2018-05-31T03:03:50.336" v="333" actId="207"/>
          <ac:spMkLst>
            <pc:docMk/>
            <pc:sldMk cId="3128779303" sldId="274"/>
            <ac:spMk id="3" creationId="{1EF5C064-AC69-4DB2-8261-4078590DCD54}"/>
          </ac:spMkLst>
        </pc:spChg>
      </pc:sldChg>
      <pc:sldChg chg="modSp">
        <pc:chgData name="怡純 鍾" userId="78f22ae63b49ab46" providerId="LiveId" clId="{26D5AD39-7BE2-465E-B3D7-C948C06F473C}" dt="2018-05-31T03:01:37.725" v="161" actId="12"/>
        <pc:sldMkLst>
          <pc:docMk/>
          <pc:sldMk cId="2827736410" sldId="275"/>
        </pc:sldMkLst>
        <pc:spChg chg="mod">
          <ac:chgData name="怡純 鍾" userId="78f22ae63b49ab46" providerId="LiveId" clId="{26D5AD39-7BE2-465E-B3D7-C948C06F473C}" dt="2018-05-31T03:01:37.725" v="161" actId="12"/>
          <ac:spMkLst>
            <pc:docMk/>
            <pc:sldMk cId="2827736410" sldId="275"/>
            <ac:spMk id="2" creationId="{A9656954-F7C8-4E2D-B5BC-959096E05A3E}"/>
          </ac:spMkLst>
        </pc:spChg>
      </pc:sldChg>
      <pc:sldChg chg="modSp">
        <pc:chgData name="怡純 鍾" userId="78f22ae63b49ab46" providerId="LiveId" clId="{26D5AD39-7BE2-465E-B3D7-C948C06F473C}" dt="2018-05-31T03:00:32.510" v="89" actId="12"/>
        <pc:sldMkLst>
          <pc:docMk/>
          <pc:sldMk cId="94756299" sldId="276"/>
        </pc:sldMkLst>
        <pc:spChg chg="mod">
          <ac:chgData name="怡純 鍾" userId="78f22ae63b49ab46" providerId="LiveId" clId="{26D5AD39-7BE2-465E-B3D7-C948C06F473C}" dt="2018-05-31T03:00:32.510" v="89" actId="12"/>
          <ac:spMkLst>
            <pc:docMk/>
            <pc:sldMk cId="94756299" sldId="276"/>
            <ac:spMk id="2" creationId="{F3977497-8D3B-4F18-8063-86B6120B2AE2}"/>
          </ac:spMkLst>
        </pc:spChg>
      </pc:sldChg>
      <pc:sldChg chg="modSp">
        <pc:chgData name="怡純 鍾" userId="78f22ae63b49ab46" providerId="LiveId" clId="{26D5AD39-7BE2-465E-B3D7-C948C06F473C}" dt="2018-05-31T03:01:46.998" v="184" actId="12"/>
        <pc:sldMkLst>
          <pc:docMk/>
          <pc:sldMk cId="102376451" sldId="286"/>
        </pc:sldMkLst>
        <pc:spChg chg="mod">
          <ac:chgData name="怡純 鍾" userId="78f22ae63b49ab46" providerId="LiveId" clId="{26D5AD39-7BE2-465E-B3D7-C948C06F473C}" dt="2018-05-31T03:01:46.998" v="184" actId="12"/>
          <ac:spMkLst>
            <pc:docMk/>
            <pc:sldMk cId="102376451" sldId="286"/>
            <ac:spMk id="2" creationId="{06FA97BD-A707-4915-AC0B-FFF239C681C5}"/>
          </ac:spMkLst>
        </pc:spChg>
      </pc:sldChg>
      <pc:sldChg chg="modSp">
        <pc:chgData name="怡純 鍾" userId="78f22ae63b49ab46" providerId="LiveId" clId="{26D5AD39-7BE2-465E-B3D7-C948C06F473C}" dt="2018-05-31T03:01:56.774" v="207" actId="12"/>
        <pc:sldMkLst>
          <pc:docMk/>
          <pc:sldMk cId="4285604192" sldId="287"/>
        </pc:sldMkLst>
        <pc:spChg chg="mod">
          <ac:chgData name="怡純 鍾" userId="78f22ae63b49ab46" providerId="LiveId" clId="{26D5AD39-7BE2-465E-B3D7-C948C06F473C}" dt="2018-05-31T03:01:56.774" v="207" actId="12"/>
          <ac:spMkLst>
            <pc:docMk/>
            <pc:sldMk cId="4285604192" sldId="287"/>
            <ac:spMk id="2" creationId="{C307391B-79DA-4BAB-827E-21BD6CDE26B8}"/>
          </ac:spMkLst>
        </pc:spChg>
      </pc:sldChg>
      <pc:sldChg chg="modSp">
        <pc:chgData name="怡純 鍾" userId="78f22ae63b49ab46" providerId="LiveId" clId="{26D5AD39-7BE2-465E-B3D7-C948C06F473C}" dt="2018-05-31T03:01:07.726" v="136" actId="12"/>
        <pc:sldMkLst>
          <pc:docMk/>
          <pc:sldMk cId="2145628203" sldId="289"/>
        </pc:sldMkLst>
        <pc:spChg chg="mod">
          <ac:chgData name="怡純 鍾" userId="78f22ae63b49ab46" providerId="LiveId" clId="{26D5AD39-7BE2-465E-B3D7-C948C06F473C}" dt="2018-05-31T03:01:07.726" v="136" actId="12"/>
          <ac:spMkLst>
            <pc:docMk/>
            <pc:sldMk cId="2145628203" sldId="289"/>
            <ac:spMk id="2" creationId="{476369F7-9F08-4C8B-BA10-B6D501E3E124}"/>
          </ac:spMkLst>
        </pc:spChg>
        <pc:spChg chg="mod">
          <ac:chgData name="怡純 鍾" userId="78f22ae63b49ab46" providerId="LiveId" clId="{26D5AD39-7BE2-465E-B3D7-C948C06F473C}" dt="2018-05-31T02:59:04.267" v="1" actId="207"/>
          <ac:spMkLst>
            <pc:docMk/>
            <pc:sldMk cId="2145628203" sldId="289"/>
            <ac:spMk id="3" creationId="{4602D0AD-F65B-4CC6-9FC5-7FE3D6B9EFBE}"/>
          </ac:spMkLst>
        </pc:spChg>
      </pc:sldChg>
      <pc:sldChg chg="del">
        <pc:chgData name="怡純 鍾" userId="78f22ae63b49ab46" providerId="LiveId" clId="{26D5AD39-7BE2-465E-B3D7-C948C06F473C}" dt="2018-05-31T02:59:25.138" v="2" actId="2696"/>
        <pc:sldMkLst>
          <pc:docMk/>
          <pc:sldMk cId="1177057776" sldId="2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C9856-D9D2-46F7-BD11-9B5A0FF7DF18}" type="datetimeFigureOut">
              <a:rPr lang="zh-TW" altLang="en-US" smtClean="0"/>
              <a:t>2018/6/17</a:t>
            </a:fld>
            <a:endParaRPr lang="zh-TW" altLang="en-US"/>
          </a:p>
        </p:txBody>
      </p:sp>
      <p:sp>
        <p:nvSpPr>
          <p:cNvPr id="4" name="投影片影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BB603-5064-4CD0-A772-C5A01E5EBE82}" type="slidenum">
              <a:rPr lang="zh-TW" altLang="en-US" smtClean="0"/>
              <a:t>‹#›</a:t>
            </a:fld>
            <a:endParaRPr lang="zh-TW" altLang="en-US"/>
          </a:p>
        </p:txBody>
      </p:sp>
    </p:spTree>
    <p:extLst>
      <p:ext uri="{BB962C8B-B14F-4D97-AF65-F5344CB8AC3E}">
        <p14:creationId xmlns:p14="http://schemas.microsoft.com/office/powerpoint/2010/main" val="469388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影片</a:t>
            </a:r>
          </a:p>
        </p:txBody>
      </p:sp>
      <p:sp>
        <p:nvSpPr>
          <p:cNvPr id="4" name="投影片編號版面配置區 3"/>
          <p:cNvSpPr>
            <a:spLocks noGrp="1"/>
          </p:cNvSpPr>
          <p:nvPr>
            <p:ph type="sldNum" sz="quarter" idx="10"/>
          </p:nvPr>
        </p:nvSpPr>
        <p:spPr/>
        <p:txBody>
          <a:bodyPr/>
          <a:lstStyle/>
          <a:p>
            <a:fld id="{3CCBB603-5064-4CD0-A772-C5A01E5EBE82}" type="slidenum">
              <a:rPr lang="zh-TW" altLang="en-US" smtClean="0"/>
              <a:t>7</a:t>
            </a:fld>
            <a:endParaRPr lang="zh-TW" altLang="en-US"/>
          </a:p>
        </p:txBody>
      </p:sp>
    </p:spTree>
    <p:extLst>
      <p:ext uri="{BB962C8B-B14F-4D97-AF65-F5344CB8AC3E}">
        <p14:creationId xmlns:p14="http://schemas.microsoft.com/office/powerpoint/2010/main" val="1352193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6/17/2018</a:t>
            </a:fld>
            <a:endParaRPr lang="en-US"/>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6/17/2018</a:t>
            </a:fld>
            <a:endParaRPr lang="en-US"/>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6/17/2018</a:t>
            </a:fld>
            <a:endParaRPr lang="en-US"/>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6/17/2018</a:t>
            </a:fld>
            <a:endParaRPr lang="en-US"/>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6/17/2018</a:t>
            </a:fld>
            <a:endParaRPr lang="en-US"/>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6/17/2018</a:t>
            </a:fld>
            <a:endParaRPr lang="en-US"/>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6/17/2018</a:t>
            </a:fld>
            <a:endParaRPr lang="en-US"/>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6/17/2018</a:t>
            </a:fld>
            <a:endParaRPr lang="en-US"/>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6/17/2018</a:t>
            </a:fld>
            <a:endParaRPr lang="en-US"/>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6/17/2018</a:t>
            </a:fld>
            <a:endParaRPr lang="en-US"/>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6/17/2018</a:t>
            </a:fld>
            <a:endParaRPr lang="en-US"/>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39636;&#32946;&#29677;&#25307;&#29983;&#19981;&#36275;%20&#36294;&#25331;&#32570;&#38989;&#31169;&#25307;&#28216;&#27891;%2020150925%20&#20844;&#35222;&#26202;&#38291;%20-%20YouTube%20(480p).mp4" TargetMode="Externa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19990;&#26032;&#26032;&#32862;%20&#31481;&#39640;&#39636;&#32946;&#29677;&#23416;&#12289;&#34899;&#31185;&#20006;&#37325;%20&#22823;&#32771;&#25104;&#32318;&#20142;&#30524;%20-%20YouTube%20(480p).mp4" TargetMode="External"/><Relationship Id="rId1" Type="http://schemas.openxmlformats.org/officeDocument/2006/relationships/slideLayout" Target="../slideLayouts/slideLayout10.xml"/><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t>運動訓練與教育歷程</a:t>
            </a:r>
            <a:endParaRPr lang="zh-TW" dirty="0"/>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dirty="0">
                <a:solidFill>
                  <a:srgbClr val="898989"/>
                </a:solidFill>
                <a:uFillTx/>
                <a:latin typeface="Calibri"/>
                <a:ea typeface="新細明體"/>
                <a:cs typeface=""/>
              </a:rPr>
              <a:t>02</a:t>
            </a:r>
          </a:p>
        </p:txBody>
      </p:sp>
    </p:spTree>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體育班專長訓練</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a:xfrm>
            <a:off x="457200" y="1600200"/>
            <a:ext cx="8229600" cy="4525959"/>
          </a:xfrm>
        </p:spPr>
        <p:txBody>
          <a:bodyPr/>
          <a:lstStyle/>
          <a:p>
            <a:r>
              <a:rPr lang="zh-TW" altLang="en-US" dirty="0">
                <a:solidFill>
                  <a:schemeClr val="tx1"/>
                </a:solidFill>
              </a:rPr>
              <a:t>在實務上，由於體育班組成的</a:t>
            </a:r>
            <a:r>
              <a:rPr lang="zh-TW" altLang="en-US" dirty="0">
                <a:solidFill>
                  <a:srgbClr val="FF0000"/>
                </a:solidFill>
              </a:rPr>
              <a:t>運動項目不同</a:t>
            </a:r>
            <a:r>
              <a:rPr lang="zh-TW" altLang="en-US" dirty="0">
                <a:solidFill>
                  <a:schemeClr val="tx1"/>
                </a:solidFill>
              </a:rPr>
              <a:t>，最多可以有</a:t>
            </a:r>
            <a:r>
              <a:rPr lang="zh-TW" altLang="en-US" dirty="0">
                <a:solidFill>
                  <a:srgbClr val="FF0000"/>
                </a:solidFill>
              </a:rPr>
              <a:t>四個</a:t>
            </a:r>
            <a:r>
              <a:rPr lang="zh-TW" altLang="en-US" dirty="0">
                <a:solidFill>
                  <a:schemeClr val="tx1"/>
                </a:solidFill>
              </a:rPr>
              <a:t>不同的運動項目，因此</a:t>
            </a:r>
            <a:r>
              <a:rPr lang="zh-TW" altLang="en-US" dirty="0">
                <a:solidFill>
                  <a:srgbClr val="FF0000"/>
                </a:solidFill>
              </a:rPr>
              <a:t>部分項目不一定有專項教練</a:t>
            </a:r>
            <a:r>
              <a:rPr lang="zh-TW" altLang="en-US" dirty="0">
                <a:solidFill>
                  <a:schemeClr val="tx1"/>
                </a:solidFill>
              </a:rPr>
              <a:t>。</a:t>
            </a:r>
            <a:endParaRPr lang="en-US" altLang="zh-TW" dirty="0">
              <a:solidFill>
                <a:schemeClr val="tx1"/>
              </a:solidFill>
            </a:endParaRPr>
          </a:p>
          <a:p>
            <a:r>
              <a:rPr lang="zh-TW" altLang="en-US" dirty="0">
                <a:solidFill>
                  <a:schemeClr val="tx1"/>
                </a:solidFill>
              </a:rPr>
              <a:t>而不同項目的</a:t>
            </a:r>
            <a:r>
              <a:rPr lang="zh-TW" altLang="en-US" dirty="0">
                <a:solidFill>
                  <a:srgbClr val="FF0000"/>
                </a:solidFill>
              </a:rPr>
              <a:t>比賽時間與天數各異</a:t>
            </a:r>
            <a:r>
              <a:rPr lang="zh-TW" altLang="en-US" dirty="0">
                <a:solidFill>
                  <a:schemeClr val="tx1"/>
                </a:solidFill>
              </a:rPr>
              <a:t>，造成現場授課教師進度控管的難題，影響學習效果甚鉅。</a:t>
            </a:r>
            <a:endParaRPr lang="en-US" altLang="zh-TW" dirty="0">
              <a:solidFill>
                <a:schemeClr val="tx1"/>
              </a:solidFill>
            </a:endParaRPr>
          </a:p>
          <a:p>
            <a:r>
              <a:rPr lang="zh-TW" altLang="en-US" dirty="0">
                <a:solidFill>
                  <a:schemeClr val="tx1"/>
                </a:solidFill>
              </a:rPr>
              <a:t>有的學校則挪用體育課或其他課程進行專長訓練，影響學生學習權益。</a:t>
            </a:r>
          </a:p>
        </p:txBody>
      </p:sp>
      <p:pic>
        <p:nvPicPr>
          <p:cNvPr id="5" name="圖形 4" descr="螢幕">
            <a:hlinkClick r:id="rId2" action="ppaction://hlinkfile"/>
            <a:extLst>
              <a:ext uri="{FF2B5EF4-FFF2-40B4-BE49-F238E27FC236}">
                <a16:creationId xmlns:a16="http://schemas.microsoft.com/office/drawing/2014/main" id="{2A1E39CD-353A-49E5-88B9-6ED09677EFD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01320" y="1600200"/>
            <a:ext cx="914400" cy="914400"/>
          </a:xfrm>
          <a:prstGeom prst="rect">
            <a:avLst/>
          </a:prstGeom>
        </p:spPr>
      </p:pic>
    </p:spTree>
    <p:extLst>
      <p:ext uri="{BB962C8B-B14F-4D97-AF65-F5344CB8AC3E}">
        <p14:creationId xmlns:p14="http://schemas.microsoft.com/office/powerpoint/2010/main" val="3569791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45E4AA9-AD34-4B14-AA1A-CE940E417B29}"/>
              </a:ext>
            </a:extLst>
          </p:cNvPr>
          <p:cNvSpPr>
            <a:spLocks noGrp="1"/>
          </p:cNvSpPr>
          <p:nvPr>
            <p:ph type="title"/>
          </p:nvPr>
        </p:nvSpPr>
        <p:spPr/>
        <p:txBody>
          <a:bodyPr/>
          <a:lstStyle/>
          <a:p>
            <a:r>
              <a:rPr lang="zh-TW" altLang="en-US" dirty="0"/>
              <a:t>體育班學習輔導措施</a:t>
            </a:r>
          </a:p>
        </p:txBody>
      </p:sp>
      <p:sp>
        <p:nvSpPr>
          <p:cNvPr id="3" name="直排文字版面配置區 2">
            <a:extLst>
              <a:ext uri="{FF2B5EF4-FFF2-40B4-BE49-F238E27FC236}">
                <a16:creationId xmlns:a16="http://schemas.microsoft.com/office/drawing/2014/main" id="{B61E4C9D-AE4B-49E8-88FB-CED0C3F133E5}"/>
              </a:ext>
            </a:extLst>
          </p:cNvPr>
          <p:cNvSpPr>
            <a:spLocks noGrp="1"/>
          </p:cNvSpPr>
          <p:nvPr>
            <p:ph type="body" orient="vert" idx="1"/>
          </p:nvPr>
        </p:nvSpPr>
        <p:spPr/>
        <p:txBody>
          <a:bodyPr vert="horz"/>
          <a:lstStyle/>
          <a:p>
            <a:pPr marL="0" indent="0">
              <a:buNone/>
            </a:pPr>
            <a:r>
              <a:rPr lang="zh-CN" altLang="en-US" dirty="0">
                <a:solidFill>
                  <a:schemeClr val="tx1"/>
                </a:solidFill>
                <a:latin typeface="標楷體" panose="03000509000000000000" pitchFamily="65" charset="-120"/>
                <a:ea typeface="標楷體" panose="03000509000000000000" pitchFamily="65" charset="-120"/>
              </a:rPr>
              <a:t>面對體育班學科落後情形，體育署發展出許多輔導措施：</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體育班學生</a:t>
            </a:r>
            <a:r>
              <a:rPr lang="zh-TW" altLang="en-US" dirty="0">
                <a:solidFill>
                  <a:srgbClr val="FF0000"/>
                </a:solidFill>
                <a:latin typeface="標楷體" panose="03000509000000000000" pitchFamily="65" charset="-120"/>
                <a:ea typeface="標楷體" panose="03000509000000000000" pitchFamily="65" charset="-120"/>
              </a:rPr>
              <a:t>閱讀</a:t>
            </a:r>
            <a:r>
              <a:rPr lang="zh-TW" altLang="en-US" dirty="0">
                <a:solidFill>
                  <a:schemeClr val="tx1"/>
                </a:solidFill>
                <a:latin typeface="標楷體" panose="03000509000000000000" pitchFamily="65" charset="-120"/>
                <a:ea typeface="標楷體" panose="03000509000000000000" pitchFamily="65" charset="-120"/>
              </a:rPr>
              <a:t>計畫：搭配國文</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rPr>
              <a:t>典範課程</a:t>
            </a:r>
            <a:r>
              <a:rPr lang="zh-TW" altLang="en-US" dirty="0">
                <a:solidFill>
                  <a:schemeClr val="tx1"/>
                </a:solidFill>
                <a:latin typeface="細明體" panose="02020509000000000000" pitchFamily="49" charset="-120"/>
                <a:ea typeface="細明體" panose="02020509000000000000" pitchFamily="49" charset="-120"/>
              </a:rPr>
              <a:t>、</a:t>
            </a:r>
            <a:r>
              <a:rPr lang="zh-TW" altLang="en-US" dirty="0">
                <a:solidFill>
                  <a:schemeClr val="tx1"/>
                </a:solidFill>
              </a:rPr>
              <a:t>優良教案</a:t>
            </a:r>
            <a:endParaRPr lang="en-US" altLang="zh-TW" dirty="0">
              <a:solidFill>
                <a:schemeClr val="tx1"/>
              </a:solidFill>
            </a:endParaRPr>
          </a:p>
          <a:p>
            <a:r>
              <a:rPr lang="zh-TW" altLang="en-US" dirty="0">
                <a:solidFill>
                  <a:srgbClr val="FF0000"/>
                </a:solidFill>
                <a:latin typeface="標楷體" panose="03000509000000000000" pitchFamily="65" charset="-120"/>
                <a:ea typeface="標楷體" panose="03000509000000000000" pitchFamily="65" charset="-120"/>
              </a:rPr>
              <a:t>補救教學</a:t>
            </a:r>
            <a:endParaRPr lang="en-US" altLang="zh-TW" dirty="0">
              <a:solidFill>
                <a:srgbClr val="FF0000"/>
              </a:solidFill>
              <a:latin typeface="標楷體" panose="03000509000000000000" pitchFamily="65" charset="-120"/>
              <a:ea typeface="標楷體" panose="03000509000000000000" pitchFamily="65" charset="-120"/>
            </a:endParaRPr>
          </a:p>
          <a:p>
            <a:r>
              <a:rPr lang="zh-TW" altLang="en-US" dirty="0">
                <a:solidFill>
                  <a:srgbClr val="FF0000"/>
                </a:solidFill>
                <a:latin typeface="標楷體" panose="03000509000000000000" pitchFamily="65" charset="-120"/>
                <a:ea typeface="標楷體" panose="03000509000000000000" pitchFamily="65" charset="-120"/>
              </a:rPr>
              <a:t>與金牌有約</a:t>
            </a:r>
            <a:r>
              <a:rPr lang="zh-TW" altLang="en-US" dirty="0">
                <a:solidFill>
                  <a:schemeClr val="tx1"/>
                </a:solidFill>
                <a:latin typeface="標楷體" panose="03000509000000000000" pitchFamily="65" charset="-120"/>
                <a:ea typeface="標楷體" panose="03000509000000000000" pitchFamily="65" charset="-120"/>
              </a:rPr>
              <a:t>系列演講：國際賽會金牌選手下鄉演講述說經驗歷程</a:t>
            </a:r>
            <a:endParaRPr lang="en-US" altLang="zh-TW" dirty="0">
              <a:solidFill>
                <a:schemeClr val="tx1"/>
              </a:solidFill>
              <a:latin typeface="標楷體" panose="03000509000000000000" pitchFamily="65" charset="-120"/>
              <a:ea typeface="標楷體" panose="03000509000000000000" pitchFamily="65" charset="-120"/>
            </a:endParaRPr>
          </a:p>
          <a:p>
            <a:endParaRPr lang="en-US" altLang="zh-TW" dirty="0">
              <a:solidFill>
                <a:srgbClr val="FF0000"/>
              </a:solidFill>
              <a:latin typeface="標楷體" panose="03000509000000000000" pitchFamily="65" charset="-120"/>
              <a:ea typeface="標楷體" panose="03000509000000000000" pitchFamily="65" charset="-120"/>
            </a:endParaRPr>
          </a:p>
          <a:p>
            <a:endParaRPr lang="zh-TW" altLang="en-US" dirty="0">
              <a:solidFill>
                <a:schemeClr val="tx1"/>
              </a:solidFill>
            </a:endParaRPr>
          </a:p>
        </p:txBody>
      </p:sp>
      <p:pic>
        <p:nvPicPr>
          <p:cNvPr id="5" name="圖形 4" descr="螢幕">
            <a:hlinkClick r:id="rId2" action="ppaction://hlinkfile"/>
            <a:extLst>
              <a:ext uri="{FF2B5EF4-FFF2-40B4-BE49-F238E27FC236}">
                <a16:creationId xmlns:a16="http://schemas.microsoft.com/office/drawing/2014/main" id="{393722AA-B1CF-4AE7-ACA2-B762A3112A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72400" y="2283644"/>
            <a:ext cx="914400" cy="914400"/>
          </a:xfrm>
          <a:prstGeom prst="rect">
            <a:avLst/>
          </a:prstGeom>
        </p:spPr>
      </p:pic>
    </p:spTree>
    <p:extLst>
      <p:ext uri="{BB962C8B-B14F-4D97-AF65-F5344CB8AC3E}">
        <p14:creationId xmlns:p14="http://schemas.microsoft.com/office/powerpoint/2010/main" val="278350369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E176DA-4A4F-46B1-8B16-9538B18932D8}"/>
              </a:ext>
            </a:extLst>
          </p:cNvPr>
          <p:cNvSpPr>
            <a:spLocks noGrp="1"/>
          </p:cNvSpPr>
          <p:nvPr>
            <p:ph type="title"/>
          </p:nvPr>
        </p:nvSpPr>
        <p:spPr/>
        <p:txBody>
          <a:bodyPr/>
          <a:lstStyle/>
          <a:p>
            <a:r>
              <a:rPr lang="zh-TW" altLang="en-US" dirty="0"/>
              <a:t>高中體育班課綱</a:t>
            </a:r>
          </a:p>
        </p:txBody>
      </p:sp>
      <p:sp>
        <p:nvSpPr>
          <p:cNvPr id="3" name="直排文字版面配置區 2">
            <a:extLst>
              <a:ext uri="{FF2B5EF4-FFF2-40B4-BE49-F238E27FC236}">
                <a16:creationId xmlns:a16="http://schemas.microsoft.com/office/drawing/2014/main" id="{128F639D-D2AF-466F-A7B2-7AFFD6CDEEE5}"/>
              </a:ext>
            </a:extLst>
          </p:cNvPr>
          <p:cNvSpPr>
            <a:spLocks noGrp="1"/>
          </p:cNvSpPr>
          <p:nvPr>
            <p:ph type="body" orient="vert" idx="1"/>
          </p:nvPr>
        </p:nvSpPr>
        <p:spPr>
          <a:xfrm>
            <a:off x="506027" y="1600200"/>
            <a:ext cx="8229600" cy="4525959"/>
          </a:xfrm>
        </p:spPr>
        <p:txBody>
          <a:bodyPr vert="horz"/>
          <a:lstStyle/>
          <a:p>
            <a:r>
              <a:rPr lang="zh-TW" altLang="en-US" dirty="0">
                <a:solidFill>
                  <a:schemeClr val="tx1"/>
                </a:solidFill>
              </a:rPr>
              <a:t>教育部為使體育專項學生獲得</a:t>
            </a:r>
            <a:r>
              <a:rPr lang="zh-TW" altLang="en-US" dirty="0">
                <a:solidFill>
                  <a:srgbClr val="FF0000"/>
                </a:solidFill>
              </a:rPr>
              <a:t>適性課程</a:t>
            </a:r>
            <a:r>
              <a:rPr lang="zh-TW" altLang="en-US" dirty="0">
                <a:solidFill>
                  <a:schemeClr val="tx1"/>
                </a:solidFill>
              </a:rPr>
              <a:t>，學科與術科成績平衡發展，因而擬訂「高中體育班課程綱要計劃」。</a:t>
            </a:r>
            <a:endParaRPr lang="en-US" altLang="zh-TW" dirty="0">
              <a:solidFill>
                <a:schemeClr val="tx1"/>
              </a:solidFill>
            </a:endParaRPr>
          </a:p>
          <a:p>
            <a:r>
              <a:rPr lang="zh-TW" altLang="en-US" dirty="0">
                <a:solidFill>
                  <a:schemeClr val="tx1"/>
                </a:solidFill>
              </a:rPr>
              <a:t>民國</a:t>
            </a:r>
            <a:r>
              <a:rPr lang="en-US" altLang="zh-TW" dirty="0">
                <a:solidFill>
                  <a:schemeClr val="tx1"/>
                </a:solidFill>
              </a:rPr>
              <a:t>95</a:t>
            </a:r>
            <a:r>
              <a:rPr lang="zh-TW" altLang="en-US" dirty="0">
                <a:solidFill>
                  <a:schemeClr val="tx1"/>
                </a:solidFill>
              </a:rPr>
              <a:t>年通過「教育部主管高級中等以下學校體育班設置要點」，民國</a:t>
            </a:r>
            <a:r>
              <a:rPr lang="en-US" altLang="zh-TW" dirty="0">
                <a:solidFill>
                  <a:schemeClr val="tx1"/>
                </a:solidFill>
              </a:rPr>
              <a:t>96</a:t>
            </a:r>
            <a:r>
              <a:rPr lang="zh-TW" altLang="en-US" dirty="0">
                <a:solidFill>
                  <a:schemeClr val="tx1"/>
                </a:solidFill>
              </a:rPr>
              <a:t>年訂定「普通高級中學課程總綱」，規定體育班之課程、教材及教法應保持彈性，提供未來體育發展依循方向，並於</a:t>
            </a:r>
            <a:r>
              <a:rPr lang="zh-TW" altLang="en-US" dirty="0">
                <a:solidFill>
                  <a:srgbClr val="FF0000"/>
                </a:solidFill>
              </a:rPr>
              <a:t>民國</a:t>
            </a:r>
            <a:r>
              <a:rPr lang="en-US" altLang="zh-TW" dirty="0">
                <a:solidFill>
                  <a:srgbClr val="FF0000"/>
                </a:solidFill>
              </a:rPr>
              <a:t>97</a:t>
            </a:r>
            <a:r>
              <a:rPr lang="zh-TW" altLang="en-US" dirty="0">
                <a:solidFill>
                  <a:srgbClr val="FF0000"/>
                </a:solidFill>
              </a:rPr>
              <a:t>年發佈「高級中等學校體育班課程綱要</a:t>
            </a:r>
            <a:r>
              <a:rPr lang="zh-TW" altLang="en-US" dirty="0">
                <a:solidFill>
                  <a:schemeClr val="tx1"/>
                </a:solidFill>
              </a:rPr>
              <a:t>」</a:t>
            </a:r>
          </a:p>
        </p:txBody>
      </p:sp>
    </p:spTree>
    <p:extLst>
      <p:ext uri="{BB962C8B-B14F-4D97-AF65-F5344CB8AC3E}">
        <p14:creationId xmlns:p14="http://schemas.microsoft.com/office/powerpoint/2010/main" val="43133585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E176DA-4A4F-46B1-8B16-9538B18932D8}"/>
              </a:ext>
            </a:extLst>
          </p:cNvPr>
          <p:cNvSpPr>
            <a:spLocks noGrp="1"/>
          </p:cNvSpPr>
          <p:nvPr>
            <p:ph type="title"/>
          </p:nvPr>
        </p:nvSpPr>
        <p:spPr/>
        <p:txBody>
          <a:bodyPr/>
          <a:lstStyle/>
          <a:p>
            <a:r>
              <a:rPr lang="zh-TW" altLang="en-US" sz="4000" dirty="0"/>
              <a:t>十二年國民基本教育課程綱要總綱</a:t>
            </a:r>
          </a:p>
        </p:txBody>
      </p:sp>
      <p:sp>
        <p:nvSpPr>
          <p:cNvPr id="3" name="直排文字版面配置區 2">
            <a:extLst>
              <a:ext uri="{FF2B5EF4-FFF2-40B4-BE49-F238E27FC236}">
                <a16:creationId xmlns:a16="http://schemas.microsoft.com/office/drawing/2014/main" id="{128F639D-D2AF-466F-A7B2-7AFFD6CDEEE5}"/>
              </a:ext>
            </a:extLst>
          </p:cNvPr>
          <p:cNvSpPr>
            <a:spLocks noGrp="1"/>
          </p:cNvSpPr>
          <p:nvPr>
            <p:ph type="body" orient="vert" idx="1"/>
          </p:nvPr>
        </p:nvSpPr>
        <p:spPr>
          <a:xfrm>
            <a:off x="506027" y="1600200"/>
            <a:ext cx="8229600" cy="4525959"/>
          </a:xfrm>
        </p:spPr>
        <p:txBody>
          <a:bodyPr vert="horz"/>
          <a:lstStyle/>
          <a:p>
            <a:r>
              <a:rPr lang="en-US" altLang="zh-TW" dirty="0">
                <a:solidFill>
                  <a:schemeClr val="tx1"/>
                </a:solidFill>
              </a:rPr>
              <a:t>103</a:t>
            </a:r>
            <a:r>
              <a:rPr lang="zh-TW" altLang="en-US" dirty="0">
                <a:solidFill>
                  <a:schemeClr val="tx1"/>
                </a:solidFill>
              </a:rPr>
              <a:t>年公告「十二年國民基本教育課程綱要總綱」，依據特殊教育法、國民體育法、藝術教育法及相關法規，特殊教育學生與</a:t>
            </a:r>
            <a:r>
              <a:rPr lang="zh-TW" altLang="en-US" dirty="0">
                <a:solidFill>
                  <a:srgbClr val="FF0000"/>
                </a:solidFill>
              </a:rPr>
              <a:t>體育班</a:t>
            </a:r>
            <a:r>
              <a:rPr lang="zh-TW" altLang="en-US" dirty="0">
                <a:solidFill>
                  <a:schemeClr val="tx1"/>
                </a:solidFill>
              </a:rPr>
              <a:t>、藝術才能班及科學班等特殊類型班級學生之部定及校訂</a:t>
            </a:r>
            <a:r>
              <a:rPr lang="zh-TW" altLang="en-US" dirty="0">
                <a:solidFill>
                  <a:srgbClr val="FF0000"/>
                </a:solidFill>
              </a:rPr>
              <a:t>課程均得彈性調整（包含學習節數／學分數配置比例與學習內容）</a:t>
            </a:r>
            <a:r>
              <a:rPr lang="zh-TW" altLang="en-US" dirty="0">
                <a:solidFill>
                  <a:schemeClr val="tx1"/>
                </a:solidFill>
              </a:rPr>
              <a:t>。</a:t>
            </a:r>
            <a:endParaRPr lang="en-US" altLang="zh-TW" dirty="0">
              <a:solidFill>
                <a:schemeClr val="tx1"/>
              </a:solidFill>
            </a:endParaRPr>
          </a:p>
          <a:p>
            <a:r>
              <a:rPr lang="zh-TW" altLang="en-US" dirty="0">
                <a:solidFill>
                  <a:schemeClr val="tx1"/>
                </a:solidFill>
              </a:rPr>
              <a:t>並得於校訂課程開設</a:t>
            </a:r>
            <a:r>
              <a:rPr lang="zh-TW" altLang="en-US" dirty="0">
                <a:solidFill>
                  <a:srgbClr val="FF0000"/>
                </a:solidFill>
              </a:rPr>
              <a:t>特殊需求領域課程</a:t>
            </a:r>
            <a:r>
              <a:rPr lang="zh-TW" altLang="en-US" dirty="0">
                <a:solidFill>
                  <a:schemeClr val="tx1"/>
                </a:solidFill>
              </a:rPr>
              <a:t>，惟</a:t>
            </a:r>
            <a:r>
              <a:rPr lang="zh-TW" altLang="en-US" dirty="0">
                <a:solidFill>
                  <a:srgbClr val="FF0000"/>
                </a:solidFill>
              </a:rPr>
              <a:t>不應減少學習總節數</a:t>
            </a:r>
            <a:r>
              <a:rPr lang="zh-TW" altLang="en-US" dirty="0">
                <a:solidFill>
                  <a:schemeClr val="tx1"/>
                </a:solidFill>
              </a:rPr>
              <a:t>。</a:t>
            </a:r>
          </a:p>
        </p:txBody>
      </p:sp>
    </p:spTree>
    <p:extLst>
      <p:ext uri="{BB962C8B-B14F-4D97-AF65-F5344CB8AC3E}">
        <p14:creationId xmlns:p14="http://schemas.microsoft.com/office/powerpoint/2010/main" val="284786343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E176DA-4A4F-46B1-8B16-9538B18932D8}"/>
              </a:ext>
            </a:extLst>
          </p:cNvPr>
          <p:cNvSpPr>
            <a:spLocks noGrp="1"/>
          </p:cNvSpPr>
          <p:nvPr>
            <p:ph type="title"/>
          </p:nvPr>
        </p:nvSpPr>
        <p:spPr/>
        <p:txBody>
          <a:bodyPr/>
          <a:lstStyle/>
          <a:p>
            <a:r>
              <a:rPr lang="zh-TW" altLang="en-US" sz="4000" dirty="0"/>
              <a:t>十二年國民基本教育課程綱要總綱</a:t>
            </a:r>
          </a:p>
        </p:txBody>
      </p:sp>
      <p:sp>
        <p:nvSpPr>
          <p:cNvPr id="3" name="直排文字版面配置區 2">
            <a:extLst>
              <a:ext uri="{FF2B5EF4-FFF2-40B4-BE49-F238E27FC236}">
                <a16:creationId xmlns:a16="http://schemas.microsoft.com/office/drawing/2014/main" id="{128F639D-D2AF-466F-A7B2-7AFFD6CDEEE5}"/>
              </a:ext>
            </a:extLst>
          </p:cNvPr>
          <p:cNvSpPr>
            <a:spLocks noGrp="1"/>
          </p:cNvSpPr>
          <p:nvPr>
            <p:ph type="body" orient="vert" idx="1"/>
          </p:nvPr>
        </p:nvSpPr>
        <p:spPr>
          <a:xfrm>
            <a:off x="506027" y="1600200"/>
            <a:ext cx="8229600" cy="4525959"/>
          </a:xfrm>
        </p:spPr>
        <p:txBody>
          <a:bodyPr vert="horz"/>
          <a:lstStyle/>
          <a:p>
            <a:pPr>
              <a:buFont typeface="Arial" panose="020B0604020202020204" pitchFamily="34" charset="0"/>
              <a:buChar char="•"/>
            </a:pPr>
            <a:r>
              <a:rPr lang="zh-TW" altLang="en-US" sz="2800" dirty="0">
                <a:solidFill>
                  <a:schemeClr val="tx1"/>
                </a:solidFill>
              </a:rPr>
              <a:t>總綱的重要理念在培養體育班</a:t>
            </a:r>
            <a:r>
              <a:rPr lang="zh-TW" altLang="en-US" sz="2800" dirty="0">
                <a:solidFill>
                  <a:srgbClr val="FF0000"/>
                </a:solidFill>
              </a:rPr>
              <a:t>學生基本學力</a:t>
            </a:r>
            <a:r>
              <a:rPr lang="zh-TW" altLang="en-US" sz="2800" dirty="0">
                <a:solidFill>
                  <a:srgbClr val="FF0000"/>
                </a:solidFill>
                <a:latin typeface="標楷體" panose="03000509000000000000" pitchFamily="65" charset="-120"/>
                <a:ea typeface="標楷體" panose="03000509000000000000" pitchFamily="65" charset="-120"/>
              </a:rPr>
              <a:t>、</a:t>
            </a:r>
            <a:r>
              <a:rPr lang="zh-TW" altLang="en-US" sz="2800" dirty="0">
                <a:solidFill>
                  <a:srgbClr val="FF0000"/>
                </a:solidFill>
              </a:rPr>
              <a:t>落實生活教育</a:t>
            </a:r>
            <a:r>
              <a:rPr lang="zh-TW" altLang="en-US" sz="2800" dirty="0">
                <a:solidFill>
                  <a:srgbClr val="FF0000"/>
                </a:solidFill>
                <a:latin typeface="標楷體" panose="03000509000000000000" pitchFamily="65" charset="-120"/>
                <a:ea typeface="標楷體" panose="03000509000000000000" pitchFamily="65" charset="-120"/>
              </a:rPr>
              <a:t>、</a:t>
            </a:r>
            <a:r>
              <a:rPr lang="zh-TW" altLang="en-US" sz="2800" dirty="0">
                <a:solidFill>
                  <a:srgbClr val="FF0000"/>
                </a:solidFill>
              </a:rPr>
              <a:t>發揮運動潛能</a:t>
            </a:r>
            <a:r>
              <a:rPr lang="zh-TW" altLang="en-US" sz="2800" dirty="0">
                <a:solidFill>
                  <a:schemeClr val="tx1"/>
                </a:solidFill>
              </a:rPr>
              <a:t>。</a:t>
            </a:r>
            <a:endParaRPr lang="en-US" altLang="zh-TW" sz="2800" dirty="0">
              <a:solidFill>
                <a:schemeClr val="tx1"/>
              </a:solidFill>
            </a:endParaRPr>
          </a:p>
          <a:p>
            <a:r>
              <a:rPr lang="zh-TW" altLang="en-US" sz="2800" dirty="0">
                <a:solidFill>
                  <a:schemeClr val="tx1"/>
                </a:solidFill>
              </a:rPr>
              <a:t>其中各學習領域課程均與一般生相同，完全採用十二年國教課綱之內容，</a:t>
            </a:r>
            <a:r>
              <a:rPr lang="zh-TW" altLang="en-US" sz="2800" dirty="0">
                <a:solidFill>
                  <a:srgbClr val="FF0000"/>
                </a:solidFill>
              </a:rPr>
              <a:t>運動專長則以彈性學習時間與課外時間從事訓練</a:t>
            </a:r>
            <a:r>
              <a:rPr lang="zh-TW" altLang="en-US" sz="2800" dirty="0">
                <a:solidFill>
                  <a:schemeClr val="tx1"/>
                </a:solidFill>
              </a:rPr>
              <a:t>。</a:t>
            </a:r>
            <a:endParaRPr lang="en-US" altLang="zh-TW" sz="2800" dirty="0">
              <a:solidFill>
                <a:schemeClr val="tx1"/>
              </a:solidFill>
            </a:endParaRPr>
          </a:p>
          <a:p>
            <a:r>
              <a:rPr lang="zh-TW" altLang="en-US" sz="2800" dirty="0">
                <a:solidFill>
                  <a:schemeClr val="tx1"/>
                </a:solidFill>
              </a:rPr>
              <a:t>針對奧亞運重點項目訂定課程綱要，規劃各運動種類各階段之技術程度，</a:t>
            </a:r>
            <a:r>
              <a:rPr lang="zh-TW" altLang="en-US" sz="2800" dirty="0">
                <a:solidFill>
                  <a:srgbClr val="FF0000"/>
                </a:solidFill>
              </a:rPr>
              <a:t>避免過度訓練與職業化訓練</a:t>
            </a:r>
            <a:r>
              <a:rPr lang="zh-TW" altLang="en-US" sz="2800" dirty="0">
                <a:solidFill>
                  <a:schemeClr val="tx1"/>
                </a:solidFill>
              </a:rPr>
              <a:t>，以利長遠發展。</a:t>
            </a:r>
            <a:endParaRPr lang="en-US" altLang="zh-TW" sz="2800" dirty="0">
              <a:solidFill>
                <a:schemeClr val="tx1"/>
              </a:solidFill>
            </a:endParaRPr>
          </a:p>
          <a:p>
            <a:r>
              <a:rPr lang="zh-TW" altLang="en-US" sz="2800" dirty="0">
                <a:solidFill>
                  <a:srgbClr val="FF0000"/>
                </a:solidFill>
              </a:rPr>
              <a:t>訂定專項術科課程</a:t>
            </a:r>
            <a:r>
              <a:rPr lang="zh-TW" altLang="en-US" sz="2800" dirty="0">
                <a:solidFill>
                  <a:schemeClr val="tx1"/>
                </a:solidFill>
              </a:rPr>
              <a:t>，以利整合日後訓練。</a:t>
            </a:r>
            <a:endParaRPr lang="en-US" altLang="zh-TW" sz="2800" dirty="0">
              <a:solidFill>
                <a:schemeClr val="tx1"/>
              </a:solidFill>
            </a:endParaRPr>
          </a:p>
          <a:p>
            <a:endParaRPr lang="en-US" altLang="zh-TW" sz="2800" dirty="0"/>
          </a:p>
          <a:p>
            <a:endParaRPr lang="en-US" altLang="zh-TW" sz="2800" dirty="0"/>
          </a:p>
          <a:p>
            <a:endParaRPr lang="zh-TW" altLang="en-US" dirty="0">
              <a:solidFill>
                <a:schemeClr val="tx1"/>
              </a:solidFill>
            </a:endParaRPr>
          </a:p>
        </p:txBody>
      </p:sp>
    </p:spTree>
    <p:extLst>
      <p:ext uri="{BB962C8B-B14F-4D97-AF65-F5344CB8AC3E}">
        <p14:creationId xmlns:p14="http://schemas.microsoft.com/office/powerpoint/2010/main" val="150905131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DB6AA94-3FA9-440C-BB0F-11F8DBF53CF7}"/>
              </a:ext>
            </a:extLst>
          </p:cNvPr>
          <p:cNvSpPr>
            <a:spLocks noGrp="1"/>
          </p:cNvSpPr>
          <p:nvPr>
            <p:ph type="title"/>
          </p:nvPr>
        </p:nvSpPr>
        <p:spPr/>
        <p:txBody>
          <a:bodyPr/>
          <a:lstStyle/>
          <a:p>
            <a:r>
              <a:rPr lang="zh-TW" altLang="en-US" dirty="0"/>
              <a:t>全人教育理念</a:t>
            </a:r>
          </a:p>
        </p:txBody>
      </p:sp>
      <p:sp>
        <p:nvSpPr>
          <p:cNvPr id="3" name="直排文字版面配置區 2">
            <a:extLst>
              <a:ext uri="{FF2B5EF4-FFF2-40B4-BE49-F238E27FC236}">
                <a16:creationId xmlns:a16="http://schemas.microsoft.com/office/drawing/2014/main" id="{FDBF926D-6CA5-47B8-868C-60F21E27E07E}"/>
              </a:ext>
            </a:extLst>
          </p:cNvPr>
          <p:cNvSpPr>
            <a:spLocks noGrp="1"/>
          </p:cNvSpPr>
          <p:nvPr>
            <p:ph type="body" orient="vert" idx="1"/>
          </p:nvPr>
        </p:nvSpPr>
        <p:spPr/>
        <p:txBody>
          <a:bodyPr vert="horz"/>
          <a:lstStyle/>
          <a:p>
            <a:r>
              <a:rPr lang="zh-TW" altLang="en-US" dirty="0">
                <a:solidFill>
                  <a:schemeClr val="tx1"/>
                </a:solidFill>
              </a:rPr>
              <a:t>高中職時期是重要的生涯發展階段，體育班提供優質的訓練環境使運動技能有所提升，創造出傑出的運動成就，但學習歷程容易</a:t>
            </a:r>
            <a:r>
              <a:rPr lang="zh-TW" altLang="en-US" dirty="0">
                <a:solidFill>
                  <a:srgbClr val="FF0000"/>
                </a:solidFill>
              </a:rPr>
              <a:t>忽視自我學習</a:t>
            </a:r>
            <a:r>
              <a:rPr lang="zh-TW" altLang="en-US" dirty="0">
                <a:solidFill>
                  <a:schemeClr val="tx1"/>
                </a:solidFill>
              </a:rPr>
              <a:t>及</a:t>
            </a:r>
            <a:r>
              <a:rPr lang="zh-TW" altLang="en-US" dirty="0">
                <a:solidFill>
                  <a:srgbClr val="FF0000"/>
                </a:solidFill>
              </a:rPr>
              <a:t>多元面向的涉獵</a:t>
            </a:r>
            <a:r>
              <a:rPr lang="zh-TW" altLang="en-US" dirty="0">
                <a:solidFill>
                  <a:schemeClr val="tx1"/>
                </a:solidFill>
              </a:rPr>
              <a:t>。</a:t>
            </a:r>
            <a:endParaRPr lang="en-US" altLang="zh-TW" dirty="0">
              <a:solidFill>
                <a:schemeClr val="tx1"/>
              </a:solidFill>
            </a:endParaRPr>
          </a:p>
          <a:p>
            <a:r>
              <a:rPr lang="zh-TW" altLang="en-US" dirty="0">
                <a:solidFill>
                  <a:schemeClr val="tx1"/>
                </a:solidFill>
              </a:rPr>
              <a:t>體育班的教學活動應回到學校</a:t>
            </a:r>
            <a:r>
              <a:rPr lang="zh-TW" altLang="en-US" dirty="0">
                <a:solidFill>
                  <a:srgbClr val="FF0000"/>
                </a:solidFill>
              </a:rPr>
              <a:t>全人教育的宗旨</a:t>
            </a:r>
            <a:r>
              <a:rPr lang="zh-TW" altLang="en-US" dirty="0">
                <a:solidFill>
                  <a:schemeClr val="tx1"/>
                </a:solidFill>
              </a:rPr>
              <a:t>，融合社會文化的需求，實踐公平教育觀點，使每人皆有所得，發揮各領域的專業特性，培養社會需求的能力。</a:t>
            </a:r>
            <a:endParaRPr lang="en-US" altLang="zh-TW" dirty="0">
              <a:solidFill>
                <a:schemeClr val="tx1"/>
              </a:solidFill>
            </a:endParaRPr>
          </a:p>
          <a:p>
            <a:endParaRPr lang="en-US" altLang="zh-TW" dirty="0">
              <a:solidFill>
                <a:schemeClr val="tx1"/>
              </a:solidFill>
            </a:endParaRPr>
          </a:p>
        </p:txBody>
      </p:sp>
    </p:spTree>
    <p:extLst>
      <p:ext uri="{BB962C8B-B14F-4D97-AF65-F5344CB8AC3E}">
        <p14:creationId xmlns:p14="http://schemas.microsoft.com/office/powerpoint/2010/main" val="300457720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D033043-BE91-4613-A100-1B4C33AFCA02}"/>
              </a:ext>
            </a:extLst>
          </p:cNvPr>
          <p:cNvSpPr>
            <a:spLocks noGrp="1"/>
          </p:cNvSpPr>
          <p:nvPr>
            <p:ph type="title"/>
          </p:nvPr>
        </p:nvSpPr>
        <p:spPr/>
        <p:txBody>
          <a:bodyPr/>
          <a:lstStyle/>
          <a:p>
            <a:r>
              <a:rPr lang="zh-TW" altLang="en-US" dirty="0"/>
              <a:t>發展第二專長</a:t>
            </a:r>
          </a:p>
        </p:txBody>
      </p:sp>
      <p:sp>
        <p:nvSpPr>
          <p:cNvPr id="3" name="直排文字版面配置區 2">
            <a:extLst>
              <a:ext uri="{FF2B5EF4-FFF2-40B4-BE49-F238E27FC236}">
                <a16:creationId xmlns:a16="http://schemas.microsoft.com/office/drawing/2014/main" id="{08AF1B8D-99DD-4296-972E-2CF1FA5B52AE}"/>
              </a:ext>
            </a:extLst>
          </p:cNvPr>
          <p:cNvSpPr>
            <a:spLocks noGrp="1"/>
          </p:cNvSpPr>
          <p:nvPr>
            <p:ph type="body" orient="vert" idx="1"/>
          </p:nvPr>
        </p:nvSpPr>
        <p:spPr/>
        <p:txBody>
          <a:bodyPr vert="horz"/>
          <a:lstStyle/>
          <a:p>
            <a:r>
              <a:rPr lang="zh-TW" altLang="en-US" dirty="0">
                <a:solidFill>
                  <a:schemeClr val="tx1"/>
                </a:solidFill>
              </a:rPr>
              <a:t>體育班的術科訓練嚴苛，但能登上頂尖地位的選手有限，當無法貢獻所長之時，應有</a:t>
            </a:r>
            <a:r>
              <a:rPr lang="zh-TW" altLang="en-US" dirty="0">
                <a:solidFill>
                  <a:srgbClr val="FF0000"/>
                </a:solidFill>
              </a:rPr>
              <a:t>第二專長</a:t>
            </a:r>
            <a:r>
              <a:rPr lang="zh-TW" altLang="en-US" dirty="0">
                <a:solidFill>
                  <a:schemeClr val="tx1"/>
                </a:solidFill>
              </a:rPr>
              <a:t>能立足於社會，使其學有所用。</a:t>
            </a:r>
            <a:endParaRPr lang="en-US" altLang="zh-TW" dirty="0">
              <a:solidFill>
                <a:schemeClr val="tx1"/>
              </a:solidFill>
            </a:endParaRPr>
          </a:p>
          <a:p>
            <a:r>
              <a:rPr lang="zh-TW" altLang="en-US" dirty="0">
                <a:solidFill>
                  <a:schemeClr val="tx1"/>
                </a:solidFill>
              </a:rPr>
              <a:t>因此在十二年國民基本教育課程綱要總綱的設計上，以體育班學生</a:t>
            </a:r>
            <a:r>
              <a:rPr lang="zh-TW" altLang="en-US" dirty="0">
                <a:solidFill>
                  <a:srgbClr val="FF0000"/>
                </a:solidFill>
              </a:rPr>
              <a:t>學科學習的基本能力</a:t>
            </a:r>
            <a:r>
              <a:rPr lang="zh-TW" altLang="en-US" dirty="0">
                <a:solidFill>
                  <a:schemeClr val="tx1"/>
                </a:solidFill>
              </a:rPr>
              <a:t>為主要的觀念架構，並在</a:t>
            </a:r>
            <a:r>
              <a:rPr lang="zh-TW" altLang="en-US" dirty="0">
                <a:solidFill>
                  <a:srgbClr val="FF0000"/>
                </a:solidFill>
              </a:rPr>
              <a:t>語言</a:t>
            </a:r>
            <a:r>
              <a:rPr lang="zh-TW" altLang="en-US" dirty="0">
                <a:solidFill>
                  <a:schemeClr val="tx1"/>
                </a:solidFill>
              </a:rPr>
              <a:t>學習領域融入體育班特有的</a:t>
            </a:r>
            <a:r>
              <a:rPr lang="zh-TW" altLang="en-US" dirty="0">
                <a:solidFill>
                  <a:srgbClr val="FF0000"/>
                </a:solidFill>
              </a:rPr>
              <a:t>國際比賽</a:t>
            </a:r>
            <a:r>
              <a:rPr lang="zh-TW" altLang="en-US" dirty="0">
                <a:solidFill>
                  <a:schemeClr val="tx1"/>
                </a:solidFill>
              </a:rPr>
              <a:t>情境，使其與生活經驗相結合。</a:t>
            </a:r>
          </a:p>
          <a:p>
            <a:endParaRPr lang="en-US" altLang="zh-TW" dirty="0"/>
          </a:p>
        </p:txBody>
      </p:sp>
    </p:spTree>
    <p:extLst>
      <p:ext uri="{BB962C8B-B14F-4D97-AF65-F5344CB8AC3E}">
        <p14:creationId xmlns:p14="http://schemas.microsoft.com/office/powerpoint/2010/main" val="124679340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76369F7-9F08-4C8B-BA10-B6D501E3E124}"/>
              </a:ext>
            </a:extLst>
          </p:cNvPr>
          <p:cNvSpPr>
            <a:spLocks noGrp="1"/>
          </p:cNvSpPr>
          <p:nvPr>
            <p:ph type="title"/>
          </p:nvPr>
        </p:nvSpPr>
        <p:spPr/>
        <p:txBody>
          <a:bodyPr/>
          <a:lstStyle/>
          <a:p>
            <a:r>
              <a:rPr lang="zh-TW" altLang="en-US" dirty="0"/>
              <a:t>第二專長</a:t>
            </a:r>
          </a:p>
        </p:txBody>
      </p:sp>
      <p:sp>
        <p:nvSpPr>
          <p:cNvPr id="3" name="直排文字版面配置區 2">
            <a:extLst>
              <a:ext uri="{FF2B5EF4-FFF2-40B4-BE49-F238E27FC236}">
                <a16:creationId xmlns:a16="http://schemas.microsoft.com/office/drawing/2014/main" id="{4602D0AD-F65B-4CC6-9FC5-7FE3D6B9EFBE}"/>
              </a:ext>
            </a:extLst>
          </p:cNvPr>
          <p:cNvSpPr>
            <a:spLocks noGrp="1"/>
          </p:cNvSpPr>
          <p:nvPr>
            <p:ph type="body" orient="vert" idx="1"/>
          </p:nvPr>
        </p:nvSpPr>
        <p:spPr/>
        <p:txBody>
          <a:bodyPr vert="horz"/>
          <a:lstStyle/>
          <a:p>
            <a:r>
              <a:rPr lang="zh-TW" altLang="en-US" dirty="0">
                <a:solidFill>
                  <a:schemeClr val="tx1"/>
                </a:solidFill>
              </a:rPr>
              <a:t>雖然職業類科學校體育班原意是為了培養運動績優生在運動之外的第二專長，但是，由於</a:t>
            </a:r>
            <a:r>
              <a:rPr lang="zh-TW" altLang="en-US" dirty="0">
                <a:solidFill>
                  <a:srgbClr val="FF0000"/>
                </a:solidFill>
              </a:rPr>
              <a:t>不同的類科複雜與行政資源未達有效之整合</a:t>
            </a:r>
            <a:r>
              <a:rPr lang="zh-TW" altLang="en-US" dirty="0">
                <a:solidFill>
                  <a:schemeClr val="tx1"/>
                </a:solidFill>
              </a:rPr>
              <a:t>，而無法達到原先構想。</a:t>
            </a:r>
            <a:endParaRPr lang="en-US" altLang="zh-TW" dirty="0">
              <a:solidFill>
                <a:schemeClr val="tx1"/>
              </a:solidFill>
            </a:endParaRPr>
          </a:p>
          <a:p>
            <a:r>
              <a:rPr lang="zh-TW" altLang="en-US" dirty="0">
                <a:solidFill>
                  <a:schemeClr val="tx1"/>
                </a:solidFill>
              </a:rPr>
              <a:t>建議未來應持續了解</a:t>
            </a:r>
            <a:r>
              <a:rPr lang="zh-TW" altLang="en-US" dirty="0">
                <a:solidFill>
                  <a:srgbClr val="FF0000"/>
                </a:solidFill>
              </a:rPr>
              <a:t>職業類科</a:t>
            </a:r>
            <a:r>
              <a:rPr lang="zh-TW" altLang="en-US" dirty="0">
                <a:solidFill>
                  <a:schemeClr val="tx1"/>
                </a:solidFill>
              </a:rPr>
              <a:t>學校體育班課程、師資安排及學生的需求。如能持續的著手規劃職業類科課程及結合未來升學管道，較能有助學生第二專長之發展。</a:t>
            </a:r>
            <a:endParaRPr lang="en-US" altLang="zh-TW" dirty="0">
              <a:solidFill>
                <a:schemeClr val="tx1"/>
              </a:solidFill>
            </a:endParaRPr>
          </a:p>
          <a:p>
            <a:endParaRPr lang="zh-TW" altLang="en-US" dirty="0">
              <a:solidFill>
                <a:schemeClr val="tx1"/>
              </a:solidFill>
            </a:endParaRPr>
          </a:p>
        </p:txBody>
      </p:sp>
    </p:spTree>
    <p:extLst>
      <p:ext uri="{BB962C8B-B14F-4D97-AF65-F5344CB8AC3E}">
        <p14:creationId xmlns:p14="http://schemas.microsoft.com/office/powerpoint/2010/main" val="214562820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656954-F7C8-4E2D-B5BC-959096E05A3E}"/>
              </a:ext>
            </a:extLst>
          </p:cNvPr>
          <p:cNvSpPr>
            <a:spLocks noGrp="1"/>
          </p:cNvSpPr>
          <p:nvPr>
            <p:ph type="title"/>
          </p:nvPr>
        </p:nvSpPr>
        <p:spPr/>
        <p:txBody>
          <a:bodyPr/>
          <a:lstStyle/>
          <a:p>
            <a:r>
              <a:rPr lang="zh-TW" altLang="en-US" dirty="0"/>
              <a:t>確保學習成效</a:t>
            </a:r>
          </a:p>
        </p:txBody>
      </p:sp>
      <p:sp>
        <p:nvSpPr>
          <p:cNvPr id="3" name="直排文字版面配置區 2">
            <a:extLst>
              <a:ext uri="{FF2B5EF4-FFF2-40B4-BE49-F238E27FC236}">
                <a16:creationId xmlns:a16="http://schemas.microsoft.com/office/drawing/2014/main" id="{E9DD2CF2-A27A-4439-AC3B-9401672DF8E6}"/>
              </a:ext>
            </a:extLst>
          </p:cNvPr>
          <p:cNvSpPr>
            <a:spLocks noGrp="1"/>
          </p:cNvSpPr>
          <p:nvPr>
            <p:ph type="body" orient="vert" idx="1"/>
          </p:nvPr>
        </p:nvSpPr>
        <p:spPr/>
        <p:txBody>
          <a:bodyPr vert="horz"/>
          <a:lstStyle/>
          <a:p>
            <a:r>
              <a:rPr lang="zh-TW" altLang="en-US" dirty="0">
                <a:solidFill>
                  <a:srgbClr val="FF0000"/>
                </a:solidFill>
              </a:rPr>
              <a:t>基本學力的維持</a:t>
            </a:r>
            <a:r>
              <a:rPr lang="zh-TW" altLang="en-US" dirty="0">
                <a:solidFill>
                  <a:schemeClr val="tx1"/>
                </a:solidFill>
              </a:rPr>
              <a:t>與</a:t>
            </a:r>
            <a:r>
              <a:rPr lang="zh-TW" altLang="en-US" dirty="0">
                <a:solidFill>
                  <a:srgbClr val="FF0000"/>
                </a:solidFill>
              </a:rPr>
              <a:t>補救教學</a:t>
            </a:r>
            <a:r>
              <a:rPr lang="zh-TW" altLang="en-US" dirty="0">
                <a:solidFill>
                  <a:schemeClr val="tx1"/>
                </a:solidFill>
              </a:rPr>
              <a:t>的實施是目前體育班執行上最薄弱的部份。</a:t>
            </a:r>
            <a:endParaRPr lang="en-US" altLang="zh-TW" dirty="0">
              <a:solidFill>
                <a:schemeClr val="tx1"/>
              </a:solidFill>
            </a:endParaRPr>
          </a:p>
          <a:p>
            <a:r>
              <a:rPr lang="zh-TW" altLang="en-US" dirty="0">
                <a:solidFill>
                  <a:schemeClr val="tx1"/>
                </a:solidFill>
              </a:rPr>
              <a:t>學校對於體育班學科能力的重視相當關鍵。學生</a:t>
            </a:r>
            <a:r>
              <a:rPr lang="zh-TW" altLang="en-US" dirty="0">
                <a:solidFill>
                  <a:srgbClr val="FF0000"/>
                </a:solidFill>
              </a:rPr>
              <a:t>入學時</a:t>
            </a:r>
            <a:r>
              <a:rPr lang="zh-TW" altLang="en-US" dirty="0">
                <a:solidFill>
                  <a:schemeClr val="tx1"/>
                </a:solidFill>
              </a:rPr>
              <a:t>程度如何？</a:t>
            </a:r>
            <a:r>
              <a:rPr lang="zh-TW" altLang="en-US" dirty="0">
                <a:solidFill>
                  <a:srgbClr val="FF0000"/>
                </a:solidFill>
              </a:rPr>
              <a:t>畢業時</a:t>
            </a:r>
            <a:r>
              <a:rPr lang="zh-TW" altLang="en-US" dirty="0">
                <a:solidFill>
                  <a:schemeClr val="tx1"/>
                </a:solidFill>
              </a:rPr>
              <a:t>各科目應該有何種進展？如能</a:t>
            </a:r>
            <a:r>
              <a:rPr lang="zh-TW" altLang="en-US" dirty="0">
                <a:solidFill>
                  <a:srgbClr val="FF0000"/>
                </a:solidFill>
              </a:rPr>
              <a:t>適性分級</a:t>
            </a:r>
            <a:r>
              <a:rPr lang="zh-TW" altLang="en-US" dirty="0">
                <a:solidFill>
                  <a:srgbClr val="FF0000"/>
                </a:solidFill>
                <a:latin typeface="標楷體" panose="03000509000000000000" pitchFamily="65" charset="-120"/>
                <a:ea typeface="標楷體" panose="03000509000000000000" pitchFamily="65" charset="-120"/>
              </a:rPr>
              <a:t>、</a:t>
            </a:r>
            <a:r>
              <a:rPr lang="zh-TW" altLang="en-US" dirty="0">
                <a:solidFill>
                  <a:srgbClr val="FF0000"/>
                </a:solidFill>
              </a:rPr>
              <a:t>定期評量</a:t>
            </a:r>
            <a:r>
              <a:rPr lang="zh-TW" altLang="en-US" dirty="0">
                <a:solidFill>
                  <a:schemeClr val="tx1"/>
                </a:solidFill>
              </a:rPr>
              <a:t>，同時給予</a:t>
            </a:r>
            <a:r>
              <a:rPr lang="zh-TW" altLang="en-US" dirty="0">
                <a:solidFill>
                  <a:srgbClr val="FF0000"/>
                </a:solidFill>
              </a:rPr>
              <a:t>合適輔導</a:t>
            </a:r>
            <a:r>
              <a:rPr lang="zh-TW" altLang="en-US" dirty="0">
                <a:solidFill>
                  <a:schemeClr val="tx1"/>
                </a:solidFill>
              </a:rPr>
              <a:t>，應該能讓體育班學生的學科能力保持在一定程度。</a:t>
            </a:r>
          </a:p>
        </p:txBody>
      </p:sp>
    </p:spTree>
    <p:extLst>
      <p:ext uri="{BB962C8B-B14F-4D97-AF65-F5344CB8AC3E}">
        <p14:creationId xmlns:p14="http://schemas.microsoft.com/office/powerpoint/2010/main" val="282773641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6FA97BD-A707-4915-AC0B-FFF239C681C5}"/>
              </a:ext>
            </a:extLst>
          </p:cNvPr>
          <p:cNvSpPr>
            <a:spLocks noGrp="1"/>
          </p:cNvSpPr>
          <p:nvPr>
            <p:ph type="title"/>
          </p:nvPr>
        </p:nvSpPr>
        <p:spPr/>
        <p:txBody>
          <a:bodyPr/>
          <a:lstStyle/>
          <a:p>
            <a:r>
              <a:rPr lang="zh-TW" altLang="en-US" dirty="0"/>
              <a:t>運動科學概論</a:t>
            </a:r>
          </a:p>
        </p:txBody>
      </p:sp>
      <p:sp>
        <p:nvSpPr>
          <p:cNvPr id="3" name="直排文字版面配置區 2">
            <a:extLst>
              <a:ext uri="{FF2B5EF4-FFF2-40B4-BE49-F238E27FC236}">
                <a16:creationId xmlns:a16="http://schemas.microsoft.com/office/drawing/2014/main" id="{6B9E6910-F010-4CCA-956E-27079C85E7BB}"/>
              </a:ext>
            </a:extLst>
          </p:cNvPr>
          <p:cNvSpPr>
            <a:spLocks noGrp="1"/>
          </p:cNvSpPr>
          <p:nvPr>
            <p:ph type="body" orient="vert" idx="1"/>
          </p:nvPr>
        </p:nvSpPr>
        <p:spPr>
          <a:xfrm>
            <a:off x="457200" y="1600200"/>
            <a:ext cx="8229600" cy="4525959"/>
          </a:xfrm>
        </p:spPr>
        <p:txBody>
          <a:bodyPr vert="horz"/>
          <a:lstStyle/>
          <a:p>
            <a:r>
              <a:rPr lang="zh-TW" altLang="en-US" dirty="0">
                <a:solidFill>
                  <a:srgbClr val="FF0000"/>
                </a:solidFill>
              </a:rPr>
              <a:t>運動科學概論</a:t>
            </a:r>
            <a:r>
              <a:rPr lang="zh-TW" altLang="en-US" dirty="0">
                <a:solidFill>
                  <a:schemeClr val="tx1"/>
                </a:solidFill>
              </a:rPr>
              <a:t>的學習內容己有明確的規範內容與相關教材，像是：</a:t>
            </a:r>
            <a:r>
              <a:rPr lang="zh-TW" altLang="en-US" dirty="0">
                <a:solidFill>
                  <a:srgbClr val="FF0000"/>
                </a:solidFill>
              </a:rPr>
              <a:t>運動心理學、力學、科學、人文素養</a:t>
            </a:r>
            <a:r>
              <a:rPr lang="zh-TW" altLang="en-US" dirty="0">
                <a:solidFill>
                  <a:schemeClr val="tx1"/>
                </a:solidFill>
              </a:rPr>
              <a:t>等都是有發展出各階段的學習內容，但可惜的是，在教學現場這些教材的使用不夠全面性。</a:t>
            </a:r>
            <a:endParaRPr lang="en-US" altLang="zh-TW" dirty="0">
              <a:solidFill>
                <a:schemeClr val="tx1"/>
              </a:solidFill>
            </a:endParaRPr>
          </a:p>
          <a:p>
            <a:r>
              <a:rPr lang="zh-TW" altLang="en-US" dirty="0">
                <a:solidFill>
                  <a:schemeClr val="tx1"/>
                </a:solidFill>
              </a:rPr>
              <a:t>運動科學概論以</a:t>
            </a:r>
            <a:r>
              <a:rPr lang="zh-TW" altLang="en-US" dirty="0">
                <a:solidFill>
                  <a:srgbClr val="FF0000"/>
                </a:solidFill>
              </a:rPr>
              <a:t>運動傷害與防護</a:t>
            </a:r>
            <a:r>
              <a:rPr lang="zh-TW" altLang="en-US" dirty="0">
                <a:solidFill>
                  <a:schemeClr val="tx1"/>
                </a:solidFill>
              </a:rPr>
              <a:t>為主要的開課方向，應再加入相關的專業人才，讓專才專用，達到提升體育班學生專業素養。</a:t>
            </a:r>
            <a:endParaRPr lang="en-US" altLang="zh-TW" dirty="0">
              <a:solidFill>
                <a:schemeClr val="tx1"/>
              </a:solidFill>
            </a:endParaRPr>
          </a:p>
        </p:txBody>
      </p:sp>
    </p:spTree>
    <p:extLst>
      <p:ext uri="{BB962C8B-B14F-4D97-AF65-F5344CB8AC3E}">
        <p14:creationId xmlns:p14="http://schemas.microsoft.com/office/powerpoint/2010/main" val="10237645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前言</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p:txBody>
          <a:bodyPr/>
          <a:lstStyle/>
          <a:p>
            <a:pPr>
              <a:buFont typeface="Arial" panose="020B0604020202020204" pitchFamily="34" charset="0"/>
              <a:buChar char="•"/>
            </a:pPr>
            <a:r>
              <a:rPr lang="zh-TW" altLang="en-US" dirty="0">
                <a:solidFill>
                  <a:schemeClr val="tx1"/>
                </a:solidFill>
                <a:latin typeface="標楷體" panose="03000509000000000000" pitchFamily="65" charset="-120"/>
                <a:ea typeface="標楷體" panose="03000509000000000000" pitchFamily="65" charset="-120"/>
              </a:rPr>
              <a:t>在上節課當中，我們藉由體育班的歷史發展與各種問題的討論，幫助同學了解現行體育班</a:t>
            </a:r>
            <a:r>
              <a:rPr lang="zh-TW" altLang="en-US" dirty="0">
                <a:solidFill>
                  <a:srgbClr val="FF0000"/>
                </a:solidFill>
                <a:latin typeface="標楷體" panose="03000509000000000000" pitchFamily="65" charset="-120"/>
                <a:ea typeface="標楷體" panose="03000509000000000000" pitchFamily="65" charset="-120"/>
              </a:rPr>
              <a:t>區域性運動項目的整合不足</a:t>
            </a:r>
            <a:r>
              <a:rPr lang="zh-TW" altLang="en-US" dirty="0">
                <a:solidFill>
                  <a:schemeClr val="tx1"/>
                </a:solidFill>
                <a:latin typeface="標楷體" panose="03000509000000000000" pitchFamily="65" charset="-120"/>
                <a:ea typeface="標楷體" panose="03000509000000000000" pitchFamily="65" charset="-120"/>
              </a:rPr>
              <a:t>、</a:t>
            </a:r>
            <a:r>
              <a:rPr lang="zh-TW" altLang="en-US" dirty="0">
                <a:solidFill>
                  <a:srgbClr val="FF0000"/>
                </a:solidFill>
                <a:latin typeface="標楷體" panose="03000509000000000000" pitchFamily="65" charset="-120"/>
                <a:ea typeface="標楷體" panose="03000509000000000000" pitchFamily="65" charset="-120"/>
              </a:rPr>
              <a:t>專任運動教練不足</a:t>
            </a:r>
            <a:r>
              <a:rPr lang="zh-TW" altLang="en-US" dirty="0">
                <a:solidFill>
                  <a:schemeClr val="tx1"/>
                </a:solidFill>
                <a:latin typeface="標楷體" panose="03000509000000000000" pitchFamily="65" charset="-120"/>
                <a:ea typeface="標楷體" panose="03000509000000000000" pitchFamily="65" charset="-120"/>
              </a:rPr>
              <a:t>、以及</a:t>
            </a:r>
            <a:r>
              <a:rPr lang="zh-TW" altLang="en-US" dirty="0">
                <a:solidFill>
                  <a:srgbClr val="FF0000"/>
                </a:solidFill>
                <a:latin typeface="標楷體" panose="03000509000000000000" pitchFamily="65" charset="-120"/>
                <a:ea typeface="標楷體" panose="03000509000000000000" pitchFamily="65" charset="-120"/>
              </a:rPr>
              <a:t>學習成效待提升</a:t>
            </a:r>
            <a:r>
              <a:rPr lang="zh-TW" altLang="en-US" dirty="0">
                <a:solidFill>
                  <a:schemeClr val="tx1"/>
                </a:solidFill>
                <a:latin typeface="標楷體" panose="03000509000000000000" pitchFamily="65" charset="-120"/>
                <a:ea typeface="標楷體" panose="03000509000000000000" pitchFamily="65" charset="-120"/>
              </a:rPr>
              <a:t>的現況與可能解決方式。</a:t>
            </a:r>
            <a:endParaRPr lang="en-US" altLang="zh-TW" dirty="0">
              <a:solidFill>
                <a:schemeClr val="tx1"/>
              </a:solidFill>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dirty="0">
                <a:solidFill>
                  <a:schemeClr val="tx1"/>
                </a:solidFill>
                <a:latin typeface="標楷體" panose="03000509000000000000" pitchFamily="65" charset="-120"/>
                <a:ea typeface="標楷體" panose="03000509000000000000" pitchFamily="65" charset="-120"/>
              </a:rPr>
              <a:t>其中對於運動績優生的</a:t>
            </a:r>
            <a:r>
              <a:rPr lang="zh-TW" altLang="en-US" dirty="0">
                <a:solidFill>
                  <a:srgbClr val="FF0000"/>
                </a:solidFill>
                <a:latin typeface="標楷體" panose="03000509000000000000" pitchFamily="65" charset="-120"/>
                <a:ea typeface="標楷體" panose="03000509000000000000" pitchFamily="65" charset="-120"/>
              </a:rPr>
              <a:t>課業學習</a:t>
            </a:r>
            <a:r>
              <a:rPr lang="zh-TW" altLang="en-US" dirty="0">
                <a:solidFill>
                  <a:schemeClr val="tx1"/>
                </a:solidFill>
                <a:latin typeface="標楷體" panose="03000509000000000000" pitchFamily="65" charset="-120"/>
                <a:ea typeface="標楷體" panose="03000509000000000000" pitchFamily="65" charset="-120"/>
              </a:rPr>
              <a:t>議題更是各界所關心。</a:t>
            </a:r>
            <a:endParaRPr lang="en-US" altLang="zh-TW" dirty="0">
              <a:solidFill>
                <a:schemeClr val="tx1"/>
              </a:solidFill>
              <a:latin typeface="標楷體" panose="03000509000000000000" pitchFamily="65" charset="-120"/>
              <a:ea typeface="標楷體" panose="03000509000000000000" pitchFamily="65" charset="-120"/>
            </a:endParaRPr>
          </a:p>
          <a:p>
            <a:pPr marL="0" indent="0">
              <a:buNone/>
            </a:pPr>
            <a:endParaRPr lang="zh-TW" altLang="en-US"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85249653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307391B-79DA-4BAB-827E-21BD6CDE26B8}"/>
              </a:ext>
            </a:extLst>
          </p:cNvPr>
          <p:cNvSpPr>
            <a:spLocks noGrp="1"/>
          </p:cNvSpPr>
          <p:nvPr>
            <p:ph type="title"/>
          </p:nvPr>
        </p:nvSpPr>
        <p:spPr/>
        <p:txBody>
          <a:bodyPr/>
          <a:lstStyle/>
          <a:p>
            <a:r>
              <a:rPr lang="zh-TW" altLang="en-US" dirty="0"/>
              <a:t>運動科學概論</a:t>
            </a:r>
          </a:p>
        </p:txBody>
      </p:sp>
      <p:sp>
        <p:nvSpPr>
          <p:cNvPr id="3" name="直排文字版面配置區 2">
            <a:extLst>
              <a:ext uri="{FF2B5EF4-FFF2-40B4-BE49-F238E27FC236}">
                <a16:creationId xmlns:a16="http://schemas.microsoft.com/office/drawing/2014/main" id="{70F0ABEF-0DF0-44C2-9602-4856E457C0F1}"/>
              </a:ext>
            </a:extLst>
          </p:cNvPr>
          <p:cNvSpPr>
            <a:spLocks noGrp="1"/>
          </p:cNvSpPr>
          <p:nvPr>
            <p:ph type="body" orient="vert" idx="1"/>
          </p:nvPr>
        </p:nvSpPr>
        <p:spPr/>
        <p:txBody>
          <a:bodyPr vert="horz"/>
          <a:lstStyle/>
          <a:p>
            <a:r>
              <a:rPr lang="zh-TW" altLang="en-US" dirty="0">
                <a:solidFill>
                  <a:schemeClr val="tx1"/>
                </a:solidFill>
              </a:rPr>
              <a:t>此外，能夠教授上述課程單元的專業教師不夠多，無法將發展完整的教材實踐在教學中，而背離了原課綱的理念。</a:t>
            </a:r>
            <a:endParaRPr lang="en-US" altLang="zh-TW" dirty="0">
              <a:solidFill>
                <a:schemeClr val="tx1"/>
              </a:solidFill>
            </a:endParaRPr>
          </a:p>
          <a:p>
            <a:r>
              <a:rPr lang="zh-TW" altLang="en-US" dirty="0">
                <a:solidFill>
                  <a:schemeClr val="tx1"/>
                </a:solidFill>
              </a:rPr>
              <a:t>因此，應該有</a:t>
            </a:r>
            <a:r>
              <a:rPr lang="zh-TW" altLang="en-US" dirty="0">
                <a:solidFill>
                  <a:srgbClr val="FF0000"/>
                </a:solidFill>
              </a:rPr>
              <a:t>專業人士</a:t>
            </a:r>
            <a:r>
              <a:rPr lang="zh-TW" altLang="en-US" dirty="0">
                <a:solidFill>
                  <a:schemeClr val="tx1"/>
                </a:solidFill>
              </a:rPr>
              <a:t>協助課程，強化學生自我保護、保養身體的意識，進而提升運動成績表現。實施上可參考特教教師</a:t>
            </a:r>
            <a:r>
              <a:rPr lang="zh-TW" altLang="en-US" dirty="0">
                <a:solidFill>
                  <a:srgbClr val="FF0000"/>
                </a:solidFill>
              </a:rPr>
              <a:t>巡迴輔導</a:t>
            </a:r>
            <a:r>
              <a:rPr lang="zh-TW" altLang="en-US" dirty="0">
                <a:solidFill>
                  <a:schemeClr val="tx1"/>
                </a:solidFill>
              </a:rPr>
              <a:t>的方式，建立</a:t>
            </a:r>
            <a:r>
              <a:rPr lang="zh-TW" altLang="en-US" dirty="0">
                <a:solidFill>
                  <a:srgbClr val="FF0000"/>
                </a:solidFill>
              </a:rPr>
              <a:t>區域性專業教師網絡</a:t>
            </a:r>
            <a:r>
              <a:rPr lang="zh-TW" altLang="en-US" dirty="0">
                <a:solidFill>
                  <a:schemeClr val="tx1"/>
                </a:solidFill>
              </a:rPr>
              <a:t>，以解決經費與人員編制的問題。</a:t>
            </a:r>
            <a:endParaRPr lang="en-US" altLang="zh-TW" dirty="0">
              <a:solidFill>
                <a:schemeClr val="tx1"/>
              </a:solidFill>
            </a:endParaRPr>
          </a:p>
          <a:p>
            <a:endParaRPr lang="zh-TW" altLang="en-US" dirty="0"/>
          </a:p>
        </p:txBody>
      </p:sp>
    </p:spTree>
    <p:extLst>
      <p:ext uri="{BB962C8B-B14F-4D97-AF65-F5344CB8AC3E}">
        <p14:creationId xmlns:p14="http://schemas.microsoft.com/office/powerpoint/2010/main" val="4285604192"/>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8232ED-9F03-4083-AFDC-B6334D02AE06}"/>
              </a:ext>
            </a:extLst>
          </p:cNvPr>
          <p:cNvSpPr>
            <a:spLocks noGrp="1"/>
          </p:cNvSpPr>
          <p:nvPr>
            <p:ph type="title"/>
          </p:nvPr>
        </p:nvSpPr>
        <p:spPr/>
        <p:txBody>
          <a:bodyPr/>
          <a:lstStyle/>
          <a:p>
            <a:r>
              <a:rPr lang="zh-TW" altLang="en-US" dirty="0"/>
              <a:t>運動績優生就讀非體育班</a:t>
            </a:r>
          </a:p>
        </p:txBody>
      </p:sp>
      <p:sp>
        <p:nvSpPr>
          <p:cNvPr id="3" name="直排文字版面配置區 2">
            <a:extLst>
              <a:ext uri="{FF2B5EF4-FFF2-40B4-BE49-F238E27FC236}">
                <a16:creationId xmlns:a16="http://schemas.microsoft.com/office/drawing/2014/main" id="{1EF5C064-AC69-4DB2-8261-4078590DCD54}"/>
              </a:ext>
            </a:extLst>
          </p:cNvPr>
          <p:cNvSpPr>
            <a:spLocks noGrp="1"/>
          </p:cNvSpPr>
          <p:nvPr>
            <p:ph type="body" orient="vert" idx="1"/>
          </p:nvPr>
        </p:nvSpPr>
        <p:spPr/>
        <p:txBody>
          <a:bodyPr vert="horz"/>
          <a:lstStyle/>
          <a:p>
            <a:r>
              <a:rPr lang="zh-TW" altLang="en-US" dirty="0">
                <a:solidFill>
                  <a:schemeClr val="tx1"/>
                </a:solidFill>
              </a:rPr>
              <a:t>最後，也有人認為運動績優生就讀非體育班，能</a:t>
            </a:r>
            <a:r>
              <a:rPr lang="zh-TW" altLang="en-US" dirty="0">
                <a:solidFill>
                  <a:srgbClr val="FF0000"/>
                </a:solidFill>
              </a:rPr>
              <a:t>提早適應專長訓練及其他學科學習並進的調整與規劃</a:t>
            </a:r>
            <a:r>
              <a:rPr lang="zh-TW" altLang="en-US" dirty="0">
                <a:solidFill>
                  <a:schemeClr val="tx1"/>
                </a:solidFill>
              </a:rPr>
              <a:t>，增加融合及拓展的能力，但運動績優生會有</a:t>
            </a:r>
            <a:r>
              <a:rPr lang="zh-TW" altLang="en-US" dirty="0">
                <a:solidFill>
                  <a:srgbClr val="FF0000"/>
                </a:solidFill>
              </a:rPr>
              <a:t>課程學習銜接上的挑戰與壓力</a:t>
            </a:r>
            <a:r>
              <a:rPr lang="zh-TW" altLang="en-US" dirty="0">
                <a:solidFill>
                  <a:schemeClr val="tx1"/>
                </a:solidFill>
              </a:rPr>
              <a:t>，這也是未來發展可以的考慮方向。</a:t>
            </a:r>
            <a:endParaRPr lang="en-US" altLang="zh-TW" dirty="0">
              <a:solidFill>
                <a:schemeClr val="tx1"/>
              </a:solidFill>
            </a:endParaRPr>
          </a:p>
        </p:txBody>
      </p:sp>
    </p:spTree>
    <p:extLst>
      <p:ext uri="{BB962C8B-B14F-4D97-AF65-F5344CB8AC3E}">
        <p14:creationId xmlns:p14="http://schemas.microsoft.com/office/powerpoint/2010/main" val="312877930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參考資料</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p:txBody>
          <a:bodyPr vert="horz"/>
          <a:lstStyle/>
          <a:p>
            <a:pPr>
              <a:buFont typeface="Arial" panose="020B0604020202020204" pitchFamily="34" charset="0"/>
              <a:buChar char="•"/>
            </a:pPr>
            <a:r>
              <a:rPr lang="zh-TW" altLang="en-US" sz="2800" dirty="0">
                <a:solidFill>
                  <a:schemeClr val="tx1"/>
                </a:solidFill>
              </a:rPr>
              <a:t>石沛楷</a:t>
            </a:r>
            <a:r>
              <a:rPr lang="zh-TW" altLang="en-US" sz="2800" dirty="0">
                <a:solidFill>
                  <a:schemeClr val="tx1"/>
                </a:solidFill>
                <a:latin typeface="標楷體" panose="03000509000000000000" pitchFamily="65" charset="-120"/>
                <a:ea typeface="標楷體" panose="03000509000000000000" pitchFamily="65" charset="-120"/>
              </a:rPr>
              <a:t>（</a:t>
            </a:r>
            <a:r>
              <a:rPr lang="en-US" altLang="zh-TW" sz="2800" dirty="0">
                <a:solidFill>
                  <a:schemeClr val="tx1"/>
                </a:solidFill>
                <a:latin typeface="標楷體" panose="03000509000000000000" pitchFamily="65" charset="-120"/>
                <a:ea typeface="標楷體" panose="03000509000000000000" pitchFamily="65" charset="-120"/>
              </a:rPr>
              <a:t>2014</a:t>
            </a:r>
            <a:r>
              <a:rPr lang="zh-TW" altLang="en-US" sz="2800" dirty="0">
                <a:solidFill>
                  <a:schemeClr val="tx1"/>
                </a:solidFill>
                <a:latin typeface="標楷體" panose="03000509000000000000" pitchFamily="65" charset="-120"/>
                <a:ea typeface="標楷體" panose="03000509000000000000" pitchFamily="65" charset="-120"/>
              </a:rPr>
              <a:t>）。</a:t>
            </a:r>
            <a:r>
              <a:rPr lang="zh-TW" altLang="en-US" sz="2800" dirty="0">
                <a:solidFill>
                  <a:schemeClr val="tx1"/>
                </a:solidFill>
              </a:rPr>
              <a:t>運動績優生就讀高中非體育班之學習生涯探討。</a:t>
            </a:r>
            <a:r>
              <a:rPr lang="zh-TW" altLang="en-US" sz="2800" i="1" dirty="0">
                <a:solidFill>
                  <a:schemeClr val="tx1"/>
                </a:solidFill>
              </a:rPr>
              <a:t>學校體育，</a:t>
            </a:r>
            <a:r>
              <a:rPr lang="en-US" altLang="zh-TW" sz="2800" i="1" dirty="0">
                <a:solidFill>
                  <a:schemeClr val="tx1"/>
                </a:solidFill>
              </a:rPr>
              <a:t>145</a:t>
            </a:r>
            <a:r>
              <a:rPr lang="zh-TW" altLang="en-US" sz="2800" dirty="0">
                <a:solidFill>
                  <a:schemeClr val="tx1"/>
                </a:solidFill>
              </a:rPr>
              <a:t>，</a:t>
            </a:r>
            <a:r>
              <a:rPr lang="en-US" altLang="zh-TW" sz="2800" dirty="0">
                <a:solidFill>
                  <a:schemeClr val="tx1"/>
                </a:solidFill>
              </a:rPr>
              <a:t>107-113</a:t>
            </a:r>
            <a:r>
              <a:rPr lang="zh-TW" altLang="en-US" sz="2800" dirty="0">
                <a:solidFill>
                  <a:schemeClr val="tx1"/>
                </a:solidFill>
              </a:rPr>
              <a:t>。</a:t>
            </a:r>
            <a:endParaRPr lang="en-US" altLang="zh-TW" sz="2800" dirty="0">
              <a:solidFill>
                <a:schemeClr val="tx1"/>
              </a:solidFill>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a:solidFill>
                  <a:schemeClr val="tx1"/>
                </a:solidFill>
                <a:latin typeface="標楷體" panose="03000509000000000000" pitchFamily="65" charset="-120"/>
                <a:ea typeface="標楷體" panose="03000509000000000000" pitchFamily="65" charset="-120"/>
              </a:rPr>
              <a:t>何卓飛（</a:t>
            </a:r>
            <a:r>
              <a:rPr lang="en-US" altLang="zh-TW" sz="2800" dirty="0">
                <a:solidFill>
                  <a:schemeClr val="tx1"/>
                </a:solidFill>
                <a:latin typeface="標楷體" panose="03000509000000000000" pitchFamily="65" charset="-120"/>
                <a:ea typeface="標楷體" panose="03000509000000000000" pitchFamily="65" charset="-120"/>
              </a:rPr>
              <a:t>2018</a:t>
            </a:r>
            <a:r>
              <a:rPr lang="zh-TW" altLang="en-US" sz="2800" dirty="0">
                <a:solidFill>
                  <a:schemeClr val="tx1"/>
                </a:solidFill>
                <a:latin typeface="標楷體" panose="03000509000000000000" pitchFamily="65" charset="-120"/>
                <a:ea typeface="標楷體" panose="03000509000000000000" pitchFamily="65" charset="-120"/>
              </a:rPr>
              <a:t>）。我國體育班實施現況、問題與改善對策。</a:t>
            </a:r>
            <a:r>
              <a:rPr lang="zh-TW" altLang="en-US" sz="2800" i="1" dirty="0">
                <a:solidFill>
                  <a:schemeClr val="tx1"/>
                </a:solidFill>
                <a:latin typeface="標楷體" panose="03000509000000000000" pitchFamily="65" charset="-120"/>
                <a:ea typeface="標楷體" panose="03000509000000000000" pitchFamily="65" charset="-120"/>
              </a:rPr>
              <a:t>臺灣教育評論月刊，</a:t>
            </a:r>
            <a:r>
              <a:rPr lang="en-US" altLang="zh-TW" sz="2800" i="1" dirty="0">
                <a:solidFill>
                  <a:schemeClr val="tx1"/>
                </a:solidFill>
                <a:latin typeface="標楷體" panose="03000509000000000000" pitchFamily="65" charset="-120"/>
                <a:ea typeface="標楷體" panose="03000509000000000000" pitchFamily="65" charset="-120"/>
              </a:rPr>
              <a:t>7</a:t>
            </a:r>
            <a:r>
              <a:rPr lang="zh-TW" altLang="en-US" sz="2800" dirty="0">
                <a:solidFill>
                  <a:schemeClr val="tx1"/>
                </a:solidFill>
                <a:latin typeface="標楷體" panose="03000509000000000000" pitchFamily="65" charset="-120"/>
                <a:ea typeface="標楷體" panose="03000509000000000000" pitchFamily="65" charset="-120"/>
              </a:rPr>
              <a:t>（</a:t>
            </a:r>
            <a:r>
              <a:rPr lang="en-US" altLang="zh-TW" sz="2800" dirty="0">
                <a:solidFill>
                  <a:schemeClr val="tx1"/>
                </a:solidFill>
                <a:latin typeface="標楷體" panose="03000509000000000000" pitchFamily="65" charset="-120"/>
                <a:ea typeface="標楷體" panose="03000509000000000000" pitchFamily="65" charset="-120"/>
              </a:rPr>
              <a:t>1</a:t>
            </a:r>
            <a:r>
              <a:rPr lang="zh-TW" altLang="en-US" sz="2800" dirty="0">
                <a:solidFill>
                  <a:schemeClr val="tx1"/>
                </a:solidFill>
                <a:latin typeface="標楷體" panose="03000509000000000000" pitchFamily="65" charset="-120"/>
                <a:ea typeface="標楷體" panose="03000509000000000000" pitchFamily="65" charset="-120"/>
              </a:rPr>
              <a:t>），</a:t>
            </a:r>
            <a:r>
              <a:rPr lang="en-US" altLang="zh-TW" sz="2800" dirty="0">
                <a:solidFill>
                  <a:schemeClr val="tx1"/>
                </a:solidFill>
                <a:latin typeface="標楷體" panose="03000509000000000000" pitchFamily="65" charset="-120"/>
                <a:ea typeface="標楷體" panose="03000509000000000000" pitchFamily="65" charset="-120"/>
              </a:rPr>
              <a:t>243-253</a:t>
            </a:r>
            <a:r>
              <a:rPr lang="zh-TW" altLang="en-US" sz="2800" dirty="0">
                <a:solidFill>
                  <a:schemeClr val="tx1"/>
                </a:solidFill>
                <a:latin typeface="標楷體" panose="03000509000000000000" pitchFamily="65" charset="-120"/>
                <a:ea typeface="標楷體" panose="03000509000000000000" pitchFamily="65" charset="-120"/>
              </a:rPr>
              <a:t>。</a:t>
            </a:r>
            <a:endParaRPr lang="en-US" altLang="zh-TW" sz="2800" dirty="0">
              <a:solidFill>
                <a:schemeClr val="tx1"/>
              </a:solidFill>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a:solidFill>
                  <a:schemeClr val="tx1"/>
                </a:solidFill>
              </a:rPr>
              <a:t>曾瑞成</a:t>
            </a:r>
            <a:r>
              <a:rPr lang="zh-TW" altLang="en-US" sz="2800" dirty="0">
                <a:solidFill>
                  <a:schemeClr val="tx1"/>
                </a:solidFill>
                <a:latin typeface="標楷體" panose="03000509000000000000" pitchFamily="65" charset="-120"/>
                <a:ea typeface="標楷體" panose="03000509000000000000" pitchFamily="65" charset="-120"/>
              </a:rPr>
              <a:t>、邵心平（</a:t>
            </a:r>
            <a:r>
              <a:rPr lang="en-US" altLang="zh-TW" sz="2800" dirty="0">
                <a:solidFill>
                  <a:schemeClr val="tx1"/>
                </a:solidFill>
                <a:latin typeface="標楷體" panose="03000509000000000000" pitchFamily="65" charset="-120"/>
                <a:ea typeface="標楷體" panose="03000509000000000000" pitchFamily="65" charset="-120"/>
              </a:rPr>
              <a:t>2016</a:t>
            </a:r>
            <a:r>
              <a:rPr lang="zh-TW" altLang="en-US" sz="2800" dirty="0">
                <a:solidFill>
                  <a:schemeClr val="tx1"/>
                </a:solidFill>
                <a:latin typeface="標楷體" panose="03000509000000000000" pitchFamily="65" charset="-120"/>
                <a:ea typeface="標楷體" panose="03000509000000000000" pitchFamily="65" charset="-120"/>
              </a:rPr>
              <a:t>）。談</a:t>
            </a:r>
            <a:r>
              <a:rPr lang="zh-TW" altLang="en-US" sz="2800" dirty="0">
                <a:solidFill>
                  <a:schemeClr val="tx1"/>
                </a:solidFill>
              </a:rPr>
              <a:t>十二年國教體育班課程綱要草案的修訂理念與內容。</a:t>
            </a:r>
            <a:r>
              <a:rPr lang="zh-TW" altLang="en-US" sz="2800" i="1" dirty="0">
                <a:solidFill>
                  <a:schemeClr val="tx1"/>
                </a:solidFill>
              </a:rPr>
              <a:t>學校體育，</a:t>
            </a:r>
            <a:r>
              <a:rPr lang="en-US" altLang="zh-TW" sz="2800" i="1" dirty="0">
                <a:solidFill>
                  <a:schemeClr val="tx1"/>
                </a:solidFill>
              </a:rPr>
              <a:t>153</a:t>
            </a:r>
            <a:r>
              <a:rPr lang="zh-TW" altLang="en-US" sz="2800" dirty="0">
                <a:solidFill>
                  <a:schemeClr val="tx1"/>
                </a:solidFill>
              </a:rPr>
              <a:t>，</a:t>
            </a:r>
            <a:r>
              <a:rPr lang="en-US" altLang="zh-TW" sz="2800" dirty="0">
                <a:solidFill>
                  <a:schemeClr val="tx1"/>
                </a:solidFill>
              </a:rPr>
              <a:t>43-51</a:t>
            </a:r>
            <a:r>
              <a:rPr lang="zh-TW" altLang="en-US" sz="2800" dirty="0">
                <a:solidFill>
                  <a:schemeClr val="tx1"/>
                </a:solidFill>
              </a:rPr>
              <a:t>。</a:t>
            </a:r>
            <a:endParaRPr lang="en-US" altLang="zh-TW" sz="2800" dirty="0">
              <a:solidFill>
                <a:schemeClr val="tx1"/>
              </a:solidFill>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a:solidFill>
                  <a:schemeClr val="tx1"/>
                </a:solidFill>
                <a:latin typeface="標楷體" panose="03000509000000000000" pitchFamily="65" charset="-120"/>
                <a:ea typeface="標楷體" panose="03000509000000000000" pitchFamily="65" charset="-120"/>
              </a:rPr>
              <a:t>葉思含、林靜萍（</a:t>
            </a:r>
            <a:r>
              <a:rPr lang="en-US" altLang="zh-TW" sz="2800" dirty="0">
                <a:solidFill>
                  <a:schemeClr val="tx1"/>
                </a:solidFill>
                <a:latin typeface="標楷體" panose="03000509000000000000" pitchFamily="65" charset="-120"/>
                <a:ea typeface="標楷體" panose="03000509000000000000" pitchFamily="65" charset="-120"/>
              </a:rPr>
              <a:t>2017</a:t>
            </a:r>
            <a:r>
              <a:rPr lang="zh-TW" altLang="en-US" sz="2800" dirty="0">
                <a:solidFill>
                  <a:schemeClr val="tx1"/>
                </a:solidFill>
                <a:latin typeface="標楷體" panose="03000509000000000000" pitchFamily="65" charset="-120"/>
                <a:ea typeface="標楷體" panose="03000509000000000000" pitchFamily="65" charset="-120"/>
              </a:rPr>
              <a:t>）。高中體育班教室生態之個案研究。</a:t>
            </a:r>
            <a:r>
              <a:rPr lang="zh-TW" altLang="en-US" sz="2800" i="1" dirty="0">
                <a:solidFill>
                  <a:schemeClr val="tx1"/>
                </a:solidFill>
                <a:latin typeface="標楷體" panose="03000509000000000000" pitchFamily="65" charset="-120"/>
                <a:ea typeface="標楷體" panose="03000509000000000000" pitchFamily="65" charset="-120"/>
              </a:rPr>
              <a:t>臺灣運動教育學報，</a:t>
            </a:r>
            <a:r>
              <a:rPr lang="en-US" altLang="zh-TW" sz="2800" i="1" dirty="0">
                <a:solidFill>
                  <a:schemeClr val="tx1"/>
                </a:solidFill>
                <a:latin typeface="標楷體" panose="03000509000000000000" pitchFamily="65" charset="-120"/>
                <a:ea typeface="標楷體" panose="03000509000000000000" pitchFamily="65" charset="-120"/>
              </a:rPr>
              <a:t>12</a:t>
            </a:r>
            <a:r>
              <a:rPr lang="en-US" altLang="zh-TW" sz="2800" dirty="0">
                <a:solidFill>
                  <a:schemeClr val="tx1"/>
                </a:solidFill>
                <a:latin typeface="標楷體" panose="03000509000000000000" pitchFamily="65" charset="-120"/>
                <a:ea typeface="標楷體" panose="03000509000000000000" pitchFamily="65" charset="-120"/>
              </a:rPr>
              <a:t>(1)</a:t>
            </a:r>
            <a:r>
              <a:rPr lang="zh-TW" altLang="en-US" sz="2800" dirty="0">
                <a:solidFill>
                  <a:schemeClr val="tx1"/>
                </a:solidFill>
                <a:latin typeface="標楷體" panose="03000509000000000000" pitchFamily="65" charset="-120"/>
                <a:ea typeface="標楷體" panose="03000509000000000000" pitchFamily="65" charset="-120"/>
              </a:rPr>
              <a:t>，</a:t>
            </a:r>
            <a:r>
              <a:rPr lang="en-US" altLang="zh-TW" sz="2800" dirty="0">
                <a:solidFill>
                  <a:schemeClr val="tx1"/>
                </a:solidFill>
                <a:latin typeface="標楷體" panose="03000509000000000000" pitchFamily="65" charset="-120"/>
                <a:ea typeface="標楷體" panose="03000509000000000000" pitchFamily="65" charset="-120"/>
              </a:rPr>
              <a:t>57-72</a:t>
            </a:r>
            <a:r>
              <a:rPr lang="zh-TW" altLang="en-US" sz="2800" dirty="0">
                <a:solidFill>
                  <a:schemeClr val="tx1"/>
                </a:solidFill>
                <a:latin typeface="標楷體" panose="03000509000000000000" pitchFamily="65" charset="-120"/>
                <a:ea typeface="標楷體" panose="03000509000000000000" pitchFamily="65" charset="-120"/>
              </a:rPr>
              <a:t>。</a:t>
            </a:r>
          </a:p>
        </p:txBody>
      </p:sp>
    </p:spTree>
    <p:extLst>
      <p:ext uri="{BB962C8B-B14F-4D97-AF65-F5344CB8AC3E}">
        <p14:creationId xmlns:p14="http://schemas.microsoft.com/office/powerpoint/2010/main" val="141630755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前言</a:t>
            </a:r>
            <a:endParaRPr lang="zh-TW" altLang="en-US" b="1" dirty="0"/>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p:txBody>
          <a:bodyPr/>
          <a:lstStyle/>
          <a:p>
            <a:pPr>
              <a:buFont typeface="Arial" panose="020B0604020202020204" pitchFamily="34" charset="0"/>
              <a:buChar char="•"/>
            </a:pPr>
            <a:r>
              <a:rPr lang="zh-TW"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在國外經常用</a:t>
            </a:r>
            <a:r>
              <a:rPr lang="en-US" altLang="zh-TW"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student-athlete </a:t>
            </a: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一詞來稱呼國內所謂的「運動績優生」，直譯字面的意思是「</a:t>
            </a:r>
            <a:r>
              <a:rPr lang="zh-CN"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學生運動員</a:t>
            </a: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」，這個身分應該以學生為主體，運動訓練是附加的狀態。</a:t>
            </a:r>
            <a:endParaRPr lang="en-US" altLang="zh-CN"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a:p>
            <a:pPr>
              <a:buFont typeface="Arial" panose="020B0604020202020204" pitchFamily="34" charset="0"/>
              <a:buChar char="•"/>
            </a:pP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近期有學者質疑，當運動訓練占用多數時間，甚至學生運動員的運動參與涉及龐大商業利益時，他</a:t>
            </a:r>
            <a:r>
              <a:rPr lang="en-US" altLang="zh-CN"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她們的身分其實應該稱為</a:t>
            </a:r>
            <a:r>
              <a:rPr lang="en-US" altLang="zh-CN"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athlete-student</a:t>
            </a: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，也就是「</a:t>
            </a:r>
            <a:r>
              <a:rPr lang="zh-CN" altLang="en-US"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運動員學生</a:t>
            </a:r>
            <a:r>
              <a:rPr lang="zh-CN"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」，主業是運動員，而學生身分只是附加。</a:t>
            </a:r>
            <a:endParaRPr lang="zh-TW"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3160021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前言</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p:txBody>
          <a:bodyPr/>
          <a:lstStyle/>
          <a:p>
            <a:r>
              <a:rPr lang="zh-TW" altLang="en-US" dirty="0">
                <a:solidFill>
                  <a:schemeClr val="tx1"/>
                </a:solidFill>
                <a:latin typeface="標楷體" panose="03000509000000000000" pitchFamily="65" charset="-120"/>
                <a:ea typeface="標楷體" panose="03000509000000000000" pitchFamily="65" charset="-120"/>
              </a:rPr>
              <a:t>我們都知道，很多體育班學生花很多時間在運動專項訓練，導致學業成績表現不佳，漸漸地開始抗拒學習。</a:t>
            </a:r>
            <a:endParaRPr lang="en-US" altLang="zh-TW" dirty="0">
              <a:solidFill>
                <a:schemeClr val="tx1"/>
              </a:solidFill>
              <a:latin typeface="標楷體" panose="03000509000000000000" pitchFamily="65" charset="-120"/>
              <a:ea typeface="標楷體" panose="03000509000000000000" pitchFamily="65" charset="-120"/>
            </a:endParaRPr>
          </a:p>
          <a:p>
            <a:r>
              <a:rPr lang="zh-TW" altLang="en-US" dirty="0">
                <a:solidFill>
                  <a:schemeClr val="tx1"/>
                </a:solidFill>
                <a:latin typeface="標楷體" panose="03000509000000000000" pitchFamily="65" charset="-120"/>
                <a:ea typeface="標楷體" panose="03000509000000000000" pitchFamily="65" charset="-120"/>
              </a:rPr>
              <a:t>但這樣的</a:t>
            </a:r>
            <a:r>
              <a:rPr lang="zh-TW" altLang="en-US" dirty="0">
                <a:solidFill>
                  <a:srgbClr val="FF0000"/>
                </a:solidFill>
                <a:latin typeface="標楷體" panose="03000509000000000000" pitchFamily="65" charset="-120"/>
                <a:ea typeface="標楷體" panose="03000509000000000000" pitchFamily="65" charset="-120"/>
              </a:rPr>
              <a:t>輕學業、重術科</a:t>
            </a:r>
            <a:r>
              <a:rPr lang="zh-TW" altLang="en-US" dirty="0">
                <a:solidFill>
                  <a:schemeClr val="tx1"/>
                </a:solidFill>
                <a:latin typeface="標楷體" panose="03000509000000000000" pitchFamily="65" charset="-120"/>
                <a:ea typeface="標楷體" panose="03000509000000000000" pitchFamily="65" charset="-120"/>
              </a:rPr>
              <a:t>的觀念是從何而來的呢？因為學生運動員無法自主決定想要上多少課或規劃自己的運動訓練方案，因此這樣的學習狀態可能要回朔到教練或學校端對體育班學生的期待。</a:t>
            </a:r>
            <a:endParaRPr lang="en-US" altLang="zh-TW"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31146746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體育班師資</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a:xfrm>
            <a:off x="457200" y="1600200"/>
            <a:ext cx="8229600" cy="4525959"/>
          </a:xfrm>
        </p:spPr>
        <p:txBody>
          <a:bodyPr/>
          <a:lstStyle/>
          <a:p>
            <a:pPr marL="0" indent="0">
              <a:buNone/>
            </a:pPr>
            <a:r>
              <a:rPr lang="zh-TW" altLang="en-US" dirty="0">
                <a:solidFill>
                  <a:schemeClr val="tx1"/>
                </a:solidFill>
              </a:rPr>
              <a:t>關於體育班的師資，根據「教育部主管高級中等以下學校體育班設置要點」第九條規定，體育班的</a:t>
            </a:r>
            <a:endParaRPr lang="en-US" altLang="zh-TW" dirty="0">
              <a:solidFill>
                <a:schemeClr val="tx1"/>
              </a:solidFill>
            </a:endParaRPr>
          </a:p>
          <a:p>
            <a:pPr>
              <a:buFont typeface="Arial" panose="020B0604020202020204" pitchFamily="34" charset="0"/>
              <a:buChar char="•"/>
            </a:pPr>
            <a:r>
              <a:rPr lang="zh-TW" altLang="en-US" dirty="0">
                <a:solidFill>
                  <a:srgbClr val="FF0000"/>
                </a:solidFill>
              </a:rPr>
              <a:t>一般學科</a:t>
            </a:r>
            <a:r>
              <a:rPr lang="zh-TW" altLang="en-US" dirty="0">
                <a:solidFill>
                  <a:schemeClr val="tx1"/>
                </a:solidFill>
              </a:rPr>
              <a:t>課程：由學校合格教師擔任。</a:t>
            </a:r>
          </a:p>
          <a:p>
            <a:pPr>
              <a:buFont typeface="Arial" panose="020B0604020202020204" pitchFamily="34" charset="0"/>
              <a:buChar char="•"/>
            </a:pPr>
            <a:r>
              <a:rPr lang="zh-TW" altLang="en-US" dirty="0">
                <a:solidFill>
                  <a:srgbClr val="FF0000"/>
                </a:solidFill>
                <a:latin typeface="標楷體" panose="03000509000000000000" pitchFamily="65" charset="-120"/>
                <a:ea typeface="標楷體" panose="03000509000000000000" pitchFamily="65" charset="-120"/>
              </a:rPr>
              <a:t>體育專業學科</a:t>
            </a:r>
            <a:r>
              <a:rPr lang="zh-TW" altLang="en-US" dirty="0">
                <a:solidFill>
                  <a:schemeClr val="tx1"/>
                </a:solidFill>
                <a:latin typeface="標楷體" panose="03000509000000000000" pitchFamily="65" charset="-120"/>
                <a:ea typeface="標楷體" panose="03000509000000000000" pitchFamily="65" charset="-120"/>
              </a:rPr>
              <a:t>課程（含</a:t>
            </a:r>
            <a:r>
              <a:rPr lang="zh-TW" altLang="en-US" dirty="0">
                <a:solidFill>
                  <a:srgbClr val="FF0000"/>
                </a:solidFill>
                <a:latin typeface="標楷體" panose="03000509000000000000" pitchFamily="65" charset="-120"/>
                <a:ea typeface="標楷體" panose="03000509000000000000" pitchFamily="65" charset="-120"/>
              </a:rPr>
              <a:t>專項術科</a:t>
            </a:r>
            <a:r>
              <a:rPr lang="zh-TW" altLang="en-US"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rPr>
              <a:t>由學校合格體育教師擔任；必要時得聘請校外合格體育教師兼任。</a:t>
            </a:r>
            <a:endParaRPr lang="en-US" altLang="zh-TW" dirty="0">
              <a:solidFill>
                <a:schemeClr val="tx1"/>
              </a:solidFill>
            </a:endParaRPr>
          </a:p>
          <a:p>
            <a:pPr>
              <a:buFont typeface="Arial" panose="020B0604020202020204" pitchFamily="34" charset="0"/>
              <a:buChar char="•"/>
            </a:pPr>
            <a:endParaRPr lang="en-US" altLang="zh-TW" dirty="0">
              <a:solidFill>
                <a:schemeClr val="tx1"/>
              </a:solidFill>
            </a:endParaRPr>
          </a:p>
        </p:txBody>
      </p:sp>
    </p:spTree>
    <p:extLst>
      <p:ext uri="{BB962C8B-B14F-4D97-AF65-F5344CB8AC3E}">
        <p14:creationId xmlns:p14="http://schemas.microsoft.com/office/powerpoint/2010/main" val="371237529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體育班教練</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a:xfrm>
            <a:off x="457200" y="1600200"/>
            <a:ext cx="8229600" cy="4525959"/>
          </a:xfrm>
        </p:spPr>
        <p:txBody>
          <a:bodyPr/>
          <a:lstStyle/>
          <a:p>
            <a:pPr marL="0" indent="0">
              <a:buNone/>
            </a:pPr>
            <a:r>
              <a:rPr lang="zh-TW" altLang="en-US" dirty="0">
                <a:solidFill>
                  <a:schemeClr val="tx1"/>
                </a:solidFill>
              </a:rPr>
              <a:t>在實務上，體育班專項教練幾種形式：</a:t>
            </a:r>
            <a:endParaRPr lang="en-US" altLang="zh-TW" dirty="0">
              <a:solidFill>
                <a:schemeClr val="tx1"/>
              </a:solidFill>
            </a:endParaRPr>
          </a:p>
          <a:p>
            <a:pPr marL="514350" indent="-514350">
              <a:buFont typeface="+mj-lt"/>
              <a:buAutoNum type="arabicPeriod"/>
            </a:pPr>
            <a:r>
              <a:rPr lang="zh-TW" altLang="en-US" dirty="0">
                <a:solidFill>
                  <a:schemeClr val="tx1"/>
                </a:solidFill>
              </a:rPr>
              <a:t>專職專才的「</a:t>
            </a:r>
            <a:r>
              <a:rPr lang="zh-TW" altLang="en-US" dirty="0">
                <a:solidFill>
                  <a:srgbClr val="FF0000"/>
                </a:solidFill>
              </a:rPr>
              <a:t>專任運動教練</a:t>
            </a:r>
            <a:r>
              <a:rPr lang="zh-TW" altLang="en-US" dirty="0">
                <a:solidFill>
                  <a:schemeClr val="tx1"/>
                </a:solidFill>
              </a:rPr>
              <a:t>」</a:t>
            </a:r>
            <a:endParaRPr lang="en-US" altLang="zh-TW" dirty="0">
              <a:solidFill>
                <a:schemeClr val="tx1"/>
              </a:solidFill>
            </a:endParaRPr>
          </a:p>
          <a:p>
            <a:pPr marL="514350" indent="-514350">
              <a:buFont typeface="+mj-lt"/>
              <a:buAutoNum type="arabicPeriod"/>
            </a:pPr>
            <a:r>
              <a:rPr lang="zh-TW" altLang="en-US" dirty="0">
                <a:solidFill>
                  <a:schemeClr val="tx1"/>
                </a:solidFill>
              </a:rPr>
              <a:t>專才專長的「</a:t>
            </a:r>
            <a:r>
              <a:rPr lang="zh-TW" altLang="en-US" dirty="0">
                <a:solidFill>
                  <a:srgbClr val="FF0000"/>
                </a:solidFill>
              </a:rPr>
              <a:t>體育老師</a:t>
            </a:r>
            <a:r>
              <a:rPr lang="zh-TW" altLang="en-US" dirty="0">
                <a:solidFill>
                  <a:schemeClr val="tx1"/>
                </a:solidFill>
              </a:rPr>
              <a:t>」</a:t>
            </a:r>
            <a:endParaRPr lang="en-US" altLang="zh-TW" dirty="0">
              <a:solidFill>
                <a:schemeClr val="tx1"/>
              </a:solidFill>
            </a:endParaRPr>
          </a:p>
          <a:p>
            <a:pPr marL="514350" indent="-514350">
              <a:buFont typeface="+mj-lt"/>
              <a:buAutoNum type="arabicPeriod"/>
            </a:pPr>
            <a:r>
              <a:rPr lang="zh-TW" altLang="en-US" dirty="0">
                <a:solidFill>
                  <a:schemeClr val="tx1"/>
                </a:solidFill>
              </a:rPr>
              <a:t>鐘點時間的「</a:t>
            </a:r>
            <a:r>
              <a:rPr lang="zh-TW" altLang="en-US" dirty="0">
                <a:solidFill>
                  <a:srgbClr val="FF0000"/>
                </a:solidFill>
              </a:rPr>
              <a:t>約聘雇教練</a:t>
            </a:r>
            <a:r>
              <a:rPr lang="zh-TW" altLang="en-US" dirty="0">
                <a:solidFill>
                  <a:schemeClr val="tx1"/>
                </a:solidFill>
              </a:rPr>
              <a:t>」</a:t>
            </a:r>
            <a:endParaRPr lang="en-US" altLang="zh-TW" dirty="0">
              <a:solidFill>
                <a:schemeClr val="tx1"/>
              </a:solidFill>
            </a:endParaRPr>
          </a:p>
          <a:p>
            <a:pPr marL="514350" indent="-514350">
              <a:buFont typeface="+mj-lt"/>
              <a:buAutoNum type="arabicPeriod"/>
            </a:pPr>
            <a:r>
              <a:rPr lang="zh-TW" altLang="en-US" dirty="0">
                <a:solidFill>
                  <a:schemeClr val="tx1"/>
                </a:solidFill>
              </a:rPr>
              <a:t>客串擔綱的「</a:t>
            </a:r>
            <a:r>
              <a:rPr lang="zh-TW" altLang="en-US" dirty="0">
                <a:solidFill>
                  <a:srgbClr val="FF0000"/>
                </a:solidFill>
              </a:rPr>
              <a:t>志工教練</a:t>
            </a:r>
            <a:r>
              <a:rPr lang="zh-TW" altLang="en-US" dirty="0">
                <a:solidFill>
                  <a:schemeClr val="tx1"/>
                </a:solidFill>
              </a:rPr>
              <a:t>」</a:t>
            </a:r>
            <a:endParaRPr lang="en-US" altLang="zh-TW" dirty="0">
              <a:solidFill>
                <a:schemeClr val="tx1"/>
              </a:solidFill>
            </a:endParaRPr>
          </a:p>
          <a:p>
            <a:pPr marL="514350" indent="-514350">
              <a:buFont typeface="+mj-lt"/>
              <a:buAutoNum type="arabicPeriod"/>
            </a:pPr>
            <a:r>
              <a:rPr lang="zh-TW" altLang="en-US" dirty="0">
                <a:solidFill>
                  <a:srgbClr val="FF0000"/>
                </a:solidFill>
              </a:rPr>
              <a:t>一般「體育老師」或「行政人員」兼任</a:t>
            </a:r>
            <a:endParaRPr lang="en-US" altLang="zh-TW" dirty="0">
              <a:solidFill>
                <a:srgbClr val="FF0000"/>
              </a:solidFill>
            </a:endParaRPr>
          </a:p>
          <a:p>
            <a:endParaRPr lang="en-US" altLang="zh-TW" dirty="0">
              <a:solidFill>
                <a:schemeClr val="tx1"/>
              </a:solidFill>
            </a:endParaRPr>
          </a:p>
          <a:p>
            <a:endParaRPr lang="zh-TW" altLang="en-US" dirty="0">
              <a:solidFill>
                <a:schemeClr val="tx1"/>
              </a:solidFill>
            </a:endParaRPr>
          </a:p>
        </p:txBody>
      </p:sp>
    </p:spTree>
    <p:extLst>
      <p:ext uri="{BB962C8B-B14F-4D97-AF65-F5344CB8AC3E}">
        <p14:creationId xmlns:p14="http://schemas.microsoft.com/office/powerpoint/2010/main" val="7325407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3977497-8D3B-4F18-8063-86B6120B2AE2}"/>
              </a:ext>
            </a:extLst>
          </p:cNvPr>
          <p:cNvSpPr txBox="1">
            <a:spLocks noGrp="1"/>
          </p:cNvSpPr>
          <p:nvPr>
            <p:ph type="title"/>
          </p:nvPr>
        </p:nvSpPr>
        <p:spPr/>
        <p:txBody>
          <a:bodyPr/>
          <a:lstStyle/>
          <a:p>
            <a:r>
              <a:rPr lang="zh-TW" altLang="en-US" dirty="0"/>
              <a:t>金牌主義與學習權益</a:t>
            </a:r>
          </a:p>
        </p:txBody>
      </p:sp>
      <p:sp>
        <p:nvSpPr>
          <p:cNvPr id="3" name="內容版面配置區 2">
            <a:extLst>
              <a:ext uri="{FF2B5EF4-FFF2-40B4-BE49-F238E27FC236}">
                <a16:creationId xmlns:a16="http://schemas.microsoft.com/office/drawing/2014/main" id="{74FF77F6-24EB-49E4-9595-FF364C4B6E05}"/>
              </a:ext>
            </a:extLst>
          </p:cNvPr>
          <p:cNvSpPr txBox="1">
            <a:spLocks noGrp="1"/>
          </p:cNvSpPr>
          <p:nvPr>
            <p:ph idx="1"/>
          </p:nvPr>
        </p:nvSpPr>
        <p:spPr>
          <a:xfrm>
            <a:off x="457200" y="1600200"/>
            <a:ext cx="8229600" cy="4525959"/>
          </a:xfrm>
        </p:spPr>
        <p:txBody>
          <a:bodyPr/>
          <a:lstStyle/>
          <a:p>
            <a:r>
              <a:rPr lang="zh-TW" altLang="en-US" dirty="0">
                <a:solidFill>
                  <a:schemeClr val="tx1"/>
                </a:solidFill>
              </a:rPr>
              <a:t>不管哪一種教練，只要持有金牌主義的訓練理念，</a:t>
            </a:r>
            <a:r>
              <a:rPr lang="zh-CN" altLang="en-US" dirty="0">
                <a:solidFill>
                  <a:schemeClr val="tx1"/>
                </a:solidFill>
              </a:rPr>
              <a:t>將縣市或學校的</a:t>
            </a:r>
            <a:r>
              <a:rPr lang="zh-CN" altLang="en-US" dirty="0">
                <a:solidFill>
                  <a:srgbClr val="FF0000"/>
                </a:solidFill>
              </a:rPr>
              <a:t>獲獎</a:t>
            </a:r>
            <a:r>
              <a:rPr lang="zh-CN" altLang="en-US" dirty="0">
                <a:solidFill>
                  <a:schemeClr val="tx1"/>
                </a:solidFill>
              </a:rPr>
              <a:t>紀錄看得比</a:t>
            </a:r>
            <a:r>
              <a:rPr lang="zh-TW" altLang="en-US" dirty="0">
                <a:solidFill>
                  <a:srgbClr val="FF0000"/>
                </a:solidFill>
              </a:rPr>
              <a:t>學生學習權益</a:t>
            </a:r>
            <a:r>
              <a:rPr lang="zh-TW" altLang="en-US" dirty="0">
                <a:solidFill>
                  <a:schemeClr val="tx1"/>
                </a:solidFill>
              </a:rPr>
              <a:t>更加重要，很可能把大部份的時間</a:t>
            </a:r>
            <a:r>
              <a:rPr lang="zh-TW" altLang="en-US" dirty="0">
                <a:solidFill>
                  <a:srgbClr val="FF0000"/>
                </a:solidFill>
              </a:rPr>
              <a:t>拿來練習</a:t>
            </a:r>
            <a:r>
              <a:rPr lang="zh-TW" altLang="en-US" dirty="0">
                <a:solidFill>
                  <a:schemeClr val="tx1"/>
                </a:solidFill>
              </a:rPr>
              <a:t>，導致體育班的學業成績遠遠的落後於普通班的學生。</a:t>
            </a:r>
            <a:endParaRPr lang="en-US" altLang="zh-TW" dirty="0">
              <a:solidFill>
                <a:schemeClr val="tx1"/>
              </a:solidFill>
            </a:endParaRPr>
          </a:p>
          <a:p>
            <a:pPr>
              <a:buFont typeface="Arial" panose="020B0604020202020204" pitchFamily="34" charset="0"/>
              <a:buChar char="•"/>
            </a:pPr>
            <a:endParaRPr lang="zh-TW" altLang="en-US" dirty="0">
              <a:solidFill>
                <a:schemeClr val="tx1"/>
              </a:solidFill>
            </a:endParaRPr>
          </a:p>
        </p:txBody>
      </p:sp>
    </p:spTree>
    <p:extLst>
      <p:ext uri="{BB962C8B-B14F-4D97-AF65-F5344CB8AC3E}">
        <p14:creationId xmlns:p14="http://schemas.microsoft.com/office/powerpoint/2010/main" val="947562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45E4AA9-AD34-4B14-AA1A-CE940E417B29}"/>
              </a:ext>
            </a:extLst>
          </p:cNvPr>
          <p:cNvSpPr>
            <a:spLocks noGrp="1"/>
          </p:cNvSpPr>
          <p:nvPr>
            <p:ph type="title"/>
          </p:nvPr>
        </p:nvSpPr>
        <p:spPr/>
        <p:txBody>
          <a:bodyPr/>
          <a:lstStyle/>
          <a:p>
            <a:r>
              <a:rPr lang="zh-TW" altLang="en-US" dirty="0"/>
              <a:t>體育班教學情形</a:t>
            </a:r>
          </a:p>
        </p:txBody>
      </p:sp>
      <p:sp>
        <p:nvSpPr>
          <p:cNvPr id="3" name="直排文字版面配置區 2">
            <a:extLst>
              <a:ext uri="{FF2B5EF4-FFF2-40B4-BE49-F238E27FC236}">
                <a16:creationId xmlns:a16="http://schemas.microsoft.com/office/drawing/2014/main" id="{B61E4C9D-AE4B-49E8-88FB-CED0C3F133E5}"/>
              </a:ext>
            </a:extLst>
          </p:cNvPr>
          <p:cNvSpPr>
            <a:spLocks noGrp="1"/>
          </p:cNvSpPr>
          <p:nvPr>
            <p:ph type="body" orient="vert" idx="1"/>
          </p:nvPr>
        </p:nvSpPr>
        <p:spPr/>
        <p:txBody>
          <a:bodyPr vert="horz"/>
          <a:lstStyle/>
          <a:p>
            <a:r>
              <a:rPr lang="zh-TW" altLang="en-US" dirty="0">
                <a:solidFill>
                  <a:schemeClr val="tx1"/>
                </a:solidFill>
              </a:rPr>
              <a:t>在某些老師的眼中，體育班學生是好動</a:t>
            </a:r>
            <a:r>
              <a:rPr lang="zh-TW" altLang="en-US" dirty="0">
                <a:solidFill>
                  <a:schemeClr val="tx1"/>
                </a:solidFill>
                <a:latin typeface="新細明體" panose="02020500000000000000" pitchFamily="18" charset="-120"/>
                <a:ea typeface="新細明體" panose="02020500000000000000" pitchFamily="18" charset="-120"/>
              </a:rPr>
              <a:t>、</a:t>
            </a:r>
            <a:r>
              <a:rPr lang="zh-TW" altLang="en-US" dirty="0">
                <a:solidFill>
                  <a:schemeClr val="tx1"/>
                </a:solidFill>
              </a:rPr>
              <a:t>不易管教、不愛讀書的一群。老師在教學歷程中得不到學生的任何</a:t>
            </a:r>
            <a:r>
              <a:rPr lang="zh-TW" altLang="en-US" dirty="0">
                <a:solidFill>
                  <a:srgbClr val="FF0000"/>
                </a:solidFill>
              </a:rPr>
              <a:t>回饋與互動</a:t>
            </a:r>
            <a:r>
              <a:rPr lang="zh-TW" altLang="en-US" dirty="0">
                <a:solidFill>
                  <a:schemeClr val="tx1"/>
                </a:solidFill>
              </a:rPr>
              <a:t>的情況下，教學熱忱漸漸消失，最後</a:t>
            </a:r>
            <a:r>
              <a:rPr lang="zh-TW" altLang="en-US">
                <a:solidFill>
                  <a:schemeClr val="tx1"/>
                </a:solidFill>
              </a:rPr>
              <a:t>只是默默教授完</a:t>
            </a:r>
            <a:r>
              <a:rPr lang="zh-TW" altLang="en-US" dirty="0">
                <a:solidFill>
                  <a:schemeClr val="tx1"/>
                </a:solidFill>
              </a:rPr>
              <a:t>課程，學生是否學習吸收已不重要，只要不搗亂惹事就好</a:t>
            </a:r>
            <a:r>
              <a:rPr lang="en-US" altLang="zh-TW" dirty="0">
                <a:solidFill>
                  <a:schemeClr val="tx1"/>
                </a:solidFill>
              </a:rPr>
              <a:t>…</a:t>
            </a:r>
            <a:endParaRPr lang="zh-TW" altLang="en-US" dirty="0">
              <a:solidFill>
                <a:schemeClr val="tx1"/>
              </a:solidFill>
            </a:endParaRPr>
          </a:p>
          <a:p>
            <a:endParaRPr lang="en-US" altLang="zh-TW"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50351642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1EDBF1-92CE-44B0-A745-6D2295F430A8}"/>
              </a:ext>
            </a:extLst>
          </p:cNvPr>
          <p:cNvSpPr>
            <a:spLocks noGrp="1"/>
          </p:cNvSpPr>
          <p:nvPr>
            <p:ph type="title"/>
          </p:nvPr>
        </p:nvSpPr>
        <p:spPr/>
        <p:txBody>
          <a:bodyPr/>
          <a:lstStyle/>
          <a:p>
            <a:r>
              <a:rPr lang="zh-TW" altLang="en-US" dirty="0"/>
              <a:t>體育班學習心態</a:t>
            </a:r>
          </a:p>
        </p:txBody>
      </p:sp>
      <p:sp>
        <p:nvSpPr>
          <p:cNvPr id="3" name="直排文字版面配置區 2">
            <a:extLst>
              <a:ext uri="{FF2B5EF4-FFF2-40B4-BE49-F238E27FC236}">
                <a16:creationId xmlns:a16="http://schemas.microsoft.com/office/drawing/2014/main" id="{B18BB0DC-1680-42C4-B991-CCBC1AA88B03}"/>
              </a:ext>
            </a:extLst>
          </p:cNvPr>
          <p:cNvSpPr>
            <a:spLocks noGrp="1"/>
          </p:cNvSpPr>
          <p:nvPr>
            <p:ph type="body" orient="vert" idx="1"/>
          </p:nvPr>
        </p:nvSpPr>
        <p:spPr/>
        <p:txBody>
          <a:bodyPr vert="horz"/>
          <a:lstStyle/>
          <a:p>
            <a:r>
              <a:rPr lang="zh-TW" altLang="en-US" dirty="0">
                <a:solidFill>
                  <a:schemeClr val="tx1"/>
                </a:solidFill>
              </a:rPr>
              <a:t>學生在有限的學習時間下，認為自己應以運動競技為重，高度練習量使得</a:t>
            </a:r>
            <a:r>
              <a:rPr lang="zh-TW" altLang="en-US" dirty="0">
                <a:solidFill>
                  <a:srgbClr val="FF0000"/>
                </a:solidFill>
              </a:rPr>
              <a:t>身心疲累</a:t>
            </a:r>
            <a:r>
              <a:rPr lang="zh-TW" altLang="en-US" dirty="0">
                <a:solidFill>
                  <a:schemeClr val="tx1"/>
                </a:solidFill>
              </a:rPr>
              <a:t>，到靜態課程就想</a:t>
            </a:r>
            <a:r>
              <a:rPr lang="zh-TW" altLang="en-US" dirty="0">
                <a:solidFill>
                  <a:srgbClr val="FF0000"/>
                </a:solidFill>
              </a:rPr>
              <a:t>休息</a:t>
            </a:r>
            <a:r>
              <a:rPr lang="zh-TW" altLang="en-US" dirty="0">
                <a:solidFill>
                  <a:schemeClr val="tx1"/>
                </a:solidFill>
              </a:rPr>
              <a:t>，一不小心就沉睡。</a:t>
            </a:r>
            <a:endParaRPr lang="en-US" altLang="zh-TW" dirty="0">
              <a:solidFill>
                <a:schemeClr val="tx1"/>
              </a:solidFill>
            </a:endParaRPr>
          </a:p>
          <a:p>
            <a:r>
              <a:rPr lang="zh-TW" altLang="en-US" dirty="0">
                <a:solidFill>
                  <a:schemeClr val="tx1"/>
                </a:solidFill>
              </a:rPr>
              <a:t>學生認為課堂教師不懂自己的處境，一味地以普通班學生的立場與標準來批判他們行為，而</a:t>
            </a:r>
            <a:r>
              <a:rPr lang="zh-TW" altLang="en-US" dirty="0">
                <a:solidFill>
                  <a:srgbClr val="FF0000"/>
                </a:solidFill>
              </a:rPr>
              <a:t>學科的實用性</a:t>
            </a:r>
            <a:r>
              <a:rPr lang="zh-TW" altLang="en-US" dirty="0">
                <a:solidFill>
                  <a:schemeClr val="tx1"/>
                </a:solidFill>
              </a:rPr>
              <a:t>也無法馬上與</a:t>
            </a:r>
            <a:r>
              <a:rPr lang="zh-TW" altLang="en-US" dirty="0">
                <a:solidFill>
                  <a:srgbClr val="FF0000"/>
                </a:solidFill>
              </a:rPr>
              <a:t>生活情境</a:t>
            </a:r>
            <a:r>
              <a:rPr lang="zh-TW" altLang="en-US" dirty="0">
                <a:solidFill>
                  <a:schemeClr val="tx1"/>
                </a:solidFill>
              </a:rPr>
              <a:t>產生連結。</a:t>
            </a:r>
            <a:endParaRPr lang="en-US" altLang="zh-TW" dirty="0">
              <a:solidFill>
                <a:schemeClr val="tx1"/>
              </a:solidFill>
            </a:endParaRPr>
          </a:p>
          <a:p>
            <a:r>
              <a:rPr lang="zh-TW" altLang="en-US" dirty="0">
                <a:solidFill>
                  <a:schemeClr val="tx1"/>
                </a:solidFill>
              </a:rPr>
              <a:t>久而久之，對教師</a:t>
            </a:r>
            <a:r>
              <a:rPr lang="zh-CN" altLang="en-US" dirty="0">
                <a:solidFill>
                  <a:schemeClr val="tx1"/>
                </a:solidFill>
              </a:rPr>
              <a:t>與學習</a:t>
            </a:r>
            <a:r>
              <a:rPr lang="zh-TW" altLang="en-US" dirty="0">
                <a:solidFill>
                  <a:schemeClr val="tx1"/>
                </a:solidFill>
              </a:rPr>
              <a:t>產生排拒心理</a:t>
            </a:r>
            <a:r>
              <a:rPr lang="en-US" altLang="zh-TW" dirty="0">
                <a:solidFill>
                  <a:schemeClr val="tx1"/>
                </a:solidFill>
              </a:rPr>
              <a:t>…</a:t>
            </a:r>
            <a:endParaRPr lang="zh-TW" altLang="en-US" dirty="0">
              <a:solidFill>
                <a:schemeClr val="tx1"/>
              </a:solidFill>
            </a:endParaRPr>
          </a:p>
        </p:txBody>
      </p:sp>
    </p:spTree>
    <p:extLst>
      <p:ext uri="{BB962C8B-B14F-4D97-AF65-F5344CB8AC3E}">
        <p14:creationId xmlns:p14="http://schemas.microsoft.com/office/powerpoint/2010/main" val="356296800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2873</TotalTime>
  <Words>1736</Words>
  <Application>Microsoft Office PowerPoint</Application>
  <PresentationFormat>如螢幕大小 (4:3)</PresentationFormat>
  <Paragraphs>80</Paragraphs>
  <Slides>22</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22</vt:i4>
      </vt:variant>
    </vt:vector>
  </HeadingPairs>
  <TitlesOfParts>
    <vt:vector size="29" baseType="lpstr">
      <vt:lpstr>細明體</vt:lpstr>
      <vt:lpstr>新細明體</vt:lpstr>
      <vt:lpstr>標楷體</vt:lpstr>
      <vt:lpstr>Arial</vt:lpstr>
      <vt:lpstr>Calibri</vt:lpstr>
      <vt:lpstr>Times New Roman</vt:lpstr>
      <vt:lpstr>課程名稱</vt:lpstr>
      <vt:lpstr>運動訓練與教育歷程</vt:lpstr>
      <vt:lpstr>前言</vt:lpstr>
      <vt:lpstr>前言</vt:lpstr>
      <vt:lpstr>前言</vt:lpstr>
      <vt:lpstr>體育班師資</vt:lpstr>
      <vt:lpstr>體育班教練</vt:lpstr>
      <vt:lpstr>金牌主義與學習權益</vt:lpstr>
      <vt:lpstr>體育班教學情形</vt:lpstr>
      <vt:lpstr>體育班學習心態</vt:lpstr>
      <vt:lpstr>體育班專長訓練</vt:lpstr>
      <vt:lpstr>體育班學習輔導措施</vt:lpstr>
      <vt:lpstr>高中體育班課綱</vt:lpstr>
      <vt:lpstr>十二年國民基本教育課程綱要總綱</vt:lpstr>
      <vt:lpstr>十二年國民基本教育課程綱要總綱</vt:lpstr>
      <vt:lpstr>全人教育理念</vt:lpstr>
      <vt:lpstr>發展第二專長</vt:lpstr>
      <vt:lpstr>第二專長</vt:lpstr>
      <vt:lpstr>確保學習成效</vt:lpstr>
      <vt:lpstr>運動科學概論</vt:lpstr>
      <vt:lpstr>運動科學概論</vt:lpstr>
      <vt:lpstr>運動績優生就讀非體育班</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9</cp:revision>
  <dcterms:created xsi:type="dcterms:W3CDTF">2017-11-07T02:54:43Z</dcterms:created>
  <dcterms:modified xsi:type="dcterms:W3CDTF">2018-06-17T03:32:31Z</dcterms:modified>
</cp:coreProperties>
</file>