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61" r:id="rId3"/>
    <p:sldId id="259" r:id="rId4"/>
    <p:sldId id="263" r:id="rId5"/>
    <p:sldId id="264" r:id="rId6"/>
    <p:sldId id="267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6" r:id="rId17"/>
    <p:sldId id="276" r:id="rId18"/>
    <p:sldId id="277" r:id="rId1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9F6B40-9388-43B3-941A-0D7EF221EE30}" type="datetimeFigureOut">
              <a:rPr lang="zh-TW" altLang="en-US" smtClean="0"/>
              <a:t>2018/8/16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E72E78-7AF6-4497-8081-2CE2908385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8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2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8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2018/8/16</a:t>
            </a:fld>
            <a:endParaRPr lang="zh-TW" alt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5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2018/8/16</a:t>
            </a:fld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9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70A433CC-F972-485A-B8E2-83829DF844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6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449E22B-7CFF-42B5-A996-209CF0FA2B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26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83BE18C-E497-4035-AC54-83ED1E1557EE}" type="datetimeFigureOut">
              <a:rPr lang="zh-TW" altLang="en-US"/>
              <a:pPr>
                <a:defRPr/>
              </a:pPr>
              <a:t>2018/8/16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1E545D-C366-4015-8925-629C19DAAA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59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F60A922-8B8A-462A-B0D2-A1E85BF09F93}" type="datetimeFigureOut">
              <a:rPr lang="zh-TW" altLang="en-US"/>
              <a:pPr>
                <a:defRPr/>
              </a:pPr>
              <a:t>2018/8/16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3760BF-F8C4-4249-8E79-E61D285EA3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5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583945B1-C047-45E4-9316-4EB77234EF15}" type="datetimeFigureOut">
              <a:rPr lang="zh-TW" altLang="en-US" smtClean="0"/>
              <a:t>2018/8/16</a:t>
            </a:fld>
            <a:endParaRPr lang="zh-TW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3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F1D4BB26-3D70-4E1B-BB71-22F3E5D0F5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0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l="12602" r="12557" b="295"/>
          <a:stretch/>
        </p:blipFill>
        <p:spPr>
          <a:xfrm>
            <a:off x="0" y="12364"/>
            <a:ext cx="9144000" cy="6850334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ctrTitle"/>
          </p:nvPr>
        </p:nvSpPr>
        <p:spPr>
          <a:xfrm>
            <a:off x="-114300" y="2683589"/>
            <a:ext cx="9258300" cy="490199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優秀運動選手學業學習 </a:t>
            </a:r>
            <a:r>
              <a:rPr lang="en-US" altLang="zh-TW" sz="3600" b="1" dirty="0">
                <a:solidFill>
                  <a:srgbClr val="FF0000"/>
                </a:solidFill>
              </a:rPr>
              <a:t>E </a:t>
            </a:r>
            <a:r>
              <a:rPr lang="zh-TW" altLang="en-US" sz="3600" b="1">
                <a:solidFill>
                  <a:srgbClr val="FF0000"/>
                </a:solidFill>
              </a:rPr>
              <a:t>化計畫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>
          <a:xfrm>
            <a:off x="1283380" y="5119139"/>
            <a:ext cx="6858000" cy="794064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授課講師：何仁育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7" name="標題 9"/>
          <p:cNvSpPr txBox="1">
            <a:spLocks/>
          </p:cNvSpPr>
          <p:nvPr/>
        </p:nvSpPr>
        <p:spPr bwMode="auto">
          <a:xfrm>
            <a:off x="1143000" y="3708674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訓練的變項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43124" y="6241143"/>
            <a:ext cx="943428" cy="616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9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776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47733"/>
            <a:ext cx="8229600" cy="485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第一強度範圍</a:t>
            </a:r>
            <a:endParaRPr lang="en-US" altLang="zh-TW" sz="28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此強度範圍的訓練動作幾乎是無氧代謝，</a:t>
            </a:r>
            <a:r>
              <a:rPr lang="en-US" altLang="zh-TW" sz="2400" dirty="0"/>
              <a:t>ATP-PC</a:t>
            </a:r>
            <a:r>
              <a:rPr lang="zh-TW" altLang="zh-TW" sz="2400" dirty="0"/>
              <a:t>系統是此強度範圍的主要供能系統，最多只能持續</a:t>
            </a:r>
            <a:r>
              <a:rPr lang="en-US" altLang="zh-TW" sz="2400" dirty="0"/>
              <a:t>6</a:t>
            </a:r>
            <a:r>
              <a:rPr lang="zh-TW" altLang="zh-TW" sz="2400" dirty="0"/>
              <a:t>秒</a:t>
            </a:r>
            <a:r>
              <a:rPr lang="en-US" altLang="zh-TW" sz="2400" dirty="0"/>
              <a:t>(</a:t>
            </a:r>
            <a:r>
              <a:rPr lang="zh-TW" altLang="zh-TW" sz="2400" dirty="0"/>
              <a:t>抓舉、挺舉、推鉛球、擲鐵餅</a:t>
            </a:r>
            <a:r>
              <a:rPr lang="en-US" altLang="zh-TW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此一強度最明顯的是最高功率輸出，因此應該被視為最高運動強度。此範圍強度的訓練動作受限於肌肉中</a:t>
            </a:r>
            <a:r>
              <a:rPr lang="en-US" altLang="zh-TW" sz="2400" dirty="0"/>
              <a:t>ATP</a:t>
            </a:r>
            <a:r>
              <a:rPr lang="zh-TW" altLang="zh-TW" sz="2400" dirty="0"/>
              <a:t>及</a:t>
            </a:r>
            <a:r>
              <a:rPr lang="en-US" altLang="zh-TW" sz="2400" dirty="0"/>
              <a:t>PC</a:t>
            </a:r>
            <a:r>
              <a:rPr lang="zh-TW" altLang="zh-TW" sz="2400" dirty="0"/>
              <a:t>存量的多寡</a:t>
            </a:r>
            <a:r>
              <a:rPr lang="zh-TW" altLang="zh-TW" sz="24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第二強度範圍</a:t>
            </a:r>
            <a:endParaRPr lang="en-US" altLang="zh-TW" sz="28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此強度範圍是屬於高強度，使用能量幾乎是無氧能量，活動的持續時間介於</a:t>
            </a:r>
            <a:r>
              <a:rPr lang="en-US" altLang="zh-TW" sz="2400" dirty="0"/>
              <a:t>6-30</a:t>
            </a:r>
            <a:r>
              <a:rPr lang="zh-TW" altLang="zh-TW" sz="2400" dirty="0"/>
              <a:t>秒之間</a:t>
            </a:r>
            <a:r>
              <a:rPr lang="en-US" altLang="zh-TW" sz="2400" dirty="0"/>
              <a:t>(</a:t>
            </a:r>
            <a:r>
              <a:rPr lang="zh-TW" altLang="zh-TW" sz="2400" dirty="0"/>
              <a:t>即</a:t>
            </a:r>
            <a:r>
              <a:rPr lang="en-US" altLang="zh-TW" sz="2400" dirty="0"/>
              <a:t>100</a:t>
            </a:r>
            <a:r>
              <a:rPr lang="zh-TW" altLang="zh-TW" sz="2400" dirty="0"/>
              <a:t>公尺、</a:t>
            </a:r>
            <a:r>
              <a:rPr lang="en-US" altLang="zh-TW" sz="2400" dirty="0"/>
              <a:t>200</a:t>
            </a:r>
            <a:r>
              <a:rPr lang="zh-TW" altLang="zh-TW" sz="2400" dirty="0"/>
              <a:t>公尺短跑、</a:t>
            </a:r>
            <a:r>
              <a:rPr lang="en-US" altLang="zh-TW" sz="2400" dirty="0"/>
              <a:t>100</a:t>
            </a:r>
            <a:r>
              <a:rPr lang="zh-TW" altLang="zh-TW" sz="2400" dirty="0"/>
              <a:t>公尺游泳</a:t>
            </a:r>
            <a:r>
              <a:rPr lang="en-US" altLang="zh-TW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所需能量由</a:t>
            </a:r>
            <a:r>
              <a:rPr lang="en-US" altLang="zh-TW" sz="2400" dirty="0"/>
              <a:t>ATP-PC</a:t>
            </a:r>
            <a:r>
              <a:rPr lang="zh-TW" altLang="zh-TW" sz="2400" dirty="0"/>
              <a:t>及快速醣解系統一起</a:t>
            </a:r>
            <a:r>
              <a:rPr lang="zh-TW" altLang="zh-TW" sz="2400" dirty="0" smtClean="0"/>
              <a:t>提供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b="1" dirty="0" smtClean="0"/>
              <a:t>乳酸</a:t>
            </a:r>
            <a:r>
              <a:rPr lang="en-US" altLang="zh-TW" sz="2400" b="1" dirty="0" smtClean="0"/>
              <a:t> (lactic acid) </a:t>
            </a:r>
            <a:r>
              <a:rPr lang="zh-TW" altLang="zh-TW" sz="2400" dirty="0" smtClean="0"/>
              <a:t>的堆積</a:t>
            </a:r>
            <a:r>
              <a:rPr lang="zh-TW" altLang="en-US" sz="2400" dirty="0" smtClean="0"/>
              <a:t>會</a:t>
            </a:r>
            <a:r>
              <a:rPr lang="zh-TW" altLang="zh-TW" sz="2400" dirty="0" smtClean="0"/>
              <a:t>顯著</a:t>
            </a:r>
            <a:r>
              <a:rPr lang="zh-TW" altLang="zh-TW" sz="2400" dirty="0"/>
              <a:t>增加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6611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776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82238"/>
            <a:ext cx="8229600" cy="485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第三強度範圍</a:t>
            </a:r>
            <a:endParaRPr lang="en-US" altLang="zh-TW" sz="28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除了無氧供能外，也需要慢速醣解加入能量的</a:t>
            </a:r>
            <a:r>
              <a:rPr lang="zh-TW" altLang="zh-TW" sz="2400" dirty="0" smtClean="0"/>
              <a:t>供給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運動時間持續</a:t>
            </a:r>
            <a:r>
              <a:rPr lang="en-US" altLang="zh-TW" sz="2400" dirty="0"/>
              <a:t>30</a:t>
            </a:r>
            <a:r>
              <a:rPr lang="zh-TW" altLang="zh-TW" sz="2400" dirty="0"/>
              <a:t>秒</a:t>
            </a:r>
            <a:r>
              <a:rPr lang="en-US" altLang="zh-TW" sz="2400" dirty="0"/>
              <a:t>-2</a:t>
            </a:r>
            <a:r>
              <a:rPr lang="zh-TW" altLang="zh-TW" sz="2400" dirty="0" smtClean="0"/>
              <a:t>分鐘</a:t>
            </a:r>
            <a:r>
              <a:rPr lang="en-US" altLang="zh-TW" sz="2400" dirty="0" smtClean="0"/>
              <a:t> (</a:t>
            </a:r>
            <a:r>
              <a:rPr lang="zh-TW" altLang="zh-TW" sz="2400" dirty="0"/>
              <a:t>即</a:t>
            </a:r>
            <a:r>
              <a:rPr lang="en-US" altLang="zh-TW" sz="2400" dirty="0"/>
              <a:t>400</a:t>
            </a:r>
            <a:r>
              <a:rPr lang="zh-TW" altLang="zh-TW" sz="2400" dirty="0"/>
              <a:t>公尺、</a:t>
            </a:r>
            <a:r>
              <a:rPr lang="en-US" altLang="zh-TW" sz="2400" dirty="0"/>
              <a:t>800</a:t>
            </a:r>
            <a:r>
              <a:rPr lang="zh-TW" altLang="zh-TW" sz="2400" dirty="0"/>
              <a:t>公尺跑步及</a:t>
            </a:r>
            <a:r>
              <a:rPr lang="en-US" altLang="zh-TW" sz="2400" dirty="0"/>
              <a:t>1</a:t>
            </a:r>
            <a:r>
              <a:rPr lang="zh-TW" altLang="zh-TW" sz="2400" dirty="0"/>
              <a:t>公里自行車</a:t>
            </a:r>
            <a:r>
              <a:rPr lang="en-US" altLang="zh-TW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此範圍活動強度，主要關心的是速度及</a:t>
            </a:r>
            <a:r>
              <a:rPr lang="zh-TW" altLang="zh-TW" sz="2400" b="1" dirty="0"/>
              <a:t>高強度耐力</a:t>
            </a:r>
            <a:r>
              <a:rPr lang="en-US" altLang="zh-TW" sz="2400" b="1" dirty="0" smtClean="0"/>
              <a:t>(high-intensity exercise endurance; HIEE)</a:t>
            </a: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第四強度範圍</a:t>
            </a:r>
            <a:endParaRPr lang="en-US" altLang="zh-TW" sz="28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運動時間持續</a:t>
            </a:r>
            <a:r>
              <a:rPr lang="en-US" altLang="zh-TW" sz="2400" dirty="0"/>
              <a:t>2-3</a:t>
            </a:r>
            <a:r>
              <a:rPr lang="zh-TW" altLang="zh-TW" sz="2400" dirty="0"/>
              <a:t>分鐘，此一強度範圍屬於適度，並且依靠慢速醣解及有氧</a:t>
            </a:r>
            <a:r>
              <a:rPr lang="zh-TW" altLang="zh-TW" sz="2400" dirty="0" smtClean="0"/>
              <a:t>代謝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身體能量供給從無氧轉換至有氧，無氧與有氧能量平均供給此強度範圍的大部分活動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01493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776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233998"/>
            <a:ext cx="8229600" cy="485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第五強度範圍</a:t>
            </a:r>
            <a:endParaRPr lang="en-US" altLang="zh-TW" sz="28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此一強度活動持續</a:t>
            </a:r>
            <a:r>
              <a:rPr lang="en-US" altLang="zh-TW" sz="2400" dirty="0"/>
              <a:t>3-30</a:t>
            </a:r>
            <a:r>
              <a:rPr lang="zh-TW" altLang="zh-TW" sz="2400" dirty="0"/>
              <a:t>分鐘</a:t>
            </a:r>
            <a:r>
              <a:rPr lang="en-US" altLang="zh-TW" sz="2400" dirty="0"/>
              <a:t>(</a:t>
            </a:r>
            <a:r>
              <a:rPr lang="zh-TW" altLang="zh-TW" sz="2400" dirty="0"/>
              <a:t>如自行車追逐賽、</a:t>
            </a:r>
            <a:r>
              <a:rPr lang="en-US" altLang="zh-TW" sz="2400" dirty="0"/>
              <a:t>1500</a:t>
            </a:r>
            <a:r>
              <a:rPr lang="zh-TW" altLang="zh-TW" sz="2400" dirty="0"/>
              <a:t>公尺跑步、</a:t>
            </a:r>
            <a:r>
              <a:rPr lang="en-US" altLang="zh-TW" sz="2400" dirty="0"/>
              <a:t>400</a:t>
            </a:r>
            <a:r>
              <a:rPr lang="zh-TW" altLang="zh-TW" sz="2400" dirty="0"/>
              <a:t>公尺混合四式</a:t>
            </a:r>
            <a:r>
              <a:rPr lang="en-US" altLang="zh-TW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屬於適度低強度</a:t>
            </a:r>
            <a:r>
              <a:rPr lang="zh-TW" altLang="zh-TW" sz="2400" dirty="0" smtClean="0"/>
              <a:t>活動</a:t>
            </a:r>
            <a:r>
              <a:rPr lang="zh-TW" altLang="en-US" sz="2400" dirty="0"/>
              <a:t>，</a:t>
            </a:r>
            <a:r>
              <a:rPr lang="zh-TW" altLang="zh-TW" sz="2400" dirty="0" smtClean="0"/>
              <a:t>主要</a:t>
            </a:r>
            <a:r>
              <a:rPr lang="zh-TW" altLang="zh-TW" sz="2400" dirty="0"/>
              <a:t>靠有氧</a:t>
            </a:r>
            <a:r>
              <a:rPr lang="zh-TW" altLang="zh-TW" sz="2400" dirty="0" smtClean="0"/>
              <a:t>供給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這些運動項目，能量的供給</a:t>
            </a:r>
            <a:r>
              <a:rPr lang="en-US" altLang="zh-TW" sz="2400" dirty="0"/>
              <a:t>(</a:t>
            </a:r>
            <a:r>
              <a:rPr lang="zh-TW" altLang="zh-TW" sz="2400" dirty="0"/>
              <a:t>肌肉與肝臟的 肝醣及脂肪的存量</a:t>
            </a:r>
            <a:r>
              <a:rPr lang="en-US" altLang="zh-TW" sz="2400" dirty="0"/>
              <a:t>)</a:t>
            </a:r>
            <a:r>
              <a:rPr lang="zh-TW" altLang="zh-TW" sz="2400" dirty="0"/>
              <a:t>是影響成績表現的主要</a:t>
            </a:r>
            <a:r>
              <a:rPr lang="zh-TW" altLang="zh-TW" sz="2400" dirty="0" smtClean="0"/>
              <a:t>限制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第六強度範圍</a:t>
            </a:r>
            <a:endParaRPr lang="en-US" altLang="zh-TW" sz="28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屬於低強度，幾乎完全依靠有氧代謝</a:t>
            </a:r>
            <a:r>
              <a:rPr lang="en-US" altLang="zh-TW" sz="2400" dirty="0"/>
              <a:t>(</a:t>
            </a:r>
            <a:r>
              <a:rPr lang="zh-TW" altLang="zh-TW" sz="2400" dirty="0"/>
              <a:t>如馬拉松、鐵人三項、自行車道路賽</a:t>
            </a:r>
            <a:r>
              <a:rPr lang="en-US" altLang="zh-TW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限制這些活動表現的主要因素是能量供給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10279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776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277129"/>
            <a:ext cx="8229600" cy="18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訓練耐力型運動員及團隊運動，教練應考量採用心跳率，作為運動強度的</a:t>
            </a:r>
            <a:r>
              <a:rPr lang="zh-TW" altLang="zh-TW" sz="2800" dirty="0" smtClean="0"/>
              <a:t>指標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一旦決定最大心跳</a:t>
            </a:r>
            <a:r>
              <a:rPr lang="zh-TW" altLang="zh-TW" sz="2800" dirty="0" smtClean="0"/>
              <a:t>率</a:t>
            </a:r>
            <a:r>
              <a:rPr lang="en-US" altLang="zh-TW" sz="2800" dirty="0" smtClean="0"/>
              <a:t> (220-</a:t>
            </a:r>
            <a:r>
              <a:rPr lang="zh-TW" altLang="en-US" sz="2800" dirty="0" smtClean="0"/>
              <a:t>年齡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可建立心跳訓練範圍，以作為訓練的</a:t>
            </a:r>
            <a:r>
              <a:rPr lang="zh-TW" altLang="zh-TW" sz="2800" dirty="0" smtClean="0"/>
              <a:t>基礎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表</a:t>
            </a:r>
            <a:r>
              <a:rPr lang="en-US" altLang="zh-TW" sz="2800" dirty="0" smtClean="0"/>
              <a:t>4-3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4-4)</a:t>
            </a:r>
            <a:endParaRPr lang="en-US" altLang="zh-TW" sz="2800" dirty="0"/>
          </a:p>
        </p:txBody>
      </p:sp>
      <p:pic>
        <p:nvPicPr>
          <p:cNvPr id="5" name="Picture 2" descr="D:\工作站\藝軒\jpg\04\表4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6" y="3416090"/>
            <a:ext cx="381906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工作站\藝軒\jpg\04\表4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3" y="3416090"/>
            <a:ext cx="4057291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7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67717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2009954"/>
            <a:ext cx="8229600" cy="40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高強度訓練 → 進步快速，但較不穩定的適應，且易發生高強度的過度訓練及表現的瓶頸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400" dirty="0"/>
              <a:t>另一方面，低強度訓練 → 進步較慢，刺激較少的生理適應，但表現較為穩定一致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400" dirty="0"/>
              <a:t>因此，訓練計畫應該系統化的調整訓練量及強度，以刺激最佳的生理適應及表現。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53921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6151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訓練量與訓練強度之間的關係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604513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訓練量與訓練強度之</a:t>
            </a:r>
            <a:r>
              <a:rPr lang="zh-TW" altLang="zh-TW" sz="2800" dirty="0" smtClean="0"/>
              <a:t>間</a:t>
            </a:r>
            <a:r>
              <a:rPr lang="zh-TW" altLang="zh-TW" sz="2800" dirty="0"/>
              <a:t>的交互作用是週期化訓練計畫的根本，因為它們對於生理適應及表現產生特定影響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週期化訓練藉由安排訓練量與強度的起伏變動，達成所希望的表現成績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訓練量與強度在大部分的狀況下，是呈反向關係的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高訓練強度 → 低訓練量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高訓練量 → 低訓練強度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37126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6151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訓練量與訓練強度之間的關係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604513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低強度、高訓練量的</a:t>
            </a:r>
            <a:r>
              <a:rPr lang="zh-TW" altLang="zh-TW" sz="2800" dirty="0" smtClean="0"/>
              <a:t>安排</a:t>
            </a:r>
            <a:r>
              <a:rPr lang="zh-TW" altLang="zh-TW" sz="2800" dirty="0"/>
              <a:t>可幫助發展耐力、建立作功能力的基礎、強化訓練效果的持續性及穩定性、並且為以後特殊及技術練習的激烈訓練打下紮實</a:t>
            </a:r>
            <a:r>
              <a:rPr lang="zh-TW" altLang="zh-TW" sz="2800" dirty="0" smtClean="0"/>
              <a:t>根基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整年的訓練計畫中，因為不同的訓練階段，訓練量與訓練強度之間的關係，會有不同的</a:t>
            </a:r>
            <a:r>
              <a:rPr lang="zh-TW" altLang="zh-TW" sz="2800" dirty="0" smtClean="0"/>
              <a:t>變化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圖</a:t>
            </a:r>
            <a:r>
              <a:rPr lang="en-US" altLang="zh-TW" sz="2800" dirty="0" smtClean="0"/>
              <a:t>4.2)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準備</a:t>
            </a:r>
            <a:r>
              <a:rPr lang="zh-TW" altLang="zh-TW" sz="2400" dirty="0" smtClean="0"/>
              <a:t>階段</a:t>
            </a:r>
            <a:r>
              <a:rPr lang="zh-TW" altLang="en-US" sz="2400" dirty="0" smtClean="0"/>
              <a:t>前期 →</a:t>
            </a:r>
            <a:r>
              <a:rPr lang="zh-TW" altLang="zh-TW" sz="2400" dirty="0" smtClean="0"/>
              <a:t>增加</a:t>
            </a:r>
            <a:r>
              <a:rPr lang="zh-TW" altLang="zh-TW" sz="2400" dirty="0"/>
              <a:t>訓練量及減少相對的訓練</a:t>
            </a:r>
            <a:r>
              <a:rPr lang="zh-TW" altLang="zh-TW" sz="2400" dirty="0" smtClean="0"/>
              <a:t>強度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運動員完成此一訓練階段時，身體訓練量逐漸減少，訓練強度卻逐漸提高；同時增加強調技術與戰術的</a:t>
            </a:r>
            <a:r>
              <a:rPr lang="zh-TW" altLang="zh-TW" sz="2400" dirty="0" smtClean="0"/>
              <a:t>訓練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2769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訓練量與訓練強度之間的關係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90445"/>
            <a:ext cx="8229600" cy="9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訓練量與強度之間的選擇與</a:t>
            </a:r>
            <a:r>
              <a:rPr lang="zh-TW" altLang="zh-TW" sz="2800" dirty="0" smtClean="0"/>
              <a:t>取捨</a:t>
            </a:r>
            <a:r>
              <a:rPr lang="zh-TW" altLang="en-US" sz="2800" dirty="0" smtClean="0"/>
              <a:t>，</a:t>
            </a:r>
            <a:r>
              <a:rPr lang="zh-TW" altLang="zh-TW" sz="2400" dirty="0"/>
              <a:t>必須</a:t>
            </a:r>
            <a:r>
              <a:rPr lang="zh-TW" altLang="zh-TW" sz="2400" dirty="0" smtClean="0"/>
              <a:t>考量</a:t>
            </a:r>
            <a:r>
              <a:rPr lang="zh-TW" altLang="zh-TW" sz="2400" dirty="0"/>
              <a:t>運動特殊性、年度訓練計畫的階段、運動員</a:t>
            </a:r>
            <a:r>
              <a:rPr lang="zh-TW" altLang="zh-TW" sz="2400" dirty="0" smtClean="0"/>
              <a:t>水準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pic>
        <p:nvPicPr>
          <p:cNvPr id="5" name="Picture 3" descr="D:\工作站\藝軒\jpg\04\圖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98142"/>
            <a:ext cx="7982309" cy="40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6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67544" y="221296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前言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訓練量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訓練強度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訓練量與訓練強度之間的關係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本講綱要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3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876455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有效的訓練</a:t>
            </a:r>
            <a:r>
              <a:rPr lang="zh-TW" altLang="zh-TW" sz="2800" dirty="0"/>
              <a:t>設計是</a:t>
            </a:r>
            <a:r>
              <a:rPr lang="zh-TW" altLang="zh-TW" sz="2800" dirty="0" smtClean="0"/>
              <a:t>由訓練</a:t>
            </a:r>
            <a:r>
              <a:rPr lang="zh-TW" altLang="zh-TW" sz="2800" dirty="0"/>
              <a:t>量、訓練持續時間、重覆次數或量負荷、</a:t>
            </a:r>
            <a:r>
              <a:rPr lang="zh-TW" altLang="zh-TW" sz="2800" dirty="0" smtClean="0"/>
              <a:t>強度、密度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頻率</a:t>
            </a:r>
            <a:r>
              <a:rPr lang="en-US" altLang="zh-TW" sz="2800" dirty="0" smtClean="0"/>
              <a:t>) </a:t>
            </a:r>
            <a:r>
              <a:rPr lang="zh-TW" altLang="zh-TW" sz="2800" dirty="0" smtClean="0"/>
              <a:t>等</a:t>
            </a:r>
            <a:r>
              <a:rPr lang="zh-TW" altLang="zh-TW" sz="2800" dirty="0"/>
              <a:t>訓練關鍵變項所構成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教練應依據運動員的需求、訓練目標、競賽的功率、生理及心理需求，加以安排，並</a:t>
            </a:r>
            <a:r>
              <a:rPr lang="zh-TW" altLang="zh-TW" sz="2800" dirty="0"/>
              <a:t>持續監控，注意運動員對於訓練計畫的反應，以確定訓練變項是否需要調整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妥善安排這些訓練變項，可以獲得明確的訓練結果，並且會明顯的影響運動員表現</a:t>
            </a:r>
            <a:r>
              <a:rPr lang="zh-TW" altLang="zh-TW" sz="2800" dirty="0" smtClean="0"/>
              <a:t>。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03862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5370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41031"/>
            <a:ext cx="8229600" cy="46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訓練量是</a:t>
            </a:r>
            <a:r>
              <a:rPr lang="zh-TW" altLang="zh-TW" sz="2800" dirty="0" smtClean="0"/>
              <a:t>訓練</a:t>
            </a:r>
            <a:r>
              <a:rPr lang="en-US" altLang="zh-TW" sz="2800" dirty="0" smtClean="0"/>
              <a:t> </a:t>
            </a:r>
            <a:r>
              <a:rPr lang="zh-TW" altLang="zh-TW" sz="2800" dirty="0" smtClean="0"/>
              <a:t>主要</a:t>
            </a:r>
            <a:r>
              <a:rPr lang="zh-TW" altLang="zh-TW" sz="2800" dirty="0"/>
              <a:t>元素，因為它是優異技術、戰術及生理成就的先決條件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訓練量的定義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 smtClean="0"/>
              <a:t>運動</a:t>
            </a:r>
            <a:r>
              <a:rPr lang="zh-TW" altLang="zh-TW" sz="2800" dirty="0"/>
              <a:t>所進行的距離或阻力訓練中的</a:t>
            </a:r>
            <a:r>
              <a:rPr lang="zh-TW" altLang="zh-TW" sz="2800" b="1" dirty="0"/>
              <a:t>量</a:t>
            </a:r>
            <a:r>
              <a:rPr lang="zh-TW" altLang="zh-TW" sz="2800" b="1" dirty="0" smtClean="0"/>
              <a:t>負荷</a:t>
            </a:r>
            <a:r>
              <a:rPr lang="en-US" altLang="zh-TW" sz="2800" b="1" dirty="0" smtClean="0"/>
              <a:t> (volume load)</a:t>
            </a:r>
            <a:r>
              <a:rPr lang="zh-TW" altLang="en-US" sz="2800" b="1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即回合數</a:t>
            </a:r>
            <a:r>
              <a:rPr lang="en-US" altLang="zh-TW" sz="2800" dirty="0" smtClean="0"/>
              <a:t>x</a:t>
            </a:r>
            <a:r>
              <a:rPr lang="zh-TW" altLang="en-US" sz="2800" dirty="0" smtClean="0"/>
              <a:t>重覆次數</a:t>
            </a:r>
            <a:r>
              <a:rPr lang="en-US" altLang="zh-TW" sz="2800" dirty="0" smtClean="0"/>
              <a:t>x</a:t>
            </a:r>
            <a:r>
              <a:rPr lang="zh-TW" altLang="en-US" sz="2800" dirty="0" smtClean="0"/>
              <a:t>阻力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公斤</a:t>
            </a:r>
            <a:r>
              <a:rPr lang="en-US" altLang="zh-TW" sz="28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訓練階段所執行的總作功量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不同運動</a:t>
            </a:r>
            <a:r>
              <a:rPr lang="zh-TW" altLang="zh-TW" sz="2800" dirty="0" smtClean="0"/>
              <a:t>項目</a:t>
            </a:r>
            <a:r>
              <a:rPr lang="zh-TW" altLang="en-US" sz="2800" dirty="0" smtClean="0"/>
              <a:t>，有不同的</a:t>
            </a:r>
            <a:r>
              <a:rPr lang="zh-TW" altLang="zh-TW" sz="2800" dirty="0"/>
              <a:t>訓練</a:t>
            </a:r>
            <a:r>
              <a:rPr lang="zh-TW" altLang="zh-TW" sz="2800" dirty="0" smtClean="0"/>
              <a:t>量評估方式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耐力運動 → 完成的總距離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阻力運動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舉重 → 負重公噸數 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896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5370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41031"/>
            <a:ext cx="8229600" cy="19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運動員生涯中，訓練量會隨之增加。當</a:t>
            </a:r>
            <a:r>
              <a:rPr lang="zh-TW" altLang="zh-TW" sz="2800" dirty="0"/>
              <a:t>運動員水準提升時，需要更多的訓練量，以刺激生理適應及提高運動</a:t>
            </a:r>
            <a:r>
              <a:rPr lang="zh-TW" altLang="zh-TW" sz="2800" dirty="0" smtClean="0"/>
              <a:t>表現</a:t>
            </a:r>
            <a:r>
              <a:rPr lang="zh-TW" altLang="en-US" sz="2800" dirty="0" smtClean="0"/>
              <a:t>。此外，進階選手也能承受更高的訓練量。</a:t>
            </a:r>
            <a:endParaRPr lang="zh-TW" altLang="zh-TW" sz="2800" dirty="0"/>
          </a:p>
        </p:txBody>
      </p:sp>
      <p:pic>
        <p:nvPicPr>
          <p:cNvPr id="5" name="Picture 7" descr="D:\工作站\藝軒\jpg\04\圖4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40" y="3062377"/>
            <a:ext cx="5410200" cy="32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4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5370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41031"/>
            <a:ext cx="8229600" cy="46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三</a:t>
            </a:r>
            <a:r>
              <a:rPr lang="zh-TW" altLang="zh-TW" sz="2800" dirty="0"/>
              <a:t>種有效增加運動員訓練量的</a:t>
            </a:r>
            <a:r>
              <a:rPr lang="zh-TW" altLang="zh-TW" sz="2800" dirty="0" smtClean="0"/>
              <a:t>方式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增加訓練密度</a:t>
            </a:r>
            <a:r>
              <a:rPr lang="en-US" altLang="zh-TW" sz="2800" dirty="0"/>
              <a:t>(</a:t>
            </a:r>
            <a:r>
              <a:rPr lang="zh-TW" altLang="zh-TW" sz="2800" dirty="0"/>
              <a:t>頻率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增加訓練課的訓練量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增加訓練密度</a:t>
            </a:r>
            <a:r>
              <a:rPr lang="en-US" altLang="zh-TW" sz="2800" dirty="0"/>
              <a:t>(</a:t>
            </a:r>
            <a:r>
              <a:rPr lang="zh-TW" altLang="zh-TW" sz="2800" dirty="0"/>
              <a:t>頻率</a:t>
            </a:r>
            <a:r>
              <a:rPr lang="en-US" altLang="zh-TW" sz="2800" dirty="0"/>
              <a:t>)</a:t>
            </a:r>
            <a:r>
              <a:rPr lang="zh-TW" altLang="zh-TW" sz="2800" dirty="0"/>
              <a:t>及增加訓練課的訓練</a:t>
            </a:r>
            <a:r>
              <a:rPr lang="zh-TW" altLang="zh-TW" sz="2800" dirty="0" smtClean="0"/>
              <a:t>量</a:t>
            </a:r>
            <a:endParaRPr lang="en-US" altLang="zh-TW" sz="2800" dirty="0" smtClean="0"/>
          </a:p>
          <a:p>
            <a:pPr marL="685800" lvl="2" indent="0">
              <a:buNone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儘管訓練量極大化是重要的，但是實務上，訓練量多寡會隨著下列因素而有所</a:t>
            </a:r>
            <a:r>
              <a:rPr lang="zh-TW" altLang="zh-TW" sz="2800" dirty="0" smtClean="0"/>
              <a:t>改變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 smtClean="0"/>
              <a:t>運動</a:t>
            </a:r>
            <a:r>
              <a:rPr lang="zh-TW" altLang="zh-TW" sz="2800" dirty="0"/>
              <a:t>性質、訓練目標、運動員需求、訓練年齡、運動員發展階段、年度訓練計畫</a:t>
            </a:r>
            <a:r>
              <a:rPr lang="zh-TW" altLang="zh-TW" sz="2800" dirty="0" smtClean="0"/>
              <a:t>階段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91067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4156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41031"/>
            <a:ext cx="8229600" cy="485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</a:t>
            </a:r>
            <a:r>
              <a:rPr lang="zh-TW" altLang="zh-TW" sz="2800" dirty="0" smtClean="0"/>
              <a:t>強度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或</a:t>
            </a:r>
            <a:r>
              <a:rPr lang="zh-TW" altLang="zh-TW" sz="2800" dirty="0" smtClean="0"/>
              <a:t>執行</a:t>
            </a:r>
            <a:r>
              <a:rPr lang="zh-TW" altLang="zh-TW" sz="2800" dirty="0"/>
              <a:t>作功的品質</a:t>
            </a:r>
            <a:r>
              <a:rPr lang="en-US" altLang="zh-TW" sz="2800" dirty="0"/>
              <a:t>) </a:t>
            </a:r>
            <a:r>
              <a:rPr lang="zh-TW" altLang="zh-TW" sz="2800" dirty="0"/>
              <a:t>是另一個重要的訓練變項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訓練強度的定義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功率的</a:t>
            </a:r>
            <a:r>
              <a:rPr lang="zh-TW" altLang="zh-TW" sz="2800" dirty="0" smtClean="0"/>
              <a:t>輸出</a:t>
            </a:r>
            <a:r>
              <a:rPr lang="en-US" altLang="zh-TW" sz="2800" dirty="0" smtClean="0"/>
              <a:t> (</a:t>
            </a:r>
            <a:r>
              <a:rPr lang="zh-TW" altLang="zh-TW" sz="2800" dirty="0"/>
              <a:t>單位時間內所作的功</a:t>
            </a:r>
            <a:r>
              <a:rPr lang="en-US" altLang="zh-TW" sz="2800" dirty="0"/>
              <a:t>)</a:t>
            </a:r>
            <a:r>
              <a:rPr lang="zh-TW" altLang="zh-TW" sz="2800" dirty="0"/>
              <a:t>、阻抗的</a:t>
            </a:r>
            <a:r>
              <a:rPr lang="zh-TW" altLang="zh-TW" sz="2800" dirty="0" smtClean="0"/>
              <a:t>力量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公斤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行進的速度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</a:t>
            </a:r>
            <a:r>
              <a:rPr lang="zh-TW" altLang="zh-TW" sz="2800" dirty="0" smtClean="0"/>
              <a:t>強度</a:t>
            </a:r>
            <a:r>
              <a:rPr lang="zh-TW" altLang="zh-TW" sz="2800" dirty="0"/>
              <a:t>愈強，愈需要大量的神經肌肉活化。而神經肌肉活化的程度</a:t>
            </a:r>
            <a:r>
              <a:rPr lang="zh-TW" altLang="zh-TW" sz="2800" dirty="0" smtClean="0"/>
              <a:t>受到外在</a:t>
            </a:r>
            <a:r>
              <a:rPr lang="zh-TW" altLang="zh-TW" sz="2800" dirty="0"/>
              <a:t>負荷、執行速度、累積的疲勞及動作</a:t>
            </a:r>
            <a:r>
              <a:rPr lang="zh-TW" altLang="zh-TW" sz="2800" dirty="0" smtClean="0"/>
              <a:t>類型</a:t>
            </a:r>
            <a:r>
              <a:rPr lang="zh-TW" altLang="en-US" sz="2800" dirty="0" smtClean="0"/>
              <a:t>的影響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運動員承受較高的心理壓力時，也會產生高水準的訓練強度。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70273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20795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99491"/>
            <a:ext cx="8229600" cy="27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訓練</a:t>
            </a:r>
            <a:r>
              <a:rPr lang="zh-TW" altLang="zh-TW" sz="2800" dirty="0"/>
              <a:t>計畫中，應於不同階段安排不同的訓練強度，特別是以週為基準的訓練計畫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許多方法可用以量化及安排訓練</a:t>
            </a:r>
            <a:r>
              <a:rPr lang="zh-TW" altLang="zh-TW" sz="2800" dirty="0" smtClean="0"/>
              <a:t>強度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最大心跳率</a:t>
            </a:r>
            <a:r>
              <a:rPr lang="zh-TW" altLang="zh-TW" sz="2800" dirty="0" smtClean="0"/>
              <a:t>百分比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可採最佳運動表現的百分比表示</a:t>
            </a:r>
            <a:r>
              <a:rPr lang="zh-TW" altLang="zh-TW" sz="2800" dirty="0" smtClean="0"/>
              <a:t>之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表</a:t>
            </a:r>
            <a:r>
              <a:rPr lang="en-US" altLang="zh-TW" sz="2800" dirty="0" smtClean="0"/>
              <a:t>4-1)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</p:txBody>
      </p:sp>
      <p:pic>
        <p:nvPicPr>
          <p:cNvPr id="5" name="Picture 3" descr="D:\工作站\藝軒\jpg\04\表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1" y="3847380"/>
            <a:ext cx="8518525" cy="25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3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4156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訓練強度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41031"/>
            <a:ext cx="8229600" cy="11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另一個方法，</a:t>
            </a:r>
            <a:r>
              <a:rPr lang="zh-TW" altLang="en-US" sz="2800" dirty="0" smtClean="0"/>
              <a:t>是</a:t>
            </a:r>
            <a:r>
              <a:rPr lang="zh-TW" altLang="zh-TW" sz="2800" dirty="0" smtClean="0"/>
              <a:t>以</a:t>
            </a:r>
            <a:r>
              <a:rPr lang="zh-TW" altLang="zh-TW" sz="2800" dirty="0"/>
              <a:t>運動員動用的能量系統為依據，評估訓練</a:t>
            </a:r>
            <a:r>
              <a:rPr lang="zh-TW" altLang="zh-TW" sz="2800" dirty="0" smtClean="0"/>
              <a:t>強度</a:t>
            </a:r>
            <a:r>
              <a:rPr lang="zh-TW" altLang="en-US" sz="2800" dirty="0" smtClean="0"/>
              <a:t>，可</a:t>
            </a:r>
            <a:r>
              <a:rPr lang="zh-TW" altLang="zh-TW" sz="2800" dirty="0" smtClean="0"/>
              <a:t>將</a:t>
            </a:r>
            <a:r>
              <a:rPr lang="zh-TW" altLang="zh-TW" sz="2800" dirty="0"/>
              <a:t>訓練強度區分成六種等級</a:t>
            </a:r>
            <a:endParaRPr lang="en-US" altLang="zh-TW" sz="2800" dirty="0" smtClean="0"/>
          </a:p>
        </p:txBody>
      </p:sp>
      <p:pic>
        <p:nvPicPr>
          <p:cNvPr id="5" name="Picture 5" descr="D:\工作站\藝軒\jpg\04\表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1" y="2482970"/>
            <a:ext cx="8569325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3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育部體育署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教育部體育署" id="{7C825ACC-1CE8-4018-B3AF-D5C6F65753A7}" vid="{A2F0CE34-1376-4303-AE44-B59EE69E2E56}"/>
    </a:ext>
  </a:extLst>
</a:theme>
</file>

<file path=ppt/theme/theme2.xml><?xml version="1.0" encoding="utf-8"?>
<a:theme xmlns:a="http://schemas.openxmlformats.org/drawingml/2006/main" name="5_Business design slide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教育部體育署</Template>
  <TotalTime>1285</TotalTime>
  <Words>1279</Words>
  <Application>Microsoft Office PowerPoint</Application>
  <PresentationFormat>如螢幕大小 (4:3)</PresentationFormat>
  <Paragraphs>121</Paragraphs>
  <Slides>17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教育部體育署</vt:lpstr>
      <vt:lpstr>5_Business design slide</vt:lpstr>
      <vt:lpstr>優秀運動選手學業學習 E 化計畫</vt:lpstr>
      <vt:lpstr>本講綱要</vt:lpstr>
      <vt:lpstr>前言</vt:lpstr>
      <vt:lpstr>訓練量</vt:lpstr>
      <vt:lpstr>訓練量</vt:lpstr>
      <vt:lpstr>訓練量</vt:lpstr>
      <vt:lpstr>訓練強度</vt:lpstr>
      <vt:lpstr>訓練強度</vt:lpstr>
      <vt:lpstr>訓練強度</vt:lpstr>
      <vt:lpstr>訓練強度</vt:lpstr>
      <vt:lpstr>訓練強度</vt:lpstr>
      <vt:lpstr>訓練強度</vt:lpstr>
      <vt:lpstr>訓練強度</vt:lpstr>
      <vt:lpstr>訓練強度</vt:lpstr>
      <vt:lpstr>訓練量與訓練強度之間的關係</vt:lpstr>
      <vt:lpstr>訓練量與訓練強度之間的關係</vt:lpstr>
      <vt:lpstr>訓練量與訓練強度之間的關係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chinghung</dc:creator>
  <cp:lastModifiedBy>user</cp:lastModifiedBy>
  <cp:revision>152</cp:revision>
  <cp:lastPrinted>2018-02-11T15:51:33Z</cp:lastPrinted>
  <dcterms:created xsi:type="dcterms:W3CDTF">2018-01-09T03:57:38Z</dcterms:created>
  <dcterms:modified xsi:type="dcterms:W3CDTF">2018-08-16T07:44:12Z</dcterms:modified>
</cp:coreProperties>
</file>