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5"/>
  </p:notesMasterIdLst>
  <p:sldIdLst>
    <p:sldId id="261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9F6B40-9388-43B3-941A-0D7EF221EE30}" type="datetimeFigureOut">
              <a:rPr lang="zh-TW" altLang="en-US" smtClean="0"/>
              <a:t>2018/8/14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8E72E78-7AF6-4497-8081-2CE2908385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8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26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8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1" name="Freeform 46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>
              <a:gd name="T0" fmla="*/ 0 w 1432"/>
              <a:gd name="T1" fmla="*/ 0 h 3492"/>
              <a:gd name="T2" fmla="*/ 2147483647 w 1432"/>
              <a:gd name="T3" fmla="*/ 0 h 3492"/>
              <a:gd name="T4" fmla="*/ 2147483647 w 1432"/>
              <a:gd name="T5" fmla="*/ 2147483647 h 3492"/>
              <a:gd name="T6" fmla="*/ 2147483647 w 1432"/>
              <a:gd name="T7" fmla="*/ 2147483647 h 3492"/>
              <a:gd name="T8" fmla="*/ 2147483647 w 1432"/>
              <a:gd name="T9" fmla="*/ 2147483647 h 3492"/>
              <a:gd name="T10" fmla="*/ 2147483647 w 1432"/>
              <a:gd name="T11" fmla="*/ 2147483647 h 3492"/>
              <a:gd name="T12" fmla="*/ 2147483647 w 1432"/>
              <a:gd name="T13" fmla="*/ 2147483647 h 3492"/>
              <a:gd name="T14" fmla="*/ 2147483647 w 1432"/>
              <a:gd name="T15" fmla="*/ 2147483647 h 3492"/>
              <a:gd name="T16" fmla="*/ 2147483647 w 1432"/>
              <a:gd name="T17" fmla="*/ 2147483647 h 3492"/>
              <a:gd name="T18" fmla="*/ 2147483647 w 1432"/>
              <a:gd name="T19" fmla="*/ 2147483647 h 3492"/>
              <a:gd name="T20" fmla="*/ 2147483647 w 1432"/>
              <a:gd name="T21" fmla="*/ 2147483647 h 3492"/>
              <a:gd name="T22" fmla="*/ 2147483647 w 1432"/>
              <a:gd name="T23" fmla="*/ 2147483647 h 3492"/>
              <a:gd name="T24" fmla="*/ 2147483647 w 1432"/>
              <a:gd name="T25" fmla="*/ 2147483647 h 3492"/>
              <a:gd name="T26" fmla="*/ 2147483647 w 1432"/>
              <a:gd name="T27" fmla="*/ 2147483647 h 3492"/>
              <a:gd name="T28" fmla="*/ 2147483647 w 1432"/>
              <a:gd name="T29" fmla="*/ 2147483647 h 3492"/>
              <a:gd name="T30" fmla="*/ 2147483647 w 1432"/>
              <a:gd name="T31" fmla="*/ 2147483647 h 3492"/>
              <a:gd name="T32" fmla="*/ 2147483647 w 1432"/>
              <a:gd name="T33" fmla="*/ 2147483647 h 3492"/>
              <a:gd name="T34" fmla="*/ 2147483647 w 1432"/>
              <a:gd name="T35" fmla="*/ 2147483647 h 3492"/>
              <a:gd name="T36" fmla="*/ 2147483647 w 1432"/>
              <a:gd name="T37" fmla="*/ 2147483647 h 3492"/>
              <a:gd name="T38" fmla="*/ 2147483647 w 1432"/>
              <a:gd name="T39" fmla="*/ 2147483647 h 3492"/>
              <a:gd name="T40" fmla="*/ 2147483647 w 1432"/>
              <a:gd name="T41" fmla="*/ 2147483647 h 3492"/>
              <a:gd name="T42" fmla="*/ 2147483647 w 1432"/>
              <a:gd name="T43" fmla="*/ 2147483647 h 3492"/>
              <a:gd name="T44" fmla="*/ 2147483647 w 1432"/>
              <a:gd name="T45" fmla="*/ 2147483647 h 3492"/>
              <a:gd name="T46" fmla="*/ 2147483647 w 1432"/>
              <a:gd name="T47" fmla="*/ 2147483647 h 3492"/>
              <a:gd name="T48" fmla="*/ 2147483647 w 1432"/>
              <a:gd name="T49" fmla="*/ 2147483647 h 3492"/>
              <a:gd name="T50" fmla="*/ 2147483647 w 1432"/>
              <a:gd name="T51" fmla="*/ 2147483647 h 3492"/>
              <a:gd name="T52" fmla="*/ 2147483647 w 1432"/>
              <a:gd name="T53" fmla="*/ 2147483647 h 3492"/>
              <a:gd name="T54" fmla="*/ 2147483647 w 1432"/>
              <a:gd name="T55" fmla="*/ 2147483647 h 3492"/>
              <a:gd name="T56" fmla="*/ 2147483647 w 1432"/>
              <a:gd name="T57" fmla="*/ 2147483647 h 3492"/>
              <a:gd name="T58" fmla="*/ 2147483647 w 1432"/>
              <a:gd name="T59" fmla="*/ 2147483647 h 3492"/>
              <a:gd name="T60" fmla="*/ 2147483647 w 1432"/>
              <a:gd name="T61" fmla="*/ 2147483647 h 3492"/>
              <a:gd name="T62" fmla="*/ 2147483647 w 1432"/>
              <a:gd name="T63" fmla="*/ 2147483647 h 3492"/>
              <a:gd name="T64" fmla="*/ 2147483647 w 1432"/>
              <a:gd name="T65" fmla="*/ 2147483647 h 3492"/>
              <a:gd name="T66" fmla="*/ 2147483647 w 1432"/>
              <a:gd name="T67" fmla="*/ 2147483647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22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93393"/>
            <a:ext cx="6858000" cy="553998"/>
          </a:xfrm>
        </p:spPr>
        <p:txBody>
          <a:bodyPr>
            <a:spAutoFit/>
          </a:bodyPr>
          <a:lstStyle>
            <a:lvl1pPr algn="r">
              <a:defRPr sz="3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7"/>
            <a:ext cx="6858000" cy="369332"/>
          </a:xfrm>
        </p:spPr>
        <p:txBody>
          <a:bodyPr>
            <a:spAutoFit/>
          </a:bodyPr>
          <a:lstStyle>
            <a:lvl1pPr marL="0" indent="0" algn="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fld id="{583945B1-C047-45E4-9316-4EB77234EF15}" type="datetimeFigureOut">
              <a:rPr lang="zh-TW" altLang="en-US" smtClean="0"/>
              <a:t>2018/8/14</a:t>
            </a:fld>
            <a:endParaRPr lang="zh-TW" alt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48038" y="6308727"/>
            <a:ext cx="2133600" cy="365125"/>
          </a:xfrm>
        </p:spPr>
        <p:txBody>
          <a:bodyPr/>
          <a:lstStyle>
            <a:lvl1pPr>
              <a:defRPr kumimoji="0"/>
            </a:lvl1pPr>
          </a:lstStyle>
          <a:p>
            <a:fld id="{C9D567A3-5C96-4A72-9BC8-87593BCFC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52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4" name="圖片 17" descr="教育部LOGO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76475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8" descr="教育部體育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r="4182" b="15637"/>
          <a:stretch>
            <a:fillRect/>
          </a:stretch>
        </p:blipFill>
        <p:spPr bwMode="auto">
          <a:xfrm>
            <a:off x="6734176" y="6427788"/>
            <a:ext cx="240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1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583945B1-C047-45E4-9316-4EB77234EF15}" type="datetimeFigureOut">
              <a:rPr lang="zh-TW" altLang="en-US" smtClean="0"/>
              <a:t>2018/8/14</a:t>
            </a:fld>
            <a:endParaRPr lang="zh-TW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C9D567A3-5C96-4A72-9BC8-87593BCFC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49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1" name="Freeform 46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>
              <a:gd name="T0" fmla="*/ 0 w 1432"/>
              <a:gd name="T1" fmla="*/ 0 h 3492"/>
              <a:gd name="T2" fmla="*/ 2147483647 w 1432"/>
              <a:gd name="T3" fmla="*/ 0 h 3492"/>
              <a:gd name="T4" fmla="*/ 2147483647 w 1432"/>
              <a:gd name="T5" fmla="*/ 2147483647 h 3492"/>
              <a:gd name="T6" fmla="*/ 2147483647 w 1432"/>
              <a:gd name="T7" fmla="*/ 2147483647 h 3492"/>
              <a:gd name="T8" fmla="*/ 2147483647 w 1432"/>
              <a:gd name="T9" fmla="*/ 2147483647 h 3492"/>
              <a:gd name="T10" fmla="*/ 2147483647 w 1432"/>
              <a:gd name="T11" fmla="*/ 2147483647 h 3492"/>
              <a:gd name="T12" fmla="*/ 2147483647 w 1432"/>
              <a:gd name="T13" fmla="*/ 2147483647 h 3492"/>
              <a:gd name="T14" fmla="*/ 2147483647 w 1432"/>
              <a:gd name="T15" fmla="*/ 2147483647 h 3492"/>
              <a:gd name="T16" fmla="*/ 2147483647 w 1432"/>
              <a:gd name="T17" fmla="*/ 2147483647 h 3492"/>
              <a:gd name="T18" fmla="*/ 2147483647 w 1432"/>
              <a:gd name="T19" fmla="*/ 2147483647 h 3492"/>
              <a:gd name="T20" fmla="*/ 2147483647 w 1432"/>
              <a:gd name="T21" fmla="*/ 2147483647 h 3492"/>
              <a:gd name="T22" fmla="*/ 2147483647 w 1432"/>
              <a:gd name="T23" fmla="*/ 2147483647 h 3492"/>
              <a:gd name="T24" fmla="*/ 2147483647 w 1432"/>
              <a:gd name="T25" fmla="*/ 2147483647 h 3492"/>
              <a:gd name="T26" fmla="*/ 2147483647 w 1432"/>
              <a:gd name="T27" fmla="*/ 2147483647 h 3492"/>
              <a:gd name="T28" fmla="*/ 2147483647 w 1432"/>
              <a:gd name="T29" fmla="*/ 2147483647 h 3492"/>
              <a:gd name="T30" fmla="*/ 2147483647 w 1432"/>
              <a:gd name="T31" fmla="*/ 2147483647 h 3492"/>
              <a:gd name="T32" fmla="*/ 2147483647 w 1432"/>
              <a:gd name="T33" fmla="*/ 2147483647 h 3492"/>
              <a:gd name="T34" fmla="*/ 2147483647 w 1432"/>
              <a:gd name="T35" fmla="*/ 2147483647 h 3492"/>
              <a:gd name="T36" fmla="*/ 2147483647 w 1432"/>
              <a:gd name="T37" fmla="*/ 2147483647 h 3492"/>
              <a:gd name="T38" fmla="*/ 2147483647 w 1432"/>
              <a:gd name="T39" fmla="*/ 2147483647 h 3492"/>
              <a:gd name="T40" fmla="*/ 2147483647 w 1432"/>
              <a:gd name="T41" fmla="*/ 2147483647 h 3492"/>
              <a:gd name="T42" fmla="*/ 2147483647 w 1432"/>
              <a:gd name="T43" fmla="*/ 2147483647 h 3492"/>
              <a:gd name="T44" fmla="*/ 2147483647 w 1432"/>
              <a:gd name="T45" fmla="*/ 2147483647 h 3492"/>
              <a:gd name="T46" fmla="*/ 2147483647 w 1432"/>
              <a:gd name="T47" fmla="*/ 2147483647 h 3492"/>
              <a:gd name="T48" fmla="*/ 2147483647 w 1432"/>
              <a:gd name="T49" fmla="*/ 2147483647 h 3492"/>
              <a:gd name="T50" fmla="*/ 2147483647 w 1432"/>
              <a:gd name="T51" fmla="*/ 2147483647 h 3492"/>
              <a:gd name="T52" fmla="*/ 2147483647 w 1432"/>
              <a:gd name="T53" fmla="*/ 2147483647 h 3492"/>
              <a:gd name="T54" fmla="*/ 2147483647 w 1432"/>
              <a:gd name="T55" fmla="*/ 2147483647 h 3492"/>
              <a:gd name="T56" fmla="*/ 2147483647 w 1432"/>
              <a:gd name="T57" fmla="*/ 2147483647 h 3492"/>
              <a:gd name="T58" fmla="*/ 2147483647 w 1432"/>
              <a:gd name="T59" fmla="*/ 2147483647 h 3492"/>
              <a:gd name="T60" fmla="*/ 2147483647 w 1432"/>
              <a:gd name="T61" fmla="*/ 2147483647 h 3492"/>
              <a:gd name="T62" fmla="*/ 2147483647 w 1432"/>
              <a:gd name="T63" fmla="*/ 2147483647 h 3492"/>
              <a:gd name="T64" fmla="*/ 2147483647 w 1432"/>
              <a:gd name="T65" fmla="*/ 2147483647 h 3492"/>
              <a:gd name="T66" fmla="*/ 2147483647 w 1432"/>
              <a:gd name="T67" fmla="*/ 2147483647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22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93393"/>
            <a:ext cx="6858000" cy="553998"/>
          </a:xfrm>
        </p:spPr>
        <p:txBody>
          <a:bodyPr>
            <a:spAutoFit/>
          </a:bodyPr>
          <a:lstStyle>
            <a:lvl1pPr algn="r">
              <a:defRPr sz="3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7"/>
            <a:ext cx="6858000" cy="369332"/>
          </a:xfrm>
        </p:spPr>
        <p:txBody>
          <a:bodyPr>
            <a:spAutoFit/>
          </a:bodyPr>
          <a:lstStyle>
            <a:lvl1pPr marL="0" indent="0" algn="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3</a:t>
            </a:r>
            <a:r>
              <a:rPr lang="zh-TW" altLang="en-US"/>
              <a:t>日</a:t>
            </a:r>
            <a:endParaRPr lang="en-US" altLang="zh-TW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48038" y="6308727"/>
            <a:ext cx="2133600" cy="365125"/>
          </a:xfrm>
        </p:spPr>
        <p:txBody>
          <a:bodyPr/>
          <a:lstStyle>
            <a:lvl1pPr>
              <a:defRPr kumimoji="0"/>
            </a:lvl1pPr>
          </a:lstStyle>
          <a:p>
            <a:fld id="{70A433CC-F972-485A-B8E2-83829DF844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69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4" name="圖片 17" descr="教育部LOGO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76475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8" descr="教育部體育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r="4182" b="15637"/>
          <a:stretch>
            <a:fillRect/>
          </a:stretch>
        </p:blipFill>
        <p:spPr bwMode="auto">
          <a:xfrm>
            <a:off x="6734176" y="6427788"/>
            <a:ext cx="240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1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3</a:t>
            </a:r>
            <a:r>
              <a:rPr lang="zh-TW" altLang="en-US"/>
              <a:t>日</a:t>
            </a:r>
            <a:endParaRPr lang="en-US" altLang="zh-TW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0449E22B-7CFF-42B5-A996-209CF0FA2B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267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83BE18C-E497-4035-AC54-83ED1E1557EE}" type="datetimeFigureOut">
              <a:rPr lang="zh-TW" altLang="en-US"/>
              <a:pPr>
                <a:defRPr/>
              </a:pPr>
              <a:t>2018/8/14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81E545D-C366-4015-8925-629C19DAAA2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59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F60A922-8B8A-462A-B0D2-A1E85BF09F93}" type="datetimeFigureOut">
              <a:rPr lang="zh-TW" altLang="en-US"/>
              <a:pPr>
                <a:defRPr/>
              </a:pPr>
              <a:t>2018/8/14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73760BF-F8C4-4249-8E79-E61D285EA39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15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  <a:ea typeface="新細明體" pitchFamily="18" charset="-120"/>
              </a:defRPr>
            </a:lvl1pPr>
          </a:lstStyle>
          <a:p>
            <a:fld id="{583945B1-C047-45E4-9316-4EB77234EF15}" type="datetimeFigureOut">
              <a:rPr lang="zh-TW" altLang="en-US" smtClean="0"/>
              <a:t>2018/8/14</a:t>
            </a:fld>
            <a:endParaRPr lang="zh-TW" alt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0563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fld id="{C9D567A3-5C96-4A72-9BC8-87593BCFC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37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638CAE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3</a:t>
            </a:r>
            <a:r>
              <a:rPr lang="zh-TW" altLang="en-US"/>
              <a:t>日</a:t>
            </a:r>
            <a:endParaRPr lang="en-US" altLang="zh-TW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0563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fld id="{F1D4BB26-3D70-4E1B-BB71-22F3E5D0F56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50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638CAE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l="12602" r="12557" b="295"/>
          <a:stretch/>
        </p:blipFill>
        <p:spPr>
          <a:xfrm>
            <a:off x="0" y="12364"/>
            <a:ext cx="9144000" cy="6850334"/>
          </a:xfrm>
          <a:prstGeom prst="rect">
            <a:avLst/>
          </a:prstGeom>
        </p:spPr>
      </p:pic>
      <p:sp>
        <p:nvSpPr>
          <p:cNvPr id="10" name="標題 9"/>
          <p:cNvSpPr>
            <a:spLocks noGrp="1"/>
          </p:cNvSpPr>
          <p:nvPr>
            <p:ph type="ctrTitle"/>
          </p:nvPr>
        </p:nvSpPr>
        <p:spPr>
          <a:xfrm>
            <a:off x="-114300" y="2683589"/>
            <a:ext cx="9258300" cy="490199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zh-TW" altLang="en-US" sz="3600" b="1" dirty="0">
                <a:solidFill>
                  <a:srgbClr val="FF0000"/>
                </a:solidFill>
              </a:rPr>
              <a:t>優秀運動選手學業學習 </a:t>
            </a:r>
            <a:r>
              <a:rPr lang="en-US" altLang="zh-TW" sz="3600" b="1" dirty="0">
                <a:solidFill>
                  <a:srgbClr val="FF0000"/>
                </a:solidFill>
              </a:rPr>
              <a:t>E </a:t>
            </a:r>
            <a:r>
              <a:rPr lang="zh-TW" altLang="en-US" sz="3600" b="1">
                <a:solidFill>
                  <a:srgbClr val="FF0000"/>
                </a:solidFill>
              </a:rPr>
              <a:t>化計畫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副標題 10"/>
          <p:cNvSpPr>
            <a:spLocks noGrp="1"/>
          </p:cNvSpPr>
          <p:nvPr>
            <p:ph type="subTitle" idx="1"/>
          </p:nvPr>
        </p:nvSpPr>
        <p:spPr>
          <a:xfrm>
            <a:off x="1283380" y="5119139"/>
            <a:ext cx="6858000" cy="794064"/>
          </a:xfrm>
        </p:spPr>
        <p:txBody>
          <a:bodyPr/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授課講師：何仁育</a:t>
            </a:r>
            <a:endParaRPr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17" name="標題 9"/>
          <p:cNvSpPr txBox="1">
            <a:spLocks/>
          </p:cNvSpPr>
          <p:nvPr/>
        </p:nvSpPr>
        <p:spPr bwMode="auto">
          <a:xfrm>
            <a:off x="1143000" y="3708674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2">
                    <a:lumMod val="75000"/>
                  </a:schemeClr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/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課程名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肌力和爆發力的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(1)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43124" y="6241143"/>
            <a:ext cx="943428" cy="616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692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36252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力量、速度、發力率及爆發力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376124"/>
            <a:ext cx="8229600" cy="10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阻力</a:t>
            </a:r>
            <a:r>
              <a:rPr lang="zh-TW" altLang="zh-TW" sz="2800" dirty="0"/>
              <a:t>訓練會造成</a:t>
            </a:r>
            <a:r>
              <a:rPr lang="zh-TW" altLang="zh-TW" sz="2800" b="1" dirty="0"/>
              <a:t>力量</a:t>
            </a:r>
            <a:r>
              <a:rPr lang="en-US" altLang="zh-TW" sz="2800" b="1" dirty="0"/>
              <a:t>—</a:t>
            </a:r>
            <a:r>
              <a:rPr lang="zh-TW" altLang="zh-TW" sz="2800" b="1" dirty="0"/>
              <a:t>速度曲線</a:t>
            </a:r>
            <a:r>
              <a:rPr lang="zh-TW" altLang="zh-TW" sz="2800" dirty="0"/>
              <a:t>的改變</a:t>
            </a:r>
            <a:endParaRPr lang="en-US" altLang="zh-TW" sz="2800" b="1" dirty="0" smtClean="0"/>
          </a:p>
        </p:txBody>
      </p:sp>
      <p:pic>
        <p:nvPicPr>
          <p:cNvPr id="7" name="Picture 2" descr="D:\工作站\藝軒\jpg\10\圖10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2868"/>
            <a:ext cx="3950029" cy="384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工作站\藝軒\jpg\10\圖10.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72" y="2242869"/>
            <a:ext cx="4001219" cy="38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4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88010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力量、速度、發力率及爆發力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2023103"/>
            <a:ext cx="8229600" cy="39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b="1" dirty="0"/>
              <a:t>發力</a:t>
            </a:r>
            <a:r>
              <a:rPr lang="zh-TW" altLang="zh-TW" sz="2800" b="1" dirty="0" smtClean="0"/>
              <a:t>率</a:t>
            </a:r>
            <a:r>
              <a:rPr lang="en-US" altLang="zh-TW" sz="2800" b="1" dirty="0" smtClean="0"/>
              <a:t> (rate of force development; RFD)</a:t>
            </a:r>
            <a:r>
              <a:rPr lang="en-US" altLang="zh-TW" sz="2800" dirty="0" smtClean="0"/>
              <a:t> </a:t>
            </a:r>
            <a:r>
              <a:rPr lang="zh-TW" altLang="zh-TW" sz="2800" dirty="0" smtClean="0"/>
              <a:t>代表</a:t>
            </a:r>
            <a:r>
              <a:rPr lang="zh-TW" altLang="zh-TW" sz="2800" dirty="0"/>
              <a:t>力量的產生速率，是指時間內產生力量的</a:t>
            </a:r>
            <a:r>
              <a:rPr lang="zh-TW" altLang="zh-TW" sz="2800" dirty="0" smtClean="0"/>
              <a:t>能力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RFD = </a:t>
            </a:r>
            <a:r>
              <a:rPr lang="el-GR" altLang="zh-TW" sz="2800" dirty="0" smtClean="0"/>
              <a:t>Δ</a:t>
            </a:r>
            <a:r>
              <a:rPr lang="en-US" altLang="zh-TW" sz="2800" dirty="0" smtClean="0"/>
              <a:t>F / </a:t>
            </a:r>
            <a:r>
              <a:rPr lang="el-GR" altLang="zh-TW" sz="2800" dirty="0"/>
              <a:t>Δ </a:t>
            </a:r>
            <a:r>
              <a:rPr lang="en-US" altLang="zh-TW" sz="2800" dirty="0" smtClean="0"/>
              <a:t>T ; </a:t>
            </a:r>
            <a:r>
              <a:rPr lang="el-GR" altLang="zh-TW" sz="2800" dirty="0"/>
              <a:t>Δ</a:t>
            </a:r>
            <a:r>
              <a:rPr lang="en-US" altLang="zh-TW" sz="2800" dirty="0" smtClean="0"/>
              <a:t>F=</a:t>
            </a:r>
            <a:r>
              <a:rPr lang="zh-TW" altLang="en-US" sz="2800" dirty="0" smtClean="0"/>
              <a:t>力量的變化，</a:t>
            </a:r>
            <a:r>
              <a:rPr lang="el-GR" altLang="zh-TW" sz="2800" dirty="0"/>
              <a:t> </a:t>
            </a:r>
            <a:r>
              <a:rPr lang="el-GR" altLang="zh-TW" sz="2800" dirty="0" smtClean="0"/>
              <a:t>Δ</a:t>
            </a:r>
            <a:r>
              <a:rPr lang="en-US" altLang="zh-TW" sz="2800" dirty="0" smtClean="0"/>
              <a:t>T=</a:t>
            </a:r>
            <a:r>
              <a:rPr lang="zh-TW" altLang="en-US" sz="2800" dirty="0" smtClean="0"/>
              <a:t>時間的變化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對於</a:t>
            </a:r>
            <a:r>
              <a:rPr lang="zh-TW" altLang="zh-TW" sz="2800" dirty="0"/>
              <a:t>瞬發動作</a:t>
            </a:r>
            <a:r>
              <a:rPr lang="en-US" altLang="zh-TW" sz="2800" dirty="0"/>
              <a:t>(</a:t>
            </a:r>
            <a:r>
              <a:rPr lang="zh-TW" altLang="zh-TW" sz="2800" dirty="0"/>
              <a:t>短跑、投擲</a:t>
            </a:r>
            <a:r>
              <a:rPr lang="en-US" altLang="zh-TW" sz="2800" dirty="0"/>
              <a:t>)</a:t>
            </a:r>
            <a:r>
              <a:rPr lang="zh-TW" altLang="zh-TW" sz="2800" dirty="0"/>
              <a:t>或短時間</a:t>
            </a:r>
            <a:r>
              <a:rPr lang="en-US" altLang="zh-TW" sz="2800" dirty="0"/>
              <a:t>(20-200ms)</a:t>
            </a:r>
            <a:r>
              <a:rPr lang="zh-TW" altLang="zh-TW" sz="2800" dirty="0"/>
              <a:t>完成的動作，具備高水準發力率能力是非常重要的。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最大</a:t>
            </a:r>
            <a:r>
              <a:rPr lang="zh-TW" altLang="zh-TW" sz="2800" dirty="0"/>
              <a:t>肌力與發力率兩者之間是有關聯的，並且兩者對於運動表現是舉足輕重</a:t>
            </a:r>
            <a:r>
              <a:rPr lang="zh-TW" altLang="zh-TW" sz="2800" dirty="0" smtClean="0"/>
              <a:t>的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因為</a:t>
            </a:r>
            <a:r>
              <a:rPr lang="zh-TW" altLang="zh-TW" sz="2800" dirty="0"/>
              <a:t>這兩者變項與加速能力，即與動作速度息息相關。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17416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88010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力量、速度、發力率及爆發力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2023103"/>
            <a:ext cx="8229600" cy="39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力量與速度對人體動作是重要的，因為兩者之間的相乘是為</a:t>
            </a:r>
            <a:r>
              <a:rPr lang="zh-TW" altLang="zh-TW" sz="2800" b="1" dirty="0" smtClean="0"/>
              <a:t>功率</a:t>
            </a:r>
            <a:r>
              <a:rPr lang="en-US" altLang="zh-TW" sz="2800" b="1" dirty="0" smtClean="0"/>
              <a:t> (power)</a:t>
            </a:r>
            <a:r>
              <a:rPr lang="zh-TW" altLang="en-US" sz="2800" dirty="0"/>
              <a:t>。</a:t>
            </a:r>
            <a:endParaRPr lang="en-US" altLang="zh-TW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爆發力</a:t>
            </a:r>
            <a:r>
              <a:rPr lang="zh-TW" altLang="zh-TW" sz="2800" dirty="0"/>
              <a:t>或功率是運動中最重要的特性。事實上，不同水準運動員具備的爆發力是有差異的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最大功率輸出與單次最大用力的運動</a:t>
            </a:r>
            <a:r>
              <a:rPr lang="zh-TW" altLang="zh-TW" sz="2800" dirty="0" smtClean="0"/>
              <a:t>有關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例如跳躍、短跑、舉重及打擊的</a:t>
            </a:r>
            <a:r>
              <a:rPr lang="zh-TW" altLang="zh-TW" sz="2800"/>
              <a:t>運動</a:t>
            </a:r>
            <a:r>
              <a:rPr lang="zh-TW" altLang="zh-TW" sz="2800" smtClean="0"/>
              <a:t>項</a:t>
            </a:r>
            <a:r>
              <a:rPr lang="zh-TW" altLang="en-US" sz="2800" smtClean="0"/>
              <a:t>目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平均功率輸出與重覆進行的運動</a:t>
            </a:r>
            <a:r>
              <a:rPr lang="zh-TW" altLang="zh-TW" sz="2800" dirty="0" smtClean="0"/>
              <a:t>有關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例如長跑、自由車比賽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04639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67544" y="221296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前言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體能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肌力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力量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、速度、發力率及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爆發力</a:t>
            </a:r>
            <a:endParaRPr lang="en-US" altLang="zh-TW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本講綱要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3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988598"/>
            <a:ext cx="8229600" cy="42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對許多運動而言，肌力和爆發力是重要的關鍵</a:t>
            </a:r>
            <a:r>
              <a:rPr lang="zh-TW" altLang="zh-TW" sz="2800" dirty="0" smtClean="0"/>
              <a:t>因素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團隊</a:t>
            </a:r>
            <a:r>
              <a:rPr lang="zh-TW" altLang="zh-TW" sz="2800" dirty="0" smtClean="0"/>
              <a:t>運動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速度型</a:t>
            </a:r>
            <a:r>
              <a:rPr lang="zh-TW" altLang="zh-TW" sz="2800" dirty="0" smtClean="0"/>
              <a:t>運動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耐力型運動</a:t>
            </a:r>
            <a:endParaRPr lang="en-US" altLang="zh-TW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教練與運動員必須知道阻力訓練的原則，以便有效採用阻力</a:t>
            </a:r>
            <a:r>
              <a:rPr lang="zh-TW" altLang="zh-TW" sz="2800" dirty="0" smtClean="0"/>
              <a:t>訓練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提升</a:t>
            </a:r>
            <a:r>
              <a:rPr lang="zh-TW" altLang="zh-TW" sz="2800" dirty="0"/>
              <a:t>肌力與</a:t>
            </a:r>
            <a:r>
              <a:rPr lang="zh-TW" altLang="zh-TW" sz="2800" dirty="0" smtClean="0"/>
              <a:t>爆發力</a:t>
            </a:r>
            <a:r>
              <a:rPr lang="zh-TW" altLang="en-US" sz="2800" dirty="0" smtClean="0"/>
              <a:t>表現。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3862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91090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體能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988599"/>
            <a:ext cx="8229600" cy="54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體能是</a:t>
            </a:r>
            <a:r>
              <a:rPr lang="zh-TW" altLang="zh-TW" sz="2800" dirty="0" smtClean="0"/>
              <a:t>由</a:t>
            </a:r>
            <a:r>
              <a:rPr lang="zh-TW" altLang="en-US" sz="2800" dirty="0" smtClean="0"/>
              <a:t>肌力</a:t>
            </a:r>
            <a:r>
              <a:rPr lang="zh-TW" altLang="zh-TW" sz="2800" dirty="0" smtClean="0"/>
              <a:t>、</a:t>
            </a:r>
            <a:r>
              <a:rPr lang="zh-TW" altLang="zh-TW" sz="2800" dirty="0"/>
              <a:t>速度與耐力所</a:t>
            </a:r>
            <a:r>
              <a:rPr lang="zh-TW" altLang="zh-TW" sz="2800" dirty="0" smtClean="0"/>
              <a:t>構成</a:t>
            </a:r>
            <a:r>
              <a:rPr lang="zh-TW" altLang="en-US" sz="2800" dirty="0" smtClean="0"/>
              <a:t>。</a:t>
            </a:r>
            <a:endParaRPr lang="en-US" altLang="zh-TW" sz="2800" b="1" dirty="0" smtClean="0"/>
          </a:p>
        </p:txBody>
      </p:sp>
      <p:pic>
        <p:nvPicPr>
          <p:cNvPr id="8" name="Picture 6" descr="D:\工作站\藝軒\jpg\10\圖10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5" y="2695755"/>
            <a:ext cx="8453437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3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12168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體能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108704"/>
            <a:ext cx="8229600" cy="252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大部分</a:t>
            </a:r>
            <a:r>
              <a:rPr lang="zh-TW" altLang="zh-TW" sz="2800" dirty="0"/>
              <a:t>運動所需要的專項</a:t>
            </a:r>
            <a:r>
              <a:rPr lang="zh-TW" altLang="zh-TW" sz="2800" dirty="0" smtClean="0"/>
              <a:t>體能</a:t>
            </a:r>
            <a:r>
              <a:rPr lang="zh-TW" altLang="en-US" sz="2800" dirty="0" smtClean="0"/>
              <a:t>或主導的體能</a:t>
            </a:r>
            <a:r>
              <a:rPr lang="zh-TW" altLang="zh-TW" sz="2800" dirty="0" smtClean="0"/>
              <a:t>不盡相同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/>
              <a:t>長跑</a:t>
            </a:r>
            <a:r>
              <a:rPr lang="zh-TW" altLang="zh-TW" sz="2800" dirty="0" smtClean="0"/>
              <a:t>選手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→ 耐力為主導的體能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舉重選手 → 肌力為主導的體能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短跑選手 → 速度為主導的體能</a:t>
            </a:r>
            <a:r>
              <a:rPr lang="en-US" altLang="zh-TW" sz="2800" b="1" dirty="0" smtClean="0"/>
              <a:t>	</a:t>
            </a:r>
            <a:endParaRPr lang="zh-TW" altLang="en-US" sz="2800" b="1" dirty="0"/>
          </a:p>
        </p:txBody>
      </p:sp>
      <p:pic>
        <p:nvPicPr>
          <p:cNvPr id="8" name="Picture 2" descr="D:\工作站\藝軒\jpg\10\圖10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5" y="3726611"/>
            <a:ext cx="6003985" cy="30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8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20794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體能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151836"/>
            <a:ext cx="8229600" cy="161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運動表現受到</a:t>
            </a:r>
            <a:r>
              <a:rPr lang="zh-TW" altLang="zh-TW" sz="2800" dirty="0"/>
              <a:t>不同體能的</a:t>
            </a:r>
            <a:r>
              <a:rPr lang="zh-TW" altLang="zh-TW" sz="2800" dirty="0" smtClean="0"/>
              <a:t>交互</a:t>
            </a:r>
            <a:r>
              <a:rPr lang="zh-TW" altLang="en-US" sz="2800" dirty="0" smtClean="0"/>
              <a:t>影響。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其中，</a:t>
            </a:r>
            <a:r>
              <a:rPr lang="zh-TW" altLang="en-US" sz="2800" b="1" dirty="0" smtClean="0"/>
              <a:t>肌力</a:t>
            </a:r>
            <a:r>
              <a:rPr lang="zh-TW" altLang="en-US" sz="2800" dirty="0" smtClean="0"/>
              <a:t> 影響 </a:t>
            </a:r>
            <a:r>
              <a:rPr lang="zh-TW" altLang="en-US" sz="2800" b="1" dirty="0" smtClean="0"/>
              <a:t>速度</a:t>
            </a:r>
            <a:r>
              <a:rPr lang="zh-TW" altLang="en-US" sz="2800" dirty="0" smtClean="0"/>
              <a:t>、</a:t>
            </a:r>
            <a:r>
              <a:rPr lang="zh-TW" altLang="en-US" sz="2800" b="1" dirty="0" smtClean="0"/>
              <a:t>爆發力</a:t>
            </a:r>
            <a:r>
              <a:rPr lang="zh-TW" altLang="en-US" sz="2800" dirty="0" smtClean="0"/>
              <a:t>、甚至</a:t>
            </a:r>
            <a:r>
              <a:rPr lang="zh-TW" altLang="en-US" sz="2800" b="1" dirty="0" smtClean="0"/>
              <a:t>耐力</a:t>
            </a:r>
            <a:r>
              <a:rPr lang="zh-TW" altLang="en-US" sz="2800" dirty="0" smtClean="0"/>
              <a:t>表現。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肌力可視為許多體能的關鍵要素。</a:t>
            </a:r>
            <a:r>
              <a:rPr lang="en-US" altLang="zh-TW" sz="2800" b="1" dirty="0" smtClean="0"/>
              <a:t>	</a:t>
            </a:r>
            <a:endParaRPr lang="zh-TW" altLang="en-US" sz="2800" b="1" dirty="0"/>
          </a:p>
        </p:txBody>
      </p:sp>
      <p:pic>
        <p:nvPicPr>
          <p:cNvPr id="8" name="Picture 2" descr="D:\工作站\藝軒\jpg\10\圖10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35" y="2855343"/>
            <a:ext cx="7145277" cy="34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3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24829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肌力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867829"/>
            <a:ext cx="8229600" cy="39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b="1" dirty="0"/>
              <a:t>肌力</a:t>
            </a:r>
            <a:r>
              <a:rPr lang="zh-TW" altLang="zh-TW" sz="2800" dirty="0"/>
              <a:t>定義為肌肉或肌群產生的最大力量或力矩，較佳的定義則為神經肌肉系統阻抗外力所產生的力量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最近文獻建議，高水準的肌力與運動表現</a:t>
            </a:r>
            <a:r>
              <a:rPr lang="zh-TW" altLang="zh-TW" sz="2800" dirty="0" smtClean="0"/>
              <a:t>息息相關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短跑成績、</a:t>
            </a:r>
            <a:r>
              <a:rPr lang="zh-TW" altLang="zh-TW" sz="2800" dirty="0" smtClean="0"/>
              <a:t>足球</a:t>
            </a:r>
            <a:r>
              <a:rPr lang="zh-TW" altLang="zh-TW" sz="2800" dirty="0"/>
              <a:t>、排球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恰當的運用肌力訓練可以改善神經肌肉系統，並且提高運動員能力及運動</a:t>
            </a:r>
            <a:r>
              <a:rPr lang="zh-TW" altLang="zh-TW" sz="2800" dirty="0" smtClean="0"/>
              <a:t>表現</a:t>
            </a:r>
            <a:r>
              <a:rPr lang="zh-TW" altLang="en-US" sz="2800" dirty="0" smtClean="0"/>
              <a:t>。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5570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854225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力量、速度、發力率及爆發力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276045" y="2135248"/>
            <a:ext cx="8609163" cy="39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牛</a:t>
            </a:r>
            <a:r>
              <a:rPr lang="zh-TW" altLang="zh-TW" sz="2800" dirty="0" smtClean="0"/>
              <a:t>頓</a:t>
            </a:r>
            <a:r>
              <a:rPr lang="zh-TW" altLang="zh-TW" sz="2800" dirty="0"/>
              <a:t>第二運動</a:t>
            </a:r>
            <a:r>
              <a:rPr lang="zh-TW" altLang="zh-TW" sz="2800" dirty="0" smtClean="0"/>
              <a:t>定律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→ </a:t>
            </a:r>
            <a:r>
              <a:rPr lang="zh-TW" altLang="zh-TW" sz="2800" b="1" dirty="0" smtClean="0"/>
              <a:t>力量</a:t>
            </a:r>
            <a:r>
              <a:rPr lang="zh-TW" altLang="zh-TW" sz="2800" dirty="0"/>
              <a:t>等於質量乘以</a:t>
            </a:r>
            <a:r>
              <a:rPr lang="zh-TW" altLang="zh-TW" sz="2800" dirty="0" smtClean="0"/>
              <a:t>加速度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b="1" dirty="0" smtClean="0"/>
              <a:t>                            F = M x A + W  </a:t>
            </a:r>
          </a:p>
          <a:p>
            <a:pPr marL="0" indent="0">
              <a:buNone/>
            </a:pPr>
            <a:r>
              <a:rPr lang="en-US" altLang="zh-TW" sz="2800" dirty="0" smtClean="0"/>
              <a:t>F=</a:t>
            </a:r>
            <a:r>
              <a:rPr lang="zh-TW" altLang="en-US" sz="2800" b="1" dirty="0" smtClean="0"/>
              <a:t>力量</a:t>
            </a:r>
            <a:r>
              <a:rPr lang="zh-TW" altLang="en-US" sz="2800" dirty="0"/>
              <a:t>、</a:t>
            </a:r>
            <a:r>
              <a:rPr lang="zh-TW" altLang="en-US" sz="2800" b="1" dirty="0" smtClean="0"/>
              <a:t> </a:t>
            </a:r>
            <a:r>
              <a:rPr lang="en-US" altLang="zh-TW" sz="2800" dirty="0" smtClean="0"/>
              <a:t>M=</a:t>
            </a:r>
            <a:r>
              <a:rPr lang="zh-TW" altLang="en-US" sz="2800" dirty="0" smtClean="0"/>
              <a:t>質量、</a:t>
            </a:r>
            <a:r>
              <a:rPr lang="en-US" altLang="zh-TW" sz="2800" dirty="0" smtClean="0"/>
              <a:t>A=</a:t>
            </a:r>
            <a:r>
              <a:rPr lang="zh-TW" altLang="en-US" sz="2800" dirty="0" smtClean="0"/>
              <a:t>加速度、</a:t>
            </a:r>
            <a:r>
              <a:rPr lang="en-US" altLang="zh-TW" sz="2800" dirty="0" smtClean="0"/>
              <a:t>W=</a:t>
            </a:r>
            <a:r>
              <a:rPr lang="zh-TW" altLang="en-US" sz="2800" dirty="0" smtClean="0"/>
              <a:t>受重力影響之體重</a:t>
            </a:r>
            <a:endParaRPr lang="en-US" altLang="zh-TW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欲</a:t>
            </a:r>
            <a:r>
              <a:rPr lang="zh-TW" altLang="zh-TW" sz="2800" dirty="0"/>
              <a:t>產生較高速度，則需較大的肌</a:t>
            </a:r>
            <a:r>
              <a:rPr lang="zh-TW" altLang="zh-TW" sz="2800" dirty="0" smtClean="0"/>
              <a:t>力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文獻</a:t>
            </a:r>
            <a:r>
              <a:rPr lang="zh-TW" altLang="zh-TW" sz="2800" dirty="0"/>
              <a:t>也指出，肌力與速度具有顯著的相關性。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9232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36252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力量、速度、發力率及爆發力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376124"/>
            <a:ext cx="8229600" cy="10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從</a:t>
            </a:r>
            <a:r>
              <a:rPr lang="zh-TW" altLang="en-US" sz="2800" b="1" dirty="0" smtClean="0"/>
              <a:t>力量</a:t>
            </a:r>
            <a:r>
              <a:rPr lang="en-US" altLang="zh-TW" sz="2800" b="1" dirty="0" smtClean="0"/>
              <a:t>—</a:t>
            </a:r>
            <a:r>
              <a:rPr lang="zh-TW" altLang="en-US" sz="2800" b="1" dirty="0" smtClean="0"/>
              <a:t>速度曲線 </a:t>
            </a:r>
            <a:r>
              <a:rPr lang="en-US" altLang="zh-TW" sz="2800" b="1" dirty="0" smtClean="0"/>
              <a:t>(force-velocity curve) </a:t>
            </a:r>
            <a:r>
              <a:rPr lang="zh-TW" altLang="en-US" sz="2800" dirty="0" smtClean="0"/>
              <a:t>→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</a:t>
            </a:r>
            <a:r>
              <a:rPr lang="zh-TW" altLang="zh-TW" sz="2800" dirty="0" smtClean="0"/>
              <a:t>速度</a:t>
            </a:r>
            <a:r>
              <a:rPr lang="zh-TW" altLang="zh-TW" sz="2800" dirty="0"/>
              <a:t>與</a:t>
            </a:r>
            <a:r>
              <a:rPr lang="zh-TW" altLang="zh-TW" sz="2800" dirty="0" smtClean="0"/>
              <a:t>力量兩者</a:t>
            </a:r>
            <a:r>
              <a:rPr lang="zh-TW" altLang="zh-TW" sz="2800" dirty="0"/>
              <a:t>之間成反比</a:t>
            </a:r>
            <a:r>
              <a:rPr lang="zh-TW" altLang="zh-TW" sz="2800" dirty="0" smtClean="0"/>
              <a:t>關係</a:t>
            </a:r>
            <a:r>
              <a:rPr lang="zh-TW" altLang="en-US" sz="2800" dirty="0" smtClean="0"/>
              <a:t>。</a:t>
            </a:r>
            <a:endParaRPr lang="en-US" altLang="zh-TW" sz="2800" b="1" dirty="0" smtClean="0"/>
          </a:p>
        </p:txBody>
      </p:sp>
      <p:pic>
        <p:nvPicPr>
          <p:cNvPr id="5" name="Picture 2" descr="D:\工作站\藝軒\jpg\10\圖10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24" y="2449902"/>
            <a:ext cx="4618037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7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育部體育署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4_Business design sli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教育部體育署" id="{7C825ACC-1CE8-4018-B3AF-D5C6F65753A7}" vid="{A2F0CE34-1376-4303-AE44-B59EE69E2E56}"/>
    </a:ext>
  </a:extLst>
</a:theme>
</file>

<file path=ppt/theme/theme2.xml><?xml version="1.0" encoding="utf-8"?>
<a:theme xmlns:a="http://schemas.openxmlformats.org/drawingml/2006/main" name="5_Business design slide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4_Business design sli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教育部體育署</Template>
  <TotalTime>1038</TotalTime>
  <Words>605</Words>
  <Application>Microsoft Office PowerPoint</Application>
  <PresentationFormat>如螢幕大小 (4:3)</PresentationFormat>
  <Paragraphs>76</Paragraphs>
  <Slides>12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教育部體育署</vt:lpstr>
      <vt:lpstr>5_Business design slide</vt:lpstr>
      <vt:lpstr>優秀運動選手學業學習 E 化計畫</vt:lpstr>
      <vt:lpstr>本講綱要</vt:lpstr>
      <vt:lpstr>前言</vt:lpstr>
      <vt:lpstr>體能</vt:lpstr>
      <vt:lpstr>體能</vt:lpstr>
      <vt:lpstr>體能</vt:lpstr>
      <vt:lpstr>肌力</vt:lpstr>
      <vt:lpstr>力量、速度、發力率及爆發力</vt:lpstr>
      <vt:lpstr>力量、速度、發力率及爆發力</vt:lpstr>
      <vt:lpstr>力量、速度、發力率及爆發力</vt:lpstr>
      <vt:lpstr>力量、速度、發力率及爆發力</vt:lpstr>
      <vt:lpstr>力量、速度、發力率及爆發力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chinghung</dc:creator>
  <cp:lastModifiedBy>user</cp:lastModifiedBy>
  <cp:revision>134</cp:revision>
  <cp:lastPrinted>2018-02-11T15:51:33Z</cp:lastPrinted>
  <dcterms:created xsi:type="dcterms:W3CDTF">2018-01-09T03:57:38Z</dcterms:created>
  <dcterms:modified xsi:type="dcterms:W3CDTF">2018-08-14T07:33:13Z</dcterms:modified>
</cp:coreProperties>
</file>