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45ED15F4-F849-4883-9990-BE867F15C370}">
  <a:tblStyle styleId="{45ED15F4-F849-4883-9990-BE867F15C370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02269535-309F-436A-90AE-68EAAEFE2D73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Shape 16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Shape 17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Shape 17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Shape 12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Shape 13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Shape 14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Shape 15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Shape 15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ctrTitle"/>
          </p:nvPr>
        </p:nvSpPr>
        <p:spPr>
          <a:xfrm>
            <a:off x="685800" y="2130423"/>
            <a:ext cx="7772400" cy="1470026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x="1371600" y="3886200"/>
            <a:ext cx="6400800" cy="1752603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98989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2309020" y="-251621"/>
            <a:ext cx="4525959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 rot="5400000">
            <a:off x="4732335" y="2171704"/>
            <a:ext cx="5851529" cy="20574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 rot="5400000">
            <a:off x="541334" y="190506"/>
            <a:ext cx="5851529" cy="60197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3" name="Shape 8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722311" y="4406895"/>
            <a:ext cx="7772400" cy="13620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722311" y="2906713"/>
            <a:ext cx="7772400" cy="15001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8196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457200" y="1535113"/>
            <a:ext cx="4040184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57200" y="2174872"/>
            <a:ext cx="4040184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6" name="Shape 46"/>
          <p:cNvSpPr txBox="1"/>
          <p:nvPr>
            <p:ph idx="3" type="body"/>
          </p:nvPr>
        </p:nvSpPr>
        <p:spPr>
          <a:xfrm>
            <a:off x="4645023" y="1535113"/>
            <a:ext cx="4041776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Shape 47"/>
          <p:cNvSpPr txBox="1"/>
          <p:nvPr>
            <p:ph idx="4" type="body"/>
          </p:nvPr>
        </p:nvSpPr>
        <p:spPr>
          <a:xfrm>
            <a:off x="4645023" y="2174872"/>
            <a:ext cx="4041776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8" name="Shape 48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457200" y="273048"/>
            <a:ext cx="3008311" cy="11620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575047" y="273048"/>
            <a:ext cx="5111752" cy="5853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Shape 63"/>
          <p:cNvSpPr txBox="1"/>
          <p:nvPr>
            <p:ph idx="2" type="body"/>
          </p:nvPr>
        </p:nvSpPr>
        <p:spPr>
          <a:xfrm>
            <a:off x="457200" y="1435095"/>
            <a:ext cx="3008311" cy="4691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1792288" y="4800600"/>
            <a:ext cx="5486400" cy="5667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Shape 69"/>
          <p:cNvSpPr txBox="1"/>
          <p:nvPr>
            <p:ph idx="2" type="pic"/>
          </p:nvPr>
        </p:nvSpPr>
        <p:spPr>
          <a:xfrm>
            <a:off x="1792288" y="612776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1792288" y="5367335"/>
            <a:ext cx="5486400" cy="804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descr="C:\Users\BPC\Downloads\教育部logo991006-1.png"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16" name="Shape 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ctrTitle"/>
          </p:nvPr>
        </p:nvSpPr>
        <p:spPr>
          <a:xfrm>
            <a:off x="1259632" y="2060848"/>
            <a:ext cx="6422231" cy="1401367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CH16受訪與回應-1</a:t>
            </a: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馬鈺龍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Shape 91"/>
          <p:cNvSpPr txBox="1"/>
          <p:nvPr>
            <p:ph idx="1" type="subTitle"/>
          </p:nvPr>
        </p:nvSpPr>
        <p:spPr>
          <a:xfrm>
            <a:off x="1115616" y="3068960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得宜的說法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˙ 不了，謝謝。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˙ 不好意思，我得拒絕你的好意。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˙ 我不方便。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˙ 我恐怕沒時間。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˙ 我不能去，但謝謝你的邀約。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˙ 抱歉我不能參加。也許下一次吧。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˙ 謝謝你約我！ 可惜我沒辦法去。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五、教戰守則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不管你要不要接受訪問，都要明確向媒體表達意願。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如果答應受訪，請如期赴約，要改時間也請事先通知媒體，不要放對方鴿子。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如果拒絕某媒體提出的訪問邀請，同一議題就請盡量不要再接受另一家媒體訪問。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盡量與每一家媒體都保持良好關係。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賽後的採訪請盡量配合。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t/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rPr b="0" i="0" lang="zh-TW" sz="80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謝謝</a:t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t/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前言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一、如何與媒體建立關係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二、如何與媒體互動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三、接受訪問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四、拒絕受訪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五、教戰守則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一、如何與媒體建立關係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建立關係的幾個方法：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1、蒐集媒體名單─那些人採訪你的專長運動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2、平日閱讀報導─了解媒體風格及筆調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3、社群媒體互加好友─連絡感情，主動出擊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Shape 1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1840" y="4152181"/>
            <a:ext cx="2875384" cy="21565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0" name="Shape 110"/>
          <p:cNvGrpSpPr/>
          <p:nvPr/>
        </p:nvGrpSpPr>
        <p:grpSpPr>
          <a:xfrm>
            <a:off x="2234340" y="1656774"/>
            <a:ext cx="4675319" cy="4412813"/>
            <a:chOff x="1777140" y="56574"/>
            <a:chExt cx="4675319" cy="4412813"/>
          </a:xfrm>
        </p:grpSpPr>
        <p:sp>
          <p:nvSpPr>
            <p:cNvPr id="111" name="Shape 111"/>
            <p:cNvSpPr/>
            <p:nvPr/>
          </p:nvSpPr>
          <p:spPr>
            <a:xfrm>
              <a:off x="2757011" y="56574"/>
              <a:ext cx="2715577" cy="2715577"/>
            </a:xfrm>
            <a:prstGeom prst="ellipse">
              <a:avLst/>
            </a:prstGeom>
            <a:solidFill>
              <a:schemeClr val="accent1">
                <a:alpha val="49803"/>
              </a:schemeClr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Shape 112"/>
            <p:cNvSpPr txBox="1"/>
            <p:nvPr/>
          </p:nvSpPr>
          <p:spPr>
            <a:xfrm>
              <a:off x="3119088" y="531800"/>
              <a:ext cx="1991423" cy="12220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4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依現況回答</a:t>
              </a:r>
              <a:endPara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Shape 113"/>
            <p:cNvSpPr/>
            <p:nvPr/>
          </p:nvSpPr>
          <p:spPr>
            <a:xfrm>
              <a:off x="3736882" y="1753810"/>
              <a:ext cx="2715577" cy="2715577"/>
            </a:xfrm>
            <a:prstGeom prst="ellipse">
              <a:avLst/>
            </a:prstGeom>
            <a:solidFill>
              <a:schemeClr val="accent1">
                <a:alpha val="49803"/>
              </a:schemeClr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Shape 114"/>
            <p:cNvSpPr txBox="1"/>
            <p:nvPr/>
          </p:nvSpPr>
          <p:spPr>
            <a:xfrm>
              <a:off x="4567396" y="2455334"/>
              <a:ext cx="1629346" cy="1493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4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感性多於理性</a:t>
              </a:r>
              <a:endPara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Shape 115"/>
            <p:cNvSpPr/>
            <p:nvPr/>
          </p:nvSpPr>
          <p:spPr>
            <a:xfrm>
              <a:off x="1777140" y="1753810"/>
              <a:ext cx="2715577" cy="2715577"/>
            </a:xfrm>
            <a:prstGeom prst="ellipse">
              <a:avLst/>
            </a:prstGeom>
            <a:solidFill>
              <a:schemeClr val="accent1">
                <a:alpha val="49803"/>
              </a:schemeClr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Shape 116"/>
            <p:cNvSpPr txBox="1"/>
            <p:nvPr/>
          </p:nvSpPr>
          <p:spPr>
            <a:xfrm>
              <a:off x="2032857" y="2455334"/>
              <a:ext cx="1629346" cy="1493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4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不要隱藏情緒</a:t>
              </a:r>
              <a:endPara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7" name="Shape 117"/>
          <p:cNvSpPr txBox="1"/>
          <p:nvPr/>
        </p:nvSpPr>
        <p:spPr>
          <a:xfrm>
            <a:off x="323528" y="2636912"/>
            <a:ext cx="203132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4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交朋友</a:t>
            </a:r>
            <a:endParaRPr sz="4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二、與媒體互動的方式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3" name="Shape 123"/>
          <p:cNvGrpSpPr/>
          <p:nvPr/>
        </p:nvGrpSpPr>
        <p:grpSpPr>
          <a:xfrm>
            <a:off x="2732395" y="1787075"/>
            <a:ext cx="5980010" cy="4555440"/>
            <a:chOff x="4679" y="96386"/>
            <a:chExt cx="5980010" cy="4555440"/>
          </a:xfrm>
        </p:grpSpPr>
        <p:sp>
          <p:nvSpPr>
            <p:cNvPr id="124" name="Shape 124"/>
            <p:cNvSpPr/>
            <p:nvPr/>
          </p:nvSpPr>
          <p:spPr>
            <a:xfrm>
              <a:off x="4679" y="96386"/>
              <a:ext cx="1661114" cy="1661114"/>
            </a:xfrm>
            <a:prstGeom prst="ellipse">
              <a:avLst/>
            </a:prstGeom>
            <a:solidFill>
              <a:srgbClr val="BF504D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Shape 125"/>
            <p:cNvSpPr txBox="1"/>
            <p:nvPr/>
          </p:nvSpPr>
          <p:spPr>
            <a:xfrm>
              <a:off x="247944" y="339651"/>
              <a:ext cx="1174584" cy="1174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4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互信</a:t>
              </a:r>
              <a:endPara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Shape 126"/>
            <p:cNvSpPr/>
            <p:nvPr/>
          </p:nvSpPr>
          <p:spPr>
            <a:xfrm>
              <a:off x="353513" y="1892383"/>
              <a:ext cx="963446" cy="963446"/>
            </a:xfrm>
            <a:prstGeom prst="mathPlus">
              <a:avLst>
                <a:gd fmla="val 23520" name="adj1"/>
              </a:avLst>
            </a:prstGeom>
            <a:solidFill>
              <a:srgbClr val="BF504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Shape 127"/>
            <p:cNvSpPr txBox="1"/>
            <p:nvPr/>
          </p:nvSpPr>
          <p:spPr>
            <a:xfrm>
              <a:off x="481218" y="2260805"/>
              <a:ext cx="708036" cy="2266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Shape 128"/>
            <p:cNvSpPr/>
            <p:nvPr/>
          </p:nvSpPr>
          <p:spPr>
            <a:xfrm>
              <a:off x="4679" y="2990712"/>
              <a:ext cx="1661114" cy="1661114"/>
            </a:xfrm>
            <a:prstGeom prst="ellipse">
              <a:avLst/>
            </a:prstGeom>
            <a:solidFill>
              <a:schemeClr val="accent3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Shape 129"/>
            <p:cNvSpPr txBox="1"/>
            <p:nvPr/>
          </p:nvSpPr>
          <p:spPr>
            <a:xfrm>
              <a:off x="247944" y="3233977"/>
              <a:ext cx="1174584" cy="1174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4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互信</a:t>
              </a:r>
              <a:endPara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Shape 130"/>
            <p:cNvSpPr/>
            <p:nvPr/>
          </p:nvSpPr>
          <p:spPr>
            <a:xfrm>
              <a:off x="1914960" y="2065139"/>
              <a:ext cx="528234" cy="617934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Shape 131"/>
            <p:cNvSpPr txBox="1"/>
            <p:nvPr/>
          </p:nvSpPr>
          <p:spPr>
            <a:xfrm>
              <a:off x="1914960" y="2188726"/>
              <a:ext cx="369764" cy="3707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Shape 132"/>
            <p:cNvSpPr/>
            <p:nvPr/>
          </p:nvSpPr>
          <p:spPr>
            <a:xfrm>
              <a:off x="2662461" y="712992"/>
              <a:ext cx="3322228" cy="3322228"/>
            </a:xfrm>
            <a:prstGeom prst="ellipse">
              <a:avLst/>
            </a:prstGeom>
            <a:solidFill>
              <a:schemeClr val="accent4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Shape 133"/>
            <p:cNvSpPr txBox="1"/>
            <p:nvPr/>
          </p:nvSpPr>
          <p:spPr>
            <a:xfrm>
              <a:off x="3148990" y="1199521"/>
              <a:ext cx="2349170" cy="234917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2550" lIns="82550" spcFirstLastPara="1" rIns="82550" wrap="square" tIns="825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互信</a:t>
              </a:r>
              <a:endParaRPr sz="6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4" name="Shape 134"/>
          <p:cNvSpPr txBox="1"/>
          <p:nvPr/>
        </p:nvSpPr>
        <p:spPr>
          <a:xfrm>
            <a:off x="491207" y="1833560"/>
            <a:ext cx="223651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了解對方</a:t>
            </a:r>
            <a:endParaRPr sz="4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 txBox="1"/>
          <p:nvPr/>
        </p:nvSpPr>
        <p:spPr>
          <a:xfrm>
            <a:off x="491207" y="3271837"/>
            <a:ext cx="223651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觀察對方</a:t>
            </a:r>
            <a:endParaRPr sz="4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Shape 136"/>
          <p:cNvSpPr txBox="1"/>
          <p:nvPr/>
        </p:nvSpPr>
        <p:spPr>
          <a:xfrm>
            <a:off x="491207" y="5000624"/>
            <a:ext cx="223651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信任對方</a:t>
            </a:r>
            <a:endParaRPr sz="4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三、接受訪問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你必須認真看待媒體訪問，把每次的採訪都視為，向外界提供你的正面訊息。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讓你的重要訊息透過媒體，接觸到社會大眾，媒體是你與外界的中介物。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受訪時，你面對的不只是媒體，而是廣大的社會大眾。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8" name="Shape 148"/>
          <p:cNvGraphicFramePr/>
          <p:nvPr/>
        </p:nvGraphicFramePr>
        <p:xfrm>
          <a:off x="979576" y="155679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{45ED15F4-F849-4883-9990-BE867F15C370}</a:tableStyleId>
              </a:tblPr>
              <a:tblGrid>
                <a:gridCol w="7184850"/>
              </a:tblGrid>
              <a:tr h="648075"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800"/>
                        <a:t>受訪前準備</a:t>
                      </a:r>
                      <a:endParaRPr sz="2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20075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每次在接受訪問前，都應該先深入思考，列出三個關鍵訊息，訊息的內容力求簡潔有重點，容易記憶而且容易表達，最好能夠突顯。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7765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在接受採訪前，可以先了解記者及採訪。詢問記者，報導主題為何、他還會訪問那些人等，記者雖然沒有義務回答這些問題，但是如此做至少向對方傳達你很重視他將如何運用訪問的內容。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55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不管受訪的方式為何，面對面、電話等，都要保持相同心態，面對面受訪可能會有攝影記者同行，也要注意外在形象的保持。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055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如果是在比賽結束後立刻受訪，可以向媒體要求先讓自己心情平復後再接受訪問。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49" name="Shape 1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81028" y="229677"/>
            <a:ext cx="1781944" cy="1187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四、拒絕受訪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你當然也有拒絕受訪的權益，例如專訪或專題，但婉拒的態度要溫和。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56" name="Shape 156"/>
          <p:cNvGraphicFramePr/>
          <p:nvPr/>
        </p:nvGraphicFramePr>
        <p:xfrm>
          <a:off x="498376" y="299695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{02269535-309F-436A-90AE-68EAAEFE2D73}</a:tableStyleId>
              </a:tblPr>
              <a:tblGrid>
                <a:gridCol w="2533825"/>
                <a:gridCol w="5613425"/>
              </a:tblGrid>
              <a:tr h="55480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拒絕受訪的原因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如何婉拒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597325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不喜歡提出的議題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抱歉，這個問題我沒有研究，無法回應………….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562525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議題具有攻擊性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抱歉，我不方便回答……………………………….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562525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議題與你無關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抱歉，這個問題應該可以去訪問其他專家………….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拒絕時不應該說謊，也不應該刻意找藉口，我們沒必要心虛或羞愧。相反地，我們應該要態度堅定但語氣溫柔，適度表現出感激之情。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如果直覺反應你不想接受訪問，那就別迫於人情壓力而答應。拒絕別人時，最好別拖泥帶水。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課程名稱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