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77" r:id="rId3"/>
    <p:sldId id="257" r:id="rId4"/>
    <p:sldId id="258" r:id="rId5"/>
    <p:sldId id="274" r:id="rId6"/>
    <p:sldId id="259" r:id="rId7"/>
    <p:sldId id="260" r:id="rId8"/>
    <p:sldId id="261" r:id="rId9"/>
    <p:sldId id="262" r:id="rId10"/>
    <p:sldId id="263" r:id="rId11"/>
    <p:sldId id="275" r:id="rId12"/>
    <p:sldId id="264" r:id="rId13"/>
    <p:sldId id="276" r:id="rId14"/>
    <p:sldId id="265" r:id="rId15"/>
    <p:sldId id="266" r:id="rId16"/>
    <p:sldId id="27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-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914400" y="2130423"/>
            <a:ext cx="103632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C764DE79-268F-4C1A-8933-263129D2AF90}" type="datetimeFigureOut">
              <a:rPr lang="en-US" smtClean="0"/>
              <a:t>6/26/2018</a:t>
            </a:fld>
            <a:endParaRPr lang="en-US" dirty="0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49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C764DE79-268F-4C1A-8933-263129D2AF90}" type="datetimeFigureOut">
              <a:rPr lang="en-US" smtClean="0"/>
              <a:t>6/26/2018</a:t>
            </a:fld>
            <a:endParaRPr lang="en-US" dirty="0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1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609600" y="274641"/>
            <a:ext cx="8026395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C764DE79-268F-4C1A-8933-263129D2AF90}" type="datetimeFigureOut">
              <a:rPr lang="en-US" smtClean="0"/>
              <a:t>6/26/2018</a:t>
            </a:fld>
            <a:endParaRPr lang="en-US" dirty="0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77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C764DE79-268F-4C1A-8933-263129D2AF90}" type="datetimeFigureOut">
              <a:rPr lang="en-US" smtClean="0"/>
              <a:t>6/26/2018</a:t>
            </a:fld>
            <a:endParaRPr lang="en-US" dirty="0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00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963081" y="4406896"/>
            <a:ext cx="103632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963081" y="2906713"/>
            <a:ext cx="103632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C764DE79-268F-4C1A-8933-263129D2AF90}" type="datetimeFigureOut">
              <a:rPr lang="en-US" smtClean="0"/>
              <a:t>6/26/2018</a:t>
            </a:fld>
            <a:endParaRPr lang="en-US" dirty="0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76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609601" y="1600201"/>
            <a:ext cx="5384804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6197595" y="1600201"/>
            <a:ext cx="5384804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C764DE79-268F-4C1A-8933-263129D2AF90}" type="datetimeFigureOut">
              <a:rPr lang="en-US" smtClean="0"/>
              <a:t>6/26/2018</a:t>
            </a:fld>
            <a:endParaRPr lang="en-US" dirty="0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34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609600" y="1535114"/>
            <a:ext cx="5386912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609600" y="2174872"/>
            <a:ext cx="5386912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6193364" y="1535114"/>
            <a:ext cx="5389035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6193364" y="2174872"/>
            <a:ext cx="5389035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C764DE79-268F-4C1A-8933-263129D2AF90}" type="datetimeFigureOut">
              <a:rPr lang="en-US" smtClean="0"/>
              <a:t>6/26/2018</a:t>
            </a:fld>
            <a:endParaRPr lang="en-US" dirty="0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72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C764DE79-268F-4C1A-8933-263129D2AF90}" type="datetimeFigureOut">
              <a:rPr lang="en-US" smtClean="0"/>
              <a:t>6/26/2018</a:t>
            </a:fld>
            <a:endParaRPr lang="en-US" dirty="0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36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C764DE79-268F-4C1A-8933-263129D2AF90}" type="datetimeFigureOut">
              <a:rPr lang="en-US" smtClean="0"/>
              <a:t>6/26/2018</a:t>
            </a:fld>
            <a:endParaRPr lang="en-US" dirty="0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01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609601" y="273048"/>
            <a:ext cx="401108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766730" y="273048"/>
            <a:ext cx="6815669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609601" y="1435095"/>
            <a:ext cx="401108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C764DE79-268F-4C1A-8933-263129D2AF90}" type="datetimeFigureOut">
              <a:rPr lang="en-US" smtClean="0"/>
              <a:t>6/26/2018</a:t>
            </a:fld>
            <a:endParaRPr lang="en-US" dirty="0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17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2389717" y="4800601"/>
            <a:ext cx="73152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2389717" y="5367335"/>
            <a:ext cx="73152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C764DE79-268F-4C1A-8933-263129D2AF90}" type="datetimeFigureOut">
              <a:rPr lang="en-US" smtClean="0"/>
              <a:t>6/26/2018</a:t>
            </a:fld>
            <a:endParaRPr lang="en-US" dirty="0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04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609600" y="6356352"/>
            <a:ext cx="284479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fld id="{C764DE79-268F-4C1A-8933-263129D2AF90}" type="datetimeFigureOut">
              <a:rPr lang="en-US" smtClean="0"/>
              <a:t>6/26/2018</a:t>
            </a:fld>
            <a:endParaRPr lang="en-US" dirty="0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4165605" y="6356352"/>
            <a:ext cx="3860804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8737604" y="6356352"/>
            <a:ext cx="284479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 descr="C:\Users\BPC\Downloads\教育部logo991006-1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967544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2063556" y="6508351"/>
            <a:ext cx="1684909" cy="252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4650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eaLnBrk="1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eaLnBrk="1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eaLnBrk="1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412145"/>
          </a:xfrm>
        </p:spPr>
        <p:txBody>
          <a:bodyPr/>
          <a:lstStyle/>
          <a:p>
            <a:r>
              <a:rPr lang="zh-TW" altLang="en-US" b="1" dirty="0" smtClean="0"/>
              <a:t>興奮劑</a:t>
            </a:r>
            <a:endParaRPr lang="zh-TW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授課教師：何健章   </a:t>
            </a:r>
            <a:r>
              <a:rPr lang="zh-TW" altLang="en-US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助理教授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87412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5460"/>
          </a:xfrm>
        </p:spPr>
        <p:txBody>
          <a:bodyPr>
            <a:normAutofit/>
          </a:bodyPr>
          <a:lstStyle/>
          <a:p>
            <a:r>
              <a:rPr lang="zh-TW" altLang="en-US" sz="3200" b="1" dirty="0" smtClean="0"/>
              <a:t>搖頭丸</a:t>
            </a:r>
            <a:endParaRPr lang="zh-TW" altLang="en-US" sz="32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950098"/>
            <a:ext cx="10515600" cy="4679302"/>
          </a:xfrm>
        </p:spPr>
        <p:txBody>
          <a:bodyPr>
            <a:normAutofit/>
          </a:bodyPr>
          <a:lstStyle/>
          <a:p>
            <a:r>
              <a:rPr lang="en-US" altLang="zh-TW" sz="3500" dirty="0" smtClean="0">
                <a:solidFill>
                  <a:srgbClr val="0C03BD"/>
                </a:solidFill>
              </a:rPr>
              <a:t>MDA</a:t>
            </a:r>
            <a:r>
              <a:rPr lang="zh-TW" altLang="en-US" sz="3500" dirty="0">
                <a:solidFill>
                  <a:srgbClr val="0C03BD"/>
                </a:solidFill>
              </a:rPr>
              <a:t> </a:t>
            </a:r>
            <a:r>
              <a:rPr lang="zh-TW" altLang="en-US" sz="3500" dirty="0" smtClean="0">
                <a:solidFill>
                  <a:srgbClr val="0C03BD"/>
                </a:solidFill>
              </a:rPr>
              <a:t>、</a:t>
            </a:r>
            <a:r>
              <a:rPr lang="en-US" altLang="zh-TW" sz="3500" dirty="0" smtClean="0">
                <a:solidFill>
                  <a:srgbClr val="0C03BD"/>
                </a:solidFill>
              </a:rPr>
              <a:t>MDMA</a:t>
            </a:r>
            <a:r>
              <a:rPr lang="zh-TW" altLang="en-US" sz="3500" dirty="0" smtClean="0">
                <a:solidFill>
                  <a:srgbClr val="0C03BD"/>
                </a:solidFill>
              </a:rPr>
              <a:t> 、</a:t>
            </a:r>
            <a:r>
              <a:rPr lang="en-US" altLang="zh-TW" sz="3500" dirty="0" smtClean="0">
                <a:solidFill>
                  <a:srgbClr val="0C03BD"/>
                </a:solidFill>
              </a:rPr>
              <a:t>MBDB</a:t>
            </a:r>
            <a:r>
              <a:rPr lang="zh-TW" altLang="en-US" sz="3500" dirty="0" smtClean="0">
                <a:solidFill>
                  <a:srgbClr val="0C03BD"/>
                </a:solidFill>
              </a:rPr>
              <a:t>均為新興安非他命類藥物</a:t>
            </a:r>
            <a:endParaRPr lang="en-US" altLang="zh-TW" sz="3500" dirty="0" smtClean="0">
              <a:solidFill>
                <a:srgbClr val="0C03BD"/>
              </a:solidFill>
            </a:endParaRPr>
          </a:p>
          <a:p>
            <a:endParaRPr lang="en-US" altLang="zh-TW" sz="3500" dirty="0" smtClean="0">
              <a:solidFill>
                <a:srgbClr val="0C03BD"/>
              </a:solidFill>
            </a:endParaRPr>
          </a:p>
          <a:p>
            <a:r>
              <a:rPr lang="en-US" altLang="zh-TW" sz="3500" dirty="0" smtClean="0">
                <a:solidFill>
                  <a:srgbClr val="FF0000"/>
                </a:solidFill>
              </a:rPr>
              <a:t>MDMA</a:t>
            </a:r>
            <a:r>
              <a:rPr lang="zh-TW" altLang="en-US" sz="3500" dirty="0" smtClean="0">
                <a:solidFill>
                  <a:srgbClr val="0C03BD"/>
                </a:solidFill>
              </a:rPr>
              <a:t>俗稱</a:t>
            </a:r>
            <a:r>
              <a:rPr lang="zh-TW" altLang="en-US" sz="3500" dirty="0" smtClean="0">
                <a:solidFill>
                  <a:srgbClr val="FF0000"/>
                </a:solidFill>
              </a:rPr>
              <a:t>忘我</a:t>
            </a:r>
            <a:r>
              <a:rPr lang="zh-TW" altLang="en-US" sz="3500" dirty="0" smtClean="0">
                <a:solidFill>
                  <a:srgbClr val="0C03BD"/>
                </a:solidFill>
              </a:rPr>
              <a:t>、</a:t>
            </a:r>
            <a:r>
              <a:rPr lang="zh-TW" altLang="en-US" sz="3500" dirty="0">
                <a:solidFill>
                  <a:srgbClr val="FF0000"/>
                </a:solidFill>
              </a:rPr>
              <a:t> </a:t>
            </a:r>
            <a:r>
              <a:rPr lang="zh-TW" altLang="en-US" sz="3500" dirty="0" smtClean="0">
                <a:solidFill>
                  <a:srgbClr val="FF0000"/>
                </a:solidFill>
              </a:rPr>
              <a:t>亞當</a:t>
            </a:r>
            <a:r>
              <a:rPr lang="zh-TW" altLang="en-US" sz="3500" dirty="0" smtClean="0">
                <a:solidFill>
                  <a:srgbClr val="0C03BD"/>
                </a:solidFill>
              </a:rPr>
              <a:t>、</a:t>
            </a:r>
            <a:r>
              <a:rPr lang="zh-TW" altLang="en-US" sz="3500" dirty="0" smtClean="0">
                <a:solidFill>
                  <a:srgbClr val="FF0000"/>
                </a:solidFill>
              </a:rPr>
              <a:t>狂喜</a:t>
            </a:r>
            <a:r>
              <a:rPr lang="zh-TW" altLang="en-US" sz="3500" dirty="0" smtClean="0">
                <a:solidFill>
                  <a:srgbClr val="0C03BD"/>
                </a:solidFill>
              </a:rPr>
              <a:t>、</a:t>
            </a:r>
            <a:r>
              <a:rPr lang="zh-TW" altLang="en-US" sz="3500" dirty="0" smtClean="0">
                <a:solidFill>
                  <a:srgbClr val="FF0000"/>
                </a:solidFill>
              </a:rPr>
              <a:t>快樂丸</a:t>
            </a:r>
            <a:r>
              <a:rPr lang="zh-TW" altLang="en-US" sz="3500" dirty="0" smtClean="0">
                <a:solidFill>
                  <a:srgbClr val="0C03BD"/>
                </a:solidFill>
              </a:rPr>
              <a:t>、</a:t>
            </a:r>
            <a:r>
              <a:rPr lang="zh-TW" altLang="en-US" sz="3500" dirty="0" smtClean="0">
                <a:solidFill>
                  <a:srgbClr val="FF0000"/>
                </a:solidFill>
              </a:rPr>
              <a:t>搖頭丸</a:t>
            </a:r>
            <a:endParaRPr lang="en-US" altLang="zh-TW" sz="3500" dirty="0" smtClean="0">
              <a:solidFill>
                <a:srgbClr val="FF0000"/>
              </a:solidFill>
            </a:endParaRPr>
          </a:p>
          <a:p>
            <a:endParaRPr lang="en-US" altLang="zh-TW" sz="3500" dirty="0" smtClean="0">
              <a:solidFill>
                <a:srgbClr val="FF0000"/>
              </a:solidFill>
            </a:endParaRPr>
          </a:p>
          <a:p>
            <a:r>
              <a:rPr lang="zh-TW" altLang="en-US" sz="3500" dirty="0" smtClean="0">
                <a:solidFill>
                  <a:srgbClr val="0C03BD"/>
                </a:solidFill>
              </a:rPr>
              <a:t>常見的有</a:t>
            </a:r>
            <a:r>
              <a:rPr lang="zh-TW" altLang="en-US" sz="3500" dirty="0" smtClean="0">
                <a:solidFill>
                  <a:srgbClr val="FF0000"/>
                </a:solidFill>
              </a:rPr>
              <a:t>白色藥片</a:t>
            </a:r>
            <a:r>
              <a:rPr lang="zh-TW" altLang="en-US" sz="3500" dirty="0" smtClean="0">
                <a:solidFill>
                  <a:srgbClr val="0C03BD"/>
                </a:solidFill>
              </a:rPr>
              <a:t>、</a:t>
            </a:r>
            <a:r>
              <a:rPr lang="zh-TW" altLang="en-US" sz="3500" dirty="0" smtClean="0">
                <a:solidFill>
                  <a:srgbClr val="FF0000"/>
                </a:solidFill>
              </a:rPr>
              <a:t>紅色</a:t>
            </a:r>
            <a:r>
              <a:rPr lang="en-US" altLang="zh-TW" sz="3500" dirty="0" smtClean="0">
                <a:solidFill>
                  <a:srgbClr val="FF0000"/>
                </a:solidFill>
              </a:rPr>
              <a:t>(</a:t>
            </a:r>
            <a:r>
              <a:rPr lang="zh-TW" altLang="en-US" sz="3500" dirty="0" smtClean="0">
                <a:solidFill>
                  <a:srgbClr val="FF0000"/>
                </a:solidFill>
              </a:rPr>
              <a:t>白色</a:t>
            </a:r>
            <a:r>
              <a:rPr lang="en-US" altLang="zh-TW" sz="3500" dirty="0" smtClean="0">
                <a:solidFill>
                  <a:srgbClr val="FF0000"/>
                </a:solidFill>
              </a:rPr>
              <a:t>)</a:t>
            </a:r>
            <a:r>
              <a:rPr lang="zh-TW" altLang="en-US" sz="3500" dirty="0" smtClean="0">
                <a:solidFill>
                  <a:srgbClr val="FF0000"/>
                </a:solidFill>
              </a:rPr>
              <a:t>膠囊</a:t>
            </a:r>
            <a:r>
              <a:rPr lang="zh-TW" altLang="en-US" sz="3500" dirty="0" smtClean="0">
                <a:solidFill>
                  <a:srgbClr val="0C03BD"/>
                </a:solidFill>
              </a:rPr>
              <a:t>或</a:t>
            </a:r>
            <a:r>
              <a:rPr lang="zh-TW" altLang="en-US" sz="3500" dirty="0" smtClean="0">
                <a:solidFill>
                  <a:srgbClr val="FF0000"/>
                </a:solidFill>
              </a:rPr>
              <a:t>粉末</a:t>
            </a:r>
            <a:r>
              <a:rPr lang="zh-TW" altLang="en-US" sz="3500" dirty="0" smtClean="0">
                <a:solidFill>
                  <a:srgbClr val="0C03BD"/>
                </a:solidFill>
              </a:rPr>
              <a:t>形式</a:t>
            </a:r>
            <a:endParaRPr lang="en-US" altLang="zh-TW" sz="3500" dirty="0" smtClean="0">
              <a:solidFill>
                <a:srgbClr val="0C03BD"/>
              </a:solidFill>
            </a:endParaRPr>
          </a:p>
          <a:p>
            <a:endParaRPr lang="en-US" altLang="zh-TW" sz="3500" dirty="0" smtClean="0">
              <a:solidFill>
                <a:srgbClr val="0C03BD"/>
              </a:solidFill>
            </a:endParaRPr>
          </a:p>
          <a:p>
            <a:r>
              <a:rPr lang="zh-TW" altLang="en-US" sz="3500" dirty="0" smtClean="0">
                <a:solidFill>
                  <a:srgbClr val="0C03BD"/>
                </a:solidFill>
              </a:rPr>
              <a:t>服用後特徵</a:t>
            </a:r>
            <a:r>
              <a:rPr lang="en-US" altLang="zh-TW" sz="3500" dirty="0" smtClean="0">
                <a:solidFill>
                  <a:srgbClr val="0C03BD"/>
                </a:solidFill>
              </a:rPr>
              <a:t>:</a:t>
            </a:r>
            <a:r>
              <a:rPr lang="zh-TW" altLang="en-US" sz="3500" dirty="0" smtClean="0">
                <a:solidFill>
                  <a:srgbClr val="FF0000"/>
                </a:solidFill>
              </a:rPr>
              <a:t>愉悅</a:t>
            </a:r>
            <a:r>
              <a:rPr lang="zh-TW" altLang="en-US" sz="3500" dirty="0" smtClean="0">
                <a:solidFill>
                  <a:srgbClr val="0C03BD"/>
                </a:solidFill>
              </a:rPr>
              <a:t>、</a:t>
            </a:r>
            <a:r>
              <a:rPr lang="zh-TW" altLang="en-US" sz="3500" dirty="0" smtClean="0">
                <a:solidFill>
                  <a:srgbClr val="FF0000"/>
                </a:solidFill>
              </a:rPr>
              <a:t>多話</a:t>
            </a:r>
            <a:r>
              <a:rPr lang="zh-TW" altLang="en-US" sz="3500" dirty="0" smtClean="0">
                <a:solidFill>
                  <a:srgbClr val="0C03BD"/>
                </a:solidFill>
              </a:rPr>
              <a:t>、</a:t>
            </a:r>
            <a:r>
              <a:rPr lang="zh-TW" altLang="en-US" sz="3500" dirty="0" smtClean="0">
                <a:solidFill>
                  <a:srgbClr val="FF0000"/>
                </a:solidFill>
              </a:rPr>
              <a:t>情緒</a:t>
            </a:r>
            <a:r>
              <a:rPr lang="zh-TW" altLang="en-US" sz="3500" dirty="0" smtClean="0">
                <a:solidFill>
                  <a:srgbClr val="0C03BD"/>
                </a:solidFill>
              </a:rPr>
              <a:t>及</a:t>
            </a:r>
            <a:r>
              <a:rPr lang="zh-TW" altLang="en-US" sz="3500" dirty="0" smtClean="0">
                <a:solidFill>
                  <a:srgbClr val="FF0000"/>
                </a:solidFill>
              </a:rPr>
              <a:t>活動力亢進</a:t>
            </a:r>
            <a:endParaRPr lang="en-US" altLang="zh-TW" sz="3500" dirty="0" smtClean="0">
              <a:solidFill>
                <a:srgbClr val="FF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254" y="222098"/>
            <a:ext cx="2667650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21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7185"/>
          </a:xfrm>
        </p:spPr>
        <p:txBody>
          <a:bodyPr/>
          <a:lstStyle/>
          <a:p>
            <a:r>
              <a:rPr lang="zh-TW" altLang="en-US" sz="3200" b="1" dirty="0">
                <a:solidFill>
                  <a:prstClr val="black"/>
                </a:solidFill>
              </a:rPr>
              <a:t>搖頭丸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z="3500" dirty="0">
                <a:solidFill>
                  <a:srgbClr val="0C03BD"/>
                </a:solidFill>
              </a:rPr>
              <a:t>服用後常因</a:t>
            </a:r>
            <a:r>
              <a:rPr lang="zh-TW" altLang="en-US" sz="3500" dirty="0">
                <a:solidFill>
                  <a:srgbClr val="FF0000"/>
                </a:solidFill>
              </a:rPr>
              <a:t>運動過度導致缺水</a:t>
            </a:r>
            <a:r>
              <a:rPr lang="zh-TW" altLang="en-US" sz="3500" dirty="0">
                <a:solidFill>
                  <a:srgbClr val="0C03BD"/>
                </a:solidFill>
              </a:rPr>
              <a:t>、</a:t>
            </a:r>
            <a:r>
              <a:rPr lang="zh-TW" altLang="en-US" sz="3500" dirty="0">
                <a:solidFill>
                  <a:srgbClr val="FF0000"/>
                </a:solidFill>
              </a:rPr>
              <a:t>體溫過高</a:t>
            </a:r>
            <a:r>
              <a:rPr lang="zh-TW" altLang="en-US" sz="3500" dirty="0">
                <a:solidFill>
                  <a:srgbClr val="0C03BD"/>
                </a:solidFill>
              </a:rPr>
              <a:t>、</a:t>
            </a:r>
            <a:r>
              <a:rPr lang="zh-TW" altLang="en-US" sz="3500" dirty="0">
                <a:solidFill>
                  <a:srgbClr val="FF0000"/>
                </a:solidFill>
              </a:rPr>
              <a:t>痙攣</a:t>
            </a:r>
            <a:r>
              <a:rPr lang="zh-TW" altLang="en-US" sz="3500" dirty="0">
                <a:solidFill>
                  <a:srgbClr val="0C03BD"/>
                </a:solidFill>
              </a:rPr>
              <a:t>，</a:t>
            </a:r>
            <a:r>
              <a:rPr lang="zh-TW" altLang="en-US" sz="3500" dirty="0">
                <a:solidFill>
                  <a:srgbClr val="FF0000"/>
                </a:solidFill>
              </a:rPr>
              <a:t>甚至併發肌肉損傷</a:t>
            </a:r>
            <a:r>
              <a:rPr lang="zh-TW" altLang="en-US" sz="3500" dirty="0">
                <a:solidFill>
                  <a:srgbClr val="0C03BD"/>
                </a:solidFill>
              </a:rPr>
              <a:t>、</a:t>
            </a:r>
            <a:r>
              <a:rPr lang="zh-TW" altLang="en-US" sz="3500" dirty="0">
                <a:solidFill>
                  <a:srgbClr val="FF0000"/>
                </a:solidFill>
              </a:rPr>
              <a:t>凝血障礙</a:t>
            </a:r>
            <a:r>
              <a:rPr lang="zh-TW" altLang="en-US" sz="3500" dirty="0">
                <a:solidFill>
                  <a:srgbClr val="0C03BD"/>
                </a:solidFill>
              </a:rPr>
              <a:t>及</a:t>
            </a:r>
            <a:r>
              <a:rPr lang="zh-TW" altLang="en-US" sz="3500" dirty="0">
                <a:solidFill>
                  <a:srgbClr val="FF0000"/>
                </a:solidFill>
              </a:rPr>
              <a:t>急性腎衰竭而</a:t>
            </a:r>
            <a:r>
              <a:rPr lang="zh-TW" altLang="en-US" sz="3500" dirty="0" smtClean="0">
                <a:solidFill>
                  <a:srgbClr val="FF0000"/>
                </a:solidFill>
              </a:rPr>
              <a:t>死亡</a:t>
            </a:r>
            <a:endParaRPr lang="en-US" altLang="zh-TW" sz="3500" dirty="0" smtClean="0">
              <a:solidFill>
                <a:srgbClr val="FF0000"/>
              </a:solidFill>
            </a:endParaRPr>
          </a:p>
          <a:p>
            <a:pPr lvl="0"/>
            <a:endParaRPr lang="en-US" altLang="zh-TW" sz="3500" dirty="0">
              <a:solidFill>
                <a:srgbClr val="FF0000"/>
              </a:solidFill>
            </a:endParaRPr>
          </a:p>
          <a:p>
            <a:pPr lvl="0"/>
            <a:r>
              <a:rPr lang="zh-TW" altLang="en-US" sz="3500" dirty="0">
                <a:solidFill>
                  <a:srgbClr val="0C03BD"/>
                </a:solidFill>
              </a:rPr>
              <a:t>亦會產生</a:t>
            </a:r>
            <a:r>
              <a:rPr lang="zh-TW" altLang="en-US" sz="3500" dirty="0">
                <a:solidFill>
                  <a:srgbClr val="FF0000"/>
                </a:solidFill>
              </a:rPr>
              <a:t>食慾不振</a:t>
            </a:r>
            <a:r>
              <a:rPr lang="zh-TW" altLang="en-US" sz="3500" dirty="0">
                <a:solidFill>
                  <a:srgbClr val="0C03BD"/>
                </a:solidFill>
              </a:rPr>
              <a:t>、</a:t>
            </a:r>
            <a:r>
              <a:rPr lang="zh-TW" altLang="en-US" sz="3500" dirty="0">
                <a:solidFill>
                  <a:srgbClr val="FF0000"/>
                </a:solidFill>
              </a:rPr>
              <a:t>牙關緊閉</a:t>
            </a:r>
            <a:r>
              <a:rPr lang="zh-TW" altLang="en-US" sz="3500" dirty="0">
                <a:solidFill>
                  <a:srgbClr val="0C03BD"/>
                </a:solidFill>
              </a:rPr>
              <a:t>、</a:t>
            </a:r>
            <a:r>
              <a:rPr lang="zh-TW" altLang="en-US" sz="3500" dirty="0">
                <a:solidFill>
                  <a:srgbClr val="FF0000"/>
                </a:solidFill>
              </a:rPr>
              <a:t>肌肉痠痛</a:t>
            </a:r>
            <a:r>
              <a:rPr lang="zh-TW" altLang="en-US" sz="3500" dirty="0">
                <a:solidFill>
                  <a:srgbClr val="0C03BD"/>
                </a:solidFill>
              </a:rPr>
              <a:t>、</a:t>
            </a:r>
            <a:r>
              <a:rPr lang="zh-TW" altLang="en-US" sz="3500" dirty="0">
                <a:solidFill>
                  <a:srgbClr val="FF0000"/>
                </a:solidFill>
              </a:rPr>
              <a:t>噁心</a:t>
            </a:r>
            <a:r>
              <a:rPr lang="zh-TW" altLang="en-US" sz="3500" dirty="0">
                <a:solidFill>
                  <a:srgbClr val="0C03BD"/>
                </a:solidFill>
              </a:rPr>
              <a:t>、</a:t>
            </a:r>
            <a:r>
              <a:rPr lang="zh-TW" altLang="en-US" sz="3500" dirty="0">
                <a:solidFill>
                  <a:srgbClr val="FF0000"/>
                </a:solidFill>
              </a:rPr>
              <a:t>運動失調</a:t>
            </a:r>
            <a:r>
              <a:rPr lang="zh-TW" altLang="en-US" sz="3500" dirty="0">
                <a:solidFill>
                  <a:srgbClr val="0C03BD"/>
                </a:solidFill>
              </a:rPr>
              <a:t>、</a:t>
            </a:r>
            <a:r>
              <a:rPr lang="zh-TW" altLang="en-US" sz="3500" dirty="0">
                <a:solidFill>
                  <a:srgbClr val="FF0000"/>
                </a:solidFill>
              </a:rPr>
              <a:t>盜汗</a:t>
            </a:r>
            <a:r>
              <a:rPr lang="zh-TW" altLang="en-US" sz="3500" dirty="0">
                <a:solidFill>
                  <a:srgbClr val="0C03BD"/>
                </a:solidFill>
              </a:rPr>
              <a:t>、</a:t>
            </a:r>
            <a:r>
              <a:rPr lang="zh-TW" altLang="en-US" sz="3500" dirty="0">
                <a:solidFill>
                  <a:srgbClr val="FF0000"/>
                </a:solidFill>
              </a:rPr>
              <a:t>心悸</a:t>
            </a:r>
            <a:r>
              <a:rPr lang="zh-TW" altLang="en-US" sz="3500" dirty="0">
                <a:solidFill>
                  <a:srgbClr val="0C03BD"/>
                </a:solidFill>
              </a:rPr>
              <a:t>、</a:t>
            </a:r>
            <a:r>
              <a:rPr lang="zh-TW" altLang="en-US" sz="3500" dirty="0">
                <a:solidFill>
                  <a:srgbClr val="FF0000"/>
                </a:solidFill>
              </a:rPr>
              <a:t>倦怠</a:t>
            </a:r>
            <a:r>
              <a:rPr lang="zh-TW" altLang="en-US" sz="3500" dirty="0">
                <a:solidFill>
                  <a:srgbClr val="0C03BD"/>
                </a:solidFill>
              </a:rPr>
              <a:t>及</a:t>
            </a:r>
            <a:r>
              <a:rPr lang="zh-TW" altLang="en-US" sz="3500" dirty="0" smtClean="0">
                <a:solidFill>
                  <a:srgbClr val="FF0000"/>
                </a:solidFill>
              </a:rPr>
              <a:t>失眠</a:t>
            </a:r>
            <a:endParaRPr lang="en-US" altLang="zh-TW" sz="3500" dirty="0" smtClean="0">
              <a:solidFill>
                <a:srgbClr val="FF0000"/>
              </a:solidFill>
            </a:endParaRPr>
          </a:p>
          <a:p>
            <a:pPr lvl="0"/>
            <a:endParaRPr lang="en-US" altLang="zh-TW" sz="3500" dirty="0">
              <a:solidFill>
                <a:srgbClr val="FF0000"/>
              </a:solidFill>
            </a:endParaRPr>
          </a:p>
          <a:p>
            <a:pPr lvl="0"/>
            <a:r>
              <a:rPr lang="zh-TW" altLang="en-US" sz="3500" dirty="0">
                <a:solidFill>
                  <a:srgbClr val="0C03BD"/>
                </a:solidFill>
              </a:rPr>
              <a:t>長期使用會造成</a:t>
            </a:r>
            <a:r>
              <a:rPr lang="zh-TW" altLang="en-US" sz="3500" dirty="0">
                <a:solidFill>
                  <a:srgbClr val="FF0000"/>
                </a:solidFill>
              </a:rPr>
              <a:t>神經系統長期傷害</a:t>
            </a:r>
            <a:r>
              <a:rPr lang="zh-TW" altLang="en-US" sz="3500" dirty="0">
                <a:solidFill>
                  <a:srgbClr val="0C03BD"/>
                </a:solidFill>
              </a:rPr>
              <a:t>及心理性依賴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9939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0967"/>
          </a:xfrm>
        </p:spPr>
        <p:txBody>
          <a:bodyPr>
            <a:normAutofit/>
          </a:bodyPr>
          <a:lstStyle/>
          <a:p>
            <a:r>
              <a:rPr lang="zh-TW" altLang="en-US" sz="3200" b="1" dirty="0" smtClean="0"/>
              <a:t>安非他命前驅物</a:t>
            </a:r>
            <a:r>
              <a:rPr lang="en-US" altLang="zh-TW" sz="3200" b="1" dirty="0" smtClean="0">
                <a:latin typeface="+mn-lt"/>
              </a:rPr>
              <a:t>(precursor)</a:t>
            </a:r>
            <a:endParaRPr lang="zh-TW" altLang="en-US" sz="3200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76872"/>
            <a:ext cx="10515600" cy="5210789"/>
          </a:xfrm>
        </p:spPr>
        <p:txBody>
          <a:bodyPr/>
          <a:lstStyle/>
          <a:p>
            <a:r>
              <a:rPr lang="en-US" altLang="zh-TW" dirty="0" err="1" smtClean="0">
                <a:solidFill>
                  <a:srgbClr val="0C03BD"/>
                </a:solidFill>
              </a:rPr>
              <a:t>Amphetaminil</a:t>
            </a:r>
            <a:r>
              <a:rPr lang="zh-TW" altLang="en-US" dirty="0" smtClean="0">
                <a:solidFill>
                  <a:srgbClr val="0C03BD"/>
                </a:solidFill>
              </a:rPr>
              <a:t>、</a:t>
            </a:r>
            <a:r>
              <a:rPr lang="en-US" altLang="zh-TW" dirty="0" err="1" smtClean="0">
                <a:solidFill>
                  <a:srgbClr val="0C03BD"/>
                </a:solidFill>
              </a:rPr>
              <a:t>benzphetamine</a:t>
            </a:r>
            <a:r>
              <a:rPr lang="zh-TW" altLang="en-US" dirty="0" smtClean="0">
                <a:solidFill>
                  <a:srgbClr val="0C03BD"/>
                </a:solidFill>
              </a:rPr>
              <a:t>、</a:t>
            </a:r>
            <a:r>
              <a:rPr lang="en-US" altLang="zh-TW" dirty="0" err="1" smtClean="0">
                <a:solidFill>
                  <a:srgbClr val="0C03BD"/>
                </a:solidFill>
              </a:rPr>
              <a:t>clobenzorex</a:t>
            </a:r>
            <a:r>
              <a:rPr lang="zh-TW" altLang="en-US" dirty="0" smtClean="0">
                <a:solidFill>
                  <a:srgbClr val="0C03BD"/>
                </a:solidFill>
              </a:rPr>
              <a:t>、</a:t>
            </a:r>
            <a:r>
              <a:rPr lang="en-US" altLang="zh-TW" dirty="0" err="1" smtClean="0">
                <a:solidFill>
                  <a:srgbClr val="0C03BD"/>
                </a:solidFill>
              </a:rPr>
              <a:t>deprenyl</a:t>
            </a:r>
            <a:r>
              <a:rPr lang="en-US" altLang="zh-TW" dirty="0" smtClean="0">
                <a:solidFill>
                  <a:srgbClr val="0C03BD"/>
                </a:solidFill>
              </a:rPr>
              <a:t>(</a:t>
            </a:r>
            <a:r>
              <a:rPr lang="en-US" altLang="zh-TW" dirty="0" err="1" smtClean="0">
                <a:solidFill>
                  <a:srgbClr val="0C03BD"/>
                </a:solidFill>
              </a:rPr>
              <a:t>selegiline</a:t>
            </a:r>
            <a:r>
              <a:rPr lang="en-US" altLang="zh-TW" dirty="0" smtClean="0">
                <a:solidFill>
                  <a:srgbClr val="0C03BD"/>
                </a:solidFill>
              </a:rPr>
              <a:t>)</a:t>
            </a:r>
            <a:r>
              <a:rPr lang="zh-TW" altLang="en-US" dirty="0" smtClean="0">
                <a:solidFill>
                  <a:srgbClr val="0C03BD"/>
                </a:solidFill>
              </a:rPr>
              <a:t>、</a:t>
            </a:r>
            <a:r>
              <a:rPr lang="en-US" altLang="zh-TW" dirty="0" err="1" smtClean="0">
                <a:solidFill>
                  <a:srgbClr val="0C03BD"/>
                </a:solidFill>
              </a:rPr>
              <a:t>dimethylamphetamine</a:t>
            </a:r>
            <a:r>
              <a:rPr lang="zh-TW" altLang="en-US" dirty="0" smtClean="0">
                <a:solidFill>
                  <a:srgbClr val="0C03BD"/>
                </a:solidFill>
              </a:rPr>
              <a:t>、</a:t>
            </a:r>
            <a:r>
              <a:rPr lang="en-US" altLang="zh-TW" dirty="0" err="1" smtClean="0">
                <a:solidFill>
                  <a:srgbClr val="0C03BD"/>
                </a:solidFill>
              </a:rPr>
              <a:t>ethylamphetamine</a:t>
            </a:r>
            <a:r>
              <a:rPr lang="zh-TW" altLang="en-US" dirty="0" smtClean="0">
                <a:solidFill>
                  <a:srgbClr val="0C03BD"/>
                </a:solidFill>
              </a:rPr>
              <a:t>、</a:t>
            </a:r>
            <a:r>
              <a:rPr lang="en-US" altLang="zh-TW" dirty="0" err="1" smtClean="0">
                <a:solidFill>
                  <a:srgbClr val="0C03BD"/>
                </a:solidFill>
              </a:rPr>
              <a:t>famprofazone</a:t>
            </a:r>
            <a:r>
              <a:rPr lang="zh-TW" altLang="en-US" dirty="0" smtClean="0">
                <a:solidFill>
                  <a:srgbClr val="0C03BD"/>
                </a:solidFill>
              </a:rPr>
              <a:t>、</a:t>
            </a:r>
            <a:r>
              <a:rPr lang="en-US" altLang="zh-TW" dirty="0" err="1" smtClean="0">
                <a:solidFill>
                  <a:srgbClr val="0C03BD"/>
                </a:solidFill>
              </a:rPr>
              <a:t>fenethylline</a:t>
            </a:r>
            <a:r>
              <a:rPr lang="zh-TW" altLang="en-US" dirty="0" smtClean="0">
                <a:solidFill>
                  <a:srgbClr val="0C03BD"/>
                </a:solidFill>
              </a:rPr>
              <a:t>、</a:t>
            </a:r>
            <a:r>
              <a:rPr lang="en-US" altLang="zh-TW" dirty="0" err="1" smtClean="0">
                <a:solidFill>
                  <a:srgbClr val="0C03BD"/>
                </a:solidFill>
              </a:rPr>
              <a:t>fencamine</a:t>
            </a:r>
            <a:r>
              <a:rPr lang="en-US" altLang="zh-TW" dirty="0" smtClean="0">
                <a:solidFill>
                  <a:srgbClr val="0C03BD"/>
                </a:solidFill>
              </a:rPr>
              <a:t>(</a:t>
            </a:r>
            <a:r>
              <a:rPr lang="en-US" altLang="zh-TW" dirty="0" err="1" smtClean="0">
                <a:solidFill>
                  <a:srgbClr val="0C03BD"/>
                </a:solidFill>
              </a:rPr>
              <a:t>fencamfamine</a:t>
            </a:r>
            <a:r>
              <a:rPr lang="en-US" altLang="zh-TW" dirty="0" smtClean="0">
                <a:solidFill>
                  <a:srgbClr val="0C03BD"/>
                </a:solidFill>
              </a:rPr>
              <a:t>)</a:t>
            </a:r>
            <a:r>
              <a:rPr lang="zh-TW" altLang="en-US" dirty="0" smtClean="0">
                <a:solidFill>
                  <a:srgbClr val="0C03BD"/>
                </a:solidFill>
              </a:rPr>
              <a:t>、</a:t>
            </a:r>
            <a:r>
              <a:rPr lang="en-US" altLang="zh-TW" dirty="0" err="1" smtClean="0">
                <a:solidFill>
                  <a:srgbClr val="0C03BD"/>
                </a:solidFill>
              </a:rPr>
              <a:t>fenproporex</a:t>
            </a:r>
            <a:r>
              <a:rPr lang="zh-TW" altLang="en-US" dirty="0" smtClean="0">
                <a:solidFill>
                  <a:srgbClr val="0C03BD"/>
                </a:solidFill>
              </a:rPr>
              <a:t>、</a:t>
            </a:r>
            <a:r>
              <a:rPr lang="en-US" altLang="zh-TW" dirty="0" err="1" smtClean="0">
                <a:solidFill>
                  <a:srgbClr val="0C03BD"/>
                </a:solidFill>
              </a:rPr>
              <a:t>furfenorex</a:t>
            </a:r>
            <a:r>
              <a:rPr lang="zh-TW" altLang="en-US" dirty="0" smtClean="0">
                <a:solidFill>
                  <a:srgbClr val="0C03BD"/>
                </a:solidFill>
              </a:rPr>
              <a:t>、</a:t>
            </a:r>
            <a:r>
              <a:rPr lang="en-US" altLang="zh-TW" dirty="0" err="1" smtClean="0">
                <a:solidFill>
                  <a:srgbClr val="0C03BD"/>
                </a:solidFill>
              </a:rPr>
              <a:t>mefenorex</a:t>
            </a:r>
            <a:r>
              <a:rPr lang="zh-TW" altLang="en-US" dirty="0" smtClean="0">
                <a:solidFill>
                  <a:srgbClr val="0C03BD"/>
                </a:solidFill>
              </a:rPr>
              <a:t>、</a:t>
            </a:r>
            <a:r>
              <a:rPr lang="en-US" altLang="zh-TW" dirty="0" err="1" smtClean="0">
                <a:solidFill>
                  <a:srgbClr val="0C03BD"/>
                </a:solidFill>
              </a:rPr>
              <a:t>mesocarb</a:t>
            </a:r>
            <a:r>
              <a:rPr lang="zh-TW" altLang="en-US" dirty="0" smtClean="0">
                <a:solidFill>
                  <a:srgbClr val="0C03BD"/>
                </a:solidFill>
              </a:rPr>
              <a:t>、</a:t>
            </a:r>
            <a:r>
              <a:rPr lang="en-US" altLang="zh-TW" dirty="0" err="1" smtClean="0">
                <a:solidFill>
                  <a:srgbClr val="0C03BD"/>
                </a:solidFill>
              </a:rPr>
              <a:t>prenylamine</a:t>
            </a:r>
            <a:r>
              <a:rPr lang="zh-TW" altLang="en-US" sz="3500" dirty="0" smtClean="0">
                <a:solidFill>
                  <a:srgbClr val="0C03BD"/>
                </a:solidFill>
              </a:rPr>
              <a:t>等</a:t>
            </a:r>
            <a:r>
              <a:rPr lang="en-US" altLang="zh-TW" sz="3500" dirty="0" smtClean="0">
                <a:solidFill>
                  <a:srgbClr val="0C03BD"/>
                </a:solidFill>
              </a:rPr>
              <a:t>14</a:t>
            </a:r>
            <a:r>
              <a:rPr lang="zh-TW" altLang="en-US" sz="3500" dirty="0" smtClean="0">
                <a:solidFill>
                  <a:srgbClr val="0C03BD"/>
                </a:solidFill>
              </a:rPr>
              <a:t>種藥物均屬於安非他命的前驅物</a:t>
            </a:r>
            <a:endParaRPr lang="en-US" altLang="zh-TW" sz="3500" dirty="0" smtClean="0">
              <a:solidFill>
                <a:srgbClr val="0C03BD"/>
              </a:solidFill>
            </a:endParaRPr>
          </a:p>
          <a:p>
            <a:endParaRPr lang="en-US" altLang="zh-TW" sz="3500" dirty="0" smtClean="0">
              <a:solidFill>
                <a:srgbClr val="0C03BD"/>
              </a:solidFill>
            </a:endParaRPr>
          </a:p>
          <a:p>
            <a:r>
              <a:rPr lang="zh-TW" altLang="en-US" sz="3500" dirty="0" smtClean="0">
                <a:solidFill>
                  <a:srgbClr val="0C03BD"/>
                </a:solidFill>
              </a:rPr>
              <a:t>會於</a:t>
            </a:r>
            <a:r>
              <a:rPr lang="zh-TW" altLang="en-US" sz="3500" dirty="0" smtClean="0">
                <a:solidFill>
                  <a:srgbClr val="FF0000"/>
                </a:solidFill>
              </a:rPr>
              <a:t>代謝後生成安非他命或甲基安非他命</a:t>
            </a:r>
            <a:r>
              <a:rPr lang="zh-TW" altLang="en-US" sz="3500" dirty="0" smtClean="0">
                <a:solidFill>
                  <a:srgbClr val="0C03BD"/>
                </a:solidFill>
              </a:rPr>
              <a:t>，</a:t>
            </a:r>
            <a:r>
              <a:rPr lang="zh-TW" altLang="en-US" sz="3500" dirty="0" smtClean="0">
                <a:solidFill>
                  <a:srgbClr val="FF0000"/>
                </a:solidFill>
              </a:rPr>
              <a:t>或同時代謝產生安非他命及甲基安非他命</a:t>
            </a:r>
            <a:endParaRPr lang="en-US" altLang="zh-TW" sz="3500" dirty="0" smtClean="0">
              <a:solidFill>
                <a:srgbClr val="FF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857" y="5098692"/>
            <a:ext cx="2285636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19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161"/>
          </a:xfrm>
        </p:spPr>
        <p:txBody>
          <a:bodyPr/>
          <a:lstStyle/>
          <a:p>
            <a:r>
              <a:rPr lang="zh-TW" altLang="en-US" sz="3200" b="1" dirty="0">
                <a:solidFill>
                  <a:prstClr val="black"/>
                </a:solidFill>
              </a:rPr>
              <a:t>安非他命前驅物</a:t>
            </a:r>
            <a:r>
              <a:rPr lang="en-US" altLang="zh-TW" sz="3200" b="1" dirty="0">
                <a:solidFill>
                  <a:prstClr val="black"/>
                </a:solidFill>
                <a:latin typeface="Calibri" panose="020F0502020204030204"/>
              </a:rPr>
              <a:t>(precursor)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z="3500" dirty="0">
                <a:solidFill>
                  <a:srgbClr val="0C03BD"/>
                </a:solidFill>
              </a:rPr>
              <a:t>上述藥物大部分均屬賽內禁用之非特定興奮劑，僅</a:t>
            </a:r>
            <a:r>
              <a:rPr lang="en-US" altLang="zh-TW" sz="3500" dirty="0" err="1">
                <a:solidFill>
                  <a:srgbClr val="FF0000"/>
                </a:solidFill>
              </a:rPr>
              <a:t>selegiline</a:t>
            </a:r>
            <a:r>
              <a:rPr lang="zh-TW" altLang="en-US" sz="3500" dirty="0">
                <a:solidFill>
                  <a:srgbClr val="FF0000"/>
                </a:solidFill>
              </a:rPr>
              <a:t>為特定興奮劑</a:t>
            </a:r>
            <a:r>
              <a:rPr lang="zh-TW" altLang="en-US" sz="3500" dirty="0">
                <a:solidFill>
                  <a:srgbClr val="0C03BD"/>
                </a:solidFill>
              </a:rPr>
              <a:t>；而</a:t>
            </a:r>
            <a:r>
              <a:rPr lang="en-US" altLang="zh-TW" sz="3500" dirty="0" err="1">
                <a:solidFill>
                  <a:srgbClr val="FF0000"/>
                </a:solidFill>
              </a:rPr>
              <a:t>fenethylline</a:t>
            </a:r>
            <a:r>
              <a:rPr lang="zh-TW" altLang="en-US" sz="3500" dirty="0">
                <a:solidFill>
                  <a:srgbClr val="FF0000"/>
                </a:solidFill>
              </a:rPr>
              <a:t>則不在運動禁藥</a:t>
            </a:r>
            <a:r>
              <a:rPr lang="zh-TW" altLang="en-US" sz="3500" dirty="0" smtClean="0">
                <a:solidFill>
                  <a:srgbClr val="FF0000"/>
                </a:solidFill>
              </a:rPr>
              <a:t>內</a:t>
            </a:r>
            <a:endParaRPr lang="en-US" altLang="zh-TW" sz="3500" dirty="0" smtClean="0">
              <a:solidFill>
                <a:srgbClr val="FF0000"/>
              </a:solidFill>
            </a:endParaRPr>
          </a:p>
          <a:p>
            <a:pPr lvl="0"/>
            <a:endParaRPr lang="en-US" altLang="zh-TW" sz="3500" dirty="0">
              <a:solidFill>
                <a:srgbClr val="FF0000"/>
              </a:solidFill>
            </a:endParaRPr>
          </a:p>
          <a:p>
            <a:pPr lvl="0"/>
            <a:r>
              <a:rPr lang="zh-TW" altLang="en-US" sz="3500" dirty="0">
                <a:solidFill>
                  <a:srgbClr val="FF0000"/>
                </a:solidFill>
              </a:rPr>
              <a:t>目前僅</a:t>
            </a:r>
            <a:r>
              <a:rPr lang="en-US" altLang="zh-TW" sz="3500" dirty="0" err="1">
                <a:solidFill>
                  <a:srgbClr val="FF0000"/>
                </a:solidFill>
              </a:rPr>
              <a:t>selegiline</a:t>
            </a:r>
            <a:r>
              <a:rPr lang="zh-TW" altLang="en-US" sz="3500" dirty="0">
                <a:solidFill>
                  <a:srgbClr val="FF0000"/>
                </a:solidFill>
              </a:rPr>
              <a:t>為國內合法登記販售的處方藥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4205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8213"/>
          </a:xfrm>
        </p:spPr>
        <p:txBody>
          <a:bodyPr>
            <a:normAutofit/>
          </a:bodyPr>
          <a:lstStyle/>
          <a:p>
            <a:r>
              <a:rPr lang="zh-TW" altLang="en-US" sz="3200" b="1" dirty="0" smtClean="0"/>
              <a:t>麻黃鹼類</a:t>
            </a:r>
            <a:endParaRPr lang="zh-TW" altLang="en-US" sz="32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343608"/>
            <a:ext cx="10515600" cy="5233038"/>
          </a:xfrm>
        </p:spPr>
        <p:txBody>
          <a:bodyPr>
            <a:normAutofit fontScale="92500"/>
          </a:bodyPr>
          <a:lstStyle/>
          <a:p>
            <a:r>
              <a:rPr lang="zh-TW" altLang="en-US" dirty="0" smtClean="0">
                <a:solidFill>
                  <a:srgbClr val="0C03BD"/>
                </a:solidFill>
              </a:rPr>
              <a:t>包含</a:t>
            </a:r>
            <a:r>
              <a:rPr lang="en-US" altLang="zh-TW" dirty="0" smtClean="0">
                <a:solidFill>
                  <a:srgbClr val="0C03BD"/>
                </a:solidFill>
              </a:rPr>
              <a:t>:ephedrine</a:t>
            </a:r>
            <a:r>
              <a:rPr lang="zh-TW" altLang="en-US" dirty="0" smtClean="0">
                <a:solidFill>
                  <a:srgbClr val="0C03BD"/>
                </a:solidFill>
              </a:rPr>
              <a:t>、</a:t>
            </a:r>
            <a:r>
              <a:rPr lang="en-US" altLang="zh-TW" dirty="0" smtClean="0">
                <a:solidFill>
                  <a:srgbClr val="0C03BD"/>
                </a:solidFill>
              </a:rPr>
              <a:t>pseudoephedrine</a:t>
            </a:r>
            <a:r>
              <a:rPr lang="zh-TW" altLang="en-US" dirty="0" smtClean="0">
                <a:solidFill>
                  <a:srgbClr val="0C03BD"/>
                </a:solidFill>
              </a:rPr>
              <a:t>、</a:t>
            </a:r>
            <a:r>
              <a:rPr lang="en-US" altLang="zh-TW" dirty="0" err="1" smtClean="0">
                <a:solidFill>
                  <a:srgbClr val="0C03BD"/>
                </a:solidFill>
              </a:rPr>
              <a:t>methylephedrine</a:t>
            </a:r>
            <a:r>
              <a:rPr lang="zh-TW" altLang="en-US" dirty="0" smtClean="0">
                <a:solidFill>
                  <a:srgbClr val="0C03BD"/>
                </a:solidFill>
              </a:rPr>
              <a:t>、</a:t>
            </a:r>
            <a:r>
              <a:rPr lang="en-US" altLang="zh-TW" dirty="0" err="1" smtClean="0">
                <a:solidFill>
                  <a:srgbClr val="0C03BD"/>
                </a:solidFill>
              </a:rPr>
              <a:t>norephedrine</a:t>
            </a:r>
            <a:r>
              <a:rPr lang="en-US" altLang="zh-TW" dirty="0" smtClean="0">
                <a:solidFill>
                  <a:srgbClr val="0C03BD"/>
                </a:solidFill>
              </a:rPr>
              <a:t>(phenylpropanolamine)</a:t>
            </a:r>
            <a:r>
              <a:rPr lang="zh-TW" altLang="en-US" dirty="0" smtClean="0">
                <a:solidFill>
                  <a:srgbClr val="0C03BD"/>
                </a:solidFill>
              </a:rPr>
              <a:t> 、</a:t>
            </a:r>
            <a:r>
              <a:rPr lang="en-US" altLang="zh-TW" dirty="0" err="1" smtClean="0">
                <a:solidFill>
                  <a:srgbClr val="0C03BD"/>
                </a:solidFill>
              </a:rPr>
              <a:t>cathine</a:t>
            </a:r>
            <a:r>
              <a:rPr lang="en-US" altLang="zh-TW" dirty="0" smtClean="0">
                <a:solidFill>
                  <a:srgbClr val="0C03BD"/>
                </a:solidFill>
              </a:rPr>
              <a:t>(</a:t>
            </a:r>
            <a:r>
              <a:rPr lang="en-US" altLang="zh-TW" dirty="0" err="1" smtClean="0">
                <a:solidFill>
                  <a:srgbClr val="0C03BD"/>
                </a:solidFill>
              </a:rPr>
              <a:t>norpseudoephedrine</a:t>
            </a:r>
            <a:r>
              <a:rPr lang="en-US" altLang="zh-TW" dirty="0" smtClean="0">
                <a:solidFill>
                  <a:srgbClr val="0C03BD"/>
                </a:solidFill>
              </a:rPr>
              <a:t>)</a:t>
            </a:r>
          </a:p>
          <a:p>
            <a:r>
              <a:rPr lang="zh-TW" altLang="en-US" sz="3500" dirty="0" smtClean="0">
                <a:solidFill>
                  <a:srgbClr val="FF0000"/>
                </a:solidFill>
              </a:rPr>
              <a:t>具</a:t>
            </a:r>
            <a:r>
              <a:rPr lang="zh-TW" altLang="en-US" sz="3500" dirty="0">
                <a:solidFill>
                  <a:srgbClr val="FF0000"/>
                </a:solidFill>
              </a:rPr>
              <a:t>欣</a:t>
            </a:r>
            <a:r>
              <a:rPr lang="zh-TW" altLang="en-US" sz="3500" dirty="0" smtClean="0">
                <a:solidFill>
                  <a:srgbClr val="FF0000"/>
                </a:solidFill>
              </a:rPr>
              <a:t>快感</a:t>
            </a:r>
            <a:endParaRPr lang="en-US" altLang="zh-TW" sz="3500" dirty="0" smtClean="0">
              <a:solidFill>
                <a:srgbClr val="FF0000"/>
              </a:solidFill>
            </a:endParaRPr>
          </a:p>
          <a:p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dirty="0" smtClean="0">
                <a:solidFill>
                  <a:srgbClr val="FF0000"/>
                </a:solidFill>
              </a:rPr>
              <a:t>Ephedrine</a:t>
            </a:r>
            <a:r>
              <a:rPr lang="zh-TW" altLang="en-US" dirty="0" smtClean="0">
                <a:solidFill>
                  <a:srgbClr val="0C03BD"/>
                </a:solidFill>
              </a:rPr>
              <a:t> </a:t>
            </a:r>
            <a:r>
              <a:rPr lang="zh-TW" altLang="en-US" sz="3500" dirty="0" smtClean="0">
                <a:solidFill>
                  <a:srgbClr val="0C03BD"/>
                </a:solidFill>
              </a:rPr>
              <a:t>可提高收縮壓和舒張壓、增加心跳、心輸出量、擴大瞳孔、擴張支氣管等，臨床用於預防氣喘、治療過敏、低血壓、鼻腔去充血、散瞳，常用於</a:t>
            </a:r>
            <a:r>
              <a:rPr lang="zh-TW" altLang="en-US" sz="3500" dirty="0" smtClean="0">
                <a:solidFill>
                  <a:srgbClr val="FF0000"/>
                </a:solidFill>
              </a:rPr>
              <a:t>治感冒</a:t>
            </a:r>
            <a:endParaRPr lang="en-US" altLang="zh-TW" sz="3500" dirty="0" smtClean="0">
              <a:solidFill>
                <a:srgbClr val="FF0000"/>
              </a:solidFill>
            </a:endParaRPr>
          </a:p>
          <a:p>
            <a:r>
              <a:rPr lang="en-US" altLang="zh-TW" dirty="0" smtClean="0">
                <a:solidFill>
                  <a:srgbClr val="FF0000"/>
                </a:solidFill>
              </a:rPr>
              <a:t>Pseudoephedrine</a:t>
            </a:r>
            <a:r>
              <a:rPr lang="zh-TW" altLang="en-US" dirty="0">
                <a:solidFill>
                  <a:srgbClr val="FF0000"/>
                </a:solidFill>
              </a:rPr>
              <a:t>、</a:t>
            </a:r>
            <a:r>
              <a:rPr lang="en-US" altLang="zh-TW" dirty="0" err="1" smtClean="0">
                <a:solidFill>
                  <a:srgbClr val="FF0000"/>
                </a:solidFill>
              </a:rPr>
              <a:t>methylephedrine</a:t>
            </a:r>
            <a:r>
              <a:rPr lang="zh-TW" altLang="en-US" dirty="0" smtClean="0">
                <a:solidFill>
                  <a:srgbClr val="FF0000"/>
                </a:solidFill>
              </a:rPr>
              <a:t>、</a:t>
            </a:r>
            <a:r>
              <a:rPr lang="en-US" altLang="zh-TW" dirty="0" smtClean="0">
                <a:solidFill>
                  <a:srgbClr val="FF0000"/>
                </a:solidFill>
              </a:rPr>
              <a:t>phenylpropanolamine</a:t>
            </a:r>
            <a:r>
              <a:rPr lang="zh-TW" altLang="en-US" sz="3500" dirty="0" smtClean="0">
                <a:solidFill>
                  <a:srgbClr val="0C03BD"/>
                </a:solidFill>
              </a:rPr>
              <a:t>常加在治感冒咳嗽流鼻水的</a:t>
            </a:r>
            <a:r>
              <a:rPr lang="zh-TW" altLang="en-US" sz="3500" dirty="0" smtClean="0">
                <a:solidFill>
                  <a:srgbClr val="FF0000"/>
                </a:solidFill>
              </a:rPr>
              <a:t>成藥</a:t>
            </a:r>
            <a:r>
              <a:rPr lang="zh-TW" altLang="en-US" sz="3500" dirty="0" smtClean="0">
                <a:solidFill>
                  <a:srgbClr val="0C03BD"/>
                </a:solidFill>
              </a:rPr>
              <a:t>中</a:t>
            </a:r>
            <a:endParaRPr lang="en-US" altLang="zh-TW" sz="3500" dirty="0" smtClean="0">
              <a:solidFill>
                <a:srgbClr val="0C03BD"/>
              </a:solidFill>
            </a:endParaRPr>
          </a:p>
          <a:p>
            <a:endParaRPr lang="zh-TW" altLang="en-US" dirty="0">
              <a:solidFill>
                <a:srgbClr val="0C03BD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855" y="90320"/>
            <a:ext cx="1482386" cy="148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14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2706"/>
          </a:xfrm>
        </p:spPr>
        <p:txBody>
          <a:bodyPr>
            <a:normAutofit/>
          </a:bodyPr>
          <a:lstStyle/>
          <a:p>
            <a:r>
              <a:rPr lang="zh-TW" altLang="en-US" sz="3200" b="1" dirty="0" smtClean="0"/>
              <a:t>中藥麻黃</a:t>
            </a:r>
            <a:endParaRPr lang="zh-TW" altLang="en-US" sz="32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zh-TW" altLang="en-US" sz="3500" dirty="0" smtClean="0">
                <a:solidFill>
                  <a:srgbClr val="FF0000"/>
                </a:solidFill>
              </a:rPr>
              <a:t>具發汗解表、平喘止咳、利水消腫、溫散寒邪</a:t>
            </a:r>
            <a:endParaRPr lang="en-US" altLang="zh-TW" sz="3500" dirty="0" smtClean="0">
              <a:solidFill>
                <a:srgbClr val="FF0000"/>
              </a:solidFill>
            </a:endParaRPr>
          </a:p>
          <a:p>
            <a:endParaRPr lang="en-US" altLang="zh-TW" sz="3500" dirty="0" smtClean="0">
              <a:solidFill>
                <a:srgbClr val="FF0000"/>
              </a:solidFill>
            </a:endParaRPr>
          </a:p>
          <a:p>
            <a:r>
              <a:rPr lang="zh-TW" altLang="en-US" sz="3500" dirty="0" smtClean="0">
                <a:solidFill>
                  <a:srgbClr val="0C03BD"/>
                </a:solidFill>
              </a:rPr>
              <a:t>傳統中藥方劑中含有麻黃，以達發汗、解熱、解除支氣管痙攀、利尿升壓及抗病毒之作用，主要用以平喘和治療外感風寒</a:t>
            </a:r>
            <a:endParaRPr lang="zh-TW" altLang="en-US" sz="35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25" y="4000500"/>
            <a:ext cx="4104000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91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/>
          </p:cNvSpPr>
          <p:nvPr/>
        </p:nvSpPr>
        <p:spPr bwMode="auto">
          <a:xfrm>
            <a:off x="3175" y="6400800"/>
            <a:ext cx="12188825" cy="457200"/>
          </a:xfrm>
          <a:prstGeom prst="rect">
            <a:avLst/>
          </a:prstGeom>
          <a:solidFill>
            <a:srgbClr val="CB6D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1pPr>
            <a:lvl2pPr eaLnBrk="0"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2pPr>
            <a:lvl3pPr eaLnBrk="0"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3pPr>
            <a:lvl4pPr eaLnBrk="0"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4pPr>
            <a:lvl5pPr eaLnBrk="0"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5pPr>
            <a:lvl6pPr marL="496888" indent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6pPr>
            <a:lvl7pPr marL="954088" indent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7pPr>
            <a:lvl8pPr marL="1411288" indent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8pPr>
            <a:lvl9pPr marL="1868488" indent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9pPr>
          </a:lstStyle>
          <a:p>
            <a:pPr indent="0" eaLnBrk="1"/>
            <a:endParaRPr lang="zh-TW" altLang="zh-TW">
              <a:ea typeface="新細明體" panose="02020500000000000000" pitchFamily="18" charset="-120"/>
            </a:endParaRPr>
          </a:p>
        </p:txBody>
      </p:sp>
      <p:sp>
        <p:nvSpPr>
          <p:cNvPr id="97283" name="Rectangle 2"/>
          <p:cNvSpPr>
            <a:spLocks/>
          </p:cNvSpPr>
          <p:nvPr/>
        </p:nvSpPr>
        <p:spPr bwMode="auto">
          <a:xfrm>
            <a:off x="0" y="6334125"/>
            <a:ext cx="12188825" cy="63500"/>
          </a:xfrm>
          <a:prstGeom prst="rect">
            <a:avLst/>
          </a:prstGeom>
          <a:solidFill>
            <a:srgbClr val="EB951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1pPr>
            <a:lvl2pPr eaLnBrk="0"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2pPr>
            <a:lvl3pPr eaLnBrk="0"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3pPr>
            <a:lvl4pPr eaLnBrk="0"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4pPr>
            <a:lvl5pPr eaLnBrk="0"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5pPr>
            <a:lvl6pPr marL="496888" indent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6pPr>
            <a:lvl7pPr marL="954088" indent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7pPr>
            <a:lvl8pPr marL="1411288" indent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8pPr>
            <a:lvl9pPr marL="1868488" indent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9pPr>
          </a:lstStyle>
          <a:p>
            <a:pPr indent="0" eaLnBrk="1"/>
            <a:endParaRPr lang="zh-TW" altLang="zh-TW">
              <a:ea typeface="新細明體" panose="02020500000000000000" pitchFamily="18" charset="-120"/>
            </a:endParaRPr>
          </a:p>
        </p:txBody>
      </p:sp>
      <p:sp>
        <p:nvSpPr>
          <p:cNvPr id="97284" name="Rectangle 3"/>
          <p:cNvSpPr>
            <a:spLocks/>
          </p:cNvSpPr>
          <p:nvPr/>
        </p:nvSpPr>
        <p:spPr bwMode="auto">
          <a:xfrm>
            <a:off x="9904413" y="6362700"/>
            <a:ext cx="1320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>
            <a:spAutoFit/>
          </a:bodyPr>
          <a:lstStyle>
            <a:lvl1pPr eaLnBrk="0"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1pPr>
            <a:lvl2pPr eaLnBrk="0"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2pPr>
            <a:lvl3pPr eaLnBrk="0"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3pPr>
            <a:lvl4pPr eaLnBrk="0"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4pPr>
            <a:lvl5pPr eaLnBrk="0"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5pPr>
            <a:lvl6pPr marL="496888" indent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6pPr>
            <a:lvl7pPr marL="954088" indent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7pPr>
            <a:lvl8pPr marL="1411288" indent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8pPr>
            <a:lvl9pPr marL="1868488" indent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9pPr>
          </a:lstStyle>
          <a:p>
            <a:pPr indent="0" algn="r" eaLnBrk="1">
              <a:spcBef>
                <a:spcPts val="700"/>
              </a:spcBef>
              <a:buClr>
                <a:srgbClr val="768265"/>
              </a:buClr>
              <a:buSzPct val="70000"/>
              <a:buFontTx/>
              <a:buChar char=""/>
            </a:pPr>
            <a:r>
              <a:rPr lang="zh-TW" altLang="zh-TW" sz="3000">
                <a:latin typeface="Verdana" panose="020B0604030504040204" pitchFamily="34" charset="0"/>
                <a:ea typeface="新細明體" panose="02020500000000000000" pitchFamily="18" charset="-120"/>
                <a:sym typeface="Verdana" panose="020B0604030504040204" pitchFamily="34" charset="0"/>
              </a:rPr>
              <a:t>P92</a:t>
            </a:r>
          </a:p>
        </p:txBody>
      </p:sp>
      <p:sp>
        <p:nvSpPr>
          <p:cNvPr id="97285" name="Rectangle 4"/>
          <p:cNvSpPr>
            <a:spLocks noChangeArrowheads="1"/>
          </p:cNvSpPr>
          <p:nvPr>
            <p:ph type="title"/>
          </p:nvPr>
        </p:nvSpPr>
        <p:spPr>
          <a:xfrm>
            <a:off x="2208213" y="0"/>
            <a:ext cx="7421562" cy="1096963"/>
          </a:xfrm>
        </p:spPr>
        <p:txBody>
          <a:bodyPr anchor="ctr"/>
          <a:lstStyle/>
          <a:p>
            <a:pPr eaLnBrk="1"/>
            <a:r>
              <a:rPr lang="zh-TW" altLang="zh-TW" sz="4300" smtClean="0">
                <a:ea typeface="新細明體" panose="02020500000000000000" pitchFamily="18" charset="-120"/>
              </a:rPr>
              <a:t>誤服? -Andreea Raducan</a:t>
            </a:r>
          </a:p>
        </p:txBody>
      </p:sp>
      <p:sp>
        <p:nvSpPr>
          <p:cNvPr id="97286" name="Rectangle 5"/>
          <p:cNvSpPr>
            <a:spLocks noChangeArrowheads="1"/>
          </p:cNvSpPr>
          <p:nvPr>
            <p:ph type="body" idx="1"/>
          </p:nvPr>
        </p:nvSpPr>
        <p:spPr>
          <a:xfrm>
            <a:off x="334963" y="1130300"/>
            <a:ext cx="8713787" cy="4833938"/>
          </a:xfrm>
        </p:spPr>
        <p:txBody>
          <a:bodyPr/>
          <a:lstStyle/>
          <a:p>
            <a:pPr eaLnBrk="1">
              <a:lnSpc>
                <a:spcPct val="70000"/>
              </a:lnSpc>
              <a:buFont typeface="Calibri" panose="020F0502020204030204" pitchFamily="34" charset="0"/>
              <a:buChar char=" "/>
            </a:pPr>
            <a:r>
              <a:rPr lang="zh-TW" altLang="zh-TW" sz="3200" smtClean="0"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羅馬尼亞的體操選手Andreea Raducan</a:t>
            </a:r>
          </a:p>
          <a:p>
            <a:pPr marL="382588" lvl="1" indent="-182563" eaLnBrk="1">
              <a:lnSpc>
                <a:spcPct val="70000"/>
              </a:lnSpc>
              <a:spcBef>
                <a:spcPts val="400"/>
              </a:spcBef>
              <a:buFont typeface="Calibri" panose="020F0502020204030204" pitchFamily="34" charset="0"/>
              <a:buChar char="◦"/>
            </a:pPr>
            <a:r>
              <a:rPr lang="zh-TW" altLang="zh-TW" sz="3200" smtClean="0"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1983.09.30出生</a:t>
            </a:r>
          </a:p>
          <a:p>
            <a:pPr marL="382588" lvl="1" indent="-182563" eaLnBrk="1">
              <a:lnSpc>
                <a:spcPct val="70000"/>
              </a:lnSpc>
              <a:spcBef>
                <a:spcPts val="400"/>
              </a:spcBef>
              <a:buFont typeface="Calibri" panose="020F0502020204030204" pitchFamily="34" charset="0"/>
              <a:buChar char="◦"/>
            </a:pPr>
            <a:r>
              <a:rPr lang="zh-TW" altLang="zh-TW" sz="3200" smtClean="0"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頭痛、流鼻水 、鼻塞</a:t>
            </a:r>
          </a:p>
          <a:p>
            <a:pPr eaLnBrk="1">
              <a:lnSpc>
                <a:spcPct val="70000"/>
              </a:lnSpc>
              <a:buFont typeface="Calibri" panose="020F0502020204030204" pitchFamily="34" charset="0"/>
              <a:buChar char=" "/>
            </a:pPr>
            <a:r>
              <a:rPr lang="zh-TW" altLang="zh-TW" sz="3200" smtClean="0"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隊醫Ioachim Oana誤開含pseudoephedrine成分感冒藥Nurofen cold &amp; flu</a:t>
            </a:r>
          </a:p>
          <a:p>
            <a:pPr marL="382588" lvl="1" indent="-182563" eaLnBrk="1">
              <a:lnSpc>
                <a:spcPct val="70000"/>
              </a:lnSpc>
              <a:spcBef>
                <a:spcPts val="400"/>
              </a:spcBef>
              <a:buFont typeface="Calibri" panose="020F0502020204030204" pitchFamily="34" charset="0"/>
              <a:buChar char="◦"/>
            </a:pPr>
            <a:r>
              <a:rPr lang="zh-TW" altLang="zh-TW" sz="3200" smtClean="0"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痛失2000年雪梨奧運體操全能金牌</a:t>
            </a:r>
          </a:p>
        </p:txBody>
      </p:sp>
      <p:pic>
        <p:nvPicPr>
          <p:cNvPr id="97287" name="Picture 6" descr="Andreea Raducan stands on the shoulders of her coach Octavian Belu after winning the all-around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3213100"/>
            <a:ext cx="2025650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288" name="Picture 7" descr="Andreea Raducan shows gold medals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4365625"/>
            <a:ext cx="1531938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289" name="Picture 8" descr="image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4149725"/>
            <a:ext cx="1906587" cy="183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7290" name="Rectangle 9"/>
          <p:cNvSpPr>
            <a:spLocks/>
          </p:cNvSpPr>
          <p:nvPr/>
        </p:nvSpPr>
        <p:spPr bwMode="auto">
          <a:xfrm>
            <a:off x="3575050" y="4748213"/>
            <a:ext cx="2425700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>
            <a:spAutoFit/>
          </a:bodyPr>
          <a:lstStyle>
            <a:lvl1pPr eaLnBrk="0"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1pPr>
            <a:lvl2pPr eaLnBrk="0"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2pPr>
            <a:lvl3pPr eaLnBrk="0"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3pPr>
            <a:lvl4pPr eaLnBrk="0"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4pPr>
            <a:lvl5pPr eaLnBrk="0"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5pPr>
            <a:lvl6pPr marL="496888" indent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6pPr>
            <a:lvl7pPr marL="954088" indent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7pPr>
            <a:lvl8pPr marL="1411288" indent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8pPr>
            <a:lvl9pPr marL="1868488" indent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9pPr>
          </a:lstStyle>
          <a:p>
            <a:pPr indent="0" eaLnBrk="1"/>
            <a:r>
              <a:rPr lang="zh-TW" altLang="zh-TW" sz="1400">
                <a:ea typeface="新細明體" panose="02020500000000000000" pitchFamily="18" charset="-120"/>
              </a:rPr>
              <a:t>Sept 21, 2000, in Sydney. They are sliver medalist Simona Amanar, left, gold medalist Andreea Raducan, center, and bronze medalist Maria Olaru </a:t>
            </a:r>
          </a:p>
        </p:txBody>
      </p:sp>
      <p:pic>
        <p:nvPicPr>
          <p:cNvPr id="97291" name="Picture 10" descr="oana_ioachim_port.jp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8" y="1052513"/>
            <a:ext cx="155098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372568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4"/>
          <p:cNvSpPr>
            <a:spLocks noChangeArrowheads="1"/>
          </p:cNvSpPr>
          <p:nvPr>
            <p:ph type="body" sz="half" idx="1"/>
          </p:nvPr>
        </p:nvSpPr>
        <p:spPr>
          <a:xfrm>
            <a:off x="839788" y="1003300"/>
            <a:ext cx="9109075" cy="2262188"/>
          </a:xfrm>
        </p:spPr>
        <p:txBody>
          <a:bodyPr/>
          <a:lstStyle/>
          <a:p>
            <a:pPr eaLnBrk="1"/>
            <a:r>
              <a:rPr lang="zh-TW" altLang="zh-TW" sz="3600" smtClean="0">
                <a:ea typeface="新細明體" panose="02020500000000000000" pitchFamily="18" charset="-120"/>
              </a:rPr>
              <a:t>1960</a:t>
            </a:r>
            <a:r>
              <a:rPr lang="zh-TW" altLang="zh-TW" sz="3600" smtClean="0">
                <a:latin typeface="新細明體" panose="02020500000000000000" pitchFamily="18" charset="-120"/>
                <a:ea typeface="新細明體" panose="02020500000000000000" pitchFamily="18" charset="-120"/>
                <a:sym typeface="新細明體" panose="02020500000000000000" pitchFamily="18" charset="-120"/>
              </a:rPr>
              <a:t>年羅馬奧運</a:t>
            </a:r>
            <a:r>
              <a:rPr lang="zh-TW" altLang="zh-TW" sz="3600" smtClean="0">
                <a:ea typeface="新細明體" panose="02020500000000000000" pitchFamily="18" charset="-120"/>
              </a:rPr>
              <a:t>100km</a:t>
            </a:r>
            <a:r>
              <a:rPr lang="zh-TW" altLang="zh-TW" sz="3600" smtClean="0">
                <a:latin typeface="新細明體" panose="02020500000000000000" pitchFamily="18" charset="-120"/>
                <a:ea typeface="新細明體" panose="02020500000000000000" pitchFamily="18" charset="-120"/>
                <a:sym typeface="新細明體" panose="02020500000000000000" pitchFamily="18" charset="-120"/>
              </a:rPr>
              <a:t>自由車賽</a:t>
            </a:r>
            <a:endParaRPr lang="zh-TW" altLang="zh-TW" sz="3600" smtClean="0">
              <a:ea typeface="新細明體" panose="02020500000000000000" pitchFamily="18" charset="-120"/>
            </a:endParaRPr>
          </a:p>
          <a:p>
            <a:pPr marL="382588" lvl="1" indent="-182563" eaLnBrk="1">
              <a:spcBef>
                <a:spcPts val="400"/>
              </a:spcBef>
              <a:buFontTx/>
              <a:buChar char="◦"/>
            </a:pPr>
            <a:r>
              <a:rPr lang="zh-TW" altLang="zh-TW" sz="3200" smtClean="0">
                <a:ea typeface="新細明體" panose="02020500000000000000" pitchFamily="18" charset="-120"/>
              </a:rPr>
              <a:t>丹麥自由車選手Knud Enemark Jensen猝死</a:t>
            </a:r>
          </a:p>
          <a:p>
            <a:pPr marL="382588" lvl="1" indent="-182563" eaLnBrk="1">
              <a:spcBef>
                <a:spcPts val="400"/>
              </a:spcBef>
              <a:buFontTx/>
              <a:buChar char="◦"/>
            </a:pPr>
            <a:r>
              <a:rPr lang="zh-TW" altLang="zh-TW" sz="3200" smtClean="0">
                <a:ea typeface="新細明體" panose="02020500000000000000" pitchFamily="18" charset="-120"/>
              </a:rPr>
              <a:t>死因為骨折經解剖檢驗發現安非他命殘留物</a:t>
            </a:r>
          </a:p>
          <a:p>
            <a:pPr eaLnBrk="1"/>
            <a:r>
              <a:rPr lang="zh-TW" altLang="zh-TW" sz="3600" smtClean="0">
                <a:ea typeface="新細明體" panose="02020500000000000000" pitchFamily="18" charset="-120"/>
              </a:rPr>
              <a:t>1963</a:t>
            </a:r>
            <a:r>
              <a:rPr lang="zh-TW" altLang="zh-TW" sz="3600" smtClean="0">
                <a:latin typeface="新細明體" panose="02020500000000000000" pitchFamily="18" charset="-120"/>
                <a:ea typeface="新細明體" panose="02020500000000000000" pitchFamily="18" charset="-120"/>
                <a:sym typeface="新細明體" panose="02020500000000000000" pitchFamily="18" charset="-120"/>
              </a:rPr>
              <a:t>年法國率先制定運動禁藥管制規定</a:t>
            </a:r>
            <a:endParaRPr lang="zh-TW" altLang="zh-TW" sz="3600" smtClean="0">
              <a:ea typeface="新細明體" panose="02020500000000000000" pitchFamily="18" charset="-120"/>
            </a:endParaRPr>
          </a:p>
        </p:txBody>
      </p:sp>
      <p:pic>
        <p:nvPicPr>
          <p:cNvPr id="62470" name="Picture 5" descr="knud-enemark(1960奧運丹自由車選手)1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675" y="2968625"/>
            <a:ext cx="1944688" cy="161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471" name="Rectangle 6"/>
          <p:cNvSpPr>
            <a:spLocks/>
          </p:cNvSpPr>
          <p:nvPr/>
        </p:nvSpPr>
        <p:spPr bwMode="auto">
          <a:xfrm>
            <a:off x="8688388" y="4581525"/>
            <a:ext cx="253365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b">
            <a:spAutoFit/>
          </a:bodyPr>
          <a:lstStyle>
            <a:lvl1pPr marL="382588" indent="-342900" eaLnBrk="0"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1pPr>
            <a:lvl2pPr eaLnBrk="0"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2pPr>
            <a:lvl3pPr eaLnBrk="0"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3pPr>
            <a:lvl4pPr eaLnBrk="0"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4pPr>
            <a:lvl5pPr eaLnBrk="0"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5pPr>
            <a:lvl6pPr marL="496888" indent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6pPr>
            <a:lvl7pPr marL="954088" indent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7pPr>
            <a:lvl8pPr marL="1411288" indent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8pPr>
            <a:lvl9pPr marL="1868488" indent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300"/>
              </a:spcBef>
              <a:buClr>
                <a:srgbClr val="2FAAE9"/>
              </a:buClr>
              <a:buFont typeface="Times New Roman" panose="02020603050405020304" pitchFamily="18" charset="0"/>
              <a:buNone/>
            </a:pPr>
            <a:r>
              <a:rPr lang="zh-TW" altLang="zh-TW" sz="1400">
                <a:solidFill>
                  <a:srgbClr val="2FAAE9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Times New Roman" panose="02020603050405020304" pitchFamily="18" charset="0"/>
              </a:rPr>
              <a:t>Knud</a:t>
            </a:r>
            <a:r>
              <a:rPr lang="zh-TW" altLang="zh-TW" sz="1400">
                <a:solidFill>
                  <a:srgbClr val="FFFF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TW" altLang="zh-TW" sz="1400">
                <a:solidFill>
                  <a:srgbClr val="2FAAE9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Times New Roman" panose="02020603050405020304" pitchFamily="18" charset="0"/>
              </a:rPr>
              <a:t>Enemark Jensen(1960)-</a:t>
            </a:r>
            <a:r>
              <a:rPr lang="zh-TW" altLang="zh-TW" sz="1400">
                <a:solidFill>
                  <a:srgbClr val="2FAAE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標楷體" panose="03000509000000000000" pitchFamily="65" charset="-120"/>
              </a:rPr>
              <a:t>中</a:t>
            </a:r>
            <a:endParaRPr lang="zh-TW" altLang="zh-TW"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62472" name="Picture 7" descr="image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3500438"/>
            <a:ext cx="246697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73" name="Picture 8" descr="image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263" y="4878388"/>
            <a:ext cx="1941512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74" name="Picture 9" descr="image.pn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3500438"/>
            <a:ext cx="2447925" cy="19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75" name="Picture 10" descr="image.pn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3500438"/>
            <a:ext cx="14001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476" name="Rectangle 11"/>
          <p:cNvSpPr>
            <a:spLocks/>
          </p:cNvSpPr>
          <p:nvPr/>
        </p:nvSpPr>
        <p:spPr bwMode="auto">
          <a:xfrm>
            <a:off x="1560513" y="5516563"/>
            <a:ext cx="2463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b">
            <a:spAutoFit/>
          </a:bodyPr>
          <a:lstStyle>
            <a:lvl1pPr marL="382588" indent="-342900" eaLnBrk="0"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1pPr>
            <a:lvl2pPr eaLnBrk="0"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2pPr>
            <a:lvl3pPr eaLnBrk="0"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3pPr>
            <a:lvl4pPr eaLnBrk="0"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4pPr>
            <a:lvl5pPr eaLnBrk="0"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5pPr>
            <a:lvl6pPr marL="496888" indent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6pPr>
            <a:lvl7pPr marL="954088" indent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7pPr>
            <a:lvl8pPr marL="1411288" indent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8pPr>
            <a:lvl9pPr marL="1868488" indent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300"/>
              </a:spcBef>
            </a:pPr>
            <a:r>
              <a:rPr lang="zh-TW" altLang="zh-TW" sz="1400">
                <a:solidFill>
                  <a:srgbClr val="2FAAE9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Times New Roman" panose="02020603050405020304" pitchFamily="18" charset="0"/>
              </a:rPr>
              <a:t>1960.08.26,100km Knud Enemark </a:t>
            </a:r>
            <a:r>
              <a:rPr lang="zh-TW" altLang="zh-TW" sz="1400">
                <a:solidFill>
                  <a:srgbClr val="2FAAE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標楷體" panose="03000509000000000000" pitchFamily="65" charset="-120"/>
              </a:rPr>
              <a:t>出發前</a:t>
            </a:r>
            <a:endParaRPr lang="zh-TW" altLang="zh-TW" sz="1400">
              <a:solidFill>
                <a:srgbClr val="2FAAE9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2477" name="Rectangle 12"/>
          <p:cNvSpPr>
            <a:spLocks/>
          </p:cNvSpPr>
          <p:nvPr/>
        </p:nvSpPr>
        <p:spPr bwMode="auto">
          <a:xfrm>
            <a:off x="1527175" y="339725"/>
            <a:ext cx="90424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>
            <a:spAutoFit/>
          </a:bodyPr>
          <a:lstStyle>
            <a:lvl1pPr eaLnBrk="0"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1pPr>
            <a:lvl2pPr eaLnBrk="0"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2pPr>
            <a:lvl3pPr eaLnBrk="0"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3pPr>
            <a:lvl4pPr eaLnBrk="0"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4pPr>
            <a:lvl5pPr eaLnBrk="0"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5pPr>
            <a:lvl6pPr marL="496888" indent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6pPr>
            <a:lvl7pPr marL="954088" indent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7pPr>
            <a:lvl8pPr marL="1411288" indent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8pPr>
            <a:lvl9pPr marL="1868488" indent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9pPr>
          </a:lstStyle>
          <a:p>
            <a:pPr indent="0" algn="ctr" eaLnBrk="1"/>
            <a:r>
              <a:rPr lang="zh-TW" altLang="zh-TW">
                <a:latin typeface="新細明體" panose="02020500000000000000" pitchFamily="18" charset="-120"/>
                <a:ea typeface="新細明體" panose="02020500000000000000" pitchFamily="18" charset="-120"/>
                <a:sym typeface="新細明體" panose="02020500000000000000" pitchFamily="18" charset="-120"/>
              </a:rPr>
              <a:t>安非他命</a:t>
            </a:r>
            <a:r>
              <a:rPr lang="zh-TW" altLang="zh-TW">
                <a:ea typeface="新細明體" panose="02020500000000000000" pitchFamily="18" charset="-120"/>
              </a:rPr>
              <a:t>(Amphetamine</a:t>
            </a:r>
            <a:r>
              <a:rPr lang="zh-TW" altLang="zh-TW">
                <a:solidFill>
                  <a:srgbClr val="FF4C00"/>
                </a:solidFill>
                <a:latin typeface="新細明體" panose="02020500000000000000" pitchFamily="18" charset="-120"/>
                <a:ea typeface="新細明體" panose="02020500000000000000" pitchFamily="18" charset="-120"/>
                <a:sym typeface="新細明體" panose="02020500000000000000" pitchFamily="18" charset="-120"/>
              </a:rPr>
              <a:t>)_興奮劑</a:t>
            </a:r>
            <a:endParaRPr lang="zh-TW" altLang="zh-TW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7791235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8552"/>
          </a:xfrm>
        </p:spPr>
        <p:txBody>
          <a:bodyPr>
            <a:normAutofit/>
          </a:bodyPr>
          <a:lstStyle/>
          <a:p>
            <a:r>
              <a:rPr lang="zh-TW" altLang="en-US" sz="3200" b="1" dirty="0" smtClean="0"/>
              <a:t>興奮劑</a:t>
            </a:r>
            <a:endParaRPr lang="zh-TW" altLang="en-US" sz="32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199" y="1283678"/>
            <a:ext cx="10515601" cy="5257799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3500" dirty="0" smtClean="0">
                <a:solidFill>
                  <a:srgbClr val="0C03BD"/>
                </a:solidFill>
              </a:rPr>
              <a:t>為</a:t>
            </a:r>
            <a:r>
              <a:rPr lang="zh-TW" altLang="en-US" sz="3500" dirty="0" smtClean="0">
                <a:solidFill>
                  <a:srgbClr val="FF0000"/>
                </a:solidFill>
              </a:rPr>
              <a:t>運動員最早使用的運動禁藥</a:t>
            </a:r>
            <a:endParaRPr lang="en-US" altLang="zh-TW" sz="35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sz="3500" dirty="0" smtClean="0">
              <a:solidFill>
                <a:srgbClr val="FF0000"/>
              </a:solidFill>
            </a:endParaRPr>
          </a:p>
          <a:p>
            <a:r>
              <a:rPr lang="en-US" altLang="zh-TW" sz="3500" dirty="0" smtClean="0">
                <a:solidFill>
                  <a:srgbClr val="0C03BD"/>
                </a:solidFill>
              </a:rPr>
              <a:t>2009</a:t>
            </a:r>
            <a:r>
              <a:rPr lang="zh-TW" altLang="en-US" sz="3500" dirty="0" smtClean="0">
                <a:solidFill>
                  <a:srgbClr val="0C03BD"/>
                </a:solidFill>
              </a:rPr>
              <a:t>年</a:t>
            </a:r>
            <a:r>
              <a:rPr lang="en-US" altLang="zh-TW" sz="3500" dirty="0">
                <a:solidFill>
                  <a:srgbClr val="0C03BD"/>
                </a:solidFill>
              </a:rPr>
              <a:t>World Anti-Doping </a:t>
            </a:r>
            <a:r>
              <a:rPr lang="en-US" altLang="zh-TW" sz="3500" dirty="0" smtClean="0">
                <a:solidFill>
                  <a:srgbClr val="0C03BD"/>
                </a:solidFill>
              </a:rPr>
              <a:t>Agency (WADA)</a:t>
            </a:r>
            <a:r>
              <a:rPr lang="zh-TW" altLang="en-US" sz="3500" dirty="0" smtClean="0">
                <a:solidFill>
                  <a:srgbClr val="0C03BD"/>
                </a:solidFill>
              </a:rPr>
              <a:t>依其促進運動表現、危害健康、一般醫療產品、合法市場可獲得性、非法使用、管制狀況、運動界濫用的潛能與歷史及其藥理學特性而做考量，將興奮劑分為</a:t>
            </a:r>
            <a:r>
              <a:rPr lang="zh-TW" altLang="en-US" sz="3500" dirty="0" smtClean="0">
                <a:solidFill>
                  <a:srgbClr val="FF0000"/>
                </a:solidFill>
              </a:rPr>
              <a:t>非特定性</a:t>
            </a:r>
            <a:r>
              <a:rPr lang="zh-TW" altLang="en-US" sz="3500" dirty="0" smtClean="0">
                <a:solidFill>
                  <a:srgbClr val="0C03BD"/>
                </a:solidFill>
              </a:rPr>
              <a:t>及</a:t>
            </a:r>
            <a:r>
              <a:rPr lang="zh-TW" altLang="en-US" sz="3500" dirty="0" smtClean="0">
                <a:solidFill>
                  <a:srgbClr val="FF0000"/>
                </a:solidFill>
              </a:rPr>
              <a:t>特定性</a:t>
            </a:r>
            <a:endParaRPr lang="en-US" altLang="zh-TW" sz="35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sz="3500" dirty="0" smtClean="0">
              <a:solidFill>
                <a:srgbClr val="FF0000"/>
              </a:solidFill>
            </a:endParaRPr>
          </a:p>
          <a:p>
            <a:r>
              <a:rPr lang="zh-TW" altLang="en-US" sz="3500" dirty="0" smtClean="0">
                <a:solidFill>
                  <a:srgbClr val="0C03BD"/>
                </a:solidFill>
              </a:rPr>
              <a:t>依藥理作用分</a:t>
            </a:r>
            <a:r>
              <a:rPr lang="en-US" altLang="zh-TW" sz="3500" dirty="0" smtClean="0">
                <a:solidFill>
                  <a:srgbClr val="0C03BD"/>
                </a:solidFill>
              </a:rPr>
              <a:t>:</a:t>
            </a:r>
            <a:r>
              <a:rPr lang="zh-TW" altLang="en-US" sz="3500" dirty="0" smtClean="0">
                <a:solidFill>
                  <a:srgbClr val="0C03BD"/>
                </a:solidFill>
              </a:rPr>
              <a:t> </a:t>
            </a:r>
            <a:r>
              <a:rPr lang="zh-TW" altLang="en-US" sz="3500" dirty="0" smtClean="0">
                <a:solidFill>
                  <a:srgbClr val="FF0000"/>
                </a:solidFill>
              </a:rPr>
              <a:t>擬交感神經作用藥</a:t>
            </a:r>
            <a:r>
              <a:rPr lang="en-US" altLang="zh-TW" dirty="0" smtClean="0">
                <a:solidFill>
                  <a:srgbClr val="FF0000"/>
                </a:solidFill>
              </a:rPr>
              <a:t>(sympathomimetic agents)</a:t>
            </a:r>
            <a:r>
              <a:rPr lang="zh-TW" altLang="en-US" dirty="0" smtClean="0">
                <a:solidFill>
                  <a:srgbClr val="0C03BD"/>
                </a:solidFill>
              </a:rPr>
              <a:t> </a:t>
            </a:r>
            <a:r>
              <a:rPr lang="zh-TW" altLang="en-US" sz="3500" dirty="0" smtClean="0">
                <a:solidFill>
                  <a:srgbClr val="0C03BD"/>
                </a:solidFill>
              </a:rPr>
              <a:t>、</a:t>
            </a:r>
            <a:r>
              <a:rPr lang="zh-TW" altLang="en-US" sz="3500" dirty="0" smtClean="0">
                <a:solidFill>
                  <a:srgbClr val="FF0000"/>
                </a:solidFill>
              </a:rPr>
              <a:t>局部麻醉劑</a:t>
            </a:r>
            <a:r>
              <a:rPr lang="en-US" altLang="zh-TW" dirty="0" smtClean="0">
                <a:solidFill>
                  <a:srgbClr val="FF0000"/>
                </a:solidFill>
              </a:rPr>
              <a:t>(local anesthetics)</a:t>
            </a:r>
            <a:r>
              <a:rPr lang="zh-TW" altLang="en-US" dirty="0" smtClean="0">
                <a:solidFill>
                  <a:srgbClr val="0C03BD"/>
                </a:solidFill>
              </a:rPr>
              <a:t> </a:t>
            </a:r>
            <a:r>
              <a:rPr lang="zh-TW" altLang="en-US" sz="3500" dirty="0" smtClean="0">
                <a:solidFill>
                  <a:srgbClr val="0C03BD"/>
                </a:solidFill>
              </a:rPr>
              <a:t>、</a:t>
            </a:r>
            <a:r>
              <a:rPr lang="zh-TW" altLang="en-US" sz="3500" dirty="0" smtClean="0">
                <a:solidFill>
                  <a:srgbClr val="FF0000"/>
                </a:solidFill>
              </a:rPr>
              <a:t>黃嘌呤類</a:t>
            </a:r>
            <a:r>
              <a:rPr lang="en-US" altLang="zh-TW" dirty="0" smtClean="0">
                <a:solidFill>
                  <a:srgbClr val="FF0000"/>
                </a:solidFill>
              </a:rPr>
              <a:t>(xanthine derivatives)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zh-TW" altLang="en-US" sz="3500" dirty="0" smtClean="0">
                <a:solidFill>
                  <a:srgbClr val="0C03BD"/>
                </a:solidFill>
              </a:rPr>
              <a:t>、</a:t>
            </a:r>
            <a:r>
              <a:rPr lang="zh-TW" altLang="en-US" sz="3500" dirty="0" smtClean="0">
                <a:solidFill>
                  <a:srgbClr val="FF0000"/>
                </a:solidFill>
              </a:rPr>
              <a:t>中樞神經系統興奮劑</a:t>
            </a:r>
            <a:r>
              <a:rPr lang="en-US" altLang="zh-TW" dirty="0" smtClean="0">
                <a:solidFill>
                  <a:srgbClr val="FF0000"/>
                </a:solidFill>
              </a:rPr>
              <a:t>(central nervous system stimulants)</a:t>
            </a:r>
          </a:p>
        </p:txBody>
      </p:sp>
    </p:spTree>
    <p:extLst>
      <p:ext uri="{BB962C8B-B14F-4D97-AF65-F5344CB8AC3E}">
        <p14:creationId xmlns:p14="http://schemas.microsoft.com/office/powerpoint/2010/main" val="1147355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9420"/>
          </a:xfrm>
        </p:spPr>
        <p:txBody>
          <a:bodyPr>
            <a:normAutofit/>
          </a:bodyPr>
          <a:lstStyle/>
          <a:p>
            <a:r>
              <a:rPr lang="zh-TW" altLang="en-US" sz="3200" b="1" dirty="0" smtClean="0"/>
              <a:t>一</a:t>
            </a:r>
            <a:r>
              <a:rPr lang="zh-TW" altLang="en-US" sz="3200" b="1" dirty="0"/>
              <a:t>、</a:t>
            </a:r>
            <a:r>
              <a:rPr lang="zh-TW" altLang="en-US" sz="3200" b="1" dirty="0" smtClean="0"/>
              <a:t>擬</a:t>
            </a:r>
            <a:r>
              <a:rPr lang="zh-TW" altLang="en-US" sz="3200" b="1" dirty="0"/>
              <a:t>交感神經作</a:t>
            </a:r>
            <a:r>
              <a:rPr lang="zh-TW" altLang="en-US" sz="3200" b="1" dirty="0" smtClean="0"/>
              <a:t>用藥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腎上腺素藥物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)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30220"/>
            <a:ext cx="10515600" cy="4646743"/>
          </a:xfrm>
        </p:spPr>
        <p:txBody>
          <a:bodyPr>
            <a:normAutofit/>
          </a:bodyPr>
          <a:lstStyle/>
          <a:p>
            <a:r>
              <a:rPr lang="zh-TW" altLang="en-US" sz="3500" dirty="0">
                <a:solidFill>
                  <a:srgbClr val="0C03BD"/>
                </a:solidFill>
              </a:rPr>
              <a:t>作用類似交感神經節後傳遞物質之</a:t>
            </a:r>
            <a:r>
              <a:rPr lang="zh-TW" altLang="en-US" sz="3500" dirty="0" smtClean="0">
                <a:solidFill>
                  <a:srgbClr val="0C03BD"/>
                </a:solidFill>
              </a:rPr>
              <a:t>藥物</a:t>
            </a:r>
            <a:endParaRPr lang="en-US" altLang="zh-TW" sz="3500" dirty="0" smtClean="0">
              <a:solidFill>
                <a:srgbClr val="0C03BD"/>
              </a:solidFill>
            </a:endParaRPr>
          </a:p>
          <a:p>
            <a:endParaRPr lang="en-US" altLang="zh-TW" sz="3500" dirty="0" smtClean="0">
              <a:solidFill>
                <a:srgbClr val="0C03BD"/>
              </a:solidFill>
            </a:endParaRPr>
          </a:p>
          <a:p>
            <a:r>
              <a:rPr lang="zh-TW" altLang="en-US" sz="3500" dirty="0" smtClean="0">
                <a:solidFill>
                  <a:srgbClr val="0C03BD"/>
                </a:solidFill>
              </a:rPr>
              <a:t>在中樞神經系統內的興奮性化學神經傳遞物質包括</a:t>
            </a:r>
            <a:r>
              <a:rPr lang="en-US" altLang="zh-TW" sz="3500" dirty="0" smtClean="0">
                <a:solidFill>
                  <a:srgbClr val="0C03BD"/>
                </a:solidFill>
              </a:rPr>
              <a:t>:</a:t>
            </a:r>
            <a:r>
              <a:rPr lang="zh-TW" altLang="en-US" sz="3500" dirty="0" smtClean="0">
                <a:solidFill>
                  <a:srgbClr val="0C03BD"/>
                </a:solidFill>
              </a:rPr>
              <a:t>正腎上腺素、多巴胺、血清素、腦啡等</a:t>
            </a:r>
            <a:endParaRPr lang="en-US" altLang="zh-TW" sz="3500" dirty="0" smtClean="0">
              <a:solidFill>
                <a:srgbClr val="0C03BD"/>
              </a:solidFill>
            </a:endParaRPr>
          </a:p>
          <a:p>
            <a:endParaRPr lang="en-US" altLang="zh-TW" sz="3500" dirty="0" smtClean="0">
              <a:solidFill>
                <a:srgbClr val="0C03BD"/>
              </a:solidFill>
            </a:endParaRPr>
          </a:p>
          <a:p>
            <a:r>
              <a:rPr lang="zh-TW" altLang="en-US" sz="3500" dirty="0" smtClean="0">
                <a:solidFill>
                  <a:srgbClr val="0C03BD"/>
                </a:solidFill>
              </a:rPr>
              <a:t>化學結構上均含</a:t>
            </a:r>
            <a:r>
              <a:rPr lang="zh-TW" altLang="en-US" sz="3500" dirty="0" smtClean="0">
                <a:solidFill>
                  <a:srgbClr val="FF0000"/>
                </a:solidFill>
              </a:rPr>
              <a:t>苯乙胺</a:t>
            </a:r>
            <a:r>
              <a:rPr lang="zh-TW" altLang="en-US" sz="3500" dirty="0" smtClean="0">
                <a:solidFill>
                  <a:srgbClr val="0C03BD"/>
                </a:solidFill>
              </a:rPr>
              <a:t>構造</a:t>
            </a:r>
            <a:endParaRPr lang="en-US" altLang="zh-TW" sz="3500" dirty="0" smtClean="0">
              <a:solidFill>
                <a:srgbClr val="0C03BD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869" y="4462464"/>
            <a:ext cx="4193931" cy="171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31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7144"/>
          </a:xfrm>
        </p:spPr>
        <p:txBody>
          <a:bodyPr/>
          <a:lstStyle/>
          <a:p>
            <a:r>
              <a:rPr lang="zh-TW" altLang="en-US" sz="3200" b="1" dirty="0">
                <a:solidFill>
                  <a:prstClr val="black"/>
                </a:solidFill>
              </a:rPr>
              <a:t>一、擬交感神經作用藥</a:t>
            </a:r>
            <a:r>
              <a:rPr lang="en-US" altLang="zh-TW" sz="3200" b="1" dirty="0">
                <a:solidFill>
                  <a:srgbClr val="FF0000"/>
                </a:solidFill>
              </a:rPr>
              <a:t>(</a:t>
            </a:r>
            <a:r>
              <a:rPr lang="zh-TW" altLang="en-US" sz="3200" b="1" dirty="0">
                <a:solidFill>
                  <a:srgbClr val="FF0000"/>
                </a:solidFill>
              </a:rPr>
              <a:t>腎上腺素藥物</a:t>
            </a:r>
            <a:r>
              <a:rPr lang="en-US" altLang="zh-TW" sz="3200" b="1" dirty="0">
                <a:solidFill>
                  <a:srgbClr val="FF0000"/>
                </a:solidFill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500" dirty="0">
                <a:solidFill>
                  <a:srgbClr val="0C03BD"/>
                </a:solidFill>
              </a:rPr>
              <a:t>臨床上用於急性心衰竭病例之急救以使其血壓回升、治療氣喘、解除鼻黏膜充血及解除</a:t>
            </a:r>
            <a:r>
              <a:rPr lang="zh-TW" altLang="en-US" sz="3500" dirty="0" smtClean="0">
                <a:solidFill>
                  <a:srgbClr val="0C03BD"/>
                </a:solidFill>
              </a:rPr>
              <a:t>鼻塞</a:t>
            </a:r>
            <a:endParaRPr lang="en-US" altLang="zh-TW" sz="3500" dirty="0" smtClean="0">
              <a:solidFill>
                <a:srgbClr val="0C03BD"/>
              </a:solidFill>
            </a:endParaRPr>
          </a:p>
          <a:p>
            <a:endParaRPr lang="en-US" altLang="zh-TW" sz="3500" dirty="0">
              <a:solidFill>
                <a:srgbClr val="0C03BD"/>
              </a:solidFill>
            </a:endParaRPr>
          </a:p>
          <a:p>
            <a:r>
              <a:rPr lang="zh-TW" altLang="en-US" sz="3500" dirty="0">
                <a:solidFill>
                  <a:srgbClr val="0C03BD"/>
                </a:solidFill>
              </a:rPr>
              <a:t>藥物包含</a:t>
            </a:r>
            <a:r>
              <a:rPr lang="en-US" altLang="zh-TW" sz="3500" dirty="0">
                <a:solidFill>
                  <a:srgbClr val="0C03BD"/>
                </a:solidFill>
              </a:rPr>
              <a:t>:</a:t>
            </a:r>
            <a:r>
              <a:rPr lang="zh-TW" altLang="en-US" sz="3500" dirty="0">
                <a:solidFill>
                  <a:srgbClr val="FF0000"/>
                </a:solidFill>
              </a:rPr>
              <a:t>安非他命</a:t>
            </a:r>
            <a:r>
              <a:rPr lang="zh-TW" altLang="en-US" sz="3500" dirty="0">
                <a:solidFill>
                  <a:srgbClr val="0C03BD"/>
                </a:solidFill>
              </a:rPr>
              <a:t>、</a:t>
            </a:r>
            <a:r>
              <a:rPr lang="zh-TW" altLang="en-US" sz="3500" dirty="0">
                <a:solidFill>
                  <a:srgbClr val="FF0000"/>
                </a:solidFill>
              </a:rPr>
              <a:t>甲基安非他命</a:t>
            </a:r>
            <a:r>
              <a:rPr lang="zh-TW" altLang="en-US" sz="3500" dirty="0">
                <a:solidFill>
                  <a:srgbClr val="0C03BD"/>
                </a:solidFill>
              </a:rPr>
              <a:t>、</a:t>
            </a:r>
            <a:r>
              <a:rPr lang="zh-TW" altLang="en-US" sz="3500" dirty="0">
                <a:solidFill>
                  <a:srgbClr val="FF0000"/>
                </a:solidFill>
              </a:rPr>
              <a:t>搖頭丸</a:t>
            </a:r>
            <a:r>
              <a:rPr lang="zh-TW" altLang="en-US" sz="3500" dirty="0">
                <a:solidFill>
                  <a:srgbClr val="0C03BD"/>
                </a:solidFill>
              </a:rPr>
              <a:t>、</a:t>
            </a:r>
            <a:r>
              <a:rPr lang="zh-TW" altLang="en-US" sz="3500" dirty="0">
                <a:solidFill>
                  <a:srgbClr val="FF0000"/>
                </a:solidFill>
              </a:rPr>
              <a:t>安非他命前驅物</a:t>
            </a:r>
            <a:r>
              <a:rPr lang="zh-TW" altLang="en-US" sz="3500" dirty="0">
                <a:solidFill>
                  <a:srgbClr val="0C03BD"/>
                </a:solidFill>
              </a:rPr>
              <a:t>、</a:t>
            </a:r>
            <a:r>
              <a:rPr lang="zh-TW" altLang="en-US" sz="3500" dirty="0">
                <a:solidFill>
                  <a:srgbClr val="FF0000"/>
                </a:solidFill>
              </a:rPr>
              <a:t>麻黃鹼類</a:t>
            </a:r>
            <a:r>
              <a:rPr lang="zh-TW" altLang="en-US" sz="3500" dirty="0">
                <a:solidFill>
                  <a:srgbClr val="0C03BD"/>
                </a:solidFill>
              </a:rPr>
              <a:t>、</a:t>
            </a:r>
            <a:r>
              <a:rPr lang="zh-TW" altLang="en-US" sz="3500" dirty="0">
                <a:solidFill>
                  <a:srgbClr val="FF0000"/>
                </a:solidFill>
              </a:rPr>
              <a:t>中藥麻黃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45391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7006"/>
          </a:xfrm>
        </p:spPr>
        <p:txBody>
          <a:bodyPr>
            <a:normAutofit/>
          </a:bodyPr>
          <a:lstStyle/>
          <a:p>
            <a:r>
              <a:rPr lang="zh-TW" altLang="en-US" sz="3200" b="1" dirty="0" smtClean="0"/>
              <a:t>安非他命</a:t>
            </a:r>
            <a:endParaRPr lang="zh-TW" altLang="en-US" sz="32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222132"/>
            <a:ext cx="10515600" cy="5442437"/>
          </a:xfrm>
        </p:spPr>
        <p:txBody>
          <a:bodyPr>
            <a:normAutofit/>
          </a:bodyPr>
          <a:lstStyle/>
          <a:p>
            <a:r>
              <a:rPr lang="zh-TW" altLang="en-US" sz="3500" dirty="0" smtClean="0">
                <a:solidFill>
                  <a:srgbClr val="0C03BD"/>
                </a:solidFill>
              </a:rPr>
              <a:t>濫用於</a:t>
            </a:r>
            <a:r>
              <a:rPr lang="en-US" altLang="zh-TW" sz="3500" dirty="0" smtClean="0">
                <a:solidFill>
                  <a:srgbClr val="0C03BD"/>
                </a:solidFill>
              </a:rPr>
              <a:t>1940</a:t>
            </a:r>
            <a:r>
              <a:rPr lang="zh-TW" altLang="en-US" sz="3500" dirty="0" smtClean="0">
                <a:solidFill>
                  <a:srgbClr val="0C03BD"/>
                </a:solidFill>
              </a:rPr>
              <a:t>年代，</a:t>
            </a:r>
            <a:r>
              <a:rPr lang="en-US" altLang="zh-TW" sz="3500" dirty="0" smtClean="0">
                <a:solidFill>
                  <a:srgbClr val="0C03BD"/>
                </a:solidFill>
              </a:rPr>
              <a:t>1960</a:t>
            </a:r>
            <a:r>
              <a:rPr lang="zh-TW" altLang="en-US" sz="3500" dirty="0" smtClean="0">
                <a:solidFill>
                  <a:srgbClr val="0C03BD"/>
                </a:solidFill>
              </a:rPr>
              <a:t>年代在美國達到頂峰</a:t>
            </a:r>
            <a:endParaRPr lang="en-US" altLang="zh-TW" sz="3500" dirty="0" smtClean="0">
              <a:solidFill>
                <a:srgbClr val="0C03BD"/>
              </a:solidFill>
            </a:endParaRPr>
          </a:p>
          <a:p>
            <a:pPr marL="0" indent="0">
              <a:buNone/>
            </a:pPr>
            <a:endParaRPr lang="en-US" altLang="zh-TW" sz="3500" dirty="0" smtClean="0">
              <a:solidFill>
                <a:srgbClr val="0C03BD"/>
              </a:solidFill>
            </a:endParaRPr>
          </a:p>
          <a:p>
            <a:r>
              <a:rPr lang="zh-TW" altLang="en-US" sz="3500" dirty="0" smtClean="0">
                <a:solidFill>
                  <a:srgbClr val="0C03BD"/>
                </a:solidFill>
              </a:rPr>
              <a:t>為</a:t>
            </a:r>
            <a:r>
              <a:rPr lang="zh-TW" altLang="en-US" sz="3500" dirty="0" smtClean="0">
                <a:solidFill>
                  <a:srgbClr val="FF0000"/>
                </a:solidFill>
              </a:rPr>
              <a:t>間接性</a:t>
            </a:r>
            <a:r>
              <a:rPr lang="zh-TW" altLang="en-US" sz="3500" dirty="0" smtClean="0">
                <a:solidFill>
                  <a:srgbClr val="0C03BD"/>
                </a:solidFill>
              </a:rPr>
              <a:t>作用的擬交感神經藥物</a:t>
            </a:r>
            <a:endParaRPr lang="en-US" altLang="zh-TW" sz="3500" dirty="0" smtClean="0">
              <a:solidFill>
                <a:srgbClr val="0C03BD"/>
              </a:solidFill>
            </a:endParaRPr>
          </a:p>
          <a:p>
            <a:pPr marL="0" indent="0">
              <a:buNone/>
            </a:pPr>
            <a:endParaRPr lang="en-US" altLang="zh-TW" sz="3500" dirty="0" smtClean="0">
              <a:solidFill>
                <a:srgbClr val="0C03BD"/>
              </a:solidFill>
            </a:endParaRPr>
          </a:p>
          <a:p>
            <a:r>
              <a:rPr lang="zh-TW" altLang="en-US" sz="3500" dirty="0" smtClean="0">
                <a:solidFill>
                  <a:srgbClr val="0C03BD"/>
                </a:solidFill>
              </a:rPr>
              <a:t>可提高警覺性、減少疲倦感、甚至失眠，曾被濫用為</a:t>
            </a:r>
            <a:r>
              <a:rPr lang="zh-TW" altLang="en-US" sz="3500" dirty="0" smtClean="0">
                <a:solidFill>
                  <a:srgbClr val="FF0000"/>
                </a:solidFill>
              </a:rPr>
              <a:t>提神劑</a:t>
            </a:r>
            <a:endParaRPr lang="en-US" altLang="zh-TW" sz="3500" dirty="0" smtClean="0">
              <a:solidFill>
                <a:srgbClr val="0C03BD"/>
              </a:solidFill>
            </a:endParaRPr>
          </a:p>
          <a:p>
            <a:r>
              <a:rPr lang="zh-TW" altLang="en-US" sz="3500" dirty="0" smtClean="0">
                <a:solidFill>
                  <a:srgbClr val="0C03BD"/>
                </a:solidFill>
              </a:rPr>
              <a:t>亦有升高血壓</a:t>
            </a:r>
            <a:r>
              <a:rPr lang="zh-TW" altLang="en-US" sz="3500" dirty="0">
                <a:solidFill>
                  <a:srgbClr val="0C03BD"/>
                </a:solidFill>
              </a:rPr>
              <a:t>、</a:t>
            </a:r>
            <a:r>
              <a:rPr lang="zh-TW" altLang="en-US" sz="3500" dirty="0" smtClean="0">
                <a:solidFill>
                  <a:srgbClr val="0C03BD"/>
                </a:solidFill>
              </a:rPr>
              <a:t>抑制食慾及支氣管擴張作用，曾被用為食欲抑制劑與治療嗜睡症，但劑量多會有依賴性</a:t>
            </a:r>
            <a:endParaRPr lang="en-US" altLang="zh-TW" sz="3500" dirty="0" smtClean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56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1837"/>
          </a:xfrm>
        </p:spPr>
        <p:txBody>
          <a:bodyPr>
            <a:normAutofit/>
          </a:bodyPr>
          <a:lstStyle/>
          <a:p>
            <a:r>
              <a:rPr lang="zh-TW" altLang="en-US" sz="3200" b="1" dirty="0"/>
              <a:t>安非他命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199" y="1266092"/>
            <a:ext cx="10785231" cy="4910871"/>
          </a:xfrm>
        </p:spPr>
        <p:txBody>
          <a:bodyPr>
            <a:normAutofit fontScale="92500"/>
          </a:bodyPr>
          <a:lstStyle/>
          <a:p>
            <a:r>
              <a:rPr lang="zh-TW" altLang="en-US" sz="3500" dirty="0" smtClean="0">
                <a:solidFill>
                  <a:srgbClr val="0C03BD"/>
                </a:solidFill>
              </a:rPr>
              <a:t>運動員使用原因</a:t>
            </a:r>
            <a:r>
              <a:rPr lang="en-US" altLang="zh-TW" sz="3500" dirty="0" smtClean="0">
                <a:solidFill>
                  <a:srgbClr val="0C03BD"/>
                </a:solidFill>
              </a:rPr>
              <a:t>:</a:t>
            </a:r>
          </a:p>
          <a:p>
            <a:pPr marL="0" indent="0">
              <a:buNone/>
            </a:pPr>
            <a:r>
              <a:rPr lang="zh-TW" altLang="en-US" sz="3500" dirty="0" smtClean="0">
                <a:solidFill>
                  <a:srgbClr val="0C03BD"/>
                </a:solidFill>
              </a:rPr>
              <a:t>   </a:t>
            </a:r>
            <a:r>
              <a:rPr lang="en-US" altLang="zh-TW" sz="3500" dirty="0" smtClean="0">
                <a:solidFill>
                  <a:srgbClr val="0C03BD"/>
                </a:solidFill>
              </a:rPr>
              <a:t>(1)</a:t>
            </a:r>
            <a:r>
              <a:rPr lang="zh-TW" altLang="en-US" sz="3500" dirty="0" smtClean="0">
                <a:solidFill>
                  <a:srgbClr val="FF0000"/>
                </a:solidFill>
              </a:rPr>
              <a:t>提高肌肉效率和減少疲勞</a:t>
            </a:r>
            <a:r>
              <a:rPr lang="zh-TW" altLang="en-US" sz="3500" dirty="0" smtClean="0">
                <a:solidFill>
                  <a:srgbClr val="0C03BD"/>
                </a:solidFill>
              </a:rPr>
              <a:t>，</a:t>
            </a:r>
            <a:r>
              <a:rPr lang="zh-TW" altLang="en-US" sz="3500" dirty="0" smtClean="0">
                <a:solidFill>
                  <a:srgbClr val="FF0000"/>
                </a:solidFill>
              </a:rPr>
              <a:t>使運動員能從事長時間 </a:t>
            </a:r>
            <a:endParaRPr lang="en-US" altLang="zh-TW" sz="35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3500" dirty="0">
                <a:solidFill>
                  <a:srgbClr val="FF0000"/>
                </a:solidFill>
              </a:rPr>
              <a:t> </a:t>
            </a:r>
            <a:r>
              <a:rPr lang="zh-TW" altLang="en-US" sz="3500" dirty="0" smtClean="0">
                <a:solidFill>
                  <a:srgbClr val="FF0000"/>
                </a:solidFill>
              </a:rPr>
              <a:t>       高強度的運動  </a:t>
            </a:r>
            <a:endParaRPr lang="en-US" altLang="zh-TW" sz="35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3500" dirty="0">
                <a:solidFill>
                  <a:srgbClr val="0C03BD"/>
                </a:solidFill>
              </a:rPr>
              <a:t> </a:t>
            </a:r>
            <a:r>
              <a:rPr lang="zh-TW" altLang="en-US" sz="3500" dirty="0" smtClean="0">
                <a:solidFill>
                  <a:srgbClr val="0C03BD"/>
                </a:solidFill>
              </a:rPr>
              <a:t>  </a:t>
            </a:r>
            <a:r>
              <a:rPr lang="en-US" altLang="zh-TW" sz="3500" dirty="0" smtClean="0">
                <a:solidFill>
                  <a:srgbClr val="0C03BD"/>
                </a:solidFill>
              </a:rPr>
              <a:t>(2)</a:t>
            </a:r>
            <a:r>
              <a:rPr lang="zh-TW" altLang="en-US" sz="3500" dirty="0" smtClean="0">
                <a:solidFill>
                  <a:srgbClr val="FF0000"/>
                </a:solidFill>
              </a:rPr>
              <a:t>提高攻擊性</a:t>
            </a:r>
            <a:endParaRPr lang="en-US" altLang="zh-TW" sz="35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3500" dirty="0">
                <a:solidFill>
                  <a:srgbClr val="0C03BD"/>
                </a:solidFill>
              </a:rPr>
              <a:t> </a:t>
            </a:r>
            <a:r>
              <a:rPr lang="zh-TW" altLang="en-US" sz="3500" dirty="0" smtClean="0">
                <a:solidFill>
                  <a:srgbClr val="0C03BD"/>
                </a:solidFill>
              </a:rPr>
              <a:t>  </a:t>
            </a:r>
            <a:r>
              <a:rPr lang="en-US" altLang="zh-TW" sz="3500" dirty="0" smtClean="0">
                <a:solidFill>
                  <a:srgbClr val="0C03BD"/>
                </a:solidFill>
              </a:rPr>
              <a:t>(3)</a:t>
            </a:r>
            <a:r>
              <a:rPr lang="zh-TW" altLang="en-US" sz="3500" dirty="0" smtClean="0">
                <a:solidFill>
                  <a:srgbClr val="FF0000"/>
                </a:solidFill>
              </a:rPr>
              <a:t>加速葡萄糖</a:t>
            </a:r>
            <a:r>
              <a:rPr lang="zh-TW" altLang="en-US" sz="3500" dirty="0" smtClean="0">
                <a:solidFill>
                  <a:srgbClr val="0C03BD"/>
                </a:solidFill>
              </a:rPr>
              <a:t>、</a:t>
            </a:r>
            <a:r>
              <a:rPr lang="zh-TW" altLang="en-US" sz="3500" dirty="0" smtClean="0">
                <a:solidFill>
                  <a:srgbClr val="FF0000"/>
                </a:solidFill>
              </a:rPr>
              <a:t>肝醣和脂肪酸代謝</a:t>
            </a:r>
            <a:endParaRPr lang="en-US" altLang="zh-TW" sz="35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3500" dirty="0" smtClean="0">
                <a:solidFill>
                  <a:srgbClr val="0C03BD"/>
                </a:solidFill>
              </a:rPr>
              <a:t>       </a:t>
            </a:r>
            <a:r>
              <a:rPr lang="en-US" altLang="zh-TW" sz="3500" dirty="0" smtClean="0">
                <a:solidFill>
                  <a:srgbClr val="0C03BD"/>
                </a:solidFill>
              </a:rPr>
              <a:t>(</a:t>
            </a:r>
            <a:r>
              <a:rPr lang="zh-TW" altLang="en-US" sz="3500" dirty="0" smtClean="0">
                <a:solidFill>
                  <a:srgbClr val="0C03BD"/>
                </a:solidFill>
              </a:rPr>
              <a:t>提高運動能力，但會使能量迅速減少</a:t>
            </a:r>
            <a:r>
              <a:rPr lang="en-US" altLang="zh-TW" sz="3500" dirty="0" smtClean="0">
                <a:solidFill>
                  <a:srgbClr val="0C03BD"/>
                </a:solidFill>
              </a:rPr>
              <a:t>)</a:t>
            </a:r>
          </a:p>
          <a:p>
            <a:pPr marL="0" indent="0">
              <a:buNone/>
            </a:pPr>
            <a:endParaRPr lang="en-US" altLang="zh-TW" sz="3500" dirty="0" smtClean="0">
              <a:solidFill>
                <a:srgbClr val="0C03BD"/>
              </a:solidFill>
            </a:endParaRPr>
          </a:p>
          <a:p>
            <a:r>
              <a:rPr lang="zh-TW" altLang="en-US" sz="3500" dirty="0" smtClean="0">
                <a:solidFill>
                  <a:srgbClr val="0C03BD"/>
                </a:solidFill>
              </a:rPr>
              <a:t>會使血中乳酸濃度上升，使</a:t>
            </a:r>
            <a:r>
              <a:rPr lang="zh-TW" altLang="en-US" sz="3500" dirty="0" smtClean="0">
                <a:solidFill>
                  <a:srgbClr val="FF0000"/>
                </a:solidFill>
              </a:rPr>
              <a:t>無氧</a:t>
            </a:r>
            <a:r>
              <a:rPr lang="zh-TW" altLang="en-US" sz="3500" dirty="0" smtClean="0">
                <a:solidFill>
                  <a:srgbClr val="0C03BD"/>
                </a:solidFill>
              </a:rPr>
              <a:t>代謝能力提高</a:t>
            </a:r>
            <a:endParaRPr lang="zh-TW" altLang="en-US" sz="35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614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0629"/>
          </a:xfrm>
        </p:spPr>
        <p:txBody>
          <a:bodyPr>
            <a:normAutofit/>
          </a:bodyPr>
          <a:lstStyle/>
          <a:p>
            <a:r>
              <a:rPr lang="zh-TW" altLang="en-US" sz="3200" b="1" dirty="0"/>
              <a:t>安非他命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266092"/>
            <a:ext cx="10515600" cy="4910871"/>
          </a:xfrm>
        </p:spPr>
        <p:txBody>
          <a:bodyPr>
            <a:normAutofit/>
          </a:bodyPr>
          <a:lstStyle/>
          <a:p>
            <a:r>
              <a:rPr lang="zh-TW" altLang="en-US" sz="3500" dirty="0" smtClean="0">
                <a:solidFill>
                  <a:srgbClr val="0C03BD"/>
                </a:solidFill>
              </a:rPr>
              <a:t>可使</a:t>
            </a:r>
            <a:r>
              <a:rPr lang="zh-TW" altLang="en-US" sz="3500" dirty="0" smtClean="0">
                <a:solidFill>
                  <a:srgbClr val="FF0000"/>
                </a:solidFill>
              </a:rPr>
              <a:t>皮膚表皮之血管流量減少</a:t>
            </a:r>
            <a:r>
              <a:rPr lang="zh-TW" altLang="en-US" sz="3500" dirty="0" smtClean="0">
                <a:solidFill>
                  <a:srgbClr val="0C03BD"/>
                </a:solidFill>
              </a:rPr>
              <a:t>，血液冷卻效果降低，導致運動員身體無法適度散熱以致中暑而死</a:t>
            </a:r>
            <a:endParaRPr lang="en-US" altLang="zh-TW" sz="3500" dirty="0" smtClean="0">
              <a:solidFill>
                <a:srgbClr val="0C03BD"/>
              </a:solidFill>
            </a:endParaRPr>
          </a:p>
          <a:p>
            <a:pPr marL="0" indent="0">
              <a:buNone/>
            </a:pPr>
            <a:endParaRPr lang="en-US" altLang="zh-TW" sz="3500" dirty="0">
              <a:solidFill>
                <a:srgbClr val="0C03BD"/>
              </a:solidFill>
            </a:endParaRPr>
          </a:p>
          <a:p>
            <a:r>
              <a:rPr lang="zh-TW" altLang="en-US" sz="3500" dirty="0" smtClean="0">
                <a:solidFill>
                  <a:srgbClr val="0C03BD"/>
                </a:solidFill>
              </a:rPr>
              <a:t>用於投擲選手可提高</a:t>
            </a:r>
            <a:r>
              <a:rPr lang="zh-TW" altLang="en-US" sz="3500" dirty="0" smtClean="0">
                <a:solidFill>
                  <a:srgbClr val="FF0000"/>
                </a:solidFill>
              </a:rPr>
              <a:t>敏捷性</a:t>
            </a:r>
            <a:r>
              <a:rPr lang="zh-TW" altLang="en-US" sz="3500" dirty="0" smtClean="0">
                <a:solidFill>
                  <a:srgbClr val="0C03BD"/>
                </a:solidFill>
              </a:rPr>
              <a:t>，用於跑步者及游泳選手則可</a:t>
            </a:r>
            <a:r>
              <a:rPr lang="zh-TW" altLang="en-US" sz="3500" dirty="0" smtClean="0">
                <a:solidFill>
                  <a:srgbClr val="FF0000"/>
                </a:solidFill>
              </a:rPr>
              <a:t>提高能量及耐力</a:t>
            </a:r>
            <a:endParaRPr lang="zh-TW" altLang="en-US" sz="3500" dirty="0">
              <a:solidFill>
                <a:srgbClr val="FF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21527"/>
            <a:ext cx="5274726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95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5798"/>
          </a:xfrm>
        </p:spPr>
        <p:txBody>
          <a:bodyPr>
            <a:normAutofit/>
          </a:bodyPr>
          <a:lstStyle/>
          <a:p>
            <a:r>
              <a:rPr lang="zh-TW" altLang="en-US" sz="3200" b="1" dirty="0" smtClean="0"/>
              <a:t>甲基安非他命</a:t>
            </a:r>
            <a:endParaRPr lang="zh-TW" altLang="en-US" sz="32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327638"/>
            <a:ext cx="10515600" cy="4849325"/>
          </a:xfrm>
        </p:spPr>
        <p:txBody>
          <a:bodyPr>
            <a:normAutofit/>
          </a:bodyPr>
          <a:lstStyle/>
          <a:p>
            <a:r>
              <a:rPr lang="zh-TW" altLang="en-US" sz="3500" dirty="0" smtClean="0">
                <a:solidFill>
                  <a:srgbClr val="0C03BD"/>
                </a:solidFill>
              </a:rPr>
              <a:t>國內所通稱之安非他命多屬之</a:t>
            </a:r>
            <a:endParaRPr lang="en-US" altLang="zh-TW" sz="3500" dirty="0" smtClean="0">
              <a:solidFill>
                <a:srgbClr val="0C03BD"/>
              </a:solidFill>
            </a:endParaRPr>
          </a:p>
          <a:p>
            <a:pPr marL="0" indent="0">
              <a:buNone/>
            </a:pPr>
            <a:endParaRPr lang="en-US" altLang="zh-TW" sz="3500" dirty="0" smtClean="0">
              <a:solidFill>
                <a:srgbClr val="0C03BD"/>
              </a:solidFill>
            </a:endParaRPr>
          </a:p>
          <a:p>
            <a:r>
              <a:rPr lang="en-US" altLang="zh-TW" sz="3500" dirty="0" smtClean="0">
                <a:solidFill>
                  <a:srgbClr val="0C03BD"/>
                </a:solidFill>
              </a:rPr>
              <a:t>1970</a:t>
            </a:r>
            <a:r>
              <a:rPr lang="zh-TW" altLang="en-US" sz="3500" dirty="0" smtClean="0">
                <a:solidFill>
                  <a:srgbClr val="0C03BD"/>
                </a:solidFill>
              </a:rPr>
              <a:t>年代起流行於美國</a:t>
            </a:r>
            <a:endParaRPr lang="en-US" altLang="zh-TW" sz="3500" dirty="0" smtClean="0">
              <a:solidFill>
                <a:srgbClr val="0C03BD"/>
              </a:solidFill>
            </a:endParaRPr>
          </a:p>
          <a:p>
            <a:pPr marL="0" indent="0">
              <a:buNone/>
            </a:pPr>
            <a:endParaRPr lang="en-US" altLang="zh-TW" sz="3500" dirty="0" smtClean="0">
              <a:solidFill>
                <a:srgbClr val="0C03BD"/>
              </a:solidFill>
            </a:endParaRPr>
          </a:p>
          <a:p>
            <a:r>
              <a:rPr lang="zh-TW" altLang="en-US" sz="3500" dirty="0" smtClean="0">
                <a:solidFill>
                  <a:srgbClr val="0C03BD"/>
                </a:solidFill>
              </a:rPr>
              <a:t>可由</a:t>
            </a:r>
            <a:r>
              <a:rPr lang="zh-TW" altLang="en-US" sz="3500" dirty="0" smtClean="0">
                <a:solidFill>
                  <a:srgbClr val="FF0000"/>
                </a:solidFill>
              </a:rPr>
              <a:t>酮類合成</a:t>
            </a:r>
            <a:r>
              <a:rPr lang="zh-TW" altLang="en-US" sz="3500" dirty="0" smtClean="0">
                <a:solidFill>
                  <a:srgbClr val="0C03BD"/>
                </a:solidFill>
              </a:rPr>
              <a:t>，亦可由</a:t>
            </a:r>
            <a:r>
              <a:rPr lang="zh-TW" altLang="en-US" sz="3500" dirty="0" smtClean="0">
                <a:solidFill>
                  <a:srgbClr val="FF0000"/>
                </a:solidFill>
              </a:rPr>
              <a:t>麻黃鹼製造</a:t>
            </a:r>
            <a:endParaRPr lang="en-US" altLang="zh-TW" sz="35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sz="3500" dirty="0" smtClean="0">
              <a:solidFill>
                <a:srgbClr val="FF0000"/>
              </a:solidFill>
            </a:endParaRPr>
          </a:p>
          <a:p>
            <a:r>
              <a:rPr lang="zh-TW" altLang="en-US" sz="3500" dirty="0" smtClean="0">
                <a:solidFill>
                  <a:srgbClr val="0C03BD"/>
                </a:solidFill>
              </a:rPr>
              <a:t>濫用方式包含</a:t>
            </a:r>
            <a:r>
              <a:rPr lang="en-US" altLang="zh-TW" sz="3500" dirty="0" smtClean="0">
                <a:solidFill>
                  <a:srgbClr val="0C03BD"/>
                </a:solidFill>
              </a:rPr>
              <a:t>:</a:t>
            </a:r>
            <a:r>
              <a:rPr lang="zh-TW" altLang="en-US" sz="3500" dirty="0" smtClean="0">
                <a:solidFill>
                  <a:srgbClr val="FF0000"/>
                </a:solidFill>
              </a:rPr>
              <a:t>吸食</a:t>
            </a:r>
            <a:r>
              <a:rPr lang="zh-TW" altLang="en-US" sz="3500" dirty="0">
                <a:solidFill>
                  <a:srgbClr val="0C03BD"/>
                </a:solidFill>
              </a:rPr>
              <a:t>、</a:t>
            </a:r>
            <a:r>
              <a:rPr lang="zh-TW" altLang="en-US" sz="3500" dirty="0" smtClean="0">
                <a:solidFill>
                  <a:srgbClr val="FF0000"/>
                </a:solidFill>
              </a:rPr>
              <a:t>口服</a:t>
            </a:r>
            <a:r>
              <a:rPr lang="zh-TW" altLang="en-US" sz="3500" dirty="0" smtClean="0">
                <a:solidFill>
                  <a:srgbClr val="0C03BD"/>
                </a:solidFill>
              </a:rPr>
              <a:t>及</a:t>
            </a:r>
            <a:r>
              <a:rPr lang="zh-TW" altLang="en-US" sz="3500" dirty="0" smtClean="0">
                <a:solidFill>
                  <a:srgbClr val="FF0000"/>
                </a:solidFill>
              </a:rPr>
              <a:t>靜脈注射</a:t>
            </a:r>
            <a:endParaRPr lang="zh-TW" altLang="en-US" sz="3500" dirty="0">
              <a:solidFill>
                <a:srgbClr val="FF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259" y="609745"/>
            <a:ext cx="4150801" cy="2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43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課程名稱-1</Template>
  <TotalTime>810</TotalTime>
  <Words>982</Words>
  <Application>Microsoft Office PowerPoint</Application>
  <PresentationFormat>寬螢幕</PresentationFormat>
  <Paragraphs>93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新細明體</vt:lpstr>
      <vt:lpstr>標楷體</vt:lpstr>
      <vt:lpstr>Arial</vt:lpstr>
      <vt:lpstr>Calibri</vt:lpstr>
      <vt:lpstr>Times New Roman</vt:lpstr>
      <vt:lpstr>Verdana</vt:lpstr>
      <vt:lpstr>課程名稱</vt:lpstr>
      <vt:lpstr>興奮劑</vt:lpstr>
      <vt:lpstr>PowerPoint 簡報</vt:lpstr>
      <vt:lpstr>興奮劑</vt:lpstr>
      <vt:lpstr>一、擬交感神經作用藥(腎上腺素藥物)</vt:lpstr>
      <vt:lpstr>一、擬交感神經作用藥(腎上腺素藥物)</vt:lpstr>
      <vt:lpstr>安非他命</vt:lpstr>
      <vt:lpstr>安非他命</vt:lpstr>
      <vt:lpstr>安非他命</vt:lpstr>
      <vt:lpstr>甲基安非他命</vt:lpstr>
      <vt:lpstr>搖頭丸</vt:lpstr>
      <vt:lpstr>搖頭丸</vt:lpstr>
      <vt:lpstr>安非他命前驅物(precursor)</vt:lpstr>
      <vt:lpstr>安非他命前驅物(precursor)</vt:lpstr>
      <vt:lpstr>麻黃鹼類</vt:lpstr>
      <vt:lpstr>中藥麻黃</vt:lpstr>
      <vt:lpstr>誤服? -Andreea Raducan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姜昆伶</cp:lastModifiedBy>
  <cp:revision>68</cp:revision>
  <dcterms:created xsi:type="dcterms:W3CDTF">2018-02-22T13:18:05Z</dcterms:created>
  <dcterms:modified xsi:type="dcterms:W3CDTF">2018-06-26T12:34:45Z</dcterms:modified>
</cp:coreProperties>
</file>