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77" r:id="rId3"/>
    <p:sldId id="257" r:id="rId4"/>
    <p:sldId id="258" r:id="rId5"/>
    <p:sldId id="274" r:id="rId6"/>
    <p:sldId id="259" r:id="rId7"/>
    <p:sldId id="260" r:id="rId8"/>
    <p:sldId id="261" r:id="rId9"/>
    <p:sldId id="262" r:id="rId10"/>
    <p:sldId id="263" r:id="rId11"/>
    <p:sldId id="275" r:id="rId12"/>
    <p:sldId id="264" r:id="rId13"/>
    <p:sldId id="276" r:id="rId14"/>
    <p:sldId id="265" r:id="rId15"/>
    <p:sldId id="266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-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49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1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7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0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76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4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72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6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17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4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C764DE79-268F-4C1A-8933-263129D2AF90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65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12145"/>
          </a:xfrm>
        </p:spPr>
        <p:txBody>
          <a:bodyPr/>
          <a:lstStyle/>
          <a:p>
            <a:r>
              <a:rPr lang="zh-TW" altLang="en-US" b="1" dirty="0" smtClean="0"/>
              <a:t>興奮劑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  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741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546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搖頭丸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950098"/>
            <a:ext cx="10515600" cy="4679302"/>
          </a:xfrm>
        </p:spPr>
        <p:txBody>
          <a:bodyPr>
            <a:normAutofit/>
          </a:bodyPr>
          <a:lstStyle/>
          <a:p>
            <a:r>
              <a:rPr lang="en-US" altLang="zh-TW" sz="3500" dirty="0" smtClean="0">
                <a:solidFill>
                  <a:srgbClr val="0C03BD"/>
                </a:solidFill>
              </a:rPr>
              <a:t>MDA</a:t>
            </a:r>
            <a:r>
              <a:rPr lang="zh-TW" altLang="en-US" sz="3500" dirty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en-US" altLang="zh-TW" sz="3500" dirty="0" smtClean="0">
                <a:solidFill>
                  <a:srgbClr val="0C03BD"/>
                </a:solidFill>
              </a:rPr>
              <a:t>MDMA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smtClean="0">
                <a:solidFill>
                  <a:srgbClr val="0C03BD"/>
                </a:solidFill>
              </a:rPr>
              <a:t>MBDB</a:t>
            </a:r>
            <a:r>
              <a:rPr lang="zh-TW" altLang="en-US" sz="3500" dirty="0" smtClean="0">
                <a:solidFill>
                  <a:srgbClr val="0C03BD"/>
                </a:solidFill>
              </a:rPr>
              <a:t>均為新興安非他命類藥物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en-US" altLang="zh-TW" sz="3500" dirty="0" smtClean="0">
                <a:solidFill>
                  <a:srgbClr val="FF0000"/>
                </a:solidFill>
              </a:rPr>
              <a:t>MDMA</a:t>
            </a:r>
            <a:r>
              <a:rPr lang="zh-TW" altLang="en-US" sz="3500" dirty="0" smtClean="0">
                <a:solidFill>
                  <a:srgbClr val="0C03BD"/>
                </a:solidFill>
              </a:rPr>
              <a:t>俗稱</a:t>
            </a:r>
            <a:r>
              <a:rPr lang="zh-TW" altLang="en-US" sz="3500" dirty="0" smtClean="0">
                <a:solidFill>
                  <a:srgbClr val="FF0000"/>
                </a:solidFill>
              </a:rPr>
              <a:t>忘我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 </a:t>
            </a:r>
            <a:r>
              <a:rPr lang="zh-TW" altLang="en-US" sz="3500" dirty="0" smtClean="0">
                <a:solidFill>
                  <a:srgbClr val="FF0000"/>
                </a:solidFill>
              </a:rPr>
              <a:t>亞當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狂喜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快樂丸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搖頭丸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常見的有</a:t>
            </a:r>
            <a:r>
              <a:rPr lang="zh-TW" altLang="en-US" sz="3500" dirty="0" smtClean="0">
                <a:solidFill>
                  <a:srgbClr val="FF0000"/>
                </a:solidFill>
              </a:rPr>
              <a:t>白色藥片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紅色</a:t>
            </a:r>
            <a:r>
              <a:rPr lang="en-US" altLang="zh-TW" sz="3500" dirty="0" smtClean="0">
                <a:solidFill>
                  <a:srgbClr val="FF0000"/>
                </a:solidFill>
              </a:rPr>
              <a:t>(</a:t>
            </a:r>
            <a:r>
              <a:rPr lang="zh-TW" altLang="en-US" sz="3500" dirty="0" smtClean="0">
                <a:solidFill>
                  <a:srgbClr val="FF0000"/>
                </a:solidFill>
              </a:rPr>
              <a:t>白色</a:t>
            </a:r>
            <a:r>
              <a:rPr lang="en-US" altLang="zh-TW" sz="3500" dirty="0" smtClean="0">
                <a:solidFill>
                  <a:srgbClr val="FF0000"/>
                </a:solidFill>
              </a:rPr>
              <a:t>)</a:t>
            </a:r>
            <a:r>
              <a:rPr lang="zh-TW" altLang="en-US" sz="3500" dirty="0" smtClean="0">
                <a:solidFill>
                  <a:srgbClr val="FF0000"/>
                </a:solidFill>
              </a:rPr>
              <a:t>膠囊</a:t>
            </a:r>
            <a:r>
              <a:rPr lang="zh-TW" altLang="en-US" sz="3500" dirty="0" smtClean="0">
                <a:solidFill>
                  <a:srgbClr val="0C03BD"/>
                </a:solidFill>
              </a:rPr>
              <a:t>或</a:t>
            </a:r>
            <a:r>
              <a:rPr lang="zh-TW" altLang="en-US" sz="3500" dirty="0" smtClean="0">
                <a:solidFill>
                  <a:srgbClr val="FF0000"/>
                </a:solidFill>
              </a:rPr>
              <a:t>粉末</a:t>
            </a:r>
            <a:r>
              <a:rPr lang="zh-TW" altLang="en-US" sz="3500" dirty="0" smtClean="0">
                <a:solidFill>
                  <a:srgbClr val="0C03BD"/>
                </a:solidFill>
              </a:rPr>
              <a:t>形式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服用後特徵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FF0000"/>
                </a:solidFill>
              </a:rPr>
              <a:t>愉悅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多話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情緒</a:t>
            </a:r>
            <a:r>
              <a:rPr lang="zh-TW" altLang="en-US" sz="3500" dirty="0" smtClean="0">
                <a:solidFill>
                  <a:srgbClr val="0C03BD"/>
                </a:solidFill>
              </a:rPr>
              <a:t>及</a:t>
            </a:r>
            <a:r>
              <a:rPr lang="zh-TW" altLang="en-US" sz="3500" dirty="0" smtClean="0">
                <a:solidFill>
                  <a:srgbClr val="FF0000"/>
                </a:solidFill>
              </a:rPr>
              <a:t>活動力亢進</a:t>
            </a:r>
            <a:endParaRPr lang="en-US" altLang="zh-TW" sz="3500" dirty="0" smtClean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254" y="222098"/>
            <a:ext cx="2667650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2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185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搖頭丸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500" dirty="0">
                <a:solidFill>
                  <a:srgbClr val="0C03BD"/>
                </a:solidFill>
              </a:rPr>
              <a:t>服用後常因</a:t>
            </a:r>
            <a:r>
              <a:rPr lang="zh-TW" altLang="en-US" sz="3500" dirty="0">
                <a:solidFill>
                  <a:srgbClr val="FF0000"/>
                </a:solidFill>
              </a:rPr>
              <a:t>運動過度導致缺水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體溫過高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痙攣</a:t>
            </a:r>
            <a:r>
              <a:rPr lang="zh-TW" altLang="en-US" sz="3500" dirty="0">
                <a:solidFill>
                  <a:srgbClr val="0C03BD"/>
                </a:solidFill>
              </a:rPr>
              <a:t>，</a:t>
            </a:r>
            <a:r>
              <a:rPr lang="zh-TW" altLang="en-US" sz="3500" dirty="0">
                <a:solidFill>
                  <a:srgbClr val="FF0000"/>
                </a:solidFill>
              </a:rPr>
              <a:t>甚至併發肌肉損傷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凝血障礙</a:t>
            </a:r>
            <a:r>
              <a:rPr lang="zh-TW" altLang="en-US" sz="3500" dirty="0">
                <a:solidFill>
                  <a:srgbClr val="0C03BD"/>
                </a:solidFill>
              </a:rPr>
              <a:t>及</a:t>
            </a:r>
            <a:r>
              <a:rPr lang="zh-TW" altLang="en-US" sz="3500" dirty="0">
                <a:solidFill>
                  <a:srgbClr val="FF0000"/>
                </a:solidFill>
              </a:rPr>
              <a:t>急性腎衰竭而</a:t>
            </a:r>
            <a:r>
              <a:rPr lang="zh-TW" altLang="en-US" sz="3500" dirty="0" smtClean="0">
                <a:solidFill>
                  <a:srgbClr val="FF0000"/>
                </a:solidFill>
              </a:rPr>
              <a:t>死亡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lvl="0"/>
            <a:endParaRPr lang="en-US" altLang="zh-TW" sz="3500" dirty="0">
              <a:solidFill>
                <a:srgbClr val="FF0000"/>
              </a:solidFill>
            </a:endParaRPr>
          </a:p>
          <a:p>
            <a:pPr lvl="0"/>
            <a:r>
              <a:rPr lang="zh-TW" altLang="en-US" sz="3500" dirty="0">
                <a:solidFill>
                  <a:srgbClr val="0C03BD"/>
                </a:solidFill>
              </a:rPr>
              <a:t>亦會產生</a:t>
            </a:r>
            <a:r>
              <a:rPr lang="zh-TW" altLang="en-US" sz="3500" dirty="0">
                <a:solidFill>
                  <a:srgbClr val="FF0000"/>
                </a:solidFill>
              </a:rPr>
              <a:t>食慾不振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牙關緊閉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肌肉痠痛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噁心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運動失調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盜汗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心悸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倦怠</a:t>
            </a:r>
            <a:r>
              <a:rPr lang="zh-TW" altLang="en-US" sz="3500" dirty="0">
                <a:solidFill>
                  <a:srgbClr val="0C03BD"/>
                </a:solidFill>
              </a:rPr>
              <a:t>及</a:t>
            </a:r>
            <a:r>
              <a:rPr lang="zh-TW" altLang="en-US" sz="3500" dirty="0" smtClean="0">
                <a:solidFill>
                  <a:srgbClr val="FF0000"/>
                </a:solidFill>
              </a:rPr>
              <a:t>失眠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lvl="0"/>
            <a:endParaRPr lang="en-US" altLang="zh-TW" sz="3500" dirty="0">
              <a:solidFill>
                <a:srgbClr val="FF0000"/>
              </a:solidFill>
            </a:endParaRPr>
          </a:p>
          <a:p>
            <a:pPr lvl="0"/>
            <a:r>
              <a:rPr lang="zh-TW" altLang="en-US" sz="3500" dirty="0">
                <a:solidFill>
                  <a:srgbClr val="0C03BD"/>
                </a:solidFill>
              </a:rPr>
              <a:t>長期使用會造成</a:t>
            </a:r>
            <a:r>
              <a:rPr lang="zh-TW" altLang="en-US" sz="3500" dirty="0">
                <a:solidFill>
                  <a:srgbClr val="FF0000"/>
                </a:solidFill>
              </a:rPr>
              <a:t>神經系統長期傷害</a:t>
            </a:r>
            <a:r>
              <a:rPr lang="zh-TW" altLang="en-US" sz="3500" dirty="0">
                <a:solidFill>
                  <a:srgbClr val="0C03BD"/>
                </a:solidFill>
              </a:rPr>
              <a:t>及心理性依賴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9939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安非他命前驅物</a:t>
            </a:r>
            <a:r>
              <a:rPr lang="en-US" altLang="zh-TW" sz="3200" b="1" dirty="0" smtClean="0">
                <a:latin typeface="+mn-lt"/>
              </a:rPr>
              <a:t>(precursor)</a:t>
            </a:r>
            <a:endParaRPr lang="zh-TW" altLang="en-US" sz="3200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76872"/>
            <a:ext cx="10515600" cy="5210789"/>
          </a:xfrm>
        </p:spPr>
        <p:txBody>
          <a:bodyPr/>
          <a:lstStyle/>
          <a:p>
            <a:r>
              <a:rPr lang="en-US" altLang="zh-TW" dirty="0" err="1" smtClean="0">
                <a:solidFill>
                  <a:srgbClr val="0C03BD"/>
                </a:solidFill>
              </a:rPr>
              <a:t>Amphetaminil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benzphetamine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clobenzorex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deprenyl</a:t>
            </a:r>
            <a:r>
              <a:rPr lang="en-US" altLang="zh-TW" dirty="0" smtClean="0">
                <a:solidFill>
                  <a:srgbClr val="0C03BD"/>
                </a:solidFill>
              </a:rPr>
              <a:t>(</a:t>
            </a:r>
            <a:r>
              <a:rPr lang="en-US" altLang="zh-TW" dirty="0" err="1" smtClean="0">
                <a:solidFill>
                  <a:srgbClr val="0C03BD"/>
                </a:solidFill>
              </a:rPr>
              <a:t>selegiline</a:t>
            </a:r>
            <a:r>
              <a:rPr lang="en-US" altLang="zh-TW" dirty="0" smtClean="0">
                <a:solidFill>
                  <a:srgbClr val="0C03BD"/>
                </a:solidFill>
              </a:rPr>
              <a:t>)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dimethylamphetamine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ethylamphetamine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famprofazone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fenethylline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fencamine</a:t>
            </a:r>
            <a:r>
              <a:rPr lang="en-US" altLang="zh-TW" dirty="0" smtClean="0">
                <a:solidFill>
                  <a:srgbClr val="0C03BD"/>
                </a:solidFill>
              </a:rPr>
              <a:t>(</a:t>
            </a:r>
            <a:r>
              <a:rPr lang="en-US" altLang="zh-TW" dirty="0" err="1" smtClean="0">
                <a:solidFill>
                  <a:srgbClr val="0C03BD"/>
                </a:solidFill>
              </a:rPr>
              <a:t>fencamfamine</a:t>
            </a:r>
            <a:r>
              <a:rPr lang="en-US" altLang="zh-TW" dirty="0" smtClean="0">
                <a:solidFill>
                  <a:srgbClr val="0C03BD"/>
                </a:solidFill>
              </a:rPr>
              <a:t>)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fenproporex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furfenorex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mefenorex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mesocarb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prenylamine</a:t>
            </a:r>
            <a:r>
              <a:rPr lang="zh-TW" altLang="en-US" sz="3500" dirty="0" smtClean="0">
                <a:solidFill>
                  <a:srgbClr val="0C03BD"/>
                </a:solidFill>
              </a:rPr>
              <a:t>等</a:t>
            </a:r>
            <a:r>
              <a:rPr lang="en-US" altLang="zh-TW" sz="3500" dirty="0" smtClean="0">
                <a:solidFill>
                  <a:srgbClr val="0C03BD"/>
                </a:solidFill>
              </a:rPr>
              <a:t>14</a:t>
            </a:r>
            <a:r>
              <a:rPr lang="zh-TW" altLang="en-US" sz="3500" dirty="0" smtClean="0">
                <a:solidFill>
                  <a:srgbClr val="0C03BD"/>
                </a:solidFill>
              </a:rPr>
              <a:t>種藥物均屬於安非他命的前驅物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會於</a:t>
            </a:r>
            <a:r>
              <a:rPr lang="zh-TW" altLang="en-US" sz="3500" dirty="0" smtClean="0">
                <a:solidFill>
                  <a:srgbClr val="FF0000"/>
                </a:solidFill>
              </a:rPr>
              <a:t>代謝後生成安非他命或甲基安非他命</a:t>
            </a:r>
            <a:r>
              <a:rPr lang="zh-TW" altLang="en-US" sz="3500" dirty="0" smtClean="0">
                <a:solidFill>
                  <a:srgbClr val="0C03BD"/>
                </a:solidFill>
              </a:rPr>
              <a:t>，</a:t>
            </a:r>
            <a:r>
              <a:rPr lang="zh-TW" altLang="en-US" sz="3500" dirty="0" smtClean="0">
                <a:solidFill>
                  <a:srgbClr val="FF0000"/>
                </a:solidFill>
              </a:rPr>
              <a:t>或同時代謝產生安非他命及甲基安非他命</a:t>
            </a:r>
            <a:endParaRPr lang="en-US" altLang="zh-TW" sz="3500" dirty="0" smtClean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857" y="5098692"/>
            <a:ext cx="2285636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19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安非他命前驅物</a:t>
            </a:r>
            <a:r>
              <a:rPr lang="en-US" altLang="zh-TW" sz="3200" b="1" dirty="0">
                <a:solidFill>
                  <a:prstClr val="black"/>
                </a:solidFill>
                <a:latin typeface="Calibri" panose="020F0502020204030204"/>
              </a:rPr>
              <a:t>(precursor)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z="3500" dirty="0">
                <a:solidFill>
                  <a:srgbClr val="0C03BD"/>
                </a:solidFill>
              </a:rPr>
              <a:t>上述藥物大部分均屬賽內禁用之非特定興奮劑，僅</a:t>
            </a:r>
            <a:r>
              <a:rPr lang="en-US" altLang="zh-TW" sz="3500" dirty="0" err="1">
                <a:solidFill>
                  <a:srgbClr val="FF0000"/>
                </a:solidFill>
              </a:rPr>
              <a:t>selegiline</a:t>
            </a:r>
            <a:r>
              <a:rPr lang="zh-TW" altLang="en-US" sz="3500" dirty="0">
                <a:solidFill>
                  <a:srgbClr val="FF0000"/>
                </a:solidFill>
              </a:rPr>
              <a:t>為特定興奮劑</a:t>
            </a:r>
            <a:r>
              <a:rPr lang="zh-TW" altLang="en-US" sz="3500" dirty="0">
                <a:solidFill>
                  <a:srgbClr val="0C03BD"/>
                </a:solidFill>
              </a:rPr>
              <a:t>；而</a:t>
            </a:r>
            <a:r>
              <a:rPr lang="en-US" altLang="zh-TW" sz="3500" dirty="0" err="1">
                <a:solidFill>
                  <a:srgbClr val="FF0000"/>
                </a:solidFill>
              </a:rPr>
              <a:t>fenethylline</a:t>
            </a:r>
            <a:r>
              <a:rPr lang="zh-TW" altLang="en-US" sz="3500" dirty="0">
                <a:solidFill>
                  <a:srgbClr val="FF0000"/>
                </a:solidFill>
              </a:rPr>
              <a:t>則不在運動禁藥</a:t>
            </a:r>
            <a:r>
              <a:rPr lang="zh-TW" altLang="en-US" sz="3500" dirty="0" smtClean="0">
                <a:solidFill>
                  <a:srgbClr val="FF0000"/>
                </a:solidFill>
              </a:rPr>
              <a:t>內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lvl="0"/>
            <a:endParaRPr lang="en-US" altLang="zh-TW" sz="3500" dirty="0">
              <a:solidFill>
                <a:srgbClr val="FF0000"/>
              </a:solidFill>
            </a:endParaRPr>
          </a:p>
          <a:p>
            <a:pPr lvl="0"/>
            <a:r>
              <a:rPr lang="zh-TW" altLang="en-US" sz="3500" dirty="0">
                <a:solidFill>
                  <a:srgbClr val="FF0000"/>
                </a:solidFill>
              </a:rPr>
              <a:t>目前僅</a:t>
            </a:r>
            <a:r>
              <a:rPr lang="en-US" altLang="zh-TW" sz="3500" dirty="0" err="1">
                <a:solidFill>
                  <a:srgbClr val="FF0000"/>
                </a:solidFill>
              </a:rPr>
              <a:t>selegiline</a:t>
            </a:r>
            <a:r>
              <a:rPr lang="zh-TW" altLang="en-US" sz="3500" dirty="0">
                <a:solidFill>
                  <a:srgbClr val="FF0000"/>
                </a:solidFill>
              </a:rPr>
              <a:t>為國內合法登記販售的處方藥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4205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麻黃鹼類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43608"/>
            <a:ext cx="10515600" cy="5233038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>
                <a:solidFill>
                  <a:srgbClr val="0C03BD"/>
                </a:solidFill>
              </a:rPr>
              <a:t>包含</a:t>
            </a:r>
            <a:r>
              <a:rPr lang="en-US" altLang="zh-TW" dirty="0" smtClean="0">
                <a:solidFill>
                  <a:srgbClr val="0C03BD"/>
                </a:solidFill>
              </a:rPr>
              <a:t>:ephedrine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smtClean="0">
                <a:solidFill>
                  <a:srgbClr val="0C03BD"/>
                </a:solidFill>
              </a:rPr>
              <a:t>pseudoephedrine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methylephedrine</a:t>
            </a:r>
            <a:r>
              <a:rPr lang="zh-TW" altLang="en-US" dirty="0" smtClean="0">
                <a:solidFill>
                  <a:srgbClr val="0C03BD"/>
                </a:solidFill>
              </a:rPr>
              <a:t>、</a:t>
            </a:r>
            <a:r>
              <a:rPr lang="en-US" altLang="zh-TW" dirty="0" err="1" smtClean="0">
                <a:solidFill>
                  <a:srgbClr val="0C03BD"/>
                </a:solidFill>
              </a:rPr>
              <a:t>norephedrine</a:t>
            </a:r>
            <a:r>
              <a:rPr lang="en-US" altLang="zh-TW" dirty="0" smtClean="0">
                <a:solidFill>
                  <a:srgbClr val="0C03BD"/>
                </a:solidFill>
              </a:rPr>
              <a:t>(phenylpropanolamine)</a:t>
            </a:r>
            <a:r>
              <a:rPr lang="zh-TW" altLang="en-US" dirty="0" smtClean="0">
                <a:solidFill>
                  <a:srgbClr val="0C03BD"/>
                </a:solidFill>
              </a:rPr>
              <a:t> 、</a:t>
            </a:r>
            <a:r>
              <a:rPr lang="en-US" altLang="zh-TW" dirty="0" err="1" smtClean="0">
                <a:solidFill>
                  <a:srgbClr val="0C03BD"/>
                </a:solidFill>
              </a:rPr>
              <a:t>cathine</a:t>
            </a:r>
            <a:r>
              <a:rPr lang="en-US" altLang="zh-TW" dirty="0" smtClean="0">
                <a:solidFill>
                  <a:srgbClr val="0C03BD"/>
                </a:solidFill>
              </a:rPr>
              <a:t>(</a:t>
            </a:r>
            <a:r>
              <a:rPr lang="en-US" altLang="zh-TW" dirty="0" err="1" smtClean="0">
                <a:solidFill>
                  <a:srgbClr val="0C03BD"/>
                </a:solidFill>
              </a:rPr>
              <a:t>norpseudoephedrine</a:t>
            </a:r>
            <a:r>
              <a:rPr lang="en-US" altLang="zh-TW" dirty="0" smtClean="0">
                <a:solidFill>
                  <a:srgbClr val="0C03BD"/>
                </a:solidFill>
              </a:rPr>
              <a:t>)</a:t>
            </a:r>
          </a:p>
          <a:p>
            <a:r>
              <a:rPr lang="zh-TW" altLang="en-US" sz="3500" dirty="0" smtClean="0">
                <a:solidFill>
                  <a:srgbClr val="FF0000"/>
                </a:solidFill>
              </a:rPr>
              <a:t>具</a:t>
            </a:r>
            <a:r>
              <a:rPr lang="zh-TW" altLang="en-US" sz="3500" dirty="0">
                <a:solidFill>
                  <a:srgbClr val="FF0000"/>
                </a:solidFill>
              </a:rPr>
              <a:t>欣</a:t>
            </a:r>
            <a:r>
              <a:rPr lang="zh-TW" altLang="en-US" sz="3500" dirty="0" smtClean="0">
                <a:solidFill>
                  <a:srgbClr val="FF0000"/>
                </a:solidFill>
              </a:rPr>
              <a:t>快感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rgbClr val="FF0000"/>
                </a:solidFill>
              </a:rPr>
              <a:t>Ephedrine</a:t>
            </a:r>
            <a:r>
              <a:rPr lang="zh-TW" altLang="en-US" dirty="0" smtClean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可提高收縮壓和舒張壓、增加心跳、心輸出量、擴大瞳孔、擴張支氣管等，臨床用於預防氣喘、治療過敏、低血壓、鼻腔去充血、散瞳，常用於</a:t>
            </a:r>
            <a:r>
              <a:rPr lang="zh-TW" altLang="en-US" sz="3500" dirty="0" smtClean="0">
                <a:solidFill>
                  <a:srgbClr val="FF0000"/>
                </a:solidFill>
              </a:rPr>
              <a:t>治感冒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en-US" altLang="zh-TW" dirty="0" smtClean="0">
                <a:solidFill>
                  <a:srgbClr val="FF0000"/>
                </a:solidFill>
              </a:rPr>
              <a:t>Pseudoephedrine</a:t>
            </a:r>
            <a:r>
              <a:rPr lang="zh-TW" altLang="en-US" dirty="0">
                <a:solidFill>
                  <a:srgbClr val="FF0000"/>
                </a:solidFill>
              </a:rPr>
              <a:t>、</a:t>
            </a:r>
            <a:r>
              <a:rPr lang="en-US" altLang="zh-TW" dirty="0" err="1" smtClean="0">
                <a:solidFill>
                  <a:srgbClr val="FF0000"/>
                </a:solidFill>
              </a:rPr>
              <a:t>methylephedrine</a:t>
            </a:r>
            <a:r>
              <a:rPr lang="zh-TW" altLang="en-US" dirty="0" smtClean="0">
                <a:solidFill>
                  <a:srgbClr val="FF0000"/>
                </a:solidFill>
              </a:rPr>
              <a:t>、</a:t>
            </a:r>
            <a:r>
              <a:rPr lang="en-US" altLang="zh-TW" dirty="0" smtClean="0">
                <a:solidFill>
                  <a:srgbClr val="FF0000"/>
                </a:solidFill>
              </a:rPr>
              <a:t>phenylpropanolamine</a:t>
            </a:r>
            <a:r>
              <a:rPr lang="zh-TW" altLang="en-US" sz="3500" dirty="0" smtClean="0">
                <a:solidFill>
                  <a:srgbClr val="0C03BD"/>
                </a:solidFill>
              </a:rPr>
              <a:t>常加在治感冒咳嗽流鼻水的</a:t>
            </a:r>
            <a:r>
              <a:rPr lang="zh-TW" altLang="en-US" sz="3500" dirty="0" smtClean="0">
                <a:solidFill>
                  <a:srgbClr val="FF0000"/>
                </a:solidFill>
              </a:rPr>
              <a:t>成藥</a:t>
            </a:r>
            <a:r>
              <a:rPr lang="zh-TW" altLang="en-US" sz="3500" dirty="0" smtClean="0">
                <a:solidFill>
                  <a:srgbClr val="0C03BD"/>
                </a:solidFill>
              </a:rPr>
              <a:t>中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zh-TW" altLang="en-US" dirty="0">
              <a:solidFill>
                <a:srgbClr val="0C03BD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855" y="90320"/>
            <a:ext cx="1482386" cy="148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4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70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中藥麻黃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FF0000"/>
                </a:solidFill>
              </a:rPr>
              <a:t>具發汗解表、平喘止咳、利水消腫、溫散寒邪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傳統中藥方劑中含有麻黃，以達發汗、解熱、解除支氣管痙攀、利尿升壓及抗病毒之作用，主要用以平喘和治療外感風寒</a:t>
            </a:r>
            <a:endParaRPr lang="zh-TW" altLang="en-US" sz="3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25" y="4000500"/>
            <a:ext cx="410400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9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/>
          </p:cNvSpPr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CB6D3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eaLnBrk="1"/>
            <a:endParaRPr lang="zh-TW" altLang="zh-TW">
              <a:ea typeface="新細明體" panose="02020500000000000000" pitchFamily="18" charset="-120"/>
            </a:endParaRPr>
          </a:p>
        </p:txBody>
      </p:sp>
      <p:sp>
        <p:nvSpPr>
          <p:cNvPr id="97283" name="Rectangle 2"/>
          <p:cNvSpPr>
            <a:spLocks/>
          </p:cNvSpPr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rgbClr val="EB951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eaLnBrk="1"/>
            <a:endParaRPr lang="zh-TW" altLang="zh-TW">
              <a:ea typeface="新細明體" panose="02020500000000000000" pitchFamily="18" charset="-120"/>
            </a:endParaRPr>
          </a:p>
        </p:txBody>
      </p:sp>
      <p:sp>
        <p:nvSpPr>
          <p:cNvPr id="97284" name="Rectangle 3"/>
          <p:cNvSpPr>
            <a:spLocks/>
          </p:cNvSpPr>
          <p:nvPr/>
        </p:nvSpPr>
        <p:spPr bwMode="auto">
          <a:xfrm>
            <a:off x="9904413" y="6362700"/>
            <a:ext cx="13208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algn="r" eaLnBrk="1">
              <a:spcBef>
                <a:spcPts val="700"/>
              </a:spcBef>
              <a:buClr>
                <a:srgbClr val="768265"/>
              </a:buClr>
              <a:buSzPct val="70000"/>
              <a:buFontTx/>
              <a:buChar char=""/>
            </a:pPr>
            <a:r>
              <a:rPr lang="zh-TW" altLang="zh-TW" sz="3000">
                <a:latin typeface="Verdana" panose="020B0604030504040204" pitchFamily="34" charset="0"/>
                <a:ea typeface="新細明體" panose="02020500000000000000" pitchFamily="18" charset="-120"/>
                <a:sym typeface="Verdana" panose="020B0604030504040204" pitchFamily="34" charset="0"/>
              </a:rPr>
              <a:t>P92</a:t>
            </a:r>
          </a:p>
        </p:txBody>
      </p:sp>
      <p:sp>
        <p:nvSpPr>
          <p:cNvPr id="97285" name="Rectangle 4"/>
          <p:cNvSpPr>
            <a:spLocks noChangeArrowheads="1"/>
          </p:cNvSpPr>
          <p:nvPr>
            <p:ph type="title"/>
          </p:nvPr>
        </p:nvSpPr>
        <p:spPr>
          <a:xfrm>
            <a:off x="2208213" y="0"/>
            <a:ext cx="7421562" cy="1096963"/>
          </a:xfrm>
        </p:spPr>
        <p:txBody>
          <a:bodyPr anchor="ctr"/>
          <a:lstStyle/>
          <a:p>
            <a:pPr eaLnBrk="1"/>
            <a:r>
              <a:rPr lang="zh-TW" altLang="zh-TW" sz="4300" smtClean="0">
                <a:ea typeface="新細明體" panose="02020500000000000000" pitchFamily="18" charset="-120"/>
              </a:rPr>
              <a:t>誤服? -Andreea Raducan</a:t>
            </a:r>
          </a:p>
        </p:txBody>
      </p:sp>
      <p:sp>
        <p:nvSpPr>
          <p:cNvPr id="97286" name="Rectangle 5"/>
          <p:cNvSpPr>
            <a:spLocks noChangeArrowheads="1"/>
          </p:cNvSpPr>
          <p:nvPr>
            <p:ph type="body" idx="1"/>
          </p:nvPr>
        </p:nvSpPr>
        <p:spPr>
          <a:xfrm>
            <a:off x="334963" y="1130300"/>
            <a:ext cx="8713787" cy="4833938"/>
          </a:xfrm>
        </p:spPr>
        <p:txBody>
          <a:bodyPr/>
          <a:lstStyle/>
          <a:p>
            <a:pPr eaLnBrk="1">
              <a:lnSpc>
                <a:spcPct val="70000"/>
              </a:lnSpc>
              <a:buFont typeface="Calibri" panose="020F0502020204030204" pitchFamily="34" charset="0"/>
              <a:buChar char=" 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羅馬尼亞的體操選手Andreea Raducan</a:t>
            </a:r>
          </a:p>
          <a:p>
            <a:pPr marL="382588" lvl="1" indent="-182563" eaLnBrk="1">
              <a:lnSpc>
                <a:spcPct val="70000"/>
              </a:lnSpc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1983.09.30出生</a:t>
            </a:r>
          </a:p>
          <a:p>
            <a:pPr marL="382588" lvl="1" indent="-182563" eaLnBrk="1">
              <a:lnSpc>
                <a:spcPct val="70000"/>
              </a:lnSpc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頭痛、流鼻水 、鼻塞</a:t>
            </a:r>
          </a:p>
          <a:p>
            <a:pPr eaLnBrk="1">
              <a:lnSpc>
                <a:spcPct val="70000"/>
              </a:lnSpc>
              <a:buFont typeface="Calibri" panose="020F0502020204030204" pitchFamily="34" charset="0"/>
              <a:buChar char=" 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隊醫Ioachim Oana誤開含pseudoephedrine成分感冒藥Nurofen cold &amp; flu</a:t>
            </a:r>
          </a:p>
          <a:p>
            <a:pPr marL="382588" lvl="1" indent="-182563" eaLnBrk="1">
              <a:lnSpc>
                <a:spcPct val="70000"/>
              </a:lnSpc>
              <a:spcBef>
                <a:spcPts val="400"/>
              </a:spcBef>
              <a:buFont typeface="Calibri" panose="020F0502020204030204" pitchFamily="34" charset="0"/>
              <a:buChar char="◦"/>
            </a:pPr>
            <a:r>
              <a:rPr lang="zh-TW" altLang="zh-TW" sz="32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痛失2000年雪梨奧運體操全能金牌</a:t>
            </a:r>
          </a:p>
        </p:txBody>
      </p:sp>
      <p:pic>
        <p:nvPicPr>
          <p:cNvPr id="97287" name="Picture 6" descr="Andreea Raducan stands on the shoulders of her coach Octavian Belu after winning the all-around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3213100"/>
            <a:ext cx="202565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8" name="Picture 7" descr="Andreea Raducan shows gold medals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4365625"/>
            <a:ext cx="1531938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9" name="Picture 8" descr="image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4149725"/>
            <a:ext cx="1906587" cy="183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7290" name="Rectangle 9"/>
          <p:cNvSpPr>
            <a:spLocks/>
          </p:cNvSpPr>
          <p:nvPr/>
        </p:nvSpPr>
        <p:spPr bwMode="auto">
          <a:xfrm>
            <a:off x="3575050" y="4748213"/>
            <a:ext cx="24257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eaLnBrk="1"/>
            <a:r>
              <a:rPr lang="zh-TW" altLang="zh-TW" sz="1400">
                <a:ea typeface="新細明體" panose="02020500000000000000" pitchFamily="18" charset="-120"/>
              </a:rPr>
              <a:t>Sept 21, 2000, in Sydney. They are sliver medalist Simona Amanar, left, gold medalist Andreea Raducan, center, and bronze medalist Maria Olaru </a:t>
            </a:r>
          </a:p>
        </p:txBody>
      </p:sp>
      <p:pic>
        <p:nvPicPr>
          <p:cNvPr id="97291" name="Picture 10" descr="oana_ioachim_port.jp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1052513"/>
            <a:ext cx="155098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372568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839788" y="1003300"/>
            <a:ext cx="9109075" cy="2262188"/>
          </a:xfrm>
        </p:spPr>
        <p:txBody>
          <a:bodyPr/>
          <a:lstStyle/>
          <a:p>
            <a:pPr eaLnBrk="1"/>
            <a:r>
              <a:rPr lang="zh-TW" altLang="zh-TW" sz="3600" smtClean="0">
                <a:ea typeface="新細明體" panose="02020500000000000000" pitchFamily="18" charset="-120"/>
              </a:rPr>
              <a:t>1960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年羅馬奧運</a:t>
            </a:r>
            <a:r>
              <a:rPr lang="zh-TW" altLang="zh-TW" sz="3600" smtClean="0">
                <a:ea typeface="新細明體" panose="02020500000000000000" pitchFamily="18" charset="-120"/>
              </a:rPr>
              <a:t>100km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自由車賽</a:t>
            </a:r>
            <a:endParaRPr lang="zh-TW" altLang="zh-TW" sz="3600" smtClean="0">
              <a:ea typeface="新細明體" panose="02020500000000000000" pitchFamily="18" charset="-120"/>
            </a:endParaRP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丹麥自由車選手Knud Enemark Jensen猝死</a:t>
            </a: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死因為骨折經解剖檢驗發現安非他命殘留物</a:t>
            </a:r>
          </a:p>
          <a:p>
            <a:pPr eaLnBrk="1"/>
            <a:r>
              <a:rPr lang="zh-TW" altLang="zh-TW" sz="3600" smtClean="0">
                <a:ea typeface="新細明體" panose="02020500000000000000" pitchFamily="18" charset="-120"/>
              </a:rPr>
              <a:t>1963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年法國率先制定運動禁藥管制規定</a:t>
            </a:r>
            <a:endParaRPr lang="zh-TW" altLang="zh-TW" sz="3600" smtClean="0">
              <a:ea typeface="新細明體" panose="02020500000000000000" pitchFamily="18" charset="-120"/>
            </a:endParaRPr>
          </a:p>
        </p:txBody>
      </p:sp>
      <p:pic>
        <p:nvPicPr>
          <p:cNvPr id="62470" name="Picture 5" descr="knud-enemark(1960奧運丹自由車選手)1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75" y="2968625"/>
            <a:ext cx="1944688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71" name="Rectangle 6"/>
          <p:cNvSpPr>
            <a:spLocks/>
          </p:cNvSpPr>
          <p:nvPr/>
        </p:nvSpPr>
        <p:spPr bwMode="auto">
          <a:xfrm>
            <a:off x="8688388" y="4581525"/>
            <a:ext cx="2533650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b">
            <a:spAutoFit/>
          </a:bodyPr>
          <a:lstStyle>
            <a:lvl1pPr marL="382588" indent="-342900"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300"/>
              </a:spcBef>
              <a:buClr>
                <a:srgbClr val="2FAAE9"/>
              </a:buClr>
              <a:buFont typeface="Times New Roman" panose="02020603050405020304" pitchFamily="18" charset="0"/>
              <a:buNone/>
            </a:pPr>
            <a:r>
              <a:rPr lang="zh-TW" altLang="zh-TW" sz="140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Knud</a:t>
            </a:r>
            <a:r>
              <a:rPr lang="zh-TW" altLang="zh-TW" sz="140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zh-TW" altLang="zh-TW" sz="140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Enemark Jensen(1960)-</a:t>
            </a:r>
            <a:r>
              <a:rPr lang="zh-TW" altLang="zh-TW" sz="1400">
                <a:solidFill>
                  <a:srgbClr val="2FAAE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標楷體" panose="03000509000000000000" pitchFamily="65" charset="-120"/>
              </a:rPr>
              <a:t>中</a:t>
            </a:r>
            <a:endParaRPr lang="zh-TW" altLang="zh-TW"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2472" name="Picture 7" descr="image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500438"/>
            <a:ext cx="246697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3" name="Picture 8" descr="image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63" y="4878388"/>
            <a:ext cx="1941512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4" name="Picture 9" descr="image.pn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500438"/>
            <a:ext cx="2447925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2475" name="Picture 10" descr="image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3500438"/>
            <a:ext cx="14001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76" name="Rectangle 11"/>
          <p:cNvSpPr>
            <a:spLocks/>
          </p:cNvSpPr>
          <p:nvPr/>
        </p:nvSpPr>
        <p:spPr bwMode="auto">
          <a:xfrm>
            <a:off x="1560513" y="5516563"/>
            <a:ext cx="2463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b">
            <a:spAutoFit/>
          </a:bodyPr>
          <a:lstStyle>
            <a:lvl1pPr marL="382588" indent="-342900"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300"/>
              </a:spcBef>
            </a:pPr>
            <a:r>
              <a:rPr lang="zh-TW" altLang="zh-TW" sz="140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1960.08.26,100km Knud Enemark </a:t>
            </a:r>
            <a:r>
              <a:rPr lang="zh-TW" altLang="zh-TW" sz="1400">
                <a:solidFill>
                  <a:srgbClr val="2FAAE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標楷體" panose="03000509000000000000" pitchFamily="65" charset="-120"/>
              </a:rPr>
              <a:t>出發前</a:t>
            </a:r>
            <a:endParaRPr lang="zh-TW" altLang="zh-TW" sz="1400">
              <a:solidFill>
                <a:srgbClr val="2FAAE9"/>
              </a:solidFill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2477" name="Rectangle 12"/>
          <p:cNvSpPr>
            <a:spLocks/>
          </p:cNvSpPr>
          <p:nvPr/>
        </p:nvSpPr>
        <p:spPr bwMode="auto">
          <a:xfrm>
            <a:off x="1527175" y="339725"/>
            <a:ext cx="90424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algn="ctr" eaLnBrk="1"/>
            <a:r>
              <a:rPr lang="zh-TW" altLang="zh-TW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安非他命</a:t>
            </a:r>
            <a:r>
              <a:rPr lang="zh-TW" altLang="zh-TW">
                <a:ea typeface="新細明體" panose="02020500000000000000" pitchFamily="18" charset="-120"/>
              </a:rPr>
              <a:t>(Amphetamine</a:t>
            </a:r>
            <a:r>
              <a:rPr lang="zh-TW" altLang="zh-TW">
                <a:solidFill>
                  <a:srgbClr val="FF4C00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)_興奮劑</a:t>
            </a:r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7791235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8552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興奮劑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283678"/>
            <a:ext cx="10515601" cy="5257799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為</a:t>
            </a:r>
            <a:r>
              <a:rPr lang="zh-TW" altLang="en-US" sz="3500" dirty="0" smtClean="0">
                <a:solidFill>
                  <a:srgbClr val="FF0000"/>
                </a:solidFill>
              </a:rPr>
              <a:t>運動員最早使用的運動禁藥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en-US" altLang="zh-TW" sz="3500" dirty="0" smtClean="0">
                <a:solidFill>
                  <a:srgbClr val="0C03BD"/>
                </a:solidFill>
              </a:rPr>
              <a:t>2009</a:t>
            </a:r>
            <a:r>
              <a:rPr lang="zh-TW" altLang="en-US" sz="3500" dirty="0" smtClean="0">
                <a:solidFill>
                  <a:srgbClr val="0C03BD"/>
                </a:solidFill>
              </a:rPr>
              <a:t>年</a:t>
            </a:r>
            <a:r>
              <a:rPr lang="en-US" altLang="zh-TW" sz="3500" dirty="0">
                <a:solidFill>
                  <a:srgbClr val="0C03BD"/>
                </a:solidFill>
              </a:rPr>
              <a:t>World Anti-Doping </a:t>
            </a:r>
            <a:r>
              <a:rPr lang="en-US" altLang="zh-TW" sz="3500" dirty="0" smtClean="0">
                <a:solidFill>
                  <a:srgbClr val="0C03BD"/>
                </a:solidFill>
              </a:rPr>
              <a:t>Agency (WADA)</a:t>
            </a:r>
            <a:r>
              <a:rPr lang="zh-TW" altLang="en-US" sz="3500" dirty="0" smtClean="0">
                <a:solidFill>
                  <a:srgbClr val="0C03BD"/>
                </a:solidFill>
              </a:rPr>
              <a:t>依其促進運動表現、危害健康、一般醫療產品、合法市場可獲得性、非法使用、管制狀況、運動界濫用的潛能與歷史及其藥理學特性而做考量，將興奮劑分為</a:t>
            </a:r>
            <a:r>
              <a:rPr lang="zh-TW" altLang="en-US" sz="3500" dirty="0" smtClean="0">
                <a:solidFill>
                  <a:srgbClr val="FF0000"/>
                </a:solidFill>
              </a:rPr>
              <a:t>非特定性</a:t>
            </a:r>
            <a:r>
              <a:rPr lang="zh-TW" altLang="en-US" sz="3500" dirty="0" smtClean="0">
                <a:solidFill>
                  <a:srgbClr val="0C03BD"/>
                </a:solidFill>
              </a:rPr>
              <a:t>及</a:t>
            </a:r>
            <a:r>
              <a:rPr lang="zh-TW" altLang="en-US" sz="3500" dirty="0" smtClean="0">
                <a:solidFill>
                  <a:srgbClr val="FF0000"/>
                </a:solidFill>
              </a:rPr>
              <a:t>特定性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依藥理作用分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FF0000"/>
                </a:solidFill>
              </a:rPr>
              <a:t>擬交感神經作用藥</a:t>
            </a:r>
            <a:r>
              <a:rPr lang="en-US" altLang="zh-TW" dirty="0" smtClean="0">
                <a:solidFill>
                  <a:srgbClr val="FF0000"/>
                </a:solidFill>
              </a:rPr>
              <a:t>(sympathomimetic agents)</a:t>
            </a:r>
            <a:r>
              <a:rPr lang="zh-TW" altLang="en-US" dirty="0" smtClean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局部麻醉劑</a:t>
            </a:r>
            <a:r>
              <a:rPr lang="en-US" altLang="zh-TW" dirty="0" smtClean="0">
                <a:solidFill>
                  <a:srgbClr val="FF0000"/>
                </a:solidFill>
              </a:rPr>
              <a:t>(local anesthetics)</a:t>
            </a:r>
            <a:r>
              <a:rPr lang="zh-TW" altLang="en-US" dirty="0" smtClean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黃嘌呤類</a:t>
            </a:r>
            <a:r>
              <a:rPr lang="en-US" altLang="zh-TW" dirty="0" smtClean="0">
                <a:solidFill>
                  <a:srgbClr val="FF0000"/>
                </a:solidFill>
              </a:rPr>
              <a:t>(xanthine derivatives)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中樞神經系統興奮劑</a:t>
            </a:r>
            <a:r>
              <a:rPr lang="en-US" altLang="zh-TW" dirty="0" smtClean="0">
                <a:solidFill>
                  <a:srgbClr val="FF0000"/>
                </a:solidFill>
              </a:rPr>
              <a:t>(central nervous system stimulants)</a:t>
            </a:r>
          </a:p>
        </p:txBody>
      </p:sp>
    </p:spTree>
    <p:extLst>
      <p:ext uri="{BB962C8B-B14F-4D97-AF65-F5344CB8AC3E}">
        <p14:creationId xmlns:p14="http://schemas.microsoft.com/office/powerpoint/2010/main" val="1147355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942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一</a:t>
            </a:r>
            <a:r>
              <a:rPr lang="zh-TW" altLang="en-US" sz="3200" b="1" dirty="0"/>
              <a:t>、</a:t>
            </a:r>
            <a:r>
              <a:rPr lang="zh-TW" altLang="en-US" sz="3200" b="1" dirty="0" smtClean="0"/>
              <a:t>擬</a:t>
            </a:r>
            <a:r>
              <a:rPr lang="zh-TW" altLang="en-US" sz="3200" b="1" dirty="0"/>
              <a:t>交感神經作</a:t>
            </a:r>
            <a:r>
              <a:rPr lang="zh-TW" altLang="en-US" sz="3200" b="1" dirty="0" smtClean="0"/>
              <a:t>用藥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(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腎上腺素藥物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)</a:t>
            </a:r>
            <a:endParaRPr lang="zh-TW" alt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30220"/>
            <a:ext cx="10515600" cy="4646743"/>
          </a:xfrm>
        </p:spPr>
        <p:txBody>
          <a:bodyPr>
            <a:normAutofit/>
          </a:bodyPr>
          <a:lstStyle/>
          <a:p>
            <a:r>
              <a:rPr lang="zh-TW" altLang="en-US" sz="3500" dirty="0">
                <a:solidFill>
                  <a:srgbClr val="0C03BD"/>
                </a:solidFill>
              </a:rPr>
              <a:t>作用類似交感神經節後傳遞物質之</a:t>
            </a:r>
            <a:r>
              <a:rPr lang="zh-TW" altLang="en-US" sz="3500" dirty="0" smtClean="0">
                <a:solidFill>
                  <a:srgbClr val="0C03BD"/>
                </a:solidFill>
              </a:rPr>
              <a:t>藥物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在中樞神經系統內的興奮性化學神經傳遞物質包括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0C03BD"/>
                </a:solidFill>
              </a:rPr>
              <a:t>正腎上腺素、多巴胺、血清素、腦啡等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化學結構上均含</a:t>
            </a:r>
            <a:r>
              <a:rPr lang="zh-TW" altLang="en-US" sz="3500" dirty="0" smtClean="0">
                <a:solidFill>
                  <a:srgbClr val="FF0000"/>
                </a:solidFill>
              </a:rPr>
              <a:t>苯乙胺</a:t>
            </a:r>
            <a:r>
              <a:rPr lang="zh-TW" altLang="en-US" sz="3500" dirty="0" smtClean="0">
                <a:solidFill>
                  <a:srgbClr val="0C03BD"/>
                </a:solidFill>
              </a:rPr>
              <a:t>構造</a:t>
            </a:r>
            <a:endParaRPr lang="en-US" altLang="zh-TW" sz="3500" dirty="0" smtClean="0">
              <a:solidFill>
                <a:srgbClr val="0C03BD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69" y="4462464"/>
            <a:ext cx="4193931" cy="171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31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7144"/>
          </a:xfrm>
        </p:spPr>
        <p:txBody>
          <a:bodyPr/>
          <a:lstStyle/>
          <a:p>
            <a:r>
              <a:rPr lang="zh-TW" altLang="en-US" sz="3200" b="1" dirty="0">
                <a:solidFill>
                  <a:prstClr val="black"/>
                </a:solidFill>
              </a:rPr>
              <a:t>一、擬交感神經作用藥</a:t>
            </a:r>
            <a:r>
              <a:rPr lang="en-US" altLang="zh-TW" sz="3200" b="1" dirty="0">
                <a:solidFill>
                  <a:srgbClr val="FF0000"/>
                </a:solidFill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</a:rPr>
              <a:t>腎上腺素藥物</a:t>
            </a:r>
            <a:r>
              <a:rPr lang="en-US" altLang="zh-TW" sz="3200" b="1" dirty="0">
                <a:solidFill>
                  <a:srgbClr val="FF0000"/>
                </a:solidFill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500" dirty="0">
                <a:solidFill>
                  <a:srgbClr val="0C03BD"/>
                </a:solidFill>
              </a:rPr>
              <a:t>臨床上用於急性心衰竭病例之急救以使其血壓回升、治療氣喘、解除鼻黏膜充血及解除</a:t>
            </a:r>
            <a:r>
              <a:rPr lang="zh-TW" altLang="en-US" sz="3500" dirty="0" smtClean="0">
                <a:solidFill>
                  <a:srgbClr val="0C03BD"/>
                </a:solidFill>
              </a:rPr>
              <a:t>鼻塞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en-US" altLang="zh-TW" sz="3500" dirty="0">
              <a:solidFill>
                <a:srgbClr val="0C03BD"/>
              </a:solidFill>
            </a:endParaRPr>
          </a:p>
          <a:p>
            <a:r>
              <a:rPr lang="zh-TW" altLang="en-US" sz="3500" dirty="0">
                <a:solidFill>
                  <a:srgbClr val="0C03BD"/>
                </a:solidFill>
              </a:rPr>
              <a:t>藥物包含</a:t>
            </a:r>
            <a:r>
              <a:rPr lang="en-US" altLang="zh-TW" sz="3500" dirty="0">
                <a:solidFill>
                  <a:srgbClr val="0C03BD"/>
                </a:solidFill>
              </a:rPr>
              <a:t>:</a:t>
            </a:r>
            <a:r>
              <a:rPr lang="zh-TW" altLang="en-US" sz="3500" dirty="0">
                <a:solidFill>
                  <a:srgbClr val="FF0000"/>
                </a:solidFill>
              </a:rPr>
              <a:t>安非他命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甲基安非他命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搖頭丸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安非他命前驅物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麻黃鹼類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>
                <a:solidFill>
                  <a:srgbClr val="FF0000"/>
                </a:solidFill>
              </a:rPr>
              <a:t>中藥麻黃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5391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7006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安非他命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22132"/>
            <a:ext cx="10515600" cy="5442437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濫用於</a:t>
            </a:r>
            <a:r>
              <a:rPr lang="en-US" altLang="zh-TW" sz="3500" dirty="0" smtClean="0">
                <a:solidFill>
                  <a:srgbClr val="0C03BD"/>
                </a:solidFill>
              </a:rPr>
              <a:t>1940</a:t>
            </a:r>
            <a:r>
              <a:rPr lang="zh-TW" altLang="en-US" sz="3500" dirty="0" smtClean="0">
                <a:solidFill>
                  <a:srgbClr val="0C03BD"/>
                </a:solidFill>
              </a:rPr>
              <a:t>年代，</a:t>
            </a:r>
            <a:r>
              <a:rPr lang="en-US" altLang="zh-TW" sz="3500" dirty="0" smtClean="0">
                <a:solidFill>
                  <a:srgbClr val="0C03BD"/>
                </a:solidFill>
              </a:rPr>
              <a:t>1960</a:t>
            </a:r>
            <a:r>
              <a:rPr lang="zh-TW" altLang="en-US" sz="3500" dirty="0" smtClean="0">
                <a:solidFill>
                  <a:srgbClr val="0C03BD"/>
                </a:solidFill>
              </a:rPr>
              <a:t>年代在美國達到頂峰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為</a:t>
            </a:r>
            <a:r>
              <a:rPr lang="zh-TW" altLang="en-US" sz="3500" dirty="0" smtClean="0">
                <a:solidFill>
                  <a:srgbClr val="FF0000"/>
                </a:solidFill>
              </a:rPr>
              <a:t>間接性</a:t>
            </a:r>
            <a:r>
              <a:rPr lang="zh-TW" altLang="en-US" sz="3500" dirty="0" smtClean="0">
                <a:solidFill>
                  <a:srgbClr val="0C03BD"/>
                </a:solidFill>
              </a:rPr>
              <a:t>作用的擬交感神經藥物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可提高警覺性、減少疲倦感、甚至失眠，曾被濫用為</a:t>
            </a:r>
            <a:r>
              <a:rPr lang="zh-TW" altLang="en-US" sz="3500" dirty="0" smtClean="0">
                <a:solidFill>
                  <a:srgbClr val="FF0000"/>
                </a:solidFill>
              </a:rPr>
              <a:t>提神劑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亦有升高血壓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0C03BD"/>
                </a:solidFill>
              </a:rPr>
              <a:t>抑制食慾及支氣管擴張作用，曾被用為食欲抑制劑與治療嗜睡症，但劑量多會有依賴性</a:t>
            </a:r>
            <a:endParaRPr lang="en-US" altLang="zh-TW" sz="3500" dirty="0" smtClean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56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1837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安非他命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266092"/>
            <a:ext cx="10785231" cy="4910871"/>
          </a:xfrm>
        </p:spPr>
        <p:txBody>
          <a:bodyPr>
            <a:normAutofit fontScale="92500"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運動員使用原因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</a:p>
          <a:p>
            <a:pPr marL="0" indent="0">
              <a:buNone/>
            </a:pPr>
            <a:r>
              <a:rPr lang="zh-TW" altLang="en-US" sz="3500" dirty="0" smtClean="0">
                <a:solidFill>
                  <a:srgbClr val="0C03BD"/>
                </a:solidFill>
              </a:rPr>
              <a:t>   </a:t>
            </a:r>
            <a:r>
              <a:rPr lang="en-US" altLang="zh-TW" sz="3500" dirty="0" smtClean="0">
                <a:solidFill>
                  <a:srgbClr val="0C03BD"/>
                </a:solidFill>
              </a:rPr>
              <a:t>(1)</a:t>
            </a:r>
            <a:r>
              <a:rPr lang="zh-TW" altLang="en-US" sz="3500" dirty="0" smtClean="0">
                <a:solidFill>
                  <a:srgbClr val="FF0000"/>
                </a:solidFill>
              </a:rPr>
              <a:t>提高肌肉效率和減少疲勞</a:t>
            </a:r>
            <a:r>
              <a:rPr lang="zh-TW" altLang="en-US" sz="3500" dirty="0" smtClean="0">
                <a:solidFill>
                  <a:srgbClr val="0C03BD"/>
                </a:solidFill>
              </a:rPr>
              <a:t>，</a:t>
            </a:r>
            <a:r>
              <a:rPr lang="zh-TW" altLang="en-US" sz="3500" dirty="0" smtClean="0">
                <a:solidFill>
                  <a:srgbClr val="FF0000"/>
                </a:solidFill>
              </a:rPr>
              <a:t>使運動員能從事長時間 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500" dirty="0">
                <a:solidFill>
                  <a:srgbClr val="FF0000"/>
                </a:solidFill>
              </a:rPr>
              <a:t> </a:t>
            </a:r>
            <a:r>
              <a:rPr lang="zh-TW" altLang="en-US" sz="3500" dirty="0" smtClean="0">
                <a:solidFill>
                  <a:srgbClr val="FF0000"/>
                </a:solidFill>
              </a:rPr>
              <a:t>       高強度的運動  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500" dirty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  </a:t>
            </a:r>
            <a:r>
              <a:rPr lang="en-US" altLang="zh-TW" sz="3500" dirty="0" smtClean="0">
                <a:solidFill>
                  <a:srgbClr val="0C03BD"/>
                </a:solidFill>
              </a:rPr>
              <a:t>(2)</a:t>
            </a:r>
            <a:r>
              <a:rPr lang="zh-TW" altLang="en-US" sz="3500" dirty="0" smtClean="0">
                <a:solidFill>
                  <a:srgbClr val="FF0000"/>
                </a:solidFill>
              </a:rPr>
              <a:t>提高攻擊性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500" dirty="0">
                <a:solidFill>
                  <a:srgbClr val="0C03BD"/>
                </a:solidFill>
              </a:rPr>
              <a:t> </a:t>
            </a:r>
            <a:r>
              <a:rPr lang="zh-TW" altLang="en-US" sz="3500" dirty="0" smtClean="0">
                <a:solidFill>
                  <a:srgbClr val="0C03BD"/>
                </a:solidFill>
              </a:rPr>
              <a:t>  </a:t>
            </a:r>
            <a:r>
              <a:rPr lang="en-US" altLang="zh-TW" sz="3500" dirty="0" smtClean="0">
                <a:solidFill>
                  <a:srgbClr val="0C03BD"/>
                </a:solidFill>
              </a:rPr>
              <a:t>(3)</a:t>
            </a:r>
            <a:r>
              <a:rPr lang="zh-TW" altLang="en-US" sz="3500" dirty="0" smtClean="0">
                <a:solidFill>
                  <a:srgbClr val="FF0000"/>
                </a:solidFill>
              </a:rPr>
              <a:t>加速葡萄糖</a:t>
            </a:r>
            <a:r>
              <a:rPr lang="zh-TW" altLang="en-US" sz="3500" dirty="0" smtClean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肝醣和脂肪酸代謝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500" dirty="0" smtClean="0">
                <a:solidFill>
                  <a:srgbClr val="0C03BD"/>
                </a:solidFill>
              </a:rPr>
              <a:t>       </a:t>
            </a:r>
            <a:r>
              <a:rPr lang="en-US" altLang="zh-TW" sz="3500" dirty="0" smtClean="0">
                <a:solidFill>
                  <a:srgbClr val="0C03BD"/>
                </a:solidFill>
              </a:rPr>
              <a:t>(</a:t>
            </a:r>
            <a:r>
              <a:rPr lang="zh-TW" altLang="en-US" sz="3500" dirty="0" smtClean="0">
                <a:solidFill>
                  <a:srgbClr val="0C03BD"/>
                </a:solidFill>
              </a:rPr>
              <a:t>提高運動能力，但會使能量迅速減少</a:t>
            </a:r>
            <a:r>
              <a:rPr lang="en-US" altLang="zh-TW" sz="3500" dirty="0" smtClean="0">
                <a:solidFill>
                  <a:srgbClr val="0C03BD"/>
                </a:solidFill>
              </a:rPr>
              <a:t>)</a:t>
            </a: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會使血中乳酸濃度上升，使</a:t>
            </a:r>
            <a:r>
              <a:rPr lang="zh-TW" altLang="en-US" sz="3500" dirty="0" smtClean="0">
                <a:solidFill>
                  <a:srgbClr val="FF0000"/>
                </a:solidFill>
              </a:rPr>
              <a:t>無氧</a:t>
            </a:r>
            <a:r>
              <a:rPr lang="zh-TW" altLang="en-US" sz="3500" dirty="0" smtClean="0">
                <a:solidFill>
                  <a:srgbClr val="0C03BD"/>
                </a:solidFill>
              </a:rPr>
              <a:t>代謝能力提高</a:t>
            </a:r>
            <a:endParaRPr lang="zh-TW" altLang="en-US" sz="35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14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安非他命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910871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可使</a:t>
            </a:r>
            <a:r>
              <a:rPr lang="zh-TW" altLang="en-US" sz="3500" dirty="0" smtClean="0">
                <a:solidFill>
                  <a:srgbClr val="FF0000"/>
                </a:solidFill>
              </a:rPr>
              <a:t>皮膚表皮之血管流量減少</a:t>
            </a:r>
            <a:r>
              <a:rPr lang="zh-TW" altLang="en-US" sz="3500" dirty="0" smtClean="0">
                <a:solidFill>
                  <a:srgbClr val="0C03BD"/>
                </a:solidFill>
              </a:rPr>
              <a:t>，血液冷卻效果降低，導致運動員身體無法適度散熱以致中暑而死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用於投擲選手可提高</a:t>
            </a:r>
            <a:r>
              <a:rPr lang="zh-TW" altLang="en-US" sz="3500" dirty="0" smtClean="0">
                <a:solidFill>
                  <a:srgbClr val="FF0000"/>
                </a:solidFill>
              </a:rPr>
              <a:t>敏捷性</a:t>
            </a:r>
            <a:r>
              <a:rPr lang="zh-TW" altLang="en-US" sz="3500" dirty="0" smtClean="0">
                <a:solidFill>
                  <a:srgbClr val="0C03BD"/>
                </a:solidFill>
              </a:rPr>
              <a:t>，用於跑步者及游泳選手則可</a:t>
            </a:r>
            <a:r>
              <a:rPr lang="zh-TW" altLang="en-US" sz="3500" dirty="0" smtClean="0">
                <a:solidFill>
                  <a:srgbClr val="FF0000"/>
                </a:solidFill>
              </a:rPr>
              <a:t>提高能量及耐力</a:t>
            </a:r>
            <a:endParaRPr lang="zh-TW" altLang="en-US" sz="3500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21527"/>
            <a:ext cx="5274726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9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5798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甲基安非他命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27638"/>
            <a:ext cx="10515600" cy="4849325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國內所通稱之安非他命多屬之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en-US" altLang="zh-TW" sz="3500" dirty="0" smtClean="0">
                <a:solidFill>
                  <a:srgbClr val="0C03BD"/>
                </a:solidFill>
              </a:rPr>
              <a:t>1970</a:t>
            </a:r>
            <a:r>
              <a:rPr lang="zh-TW" altLang="en-US" sz="3500" dirty="0" smtClean="0">
                <a:solidFill>
                  <a:srgbClr val="0C03BD"/>
                </a:solidFill>
              </a:rPr>
              <a:t>年代起流行於美國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可由</a:t>
            </a:r>
            <a:r>
              <a:rPr lang="zh-TW" altLang="en-US" sz="3500" dirty="0" smtClean="0">
                <a:solidFill>
                  <a:srgbClr val="FF0000"/>
                </a:solidFill>
              </a:rPr>
              <a:t>酮類合成</a:t>
            </a:r>
            <a:r>
              <a:rPr lang="zh-TW" altLang="en-US" sz="3500" dirty="0" smtClean="0">
                <a:solidFill>
                  <a:srgbClr val="0C03BD"/>
                </a:solidFill>
              </a:rPr>
              <a:t>，亦可由</a:t>
            </a:r>
            <a:r>
              <a:rPr lang="zh-TW" altLang="en-US" sz="3500" dirty="0" smtClean="0">
                <a:solidFill>
                  <a:srgbClr val="FF0000"/>
                </a:solidFill>
              </a:rPr>
              <a:t>麻黃鹼製造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濫用方式包含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FF0000"/>
                </a:solidFill>
              </a:rPr>
              <a:t>吸食</a:t>
            </a:r>
            <a:r>
              <a:rPr lang="zh-TW" altLang="en-US" sz="3500" dirty="0">
                <a:solidFill>
                  <a:srgbClr val="0C03BD"/>
                </a:solidFill>
              </a:rPr>
              <a:t>、</a:t>
            </a:r>
            <a:r>
              <a:rPr lang="zh-TW" altLang="en-US" sz="3500" dirty="0" smtClean="0">
                <a:solidFill>
                  <a:srgbClr val="FF0000"/>
                </a:solidFill>
              </a:rPr>
              <a:t>口服</a:t>
            </a:r>
            <a:r>
              <a:rPr lang="zh-TW" altLang="en-US" sz="3500" dirty="0" smtClean="0">
                <a:solidFill>
                  <a:srgbClr val="0C03BD"/>
                </a:solidFill>
              </a:rPr>
              <a:t>及</a:t>
            </a:r>
            <a:r>
              <a:rPr lang="zh-TW" altLang="en-US" sz="3500" dirty="0" smtClean="0">
                <a:solidFill>
                  <a:srgbClr val="FF0000"/>
                </a:solidFill>
              </a:rPr>
              <a:t>靜脈注射</a:t>
            </a:r>
            <a:endParaRPr lang="zh-TW" altLang="en-US" sz="3500" dirty="0">
              <a:solidFill>
                <a:srgbClr val="FF00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259" y="609745"/>
            <a:ext cx="4150801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43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810</TotalTime>
  <Words>982</Words>
  <Application>Microsoft Office PowerPoint</Application>
  <PresentationFormat>寬螢幕</PresentationFormat>
  <Paragraphs>93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新細明體</vt:lpstr>
      <vt:lpstr>標楷體</vt:lpstr>
      <vt:lpstr>Arial</vt:lpstr>
      <vt:lpstr>Calibri</vt:lpstr>
      <vt:lpstr>Times New Roman</vt:lpstr>
      <vt:lpstr>Verdana</vt:lpstr>
      <vt:lpstr>課程名稱</vt:lpstr>
      <vt:lpstr>興奮劑</vt:lpstr>
      <vt:lpstr>PowerPoint 簡報</vt:lpstr>
      <vt:lpstr>興奮劑</vt:lpstr>
      <vt:lpstr>一、擬交感神經作用藥(腎上腺素藥物)</vt:lpstr>
      <vt:lpstr>一、擬交感神經作用藥(腎上腺素藥物)</vt:lpstr>
      <vt:lpstr>安非他命</vt:lpstr>
      <vt:lpstr>安非他命</vt:lpstr>
      <vt:lpstr>安非他命</vt:lpstr>
      <vt:lpstr>甲基安非他命</vt:lpstr>
      <vt:lpstr>搖頭丸</vt:lpstr>
      <vt:lpstr>搖頭丸</vt:lpstr>
      <vt:lpstr>安非他命前驅物(precursor)</vt:lpstr>
      <vt:lpstr>安非他命前驅物(precursor)</vt:lpstr>
      <vt:lpstr>麻黃鹼類</vt:lpstr>
      <vt:lpstr>中藥麻黃</vt:lpstr>
      <vt:lpstr>誤服? -Andreea Raducan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姜昆伶</cp:lastModifiedBy>
  <cp:revision>68</cp:revision>
  <dcterms:created xsi:type="dcterms:W3CDTF">2018-02-22T13:18:05Z</dcterms:created>
  <dcterms:modified xsi:type="dcterms:W3CDTF">2018-06-26T12:34:45Z</dcterms:modified>
</cp:coreProperties>
</file>