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12"/>
  </p:notesMasterIdLst>
  <p:sldIdLst>
    <p:sldId id="261" r:id="rId3"/>
    <p:sldId id="259" r:id="rId4"/>
    <p:sldId id="264" r:id="rId5"/>
    <p:sldId id="265" r:id="rId6"/>
    <p:sldId id="266" r:id="rId7"/>
    <p:sldId id="267" r:id="rId8"/>
    <p:sldId id="268" r:id="rId9"/>
    <p:sldId id="269" r:id="rId10"/>
    <p:sldId id="270" r:id="rId11"/>
  </p:sldIdLst>
  <p:sldSz cx="9144000" cy="6858000" type="screen4x3"/>
  <p:notesSz cx="7099300"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8" d="100"/>
          <a:sy n="88" d="100"/>
        </p:scale>
        <p:origin x="-131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F09F6B40-9388-43B3-941A-0D7EF221EE30}" type="datetimeFigureOut">
              <a:rPr lang="zh-TW" altLang="en-US" smtClean="0"/>
              <a:t>2018/8/14</a:t>
            </a:fld>
            <a:endParaRPr lang="zh-TW" altLang="en-US"/>
          </a:p>
        </p:txBody>
      </p:sp>
      <p:sp>
        <p:nvSpPr>
          <p:cNvPr id="4" name="投影片圖像版面配置區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38E72E78-7AF6-4497-8081-2CE29083857D}" type="slidenum">
              <a:rPr lang="zh-TW" altLang="en-US" smtClean="0"/>
              <a:t>‹#›</a:t>
            </a:fld>
            <a:endParaRPr lang="zh-TW" altLang="en-US"/>
          </a:p>
        </p:txBody>
      </p:sp>
    </p:spTree>
    <p:extLst>
      <p:ext uri="{BB962C8B-B14F-4D97-AF65-F5344CB8AC3E}">
        <p14:creationId xmlns:p14="http://schemas.microsoft.com/office/powerpoint/2010/main" val="56984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a:t>
            </a:fld>
            <a:endParaRPr lang="zh-TW" altLang="en-US">
              <a:solidFill>
                <a:prstClr val="black"/>
              </a:solidFill>
            </a:endParaRPr>
          </a:p>
        </p:txBody>
      </p:sp>
    </p:spTree>
    <p:extLst>
      <p:ext uri="{BB962C8B-B14F-4D97-AF65-F5344CB8AC3E}">
        <p14:creationId xmlns:p14="http://schemas.microsoft.com/office/powerpoint/2010/main" val="1295526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a:t>
            </a:fld>
            <a:endParaRPr lang="zh-TW" altLang="en-US">
              <a:solidFill>
                <a:prstClr val="black"/>
              </a:solidFill>
            </a:endParaRPr>
          </a:p>
        </p:txBody>
      </p:sp>
    </p:spTree>
    <p:extLst>
      <p:ext uri="{BB962C8B-B14F-4D97-AF65-F5344CB8AC3E}">
        <p14:creationId xmlns:p14="http://schemas.microsoft.com/office/powerpoint/2010/main" val="1218381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3</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4</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5</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6</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7</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8</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9</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14" name="Rectangle 4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350" dirty="0">
              <a:solidFill>
                <a:prstClr val="white"/>
              </a:solidFill>
            </a:endParaRPr>
          </a:p>
        </p:txBody>
      </p:sp>
      <p:grpSp>
        <p:nvGrpSpPr>
          <p:cNvPr id="15" name="Group 43"/>
          <p:cNvGrpSpPr>
            <a:grpSpLocks/>
          </p:cNvGrpSpPr>
          <p:nvPr/>
        </p:nvGrpSpPr>
        <p:grpSpPr bwMode="auto">
          <a:xfrm>
            <a:off x="0" y="2268538"/>
            <a:ext cx="4191000" cy="4589462"/>
            <a:chOff x="-1" y="1600199"/>
            <a:chExt cx="4501019" cy="5257801"/>
          </a:xfrm>
        </p:grpSpPr>
        <p:sp>
          <p:nvSpPr>
            <p:cNvPr id="16" name="Freeform 7"/>
            <p:cNvSpPr>
              <a:spLocks/>
            </p:cNvSpPr>
            <p:nvPr/>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7" name="Freeform 8"/>
            <p:cNvSpPr>
              <a:spLocks/>
            </p:cNvSpPr>
            <p:nvPr/>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8" name="Freeform 9"/>
            <p:cNvSpPr>
              <a:spLocks/>
            </p:cNvSpPr>
            <p:nvPr/>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9" name="Freeform 10"/>
            <p:cNvSpPr>
              <a:spLocks/>
            </p:cNvSpPr>
            <p:nvPr/>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20" name="Freeform 11"/>
            <p:cNvSpPr>
              <a:spLocks/>
            </p:cNvSpPr>
            <p:nvPr/>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21" name="Freeform 46"/>
          <p:cNvSpPr>
            <a:spLocks/>
          </p:cNvSpPr>
          <p:nvPr/>
        </p:nvSpPr>
        <p:spPr bwMode="auto">
          <a:xfrm>
            <a:off x="7543800"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22" name="Freeform 47"/>
          <p:cNvSpPr>
            <a:spLocks/>
          </p:cNvSpPr>
          <p:nvPr/>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sp>
        <p:nvSpPr>
          <p:cNvPr id="2" name="Title 1"/>
          <p:cNvSpPr>
            <a:spLocks noGrp="1"/>
          </p:cNvSpPr>
          <p:nvPr>
            <p:ph type="ctrTitle"/>
          </p:nvPr>
        </p:nvSpPr>
        <p:spPr>
          <a:xfrm>
            <a:off x="990600" y="1193393"/>
            <a:ext cx="6858000" cy="553998"/>
          </a:xfrm>
        </p:spPr>
        <p:txBody>
          <a:bodyPr>
            <a:spAutoFit/>
          </a:bodyPr>
          <a:lstStyle>
            <a:lvl1pPr algn="r">
              <a:defRPr sz="3000">
                <a:solidFill>
                  <a:schemeClr val="accent2">
                    <a:lumMod val="7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90600" y="1900537"/>
            <a:ext cx="6858000" cy="369332"/>
          </a:xfrm>
        </p:spPr>
        <p:txBody>
          <a:bodyPr>
            <a:spAutoFit/>
          </a:bodyPr>
          <a:lstStyle>
            <a:lvl1pPr marL="0" indent="0" algn="r">
              <a:buNone/>
              <a:defRPr sz="1800">
                <a:solidFill>
                  <a:schemeClr val="accent1">
                    <a:lumMod val="75000"/>
                  </a:schemeClr>
                </a:solidFill>
                <a:latin typeface="Times New Roman" pitchFamily="18" charset="0"/>
                <a:cs typeface="Times New Roman"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3" name="Date Placeholder 3"/>
          <p:cNvSpPr>
            <a:spLocks noGrp="1"/>
          </p:cNvSpPr>
          <p:nvPr>
            <p:ph type="dt" sz="half" idx="10"/>
          </p:nvPr>
        </p:nvSpPr>
        <p:spPr>
          <a:xfrm>
            <a:off x="457200" y="6356352"/>
            <a:ext cx="2133600" cy="365125"/>
          </a:xfrm>
        </p:spPr>
        <p:txBody>
          <a:bodyPr rtlCol="0"/>
          <a:lstStyle>
            <a:lvl1pPr fontAlgn="auto">
              <a:spcBef>
                <a:spcPts val="0"/>
              </a:spcBef>
              <a:spcAft>
                <a:spcPts val="0"/>
              </a:spcAft>
              <a:defRPr kumimoji="0">
                <a:solidFill>
                  <a:prstClr val="black">
                    <a:tint val="75000"/>
                  </a:prstClr>
                </a:solidFill>
                <a:latin typeface="+mn-lt"/>
                <a:ea typeface="+mn-ea"/>
              </a:defRPr>
            </a:lvl1pPr>
          </a:lstStyle>
          <a:p>
            <a:fld id="{583945B1-C047-45E4-9316-4EB77234EF15}" type="datetimeFigureOut">
              <a:rPr lang="zh-TW" altLang="en-US" smtClean="0"/>
              <a:t>2018/8/14</a:t>
            </a:fld>
            <a:endParaRPr lang="zh-TW" altLang="en-US"/>
          </a:p>
        </p:txBody>
      </p:sp>
      <p:sp>
        <p:nvSpPr>
          <p:cNvPr id="24" name="Slide Number Placeholder 5"/>
          <p:cNvSpPr>
            <a:spLocks noGrp="1"/>
          </p:cNvSpPr>
          <p:nvPr>
            <p:ph type="sldNum" sz="quarter" idx="11"/>
          </p:nvPr>
        </p:nvSpPr>
        <p:spPr>
          <a:xfrm>
            <a:off x="3348038" y="6308727"/>
            <a:ext cx="2133600" cy="365125"/>
          </a:xfrm>
        </p:spPr>
        <p:txBody>
          <a:bodyPr/>
          <a:lstStyle>
            <a:lvl1pPr>
              <a:defRPr kumimoji="0"/>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3273526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pic>
        <p:nvPicPr>
          <p:cNvPr id="14" name="圖片 17" descr="教育部LOGO.jpg"/>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203575" y="2276475"/>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8" descr="教育部體育署.gif"/>
          <p:cNvPicPr>
            <a:picLocks noChangeAspect="1"/>
          </p:cNvPicPr>
          <p:nvPr/>
        </p:nvPicPr>
        <p:blipFill>
          <a:blip r:embed="rId3">
            <a:extLst>
              <a:ext uri="{28A0092B-C50C-407E-A947-70E740481C1C}">
                <a14:useLocalDpi xmlns:a14="http://schemas.microsoft.com/office/drawing/2010/main" val="0"/>
              </a:ext>
            </a:extLst>
          </a:blip>
          <a:srcRect t="15637" r="4182" b="15637"/>
          <a:stretch>
            <a:fillRect/>
          </a:stretch>
        </p:blipFill>
        <p:spPr bwMode="auto">
          <a:xfrm>
            <a:off x="6734176" y="6427788"/>
            <a:ext cx="2409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67544" y="170081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0" name="標題 19"/>
          <p:cNvSpPr>
            <a:spLocks noGrp="1"/>
          </p:cNvSpPr>
          <p:nvPr>
            <p:ph type="title"/>
          </p:nvPr>
        </p:nvSpPr>
        <p:spPr/>
        <p:txBody>
          <a:bodyPr/>
          <a:lstStyle/>
          <a:p>
            <a:r>
              <a:rPr lang="zh-TW" altLang="en-US" smtClean="0"/>
              <a:t>按一下以編輯母片標題樣式</a:t>
            </a:r>
            <a:endParaRPr lang="zh-TW" altLang="en-US"/>
          </a:p>
        </p:txBody>
      </p:sp>
      <p:sp>
        <p:nvSpPr>
          <p:cNvPr id="16" name="Date Placeholder 3"/>
          <p:cNvSpPr>
            <a:spLocks noGrp="1"/>
          </p:cNvSpPr>
          <p:nvPr>
            <p:ph type="dt" sz="half" idx="10"/>
          </p:nvPr>
        </p:nvSpPr>
        <p:spPr/>
        <p:txBody>
          <a:bodyPr/>
          <a:lstStyle>
            <a:lvl1pPr fontAlgn="auto">
              <a:spcBef>
                <a:spcPts val="0"/>
              </a:spcBef>
              <a:spcAft>
                <a:spcPts val="0"/>
              </a:spcAft>
              <a:defRPr kumimoji="0">
                <a:latin typeface="+mn-lt"/>
                <a:ea typeface="+mn-ea"/>
              </a:defRPr>
            </a:lvl1pPr>
          </a:lstStyle>
          <a:p>
            <a:fld id="{583945B1-C047-45E4-9316-4EB77234EF15}" type="datetimeFigureOut">
              <a:rPr lang="zh-TW" altLang="en-US" smtClean="0"/>
              <a:t>2018/8/14</a:t>
            </a:fld>
            <a:endParaRPr lang="zh-TW" altLang="en-US"/>
          </a:p>
        </p:txBody>
      </p:sp>
      <p:sp>
        <p:nvSpPr>
          <p:cNvPr id="17" name="Slide Number Placeholder 5"/>
          <p:cNvSpPr>
            <a:spLocks noGrp="1"/>
          </p:cNvSpPr>
          <p:nvPr>
            <p:ph type="sldNum" sz="quarter" idx="11"/>
          </p:nvPr>
        </p:nvSpPr>
        <p:spPr/>
        <p:txBody>
          <a:bodyPr/>
          <a:lstStyle>
            <a:lvl1pPr>
              <a:defRPr kumimoji="0"/>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3688495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14" name="Rectangle 4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350" dirty="0">
              <a:solidFill>
                <a:prstClr val="white"/>
              </a:solidFill>
            </a:endParaRPr>
          </a:p>
        </p:txBody>
      </p:sp>
      <p:grpSp>
        <p:nvGrpSpPr>
          <p:cNvPr id="15" name="Group 43"/>
          <p:cNvGrpSpPr>
            <a:grpSpLocks/>
          </p:cNvGrpSpPr>
          <p:nvPr/>
        </p:nvGrpSpPr>
        <p:grpSpPr bwMode="auto">
          <a:xfrm>
            <a:off x="0" y="2268538"/>
            <a:ext cx="4191000" cy="4589462"/>
            <a:chOff x="-1" y="1600199"/>
            <a:chExt cx="4501019" cy="5257801"/>
          </a:xfrm>
        </p:grpSpPr>
        <p:sp>
          <p:nvSpPr>
            <p:cNvPr id="16" name="Freeform 7"/>
            <p:cNvSpPr>
              <a:spLocks/>
            </p:cNvSpPr>
            <p:nvPr/>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7" name="Freeform 8"/>
            <p:cNvSpPr>
              <a:spLocks/>
            </p:cNvSpPr>
            <p:nvPr/>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8" name="Freeform 9"/>
            <p:cNvSpPr>
              <a:spLocks/>
            </p:cNvSpPr>
            <p:nvPr/>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9" name="Freeform 10"/>
            <p:cNvSpPr>
              <a:spLocks/>
            </p:cNvSpPr>
            <p:nvPr/>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20" name="Freeform 11"/>
            <p:cNvSpPr>
              <a:spLocks/>
            </p:cNvSpPr>
            <p:nvPr/>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21" name="Freeform 46"/>
          <p:cNvSpPr>
            <a:spLocks/>
          </p:cNvSpPr>
          <p:nvPr/>
        </p:nvSpPr>
        <p:spPr bwMode="auto">
          <a:xfrm>
            <a:off x="7543800"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22" name="Freeform 47"/>
          <p:cNvSpPr>
            <a:spLocks/>
          </p:cNvSpPr>
          <p:nvPr/>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sp>
        <p:nvSpPr>
          <p:cNvPr id="2" name="Title 1"/>
          <p:cNvSpPr>
            <a:spLocks noGrp="1"/>
          </p:cNvSpPr>
          <p:nvPr>
            <p:ph type="ctrTitle"/>
          </p:nvPr>
        </p:nvSpPr>
        <p:spPr>
          <a:xfrm>
            <a:off x="990600" y="1193393"/>
            <a:ext cx="6858000" cy="553998"/>
          </a:xfrm>
        </p:spPr>
        <p:txBody>
          <a:bodyPr>
            <a:spAutoFit/>
          </a:bodyPr>
          <a:lstStyle>
            <a:lvl1pPr algn="r">
              <a:defRPr sz="3000">
                <a:solidFill>
                  <a:schemeClr val="accent2">
                    <a:lumMod val="7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90600" y="1900537"/>
            <a:ext cx="6858000" cy="369332"/>
          </a:xfrm>
        </p:spPr>
        <p:txBody>
          <a:bodyPr>
            <a:spAutoFit/>
          </a:bodyPr>
          <a:lstStyle>
            <a:lvl1pPr marL="0" indent="0" algn="r">
              <a:buNone/>
              <a:defRPr sz="1800">
                <a:solidFill>
                  <a:schemeClr val="accent1">
                    <a:lumMod val="75000"/>
                  </a:schemeClr>
                </a:solidFill>
                <a:latin typeface="Times New Roman" pitchFamily="18" charset="0"/>
                <a:cs typeface="Times New Roman"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3" name="Date Placeholder 3"/>
          <p:cNvSpPr>
            <a:spLocks noGrp="1"/>
          </p:cNvSpPr>
          <p:nvPr>
            <p:ph type="dt" sz="half" idx="10"/>
          </p:nvPr>
        </p:nvSpPr>
        <p:spPr>
          <a:xfrm>
            <a:off x="457200" y="6356352"/>
            <a:ext cx="2133600" cy="365125"/>
          </a:xfrm>
        </p:spPr>
        <p:txBody>
          <a:bodyPr rtlCol="0"/>
          <a:lstStyle>
            <a:lvl1pPr fontAlgn="auto">
              <a:spcBef>
                <a:spcPts val="0"/>
              </a:spcBef>
              <a:spcAft>
                <a:spcPts val="0"/>
              </a:spcAft>
              <a:defRPr kumimoji="0">
                <a:solidFill>
                  <a:prstClr val="black">
                    <a:tint val="75000"/>
                  </a:prstClr>
                </a:solidFill>
                <a:latin typeface="+mn-lt"/>
                <a:ea typeface="+mn-ea"/>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24" name="Slide Number Placeholder 5"/>
          <p:cNvSpPr>
            <a:spLocks noGrp="1"/>
          </p:cNvSpPr>
          <p:nvPr>
            <p:ph type="sldNum" sz="quarter" idx="11"/>
          </p:nvPr>
        </p:nvSpPr>
        <p:spPr>
          <a:xfrm>
            <a:off x="3348038" y="6308727"/>
            <a:ext cx="2133600" cy="365125"/>
          </a:xfrm>
        </p:spPr>
        <p:txBody>
          <a:bodyPr/>
          <a:lstStyle>
            <a:lvl1pPr>
              <a:defRPr kumimoji="0"/>
            </a:lvl1pPr>
          </a:lstStyle>
          <a:p>
            <a:fld id="{70A433CC-F972-485A-B8E2-83829DF84493}" type="slidenum">
              <a:rPr lang="en-US" altLang="zh-TW"/>
              <a:pPr/>
              <a:t>‹#›</a:t>
            </a:fld>
            <a:endParaRPr lang="en-US" altLang="zh-TW"/>
          </a:p>
        </p:txBody>
      </p:sp>
    </p:spTree>
    <p:extLst>
      <p:ext uri="{BB962C8B-B14F-4D97-AF65-F5344CB8AC3E}">
        <p14:creationId xmlns:p14="http://schemas.microsoft.com/office/powerpoint/2010/main" val="2786698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pic>
        <p:nvPicPr>
          <p:cNvPr id="14" name="圖片 17" descr="教育部LOGO.jpg"/>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203575" y="2276475"/>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8" descr="教育部體育署.gif"/>
          <p:cNvPicPr>
            <a:picLocks noChangeAspect="1"/>
          </p:cNvPicPr>
          <p:nvPr/>
        </p:nvPicPr>
        <p:blipFill>
          <a:blip r:embed="rId3">
            <a:extLst>
              <a:ext uri="{28A0092B-C50C-407E-A947-70E740481C1C}">
                <a14:useLocalDpi xmlns:a14="http://schemas.microsoft.com/office/drawing/2010/main" val="0"/>
              </a:ext>
            </a:extLst>
          </a:blip>
          <a:srcRect t="15637" r="4182" b="15637"/>
          <a:stretch>
            <a:fillRect/>
          </a:stretch>
        </p:blipFill>
        <p:spPr bwMode="auto">
          <a:xfrm>
            <a:off x="6734176" y="6427788"/>
            <a:ext cx="2409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67544" y="170081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0" name="標題 19"/>
          <p:cNvSpPr>
            <a:spLocks noGrp="1"/>
          </p:cNvSpPr>
          <p:nvPr>
            <p:ph type="title"/>
          </p:nvPr>
        </p:nvSpPr>
        <p:spPr/>
        <p:txBody>
          <a:bodyPr/>
          <a:lstStyle/>
          <a:p>
            <a:r>
              <a:rPr lang="zh-TW" altLang="en-US" smtClean="0"/>
              <a:t>按一下以編輯母片標題樣式</a:t>
            </a:r>
            <a:endParaRPr lang="zh-TW" altLang="en-US"/>
          </a:p>
        </p:txBody>
      </p:sp>
      <p:sp>
        <p:nvSpPr>
          <p:cNvPr id="16" name="Date Placeholder 3"/>
          <p:cNvSpPr>
            <a:spLocks noGrp="1"/>
          </p:cNvSpPr>
          <p:nvPr>
            <p:ph type="dt" sz="half" idx="10"/>
          </p:nvPr>
        </p:nvSpPr>
        <p:spPr/>
        <p:txBody>
          <a:bodyPr/>
          <a:lstStyle>
            <a:lvl1pPr fontAlgn="auto">
              <a:spcBef>
                <a:spcPts val="0"/>
              </a:spcBef>
              <a:spcAft>
                <a:spcPts val="0"/>
              </a:spcAft>
              <a:defRPr kumimoji="0">
                <a:latin typeface="+mn-lt"/>
                <a:ea typeface="+mn-ea"/>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17" name="Slide Number Placeholder 5"/>
          <p:cNvSpPr>
            <a:spLocks noGrp="1"/>
          </p:cNvSpPr>
          <p:nvPr>
            <p:ph type="sldNum" sz="quarter" idx="11"/>
          </p:nvPr>
        </p:nvSpPr>
        <p:spPr/>
        <p:txBody>
          <a:bodyPr/>
          <a:lstStyle>
            <a:lvl1pPr>
              <a:defRPr kumimoji="0"/>
            </a:lvl1pPr>
          </a:lstStyle>
          <a:p>
            <a:fld id="{0449E22B-7CFF-42B5-A996-209CF0FA2BD8}" type="slidenum">
              <a:rPr lang="en-US" altLang="zh-TW"/>
              <a:pPr/>
              <a:t>‹#›</a:t>
            </a:fld>
            <a:endParaRPr lang="en-US" altLang="zh-TW"/>
          </a:p>
        </p:txBody>
      </p:sp>
    </p:spTree>
    <p:extLst>
      <p:ext uri="{BB962C8B-B14F-4D97-AF65-F5344CB8AC3E}">
        <p14:creationId xmlns:p14="http://schemas.microsoft.com/office/powerpoint/2010/main" val="55267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920085"/>
            <a:ext cx="4038600" cy="4434840"/>
          </a:xfrm>
        </p:spPr>
        <p:txBody>
          <a:bodyPr/>
          <a:lstStyle>
            <a:lvl1pPr>
              <a:defRPr sz="1950"/>
            </a:lvl1pPr>
            <a:lvl2pPr>
              <a:defRPr sz="1800"/>
            </a:lvl2pPr>
            <a:lvl3pPr>
              <a:defRPr sz="1500"/>
            </a:lvl3pPr>
            <a:lvl4pPr>
              <a:defRPr sz="1350"/>
            </a:lvl4pPr>
            <a:lvl5pPr>
              <a:defRPr sz="135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48200" y="1920085"/>
            <a:ext cx="4038600" cy="4434840"/>
          </a:xfrm>
        </p:spPr>
        <p:txBody>
          <a:bodyPr/>
          <a:lstStyle>
            <a:lvl1pPr>
              <a:defRPr sz="1950"/>
            </a:lvl1pPr>
            <a:lvl2pPr>
              <a:defRPr sz="1800"/>
            </a:lvl2pPr>
            <a:lvl3pPr>
              <a:defRPr sz="1500"/>
            </a:lvl3pPr>
            <a:lvl4pPr>
              <a:defRPr sz="1350"/>
            </a:lvl4pPr>
            <a:lvl5pPr>
              <a:defRPr sz="135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新細明體" charset="-120"/>
              </a:defRPr>
            </a:lvl1pPr>
          </a:lstStyle>
          <a:p>
            <a:pPr>
              <a:defRPr/>
            </a:pPr>
            <a:fld id="{C83BE18C-E497-4035-AC54-83ED1E1557EE}" type="datetimeFigureOut">
              <a:rPr lang="zh-TW" altLang="en-US"/>
              <a:pPr>
                <a:defRPr/>
              </a:pPr>
              <a:t>2018/8/14</a:t>
            </a:fld>
            <a:endParaRPr lang="zh-TW" alt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新細明體" charset="-120"/>
              </a:defRPr>
            </a:lvl1pPr>
          </a:lstStyle>
          <a:p>
            <a:pPr>
              <a:defRPr/>
            </a:pPr>
            <a:endParaRPr lang="zh-TW"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181E545D-C366-4015-8925-629C19DAAA2B}" type="slidenum">
              <a:rPr lang="zh-TW" altLang="en-US"/>
              <a:pPr/>
              <a:t>‹#›</a:t>
            </a:fld>
            <a:endParaRPr lang="zh-TW" altLang="en-US"/>
          </a:p>
        </p:txBody>
      </p:sp>
    </p:spTree>
    <p:extLst>
      <p:ext uri="{BB962C8B-B14F-4D97-AF65-F5344CB8AC3E}">
        <p14:creationId xmlns:p14="http://schemas.microsoft.com/office/powerpoint/2010/main" val="491595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18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a:r>
              <a:rPr lang="zh-TW" altLang="en-US" smtClean="0"/>
              <a:t>編輯母片文字樣式</a:t>
            </a:r>
          </a:p>
        </p:txBody>
      </p:sp>
      <p:sp>
        <p:nvSpPr>
          <p:cNvPr id="4" name="Text Placeholder 3"/>
          <p:cNvSpPr>
            <a:spLocks noGrp="1"/>
          </p:cNvSpPr>
          <p:nvPr>
            <p:ph type="body" sz="half" idx="3"/>
          </p:nvPr>
        </p:nvSpPr>
        <p:spPr>
          <a:xfrm>
            <a:off x="4645026" y="1859759"/>
            <a:ext cx="4041775" cy="654843"/>
          </a:xfrm>
        </p:spPr>
        <p:txBody>
          <a:bodyPr lIns="45720" tIns="0" rIns="45720" bIns="0" anchor="ctr"/>
          <a:lstStyle>
            <a:lvl1pPr marL="0" indent="0">
              <a:buNone/>
              <a:defRPr sz="18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a:r>
              <a:rPr lang="zh-TW" altLang="en-US" smtClean="0"/>
              <a:t>編輯母片文字樣式</a:t>
            </a:r>
          </a:p>
        </p:txBody>
      </p:sp>
      <p:sp>
        <p:nvSpPr>
          <p:cNvPr id="5" name="Content Placeholder 4"/>
          <p:cNvSpPr>
            <a:spLocks noGrp="1"/>
          </p:cNvSpPr>
          <p:nvPr>
            <p:ph sz="quarter" idx="2"/>
          </p:nvPr>
        </p:nvSpPr>
        <p:spPr>
          <a:xfrm>
            <a:off x="457200" y="2514600"/>
            <a:ext cx="4040188" cy="3845720"/>
          </a:xfrm>
        </p:spPr>
        <p:txBody>
          <a:bodyPr tIns="0"/>
          <a:lstStyle>
            <a:lvl1pPr>
              <a:defRPr sz="1650"/>
            </a:lvl1pPr>
            <a:lvl2pPr>
              <a:defRPr sz="1500"/>
            </a:lvl2pPr>
            <a:lvl3pPr>
              <a:defRPr sz="1350"/>
            </a:lvl3pPr>
            <a:lvl4pPr>
              <a:defRPr sz="1200"/>
            </a:lvl4pPr>
            <a:lvl5pPr>
              <a:defRPr sz="120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Content Placeholder 5"/>
          <p:cNvSpPr>
            <a:spLocks noGrp="1"/>
          </p:cNvSpPr>
          <p:nvPr>
            <p:ph sz="quarter" idx="4"/>
          </p:nvPr>
        </p:nvSpPr>
        <p:spPr>
          <a:xfrm>
            <a:off x="4645026" y="2514600"/>
            <a:ext cx="4041775" cy="3845720"/>
          </a:xfrm>
        </p:spPr>
        <p:txBody>
          <a:bodyPr tIns="0"/>
          <a:lstStyle>
            <a:lvl1pPr>
              <a:defRPr sz="1650"/>
            </a:lvl1pPr>
            <a:lvl2pPr>
              <a:defRPr sz="1500"/>
            </a:lvl2pPr>
            <a:lvl3pPr>
              <a:defRPr sz="1350"/>
            </a:lvl3pPr>
            <a:lvl4pPr>
              <a:defRPr sz="1200"/>
            </a:lvl4pPr>
            <a:lvl5pPr>
              <a:defRPr sz="120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ea typeface="新細明體" charset="-120"/>
              </a:defRPr>
            </a:lvl1pPr>
          </a:lstStyle>
          <a:p>
            <a:pPr>
              <a:defRPr/>
            </a:pPr>
            <a:fld id="{2F60A922-8B8A-462A-B0D2-A1E85BF09F93}" type="datetimeFigureOut">
              <a:rPr lang="zh-TW" altLang="en-US"/>
              <a:pPr>
                <a:defRPr/>
              </a:pPr>
              <a:t>2018/8/14</a:t>
            </a:fld>
            <a:endParaRPr lang="zh-TW" alt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ea typeface="新細明體" charset="-120"/>
              </a:defRPr>
            </a:lvl1pPr>
          </a:lstStyle>
          <a:p>
            <a:pPr>
              <a:defRPr/>
            </a:pPr>
            <a:endParaRPr lang="zh-TW"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fld id="{B73760BF-F8C4-4249-8E79-E61D285EA39E}" type="slidenum">
              <a:rPr lang="zh-TW" altLang="en-US"/>
              <a:pPr/>
              <a:t>‹#›</a:t>
            </a:fld>
            <a:endParaRPr lang="zh-TW" altLang="en-US"/>
          </a:p>
        </p:txBody>
      </p:sp>
    </p:spTree>
    <p:extLst>
      <p:ext uri="{BB962C8B-B14F-4D97-AF65-F5344CB8AC3E}">
        <p14:creationId xmlns:p14="http://schemas.microsoft.com/office/powerpoint/2010/main" val="29891575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1027"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8" name="Date Placeholder 3"/>
          <p:cNvSpPr>
            <a:spLocks noGrp="1"/>
          </p:cNvSpPr>
          <p:nvPr>
            <p:ph type="dt" sz="half" idx="2"/>
          </p:nvPr>
        </p:nvSpPr>
        <p:spPr>
          <a:xfrm>
            <a:off x="457200" y="6308727"/>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latin typeface="Arial" charset="0"/>
                <a:ea typeface="新細明體" pitchFamily="18" charset="-120"/>
              </a:defRPr>
            </a:lvl1pPr>
          </a:lstStyle>
          <a:p>
            <a:fld id="{583945B1-C047-45E4-9316-4EB77234EF15}" type="datetimeFigureOut">
              <a:rPr lang="zh-TW" altLang="en-US" smtClean="0"/>
              <a:t>2018/8/14</a:t>
            </a:fld>
            <a:endParaRPr lang="zh-TW" altLang="en-US"/>
          </a:p>
        </p:txBody>
      </p:sp>
      <p:sp>
        <p:nvSpPr>
          <p:cNvPr id="20" name="Slide Number Placeholder 5"/>
          <p:cNvSpPr>
            <a:spLocks noGrp="1"/>
          </p:cNvSpPr>
          <p:nvPr>
            <p:ph type="sldNum" sz="quarter" idx="4"/>
          </p:nvPr>
        </p:nvSpPr>
        <p:spPr>
          <a:xfrm>
            <a:off x="3230563" y="6308727"/>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222937082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rtl="0" eaLnBrk="1" fontAlgn="base" hangingPunct="1">
        <a:spcBef>
          <a:spcPct val="0"/>
        </a:spcBef>
        <a:spcAft>
          <a:spcPct val="0"/>
        </a:spcAft>
        <a:defRPr sz="3000" kern="1200">
          <a:solidFill>
            <a:srgbClr val="638CAE"/>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8" name="Date Placeholder 3"/>
          <p:cNvSpPr>
            <a:spLocks noGrp="1"/>
          </p:cNvSpPr>
          <p:nvPr>
            <p:ph type="dt" sz="half" idx="2"/>
          </p:nvPr>
        </p:nvSpPr>
        <p:spPr>
          <a:xfrm>
            <a:off x="457200" y="6308727"/>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latin typeface="Arial" charset="0"/>
                <a:ea typeface="新細明體" pitchFamily="18" charset="-120"/>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20" name="Slide Number Placeholder 5"/>
          <p:cNvSpPr>
            <a:spLocks noGrp="1"/>
          </p:cNvSpPr>
          <p:nvPr>
            <p:ph type="sldNum" sz="quarter" idx="4"/>
          </p:nvPr>
        </p:nvSpPr>
        <p:spPr>
          <a:xfrm>
            <a:off x="3230563" y="6308727"/>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fld id="{F1D4BB26-3D70-4E1B-BB71-22F3E5D0F568}" type="slidenum">
              <a:rPr lang="en-US" altLang="zh-TW"/>
              <a:pPr/>
              <a:t>‹#›</a:t>
            </a:fld>
            <a:endParaRPr lang="en-US" altLang="zh-TW"/>
          </a:p>
        </p:txBody>
      </p:sp>
    </p:spTree>
    <p:extLst>
      <p:ext uri="{BB962C8B-B14F-4D97-AF65-F5344CB8AC3E}">
        <p14:creationId xmlns:p14="http://schemas.microsoft.com/office/powerpoint/2010/main" val="56504665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hf hdr="0" ftr="0" dt="0"/>
  <p:txStyles>
    <p:titleStyle>
      <a:lvl1pPr algn="l" rtl="0" eaLnBrk="1" fontAlgn="base" hangingPunct="1">
        <a:spcBef>
          <a:spcPct val="0"/>
        </a:spcBef>
        <a:spcAft>
          <a:spcPct val="0"/>
        </a:spcAft>
        <a:defRPr sz="3000" kern="1200">
          <a:solidFill>
            <a:srgbClr val="638CAE"/>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p:cNvPicPr>
            <a:picLocks noChangeAspect="1"/>
          </p:cNvPicPr>
          <p:nvPr/>
        </p:nvPicPr>
        <p:blipFill rotWithShape="1">
          <a:blip r:embed="rId3"/>
          <a:srcRect l="12602" r="12557" b="295"/>
          <a:stretch/>
        </p:blipFill>
        <p:spPr>
          <a:xfrm>
            <a:off x="0" y="12364"/>
            <a:ext cx="9144000" cy="6850334"/>
          </a:xfrm>
          <a:prstGeom prst="rect">
            <a:avLst/>
          </a:prstGeom>
        </p:spPr>
      </p:pic>
      <p:sp>
        <p:nvSpPr>
          <p:cNvPr id="10" name="標題 9"/>
          <p:cNvSpPr>
            <a:spLocks noGrp="1"/>
          </p:cNvSpPr>
          <p:nvPr>
            <p:ph type="ctrTitle"/>
          </p:nvPr>
        </p:nvSpPr>
        <p:spPr>
          <a:xfrm>
            <a:off x="-114300" y="2683589"/>
            <a:ext cx="9258300" cy="490199"/>
          </a:xfrm>
        </p:spPr>
        <p:txBody>
          <a:bodyPr/>
          <a:lstStyle/>
          <a:p>
            <a:pPr algn="ctr">
              <a:lnSpc>
                <a:spcPts val="3000"/>
              </a:lnSpc>
            </a:pPr>
            <a:r>
              <a:rPr lang="zh-TW" altLang="en-US" sz="3600" b="1" dirty="0">
                <a:solidFill>
                  <a:srgbClr val="FF0000"/>
                </a:solidFill>
              </a:rPr>
              <a:t>優秀運動選手學業學習 </a:t>
            </a:r>
            <a:r>
              <a:rPr lang="en-US" altLang="zh-TW" sz="3600" b="1" dirty="0">
                <a:solidFill>
                  <a:srgbClr val="FF0000"/>
                </a:solidFill>
              </a:rPr>
              <a:t>E </a:t>
            </a:r>
            <a:r>
              <a:rPr lang="zh-TW" altLang="en-US" sz="3600" b="1">
                <a:solidFill>
                  <a:srgbClr val="FF0000"/>
                </a:solidFill>
              </a:rPr>
              <a:t>化計畫</a:t>
            </a:r>
            <a:endParaRPr lang="zh-TW" altLang="en-US" sz="3600" dirty="0">
              <a:solidFill>
                <a:srgbClr val="FF0000"/>
              </a:solidFill>
            </a:endParaRPr>
          </a:p>
        </p:txBody>
      </p:sp>
      <p:sp>
        <p:nvSpPr>
          <p:cNvPr id="11" name="副標題 10"/>
          <p:cNvSpPr>
            <a:spLocks noGrp="1"/>
          </p:cNvSpPr>
          <p:nvPr>
            <p:ph type="subTitle" idx="1"/>
          </p:nvPr>
        </p:nvSpPr>
        <p:spPr>
          <a:xfrm>
            <a:off x="1283380" y="5119139"/>
            <a:ext cx="6858000" cy="794064"/>
          </a:xfrm>
        </p:spPr>
        <p:txBody>
          <a:bodyPr/>
          <a:lstStyle/>
          <a:p>
            <a:pPr algn="ctr"/>
            <a:r>
              <a:rPr lang="zh-TW" altLang="en-US" sz="2400" b="1" dirty="0" smtClean="0">
                <a:solidFill>
                  <a:schemeClr val="tx1">
                    <a:lumMod val="65000"/>
                    <a:lumOff val="35000"/>
                  </a:schemeClr>
                </a:solidFill>
                <a:latin typeface="微軟正黑體" panose="020B0604030504040204" pitchFamily="34" charset="-120"/>
                <a:ea typeface="微軟正黑體" panose="020B0604030504040204" pitchFamily="34" charset="-120"/>
              </a:rPr>
              <a:t>授課講師：何仁育</a:t>
            </a:r>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endParaRPr lang="zh-TW" altLang="en-US" dirty="0"/>
          </a:p>
        </p:txBody>
      </p:sp>
      <p:sp>
        <p:nvSpPr>
          <p:cNvPr id="17" name="標題 9"/>
          <p:cNvSpPr txBox="1">
            <a:spLocks/>
          </p:cNvSpPr>
          <p:nvPr/>
        </p:nvSpPr>
        <p:spPr bwMode="auto">
          <a:xfrm>
            <a:off x="1143000" y="3708674"/>
            <a:ext cx="6858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r" rtl="0" eaLnBrk="1" fontAlgn="base" hangingPunct="1">
              <a:spcBef>
                <a:spcPct val="0"/>
              </a:spcBef>
              <a:spcAft>
                <a:spcPct val="0"/>
              </a:spcAft>
              <a:defRPr sz="3000" kern="1200">
                <a:solidFill>
                  <a:schemeClr val="accent2">
                    <a:lumMod val="75000"/>
                  </a:schemeClr>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a:lstStyle>
          <a:p>
            <a:pPr algn="ctr"/>
            <a:r>
              <a:rPr lang="zh-TW" altLang="en-US"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課程名</a:t>
            </a:r>
            <a:r>
              <a:rPr lang="zh-TW" altLang="en-US" sz="3600" b="1" dirty="0">
                <a:solidFill>
                  <a:schemeClr val="tx1">
                    <a:lumMod val="65000"/>
                    <a:lumOff val="35000"/>
                  </a:schemeClr>
                </a:solidFill>
                <a:latin typeface="微軟正黑體" panose="020B0604030504040204" pitchFamily="34" charset="-120"/>
                <a:ea typeface="微軟正黑體" panose="020B0604030504040204" pitchFamily="34" charset="-120"/>
              </a:rPr>
              <a:t>稱</a:t>
            </a: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zh-TW" sz="3600" b="1" dirty="0">
                <a:solidFill>
                  <a:schemeClr val="tx1">
                    <a:lumMod val="65000"/>
                    <a:lumOff val="35000"/>
                  </a:schemeClr>
                </a:solidFill>
                <a:latin typeface="微軟正黑體" panose="020B0604030504040204" pitchFamily="34" charset="-120"/>
                <a:ea typeface="微軟正黑體" panose="020B0604030504040204" pitchFamily="34" charset="-120"/>
              </a:rPr>
              <a:t>肌力和爆發力的</a:t>
            </a:r>
            <a:r>
              <a:rPr lang="zh-TW"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發展</a:t>
            </a: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 (2)</a:t>
            </a:r>
            <a:endParaRPr lang="zh-TW" altLang="en-US" sz="36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3943124" y="6241143"/>
            <a:ext cx="943428" cy="616857"/>
          </a:xfrm>
          <a:prstGeom prst="rect">
            <a:avLst/>
          </a:prstGeom>
          <a:solidFill>
            <a:schemeClr val="bg1"/>
          </a:solidFill>
        </p:spPr>
        <p:txBody>
          <a:bodyPr wrap="square" rtlCol="0">
            <a:spAutoFit/>
          </a:bodyPr>
          <a:lstStyle/>
          <a:p>
            <a:endParaRPr lang="zh-TW" altLang="en-US" dirty="0"/>
          </a:p>
        </p:txBody>
      </p:sp>
    </p:spTree>
    <p:extLst>
      <p:ext uri="{BB962C8B-B14F-4D97-AF65-F5344CB8AC3E}">
        <p14:creationId xmlns:p14="http://schemas.microsoft.com/office/powerpoint/2010/main" val="366692068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idx="1"/>
          </p:nvPr>
        </p:nvSpPr>
        <p:spPr>
          <a:xfrm>
            <a:off x="733244" y="1531482"/>
            <a:ext cx="7989779" cy="4525963"/>
          </a:xfrm>
        </p:spPr>
        <p:txBody>
          <a:bodyPr/>
          <a:lstStyle/>
          <a:p>
            <a:pPr>
              <a:buFont typeface="Wingdings" panose="05000000000000000000" pitchFamily="2" charset="2"/>
              <a:buChar char="l"/>
            </a:pPr>
            <a:r>
              <a:rPr lang="zh-TW" altLang="en-US" sz="3200" b="1" dirty="0" smtClean="0">
                <a:solidFill>
                  <a:schemeClr val="tx1">
                    <a:lumMod val="65000"/>
                    <a:lumOff val="35000"/>
                  </a:schemeClr>
                </a:solidFill>
              </a:rPr>
              <a:t>影響肌力表現的因素</a:t>
            </a:r>
            <a:endParaRPr lang="en-US" altLang="zh-TW" sz="3200" b="1" dirty="0">
              <a:solidFill>
                <a:schemeClr val="tx1">
                  <a:lumMod val="65000"/>
                  <a:lumOff val="35000"/>
                </a:schemeClr>
              </a:solidFill>
            </a:endParaRPr>
          </a:p>
          <a:p>
            <a:pPr lvl="2">
              <a:buFont typeface="Wingdings" panose="05000000000000000000" pitchFamily="2" charset="2"/>
              <a:buChar char="ü"/>
            </a:pPr>
            <a:r>
              <a:rPr lang="zh-TW" altLang="zh-TW" sz="3200" b="1" dirty="0" smtClean="0"/>
              <a:t>運動</a:t>
            </a:r>
            <a:r>
              <a:rPr lang="zh-TW" altLang="zh-TW" sz="3200" b="1" dirty="0"/>
              <a:t>單位</a:t>
            </a:r>
            <a:r>
              <a:rPr lang="zh-TW" altLang="zh-TW" sz="3200" b="1" dirty="0" smtClean="0"/>
              <a:t>徵召</a:t>
            </a:r>
            <a:endParaRPr lang="en-US" altLang="zh-TW" sz="3200" b="1" dirty="0"/>
          </a:p>
          <a:p>
            <a:pPr lvl="2">
              <a:buFont typeface="Wingdings" panose="05000000000000000000" pitchFamily="2" charset="2"/>
              <a:buChar char="ü"/>
            </a:pPr>
            <a:r>
              <a:rPr lang="zh-TW" altLang="zh-TW" sz="3200" b="1" dirty="0"/>
              <a:t>運動單位激發頻率</a:t>
            </a:r>
            <a:endParaRPr lang="zh-TW" altLang="zh-TW" sz="3200" dirty="0"/>
          </a:p>
          <a:p>
            <a:pPr lvl="2">
              <a:buFont typeface="Wingdings" panose="05000000000000000000" pitchFamily="2" charset="2"/>
              <a:buChar char="ü"/>
            </a:pPr>
            <a:r>
              <a:rPr lang="zh-TW" altLang="zh-TW" sz="3200" b="1" dirty="0"/>
              <a:t>運動單位同期化作用</a:t>
            </a:r>
            <a:endParaRPr lang="zh-TW" altLang="zh-TW" sz="3200" dirty="0"/>
          </a:p>
          <a:p>
            <a:pPr lvl="2">
              <a:buFont typeface="Wingdings" panose="05000000000000000000" pitchFamily="2" charset="2"/>
              <a:buChar char="ü"/>
            </a:pPr>
            <a:r>
              <a:rPr lang="zh-TW" altLang="zh-TW" sz="3200" b="1" dirty="0"/>
              <a:t>伸展縮短循環</a:t>
            </a:r>
            <a:endParaRPr lang="zh-TW" altLang="zh-TW" sz="3200" dirty="0"/>
          </a:p>
          <a:p>
            <a:pPr lvl="2">
              <a:buFont typeface="Wingdings" panose="05000000000000000000" pitchFamily="2" charset="2"/>
              <a:buChar char="ü"/>
            </a:pPr>
            <a:r>
              <a:rPr lang="zh-TW" altLang="zh-TW" sz="3200" b="1" dirty="0"/>
              <a:t>神經肌肉的抑制</a:t>
            </a:r>
            <a:endParaRPr lang="zh-TW" altLang="zh-TW" sz="3200" dirty="0"/>
          </a:p>
          <a:p>
            <a:pPr lvl="2">
              <a:buFont typeface="Wingdings" panose="05000000000000000000" pitchFamily="2" charset="2"/>
              <a:buChar char="ü"/>
            </a:pPr>
            <a:r>
              <a:rPr lang="zh-TW" altLang="zh-TW" sz="3200" b="1" dirty="0"/>
              <a:t>肌纖維類型</a:t>
            </a:r>
            <a:endParaRPr lang="zh-TW" altLang="zh-TW" sz="3200" dirty="0"/>
          </a:p>
          <a:p>
            <a:pPr lvl="2">
              <a:buFont typeface="Wingdings" panose="05000000000000000000" pitchFamily="2" charset="2"/>
              <a:buChar char="ü"/>
            </a:pPr>
            <a:r>
              <a:rPr lang="zh-TW" altLang="zh-TW" sz="3200" b="1" dirty="0"/>
              <a:t>肌肉</a:t>
            </a:r>
            <a:r>
              <a:rPr lang="zh-TW" altLang="zh-TW" sz="3200" b="1" dirty="0" smtClean="0"/>
              <a:t>肥大</a:t>
            </a:r>
            <a:endParaRPr lang="zh-TW" altLang="zh-TW" sz="3200" dirty="0"/>
          </a:p>
        </p:txBody>
      </p:sp>
      <p:sp>
        <p:nvSpPr>
          <p:cNvPr id="6" name="標題 5"/>
          <p:cNvSpPr>
            <a:spLocks noGrp="1"/>
          </p:cNvSpPr>
          <p:nvPr>
            <p:ph type="title"/>
          </p:nvPr>
        </p:nvSpPr>
        <p:spPr>
          <a:xfrm>
            <a:off x="467544" y="45371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本講綱要</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603254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721126"/>
            <a:ext cx="8229600" cy="1143000"/>
          </a:xfrm>
        </p:spPr>
        <p:txBody>
          <a:bodyPr/>
          <a:lstStyle/>
          <a:p>
            <a:r>
              <a:rPr lang="zh-TW" altLang="zh-TW" sz="4000" b="1" dirty="0" smtClean="0">
                <a:latin typeface="微軟正黑體" panose="020B0604030504040204" pitchFamily="34" charset="-120"/>
                <a:ea typeface="微軟正黑體" panose="020B0604030504040204" pitchFamily="34" charset="-120"/>
              </a:rPr>
              <a:t>運動</a:t>
            </a:r>
            <a:r>
              <a:rPr lang="zh-TW" altLang="zh-TW" sz="4000" b="1" dirty="0">
                <a:latin typeface="微軟正黑體" panose="020B0604030504040204" pitchFamily="34" charset="-120"/>
                <a:ea typeface="微軟正黑體" panose="020B0604030504040204" pitchFamily="34" charset="-120"/>
              </a:rPr>
              <a:t>單位徵召</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3</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10960"/>
            <a:ext cx="8229600" cy="4162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en-US" sz="2800" dirty="0" smtClean="0"/>
              <a:t>運動單位 </a:t>
            </a:r>
            <a:r>
              <a:rPr lang="en-US" altLang="zh-TW" sz="2800" dirty="0" smtClean="0"/>
              <a:t>(motor units) </a:t>
            </a:r>
            <a:r>
              <a:rPr lang="zh-TW" altLang="en-US" sz="2800" dirty="0" smtClean="0"/>
              <a:t>徵召</a:t>
            </a:r>
            <a:r>
              <a:rPr lang="zh-TW" altLang="zh-TW" sz="2800" dirty="0" smtClean="0"/>
              <a:t>是</a:t>
            </a:r>
            <a:r>
              <a:rPr lang="zh-TW" altLang="zh-TW" sz="2800" dirty="0"/>
              <a:t>指激活運動單位使其參與活動，愈多運動單位被激活參與作用，則產生愈大力量</a:t>
            </a:r>
            <a:r>
              <a:rPr lang="zh-TW" altLang="zh-TW" sz="2800" dirty="0" smtClean="0"/>
              <a:t>。</a:t>
            </a:r>
            <a:endParaRPr lang="en-US" altLang="zh-TW" sz="2800" dirty="0" smtClean="0"/>
          </a:p>
          <a:p>
            <a:pPr>
              <a:buFont typeface="Wingdings" panose="05000000000000000000" pitchFamily="2" charset="2"/>
              <a:buChar char="Ø"/>
            </a:pPr>
            <a:r>
              <a:rPr lang="zh-TW" altLang="zh-TW" sz="2800" b="1" dirty="0"/>
              <a:t>順序</a:t>
            </a:r>
            <a:r>
              <a:rPr lang="zh-TW" altLang="zh-TW" sz="2800" b="1" dirty="0" smtClean="0"/>
              <a:t>原則</a:t>
            </a:r>
            <a:r>
              <a:rPr lang="en-US" altLang="zh-TW" sz="2800" b="1" dirty="0" smtClean="0"/>
              <a:t> (</a:t>
            </a:r>
            <a:r>
              <a:rPr lang="en-US" altLang="zh-TW" sz="2800" b="1" dirty="0"/>
              <a:t>size principle</a:t>
            </a:r>
            <a:r>
              <a:rPr lang="en-US" altLang="zh-TW" sz="2800" b="1" dirty="0" smtClean="0"/>
              <a:t>)</a:t>
            </a:r>
          </a:p>
          <a:p>
            <a:pPr lvl="2">
              <a:buFont typeface="Wingdings" panose="05000000000000000000" pitchFamily="2" charset="2"/>
              <a:buChar char="ü"/>
            </a:pPr>
            <a:r>
              <a:rPr lang="zh-TW" altLang="zh-TW" sz="2800" dirty="0"/>
              <a:t>先徵召低閾值的慢縮運動</a:t>
            </a:r>
            <a:r>
              <a:rPr lang="zh-TW" altLang="zh-TW" sz="2800" dirty="0" smtClean="0"/>
              <a:t>單位</a:t>
            </a:r>
            <a:endParaRPr lang="en-US" altLang="zh-TW" sz="2800" dirty="0" smtClean="0"/>
          </a:p>
          <a:p>
            <a:pPr lvl="2">
              <a:buFont typeface="Wingdings" panose="05000000000000000000" pitchFamily="2" charset="2"/>
              <a:buChar char="ü"/>
            </a:pPr>
            <a:r>
              <a:rPr lang="zh-TW" altLang="zh-TW" sz="2800" dirty="0"/>
              <a:t>再徵召更高閾值的快縮運動單位</a:t>
            </a:r>
            <a:endParaRPr lang="en-US" altLang="zh-TW" sz="2800" b="1" dirty="0"/>
          </a:p>
          <a:p>
            <a:pPr>
              <a:buFont typeface="Wingdings" panose="05000000000000000000" pitchFamily="2" charset="2"/>
              <a:buChar char="Ø"/>
            </a:pPr>
            <a:r>
              <a:rPr lang="zh-TW" altLang="zh-TW" sz="2800" dirty="0"/>
              <a:t>運動</a:t>
            </a:r>
            <a:r>
              <a:rPr lang="zh-TW" altLang="zh-TW" sz="2800" dirty="0" smtClean="0"/>
              <a:t>單位徵召</a:t>
            </a:r>
            <a:r>
              <a:rPr lang="zh-TW" altLang="zh-TW" sz="2800" dirty="0"/>
              <a:t>順序並非僅受制於力量</a:t>
            </a:r>
            <a:r>
              <a:rPr lang="zh-TW" altLang="zh-TW" sz="2800" dirty="0" smtClean="0"/>
              <a:t>大小</a:t>
            </a:r>
            <a:r>
              <a:rPr lang="zh-TW" altLang="en-US" sz="2800" dirty="0" smtClean="0"/>
              <a:t>的影響</a:t>
            </a:r>
            <a:r>
              <a:rPr lang="zh-TW" altLang="zh-TW" sz="2800" dirty="0" smtClean="0"/>
              <a:t>，</a:t>
            </a:r>
            <a:r>
              <a:rPr lang="zh-TW" altLang="zh-TW" sz="2800" dirty="0"/>
              <a:t>同時也受到收縮速度與肌肉疲勞的</a:t>
            </a:r>
            <a:r>
              <a:rPr lang="zh-TW" altLang="zh-TW" sz="2800" dirty="0" smtClean="0"/>
              <a:t>影響</a:t>
            </a:r>
            <a:r>
              <a:rPr lang="zh-TW" altLang="en-US" sz="2800" dirty="0" smtClean="0"/>
              <a:t>。</a:t>
            </a:r>
            <a:endParaRPr lang="en-US" altLang="zh-TW" sz="2800" b="1" dirty="0" smtClean="0"/>
          </a:p>
        </p:txBody>
      </p:sp>
    </p:spTree>
    <p:extLst>
      <p:ext uri="{BB962C8B-B14F-4D97-AF65-F5344CB8AC3E}">
        <p14:creationId xmlns:p14="http://schemas.microsoft.com/office/powerpoint/2010/main" val="33896313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910907"/>
            <a:ext cx="8229600" cy="1143000"/>
          </a:xfrm>
        </p:spPr>
        <p:txBody>
          <a:bodyPr/>
          <a:lstStyle/>
          <a:p>
            <a:r>
              <a:rPr lang="zh-TW" altLang="zh-TW" sz="4000" b="1" dirty="0" smtClean="0">
                <a:latin typeface="微軟正黑體" panose="020B0604030504040204" pitchFamily="34" charset="-120"/>
                <a:ea typeface="微軟正黑體" panose="020B0604030504040204" pitchFamily="34" charset="-120"/>
              </a:rPr>
              <a:t>運動</a:t>
            </a:r>
            <a:r>
              <a:rPr lang="zh-TW" altLang="zh-TW" sz="4000" b="1" dirty="0">
                <a:latin typeface="微軟正黑體" panose="020B0604030504040204" pitchFamily="34" charset="-120"/>
                <a:ea typeface="微軟正黑體" panose="020B0604030504040204" pitchFamily="34" charset="-120"/>
              </a:rPr>
              <a:t>單位激發頻率</a:t>
            </a: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88599"/>
            <a:ext cx="8229600" cy="4187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en-US" sz="2800" b="1" dirty="0" smtClean="0"/>
              <a:t>激發頻率 </a:t>
            </a:r>
            <a:r>
              <a:rPr lang="en-US" altLang="zh-TW" sz="2800" b="1" dirty="0" smtClean="0"/>
              <a:t>(Rate coding)</a:t>
            </a:r>
            <a:r>
              <a:rPr lang="en-US" altLang="zh-TW" sz="2800" dirty="0" smtClean="0"/>
              <a:t> </a:t>
            </a:r>
            <a:r>
              <a:rPr lang="zh-TW" altLang="zh-TW" sz="2800" dirty="0" smtClean="0"/>
              <a:t>是</a:t>
            </a:r>
            <a:r>
              <a:rPr lang="zh-TW" altLang="zh-TW" sz="2800" dirty="0"/>
              <a:t>指激活運動單位的激發頻率，力量的增減並非僅僅是徵召運動單位所導致而已</a:t>
            </a:r>
            <a:r>
              <a:rPr lang="zh-TW" altLang="zh-TW" sz="2800" dirty="0" smtClean="0"/>
              <a:t>。</a:t>
            </a:r>
            <a:endParaRPr lang="en-US" altLang="zh-TW" sz="2800" dirty="0" smtClean="0"/>
          </a:p>
          <a:p>
            <a:pPr>
              <a:buFont typeface="Wingdings" panose="05000000000000000000" pitchFamily="2" charset="2"/>
              <a:buChar char="Ø"/>
            </a:pPr>
            <a:r>
              <a:rPr lang="zh-TW" altLang="zh-TW" sz="2800" dirty="0"/>
              <a:t>自主性肌肉收縮的速度是由激發頻率所決定</a:t>
            </a:r>
            <a:r>
              <a:rPr lang="zh-TW" altLang="zh-TW" sz="2800" dirty="0" smtClean="0"/>
              <a:t>。</a:t>
            </a:r>
            <a:endParaRPr lang="en-US" altLang="zh-TW" sz="2800" dirty="0" smtClean="0"/>
          </a:p>
          <a:p>
            <a:pPr>
              <a:buFont typeface="Wingdings" panose="05000000000000000000" pitchFamily="2" charset="2"/>
              <a:buChar char="Ø"/>
            </a:pPr>
            <a:r>
              <a:rPr lang="zh-TW" altLang="zh-TW" sz="2800" dirty="0"/>
              <a:t>調查也聲稱，高頻激發頻率與高水準發力率息息相關</a:t>
            </a:r>
            <a:r>
              <a:rPr lang="zh-TW" altLang="zh-TW" sz="2800" dirty="0" smtClean="0"/>
              <a:t>。</a:t>
            </a:r>
            <a:endParaRPr lang="zh-TW" altLang="zh-TW" sz="2800" dirty="0"/>
          </a:p>
        </p:txBody>
      </p:sp>
    </p:spTree>
    <p:extLst>
      <p:ext uri="{BB962C8B-B14F-4D97-AF65-F5344CB8AC3E}">
        <p14:creationId xmlns:p14="http://schemas.microsoft.com/office/powerpoint/2010/main" val="416207429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910907"/>
            <a:ext cx="8229600" cy="1143000"/>
          </a:xfrm>
        </p:spPr>
        <p:txBody>
          <a:bodyPr/>
          <a:lstStyle/>
          <a:p>
            <a:r>
              <a:rPr lang="zh-TW" altLang="zh-TW" sz="4000" b="1" dirty="0" smtClean="0">
                <a:latin typeface="微軟正黑體" panose="020B0604030504040204" pitchFamily="34" charset="-120"/>
                <a:ea typeface="微軟正黑體" panose="020B0604030504040204" pitchFamily="34" charset="-120"/>
              </a:rPr>
              <a:t>運動</a:t>
            </a:r>
            <a:r>
              <a:rPr lang="zh-TW" altLang="zh-TW" sz="4000" b="1" dirty="0">
                <a:latin typeface="微軟正黑體" panose="020B0604030504040204" pitchFamily="34" charset="-120"/>
                <a:ea typeface="微軟正黑體" panose="020B0604030504040204" pitchFamily="34" charset="-120"/>
              </a:rPr>
              <a:t>單位同期化作用</a:t>
            </a: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5</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88598"/>
            <a:ext cx="8229600" cy="4075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在進行低負荷時，運動單位的反應是以非同期化激活形式產生肌肉收縮</a:t>
            </a:r>
            <a:r>
              <a:rPr lang="zh-TW" altLang="zh-TW" sz="2800" dirty="0" smtClean="0"/>
              <a:t>。</a:t>
            </a:r>
            <a:endParaRPr lang="en-US" altLang="zh-TW" sz="2800" dirty="0" smtClean="0"/>
          </a:p>
          <a:p>
            <a:pPr>
              <a:buFont typeface="Wingdings" panose="05000000000000000000" pitchFamily="2" charset="2"/>
              <a:buChar char="Ø"/>
            </a:pPr>
            <a:r>
              <a:rPr lang="zh-TW" altLang="zh-TW" sz="2800" dirty="0"/>
              <a:t>相反地，</a:t>
            </a:r>
            <a:r>
              <a:rPr lang="zh-TW" altLang="zh-TW" sz="2800" b="1" dirty="0"/>
              <a:t>同期</a:t>
            </a:r>
            <a:r>
              <a:rPr lang="zh-TW" altLang="zh-TW" sz="2800" b="1" dirty="0" smtClean="0"/>
              <a:t>化</a:t>
            </a:r>
            <a:r>
              <a:rPr lang="en-US" altLang="zh-TW" sz="2800" b="1" dirty="0" smtClean="0"/>
              <a:t> (synchronization)</a:t>
            </a:r>
            <a:r>
              <a:rPr lang="en-US" altLang="zh-TW" sz="2800" dirty="0" smtClean="0"/>
              <a:t> </a:t>
            </a:r>
            <a:r>
              <a:rPr lang="zh-TW" altLang="zh-TW" sz="2800" dirty="0" smtClean="0"/>
              <a:t>是</a:t>
            </a:r>
            <a:r>
              <a:rPr lang="zh-TW" altLang="zh-TW" sz="2800" dirty="0"/>
              <a:t>指許多運動單位同時參與作用，並且力量隨之增加</a:t>
            </a:r>
            <a:r>
              <a:rPr lang="zh-TW" altLang="zh-TW" sz="2800" dirty="0" smtClean="0"/>
              <a:t>。</a:t>
            </a:r>
            <a:endParaRPr lang="en-US" altLang="zh-TW" sz="2800" dirty="0" smtClean="0"/>
          </a:p>
          <a:p>
            <a:pPr>
              <a:buFont typeface="Wingdings" panose="05000000000000000000" pitchFamily="2" charset="2"/>
              <a:buChar char="Ø"/>
            </a:pPr>
            <a:r>
              <a:rPr lang="zh-TW" altLang="zh-TW" sz="2800" dirty="0"/>
              <a:t>進行肌力訓練後，運動員較容易產生同期化作</a:t>
            </a:r>
            <a:r>
              <a:rPr lang="zh-TW" altLang="zh-TW" sz="2800" dirty="0" smtClean="0"/>
              <a:t>用</a:t>
            </a:r>
            <a:r>
              <a:rPr lang="zh-TW" altLang="en-US" sz="2800" dirty="0" smtClean="0"/>
              <a:t>。</a:t>
            </a:r>
            <a:r>
              <a:rPr lang="en-US" altLang="zh-TW" sz="2800" dirty="0" smtClean="0"/>
              <a:t> </a:t>
            </a:r>
          </a:p>
          <a:p>
            <a:pPr>
              <a:buFont typeface="Wingdings" panose="05000000000000000000" pitchFamily="2" charset="2"/>
              <a:buChar char="Ø"/>
            </a:pPr>
            <a:r>
              <a:rPr lang="zh-TW" altLang="en-US" sz="2800" dirty="0" smtClean="0"/>
              <a:t>同</a:t>
            </a:r>
            <a:r>
              <a:rPr lang="zh-TW" altLang="zh-TW" sz="2800" dirty="0" smtClean="0"/>
              <a:t>期</a:t>
            </a:r>
            <a:r>
              <a:rPr lang="zh-TW" altLang="zh-TW" sz="2800" dirty="0"/>
              <a:t>化對於快速肌肉收縮的動作扮演重要的角色。</a:t>
            </a:r>
            <a:endParaRPr lang="en-US" altLang="zh-TW" sz="2800" b="1" dirty="0" smtClean="0"/>
          </a:p>
        </p:txBody>
      </p:sp>
    </p:spTree>
    <p:extLst>
      <p:ext uri="{BB962C8B-B14F-4D97-AF65-F5344CB8AC3E}">
        <p14:creationId xmlns:p14="http://schemas.microsoft.com/office/powerpoint/2010/main" val="75835568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910907"/>
            <a:ext cx="8229600" cy="1143000"/>
          </a:xfrm>
        </p:spPr>
        <p:txBody>
          <a:bodyPr/>
          <a:lstStyle/>
          <a:p>
            <a:r>
              <a:rPr lang="zh-TW" altLang="zh-TW" sz="4000" b="1" dirty="0" smtClean="0">
                <a:latin typeface="微軟正黑體" panose="020B0604030504040204" pitchFamily="34" charset="-120"/>
                <a:ea typeface="微軟正黑體" panose="020B0604030504040204" pitchFamily="34" charset="-120"/>
              </a:rPr>
              <a:t>伸展</a:t>
            </a:r>
            <a:r>
              <a:rPr lang="zh-TW" altLang="zh-TW" sz="4000" b="1" dirty="0">
                <a:latin typeface="微軟正黑體" panose="020B0604030504040204" pitchFamily="34" charset="-120"/>
                <a:ea typeface="微軟正黑體" panose="020B0604030504040204" pitchFamily="34" charset="-120"/>
              </a:rPr>
              <a:t>縮短循環</a:t>
            </a: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6</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88599"/>
            <a:ext cx="8229600" cy="4222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en-US" sz="2800" b="1" dirty="0" smtClean="0"/>
              <a:t>伸展縮短循環 </a:t>
            </a:r>
            <a:r>
              <a:rPr lang="en-US" altLang="zh-TW" sz="2800" b="1" dirty="0" smtClean="0"/>
              <a:t>(stretch shortening cycle; SSC)</a:t>
            </a:r>
            <a:r>
              <a:rPr lang="en-US" altLang="zh-TW" sz="2800" dirty="0" smtClean="0"/>
              <a:t> </a:t>
            </a:r>
            <a:r>
              <a:rPr lang="zh-TW" altLang="zh-TW" sz="2800" dirty="0" smtClean="0"/>
              <a:t>被</a:t>
            </a:r>
            <a:r>
              <a:rPr lang="zh-TW" altLang="zh-TW" sz="2800" dirty="0"/>
              <a:t>定義為肌肉離心與向心作用的結合</a:t>
            </a:r>
            <a:r>
              <a:rPr lang="zh-TW" altLang="zh-TW" sz="2800" dirty="0" smtClean="0"/>
              <a:t>。</a:t>
            </a:r>
            <a:r>
              <a:rPr lang="zh-TW" altLang="zh-TW" sz="2800" dirty="0"/>
              <a:t>伸展縮導循環可視為增強式肌肉作用方式，因為肌肉向心作用之前，先產生拉長肌肉的離心作用</a:t>
            </a:r>
            <a:r>
              <a:rPr lang="zh-TW" altLang="zh-TW" sz="2800" dirty="0" smtClean="0"/>
              <a:t>。</a:t>
            </a:r>
            <a:endParaRPr lang="en-US" altLang="zh-TW" sz="2800" dirty="0" smtClean="0"/>
          </a:p>
          <a:p>
            <a:pPr>
              <a:buFont typeface="Wingdings" panose="05000000000000000000" pitchFamily="2" charset="2"/>
              <a:buChar char="Ø"/>
            </a:pPr>
            <a:r>
              <a:rPr lang="zh-TW" altLang="zh-TW" sz="2800" dirty="0"/>
              <a:t>伸展縮短循環提升了最後向心階段的</a:t>
            </a:r>
            <a:r>
              <a:rPr lang="zh-TW" altLang="zh-TW" sz="2800" dirty="0" smtClean="0"/>
              <a:t>力量</a:t>
            </a:r>
            <a:r>
              <a:rPr lang="zh-TW" altLang="en-US" sz="2800" dirty="0" smtClean="0"/>
              <a:t>，這</a:t>
            </a:r>
            <a:r>
              <a:rPr lang="zh-TW" altLang="zh-TW" sz="2800" dirty="0"/>
              <a:t>是因為離心階段儲存彈性能及引發伸展反射機制，使得肌肉獲得最適激活狀態。</a:t>
            </a:r>
            <a:endParaRPr lang="en-US" altLang="zh-TW" sz="2800" b="1" dirty="0" smtClean="0"/>
          </a:p>
        </p:txBody>
      </p:sp>
    </p:spTree>
    <p:extLst>
      <p:ext uri="{BB962C8B-B14F-4D97-AF65-F5344CB8AC3E}">
        <p14:creationId xmlns:p14="http://schemas.microsoft.com/office/powerpoint/2010/main" val="93663317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910907"/>
            <a:ext cx="8229600" cy="1143000"/>
          </a:xfrm>
        </p:spPr>
        <p:txBody>
          <a:bodyPr/>
          <a:lstStyle/>
          <a:p>
            <a:r>
              <a:rPr lang="zh-TW" altLang="zh-TW" sz="4000" b="1" dirty="0" smtClean="0">
                <a:latin typeface="微軟正黑體" panose="020B0604030504040204" pitchFamily="34" charset="-120"/>
                <a:ea typeface="微軟正黑體" panose="020B0604030504040204" pitchFamily="34" charset="-120"/>
              </a:rPr>
              <a:t>神經</a:t>
            </a:r>
            <a:r>
              <a:rPr lang="zh-TW" altLang="zh-TW" sz="4000" b="1" dirty="0">
                <a:latin typeface="微軟正黑體" panose="020B0604030504040204" pitchFamily="34" charset="-120"/>
                <a:ea typeface="微軟正黑體" panose="020B0604030504040204" pitchFamily="34" charset="-120"/>
              </a:rPr>
              <a:t>肌肉的抑制</a:t>
            </a: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7</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88598"/>
            <a:ext cx="8229600" cy="4248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神經之所以發生抑制是來自於不同肌肉及關節受器的回饋，肌肉力量會因此減損</a:t>
            </a:r>
            <a:r>
              <a:rPr lang="zh-TW" altLang="zh-TW" sz="2800" dirty="0" smtClean="0"/>
              <a:t>。</a:t>
            </a:r>
            <a:endParaRPr lang="en-US" altLang="zh-TW" sz="2800" dirty="0" smtClean="0"/>
          </a:p>
          <a:p>
            <a:pPr lvl="2">
              <a:buFont typeface="Wingdings" panose="05000000000000000000" pitchFamily="2" charset="2"/>
              <a:buChar char="ü"/>
            </a:pPr>
            <a:r>
              <a:rPr lang="zh-TW" altLang="zh-TW" sz="2800" dirty="0"/>
              <a:t>高爾基腱</a:t>
            </a:r>
            <a:r>
              <a:rPr lang="zh-TW" altLang="zh-TW" sz="2800" dirty="0" smtClean="0"/>
              <a:t>器</a:t>
            </a:r>
            <a:r>
              <a:rPr lang="zh-TW" altLang="zh-TW" sz="2800" dirty="0"/>
              <a:t>具有保護機制</a:t>
            </a:r>
            <a:endParaRPr lang="en-US" altLang="zh-TW" sz="2800" b="1" dirty="0"/>
          </a:p>
          <a:p>
            <a:pPr>
              <a:buFont typeface="Wingdings" panose="05000000000000000000" pitchFamily="2" charset="2"/>
              <a:buChar char="Ø"/>
            </a:pPr>
            <a:r>
              <a:rPr lang="zh-TW" altLang="zh-TW" sz="2800" dirty="0"/>
              <a:t>假如改變此種神經激活的保護形式，可以提高產生力量的能力</a:t>
            </a:r>
            <a:r>
              <a:rPr lang="zh-TW" altLang="zh-TW" sz="2800" dirty="0" smtClean="0"/>
              <a:t>。</a:t>
            </a:r>
            <a:endParaRPr lang="en-US" altLang="zh-TW" sz="2800" dirty="0" smtClean="0"/>
          </a:p>
          <a:p>
            <a:pPr lvl="2">
              <a:buFont typeface="Wingdings" panose="05000000000000000000" pitchFamily="2" charset="2"/>
              <a:buChar char="ü"/>
            </a:pPr>
            <a:r>
              <a:rPr lang="zh-TW" altLang="zh-TW" sz="2800" dirty="0"/>
              <a:t>經過肌力訓練後，減緩了神經抑制</a:t>
            </a:r>
            <a:r>
              <a:rPr lang="zh-TW" altLang="zh-TW" sz="2800" dirty="0" smtClean="0"/>
              <a:t>機制</a:t>
            </a:r>
            <a:r>
              <a:rPr lang="zh-TW" altLang="zh-TW" sz="2800" dirty="0"/>
              <a:t>，進而提高了力量的產生能力</a:t>
            </a:r>
            <a:endParaRPr lang="en-US" altLang="zh-TW" sz="2800" b="1" dirty="0" smtClean="0"/>
          </a:p>
        </p:txBody>
      </p:sp>
    </p:spTree>
    <p:extLst>
      <p:ext uri="{BB962C8B-B14F-4D97-AF65-F5344CB8AC3E}">
        <p14:creationId xmlns:p14="http://schemas.microsoft.com/office/powerpoint/2010/main" val="265632198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70960"/>
            <a:ext cx="8229600" cy="1143000"/>
          </a:xfrm>
        </p:spPr>
        <p:txBody>
          <a:bodyPr/>
          <a:lstStyle/>
          <a:p>
            <a:r>
              <a:rPr lang="zh-TW" altLang="zh-TW" sz="4000" b="1" dirty="0" smtClean="0">
                <a:latin typeface="微軟正黑體" panose="020B0604030504040204" pitchFamily="34" charset="-120"/>
                <a:ea typeface="微軟正黑體" panose="020B0604030504040204" pitchFamily="34" charset="-120"/>
              </a:rPr>
              <a:t>肌纖維</a:t>
            </a:r>
            <a:r>
              <a:rPr lang="zh-TW" altLang="zh-TW" sz="4000" b="1" dirty="0">
                <a:latin typeface="微軟正黑體" panose="020B0604030504040204" pitchFamily="34" charset="-120"/>
                <a:ea typeface="微軟正黑體" panose="020B0604030504040204" pitchFamily="34" charset="-120"/>
              </a:rPr>
              <a:t>類型</a:t>
            </a: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8</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488266"/>
            <a:ext cx="8229600" cy="4662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肌力與爆發力型運動員具較高百分比</a:t>
            </a:r>
            <a:r>
              <a:rPr lang="zh-TW" altLang="zh-TW" sz="2800" dirty="0" smtClean="0"/>
              <a:t>的</a:t>
            </a:r>
            <a:r>
              <a:rPr lang="en-US" altLang="zh-TW" sz="2800" dirty="0" smtClean="0"/>
              <a:t> II</a:t>
            </a:r>
            <a:r>
              <a:rPr lang="zh-TW" altLang="zh-TW" sz="2800" dirty="0" smtClean="0"/>
              <a:t>型</a:t>
            </a:r>
            <a:r>
              <a:rPr lang="zh-TW" altLang="zh-TW" sz="2800" dirty="0"/>
              <a:t>肌纖維</a:t>
            </a:r>
            <a:r>
              <a:rPr lang="en-US" altLang="zh-TW" sz="2800" dirty="0"/>
              <a:t>(</a:t>
            </a:r>
            <a:r>
              <a:rPr lang="zh-TW" altLang="zh-TW" sz="2800" dirty="0"/>
              <a:t>快縮肌</a:t>
            </a:r>
            <a:r>
              <a:rPr lang="en-US" altLang="zh-TW" sz="2800" dirty="0"/>
              <a:t>)(53-60%)</a:t>
            </a:r>
            <a:r>
              <a:rPr lang="zh-TW" altLang="zh-TW" sz="2800" dirty="0"/>
              <a:t>，這是重要的，因為此類型肌纖維對於運動員最大肌力與爆發力的產生是舉足輕重的</a:t>
            </a:r>
            <a:r>
              <a:rPr lang="zh-TW" altLang="zh-TW" sz="2800" dirty="0" smtClean="0"/>
              <a:t>。</a:t>
            </a:r>
            <a:endParaRPr lang="en-US" altLang="zh-TW" sz="2800" dirty="0" smtClean="0"/>
          </a:p>
          <a:p>
            <a:pPr lvl="2">
              <a:buFont typeface="Wingdings" panose="05000000000000000000" pitchFamily="2" charset="2"/>
              <a:buChar char="ü"/>
            </a:pPr>
            <a:r>
              <a:rPr lang="en-US" altLang="zh-TW" sz="2800" dirty="0"/>
              <a:t>II</a:t>
            </a:r>
            <a:r>
              <a:rPr lang="zh-TW" altLang="zh-TW" sz="2800" dirty="0" smtClean="0"/>
              <a:t>型肌纖維</a:t>
            </a:r>
            <a:r>
              <a:rPr lang="zh-TW" altLang="en-US" sz="2800" dirty="0" smtClean="0"/>
              <a:t>的</a:t>
            </a:r>
            <a:r>
              <a:rPr lang="zh-TW" altLang="zh-TW" sz="2800" dirty="0" smtClean="0"/>
              <a:t>百分比與抓舉</a:t>
            </a:r>
            <a:r>
              <a:rPr lang="zh-TW" altLang="en-US" sz="2800" dirty="0" smtClean="0"/>
              <a:t>、挺舉、垂直跳表現呈正相關</a:t>
            </a:r>
            <a:endParaRPr lang="en-US" altLang="zh-TW" sz="2800" b="1" dirty="0"/>
          </a:p>
          <a:p>
            <a:pPr>
              <a:buFont typeface="Wingdings" panose="05000000000000000000" pitchFamily="2" charset="2"/>
              <a:buChar char="Ø"/>
            </a:pPr>
            <a:r>
              <a:rPr lang="zh-TW" altLang="zh-TW" sz="2800" dirty="0"/>
              <a:t>具備較</a:t>
            </a:r>
            <a:r>
              <a:rPr lang="zh-TW" altLang="zh-TW" sz="2800" dirty="0" smtClean="0"/>
              <a:t>多</a:t>
            </a:r>
            <a:r>
              <a:rPr lang="en-US" altLang="zh-TW" sz="2800" dirty="0" smtClean="0"/>
              <a:t> II</a:t>
            </a:r>
            <a:r>
              <a:rPr lang="zh-TW" altLang="zh-TW" sz="2800" dirty="0" smtClean="0"/>
              <a:t>型</a:t>
            </a:r>
            <a:r>
              <a:rPr lang="zh-TW" altLang="zh-TW" sz="2800" dirty="0"/>
              <a:t>肌纖維的運動員，可以從事高水準肌力與爆發力的</a:t>
            </a:r>
            <a:r>
              <a:rPr lang="zh-TW" altLang="zh-TW" sz="2800" dirty="0" smtClean="0"/>
              <a:t>運動</a:t>
            </a:r>
            <a:endParaRPr lang="en-US" altLang="zh-TW" sz="2800" dirty="0" smtClean="0"/>
          </a:p>
          <a:p>
            <a:pPr>
              <a:buFont typeface="Wingdings" panose="05000000000000000000" pitchFamily="2" charset="2"/>
              <a:buChar char="Ø"/>
            </a:pPr>
            <a:r>
              <a:rPr lang="zh-TW" altLang="zh-TW" sz="2800" dirty="0"/>
              <a:t>具較</a:t>
            </a:r>
            <a:r>
              <a:rPr lang="zh-TW" altLang="zh-TW" sz="2800" dirty="0" smtClean="0"/>
              <a:t>多</a:t>
            </a:r>
            <a:r>
              <a:rPr lang="en-US" altLang="zh-TW" sz="2800" dirty="0" smtClean="0"/>
              <a:t> I</a:t>
            </a:r>
            <a:r>
              <a:rPr lang="zh-TW" altLang="zh-TW" sz="2800" dirty="0" smtClean="0"/>
              <a:t>型</a:t>
            </a:r>
            <a:r>
              <a:rPr lang="zh-TW" altLang="zh-TW" sz="2800" dirty="0"/>
              <a:t>肌纖維的運動員，則善於參與耐力型運動比賽。</a:t>
            </a:r>
            <a:endParaRPr lang="en-US" altLang="zh-TW" sz="2800" b="1" dirty="0" smtClean="0"/>
          </a:p>
        </p:txBody>
      </p:sp>
    </p:spTree>
    <p:extLst>
      <p:ext uri="{BB962C8B-B14F-4D97-AF65-F5344CB8AC3E}">
        <p14:creationId xmlns:p14="http://schemas.microsoft.com/office/powerpoint/2010/main" val="109311339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910907"/>
            <a:ext cx="8229600" cy="1143000"/>
          </a:xfrm>
        </p:spPr>
        <p:txBody>
          <a:bodyPr/>
          <a:lstStyle/>
          <a:p>
            <a:r>
              <a:rPr lang="zh-TW" altLang="zh-TW" sz="4000" b="1" dirty="0" smtClean="0">
                <a:latin typeface="微軟正黑體" panose="020B0604030504040204" pitchFamily="34" charset="-120"/>
                <a:ea typeface="微軟正黑體" panose="020B0604030504040204" pitchFamily="34" charset="-120"/>
              </a:rPr>
              <a:t>肌肉</a:t>
            </a:r>
            <a:r>
              <a:rPr lang="zh-TW" altLang="zh-TW" sz="4000" b="1" dirty="0">
                <a:latin typeface="微軟正黑體" panose="020B0604030504040204" pitchFamily="34" charset="-120"/>
                <a:ea typeface="微軟正黑體" panose="020B0604030504040204" pitchFamily="34" charset="-120"/>
              </a:rPr>
              <a:t>肥大</a:t>
            </a: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9</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88599"/>
            <a:ext cx="8229600" cy="3273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肌肉橫斷面積的增加是因為經過訓練，使得</a:t>
            </a:r>
            <a:r>
              <a:rPr lang="zh-TW" altLang="zh-TW" sz="2800" b="1" dirty="0"/>
              <a:t>肌肉</a:t>
            </a:r>
            <a:r>
              <a:rPr lang="zh-TW" altLang="zh-TW" sz="2800" b="1" dirty="0" smtClean="0"/>
              <a:t>肥大</a:t>
            </a:r>
            <a:r>
              <a:rPr lang="en-US" altLang="zh-TW" sz="2800" b="1" dirty="0" smtClean="0"/>
              <a:t> (hypertrophy)</a:t>
            </a:r>
            <a:r>
              <a:rPr lang="zh-TW" altLang="zh-TW" sz="2800" dirty="0" smtClean="0"/>
              <a:t>。</a:t>
            </a:r>
            <a:endParaRPr lang="en-US" altLang="zh-TW" sz="2800" dirty="0" smtClean="0"/>
          </a:p>
          <a:p>
            <a:pPr>
              <a:buFont typeface="Wingdings" panose="05000000000000000000" pitchFamily="2" charset="2"/>
              <a:buChar char="Ø"/>
            </a:pPr>
            <a:r>
              <a:rPr lang="zh-TW" altLang="zh-TW" sz="2800" dirty="0"/>
              <a:t>肌肉橫斷面積的增加，進而提高了肌肉中的收縮單位，因此提高產生力量的能力</a:t>
            </a:r>
            <a:r>
              <a:rPr lang="zh-TW" altLang="zh-TW" sz="2800" dirty="0" smtClean="0"/>
              <a:t>。</a:t>
            </a:r>
            <a:endParaRPr lang="en-US" altLang="zh-TW" sz="2800" dirty="0" smtClean="0"/>
          </a:p>
          <a:p>
            <a:pPr>
              <a:buFont typeface="Wingdings" panose="05000000000000000000" pitchFamily="2" charset="2"/>
              <a:buChar char="Ø"/>
            </a:pPr>
            <a:r>
              <a:rPr lang="en-US" altLang="zh-TW" sz="2800" dirty="0"/>
              <a:t>II</a:t>
            </a:r>
            <a:r>
              <a:rPr lang="zh-TW" altLang="zh-TW" sz="2800" dirty="0"/>
              <a:t>型</a:t>
            </a:r>
            <a:r>
              <a:rPr lang="zh-TW" altLang="zh-TW" sz="2800" dirty="0" smtClean="0"/>
              <a:t>肌纖維</a:t>
            </a:r>
            <a:r>
              <a:rPr lang="zh-TW" altLang="zh-TW" sz="2800" dirty="0"/>
              <a:t>具有較佳的可塑性，因為經由訓練後，肌肉生成速率較快。</a:t>
            </a:r>
          </a:p>
          <a:p>
            <a:pPr>
              <a:buFont typeface="Wingdings" panose="05000000000000000000" pitchFamily="2" charset="2"/>
              <a:buChar char="Ø"/>
            </a:pPr>
            <a:endParaRPr lang="en-US" altLang="zh-TW" sz="2800" b="1" dirty="0" smtClean="0"/>
          </a:p>
        </p:txBody>
      </p:sp>
    </p:spTree>
    <p:extLst>
      <p:ext uri="{BB962C8B-B14F-4D97-AF65-F5344CB8AC3E}">
        <p14:creationId xmlns:p14="http://schemas.microsoft.com/office/powerpoint/2010/main" val="156114189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教育部體育署">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4_Business design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教育部體育署" id="{7C825ACC-1CE8-4018-B3AF-D5C6F65753A7}" vid="{A2F0CE34-1376-4303-AE44-B59EE69E2E56}"/>
    </a:ext>
  </a:extLst>
</a:theme>
</file>

<file path=ppt/theme/theme2.xml><?xml version="1.0" encoding="utf-8"?>
<a:theme xmlns:a="http://schemas.openxmlformats.org/drawingml/2006/main" name="5_Business design slide">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4_Business design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教育部體育署</Template>
  <TotalTime>1150</TotalTime>
  <Words>612</Words>
  <Application>Microsoft Office PowerPoint</Application>
  <PresentationFormat>如螢幕大小 (4:3)</PresentationFormat>
  <Paragraphs>61</Paragraphs>
  <Slides>9</Slides>
  <Notes>9</Notes>
  <HiddenSlides>0</HiddenSlides>
  <MMClips>0</MMClips>
  <ScaleCrop>false</ScaleCrop>
  <HeadingPairs>
    <vt:vector size="4" baseType="variant">
      <vt:variant>
        <vt:lpstr>佈景主題</vt:lpstr>
      </vt:variant>
      <vt:variant>
        <vt:i4>2</vt:i4>
      </vt:variant>
      <vt:variant>
        <vt:lpstr>投影片標題</vt:lpstr>
      </vt:variant>
      <vt:variant>
        <vt:i4>9</vt:i4>
      </vt:variant>
    </vt:vector>
  </HeadingPairs>
  <TitlesOfParts>
    <vt:vector size="11" baseType="lpstr">
      <vt:lpstr>教育部體育署</vt:lpstr>
      <vt:lpstr>5_Business design slide</vt:lpstr>
      <vt:lpstr>優秀運動選手學業學習 E 化計畫</vt:lpstr>
      <vt:lpstr>本講綱要</vt:lpstr>
      <vt:lpstr>運動單位徵召</vt:lpstr>
      <vt:lpstr>運動單位激發頻率</vt:lpstr>
      <vt:lpstr>運動單位同期化作用</vt:lpstr>
      <vt:lpstr>伸展縮短循環</vt:lpstr>
      <vt:lpstr>神經肌肉的抑制</vt:lpstr>
      <vt:lpstr>肌纖維類型</vt:lpstr>
      <vt:lpstr>肌肉肥大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chinghung</dc:creator>
  <cp:lastModifiedBy>user</cp:lastModifiedBy>
  <cp:revision>138</cp:revision>
  <cp:lastPrinted>2018-02-11T15:51:33Z</cp:lastPrinted>
  <dcterms:created xsi:type="dcterms:W3CDTF">2018-01-09T03:57:38Z</dcterms:created>
  <dcterms:modified xsi:type="dcterms:W3CDTF">2018-08-14T09:27:59Z</dcterms:modified>
</cp:coreProperties>
</file>