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2" r:id="rId5"/>
    <p:sldId id="264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7" autoAdjust="0"/>
    <p:restoredTop sz="93142" autoAdjust="0"/>
  </p:normalViewPr>
  <p:slideViewPr>
    <p:cSldViewPr snapToGrid="0" snapToObjects="1">
      <p:cViewPr varScale="1">
        <p:scale>
          <a:sx n="122" d="100"/>
          <a:sy n="122" d="100"/>
        </p:scale>
        <p:origin x="208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444C4-CB1E-4484-9A08-4FD2B4D82152}" type="datetimeFigureOut">
              <a:rPr lang="zh-TW" altLang="en-US" smtClean="0"/>
              <a:t>2018/7/1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866D2-F8EC-4544-9886-F1DAFB1B309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0662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6489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5ABC76B-3ED9-47D8-8591-ECED824A4C83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5B4B0CA-17C1-4B6B-BA1C-90A3D6D7674E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D4114FA-E65D-4193-B0C9-FD76A6C7DF75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455B46-1F14-4084-8B5A-A1D2CC51D536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F8BAFD4-53FB-40C8-B0C2-8D4EED4AA8F2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218045B-15AE-4109-8047-B14268C3A58C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F40A257-318A-4AF3-9900-0309C23226F6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D895C06-B36B-49D8-B8B7-FEE1ADC25145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A6363DD-E999-4A1E-9B35-E80D982692FC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C4E27ED-3359-49E0-9574-0DDBFB916DE4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30EEACC-6C51-4C60-8904-8D2F162D9EC8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15AD0298-915F-4F2D-9164-73745EBCB197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chungyi\Pictures\&#28779;&#36554;&#36942;&#23665;&#27934;.mp4" TargetMode="External"/><Relationship Id="rId4" Type="http://schemas.openxmlformats.org/officeDocument/2006/relationships/hyperlink" Target="https://www.youtube.com/watch?v=zAXw3O6mpRA" TargetMode="External"/><Relationship Id="rId5" Type="http://schemas.openxmlformats.org/officeDocument/2006/relationships/hyperlink" Target="file:///C:\Users\chungyi\Pictures\&#27138;&#36259;&#21270;&#25490;&#29699;.mp4" TargetMode="External"/><Relationship Id="rId6" Type="http://schemas.openxmlformats.org/officeDocument/2006/relationships/hyperlink" Target="https://www.youtube.com/watch?v=5fA9ap74e3U" TargetMode="External"/><Relationship Id="rId7" Type="http://schemas.openxmlformats.org/officeDocument/2006/relationships/hyperlink" Target="file:///C:\Users\chungyi\Downloads\videoplayback%20(1).mp4" TargetMode="External"/><Relationship Id="rId8" Type="http://schemas.openxmlformats.org/officeDocument/2006/relationships/hyperlink" Target="https://www.youtube.com/watch?v=TaOyWeanwh8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_Aj6xbUAMg8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運動與遊戲</a:t>
            </a:r>
            <a:endParaRPr 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吳忠誼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xmlns="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17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7BDF0A8-31EE-A54A-8105-457C1BAC3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四、現代的遊戲理論</a:t>
            </a:r>
            <a: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6992E6B-5A0B-154C-B3C2-1C6D9237E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3383"/>
            <a:ext cx="8229600" cy="4525959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懷金格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Johan Huizinga, 1882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－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1945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（遊戲的人）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歷史文化史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凱窪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Roger </a:t>
            </a:r>
            <a:r>
              <a:rPr lang="en-US" altLang="zh-TW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Caillois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1913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－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1978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Man, Play and Game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（人類、 遊戲與比賽）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社會學人類學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872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DD7A715-A50A-184B-B127-D6DF5CBC8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04" y="1613079"/>
            <a:ext cx="8783391" cy="3358165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懷金格的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（遊戲的人）根本觀念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人類為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智慧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之靈（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Sapiens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人類為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創造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之靈（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Faber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人類為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遊戲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之靈（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482D2991-296A-9848-B429-3E2CF86D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四、現代的遊戲理論</a:t>
            </a:r>
            <a: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FE2E7DF-58EF-3549-9ECD-5F5E5B683FF7}"/>
              </a:ext>
            </a:extLst>
          </p:cNvPr>
          <p:cNvSpPr/>
          <p:nvPr/>
        </p:nvSpPr>
        <p:spPr>
          <a:xfrm>
            <a:off x="1355500" y="4971244"/>
            <a:ext cx="643299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三位一體，且以遊戲為重</a:t>
            </a:r>
          </a:p>
          <a:p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33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DD7A715-A50A-184B-B127-D6DF5CBC8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04" y="1613079"/>
            <a:ext cx="8783391" cy="3358165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懷金格的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（遊戲的人）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一切文化都起源於遊戲  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482D2991-296A-9848-B429-3E2CF86D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四、現代的遊戲理論</a:t>
            </a:r>
            <a: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8BF6F0DE-1315-164F-BCB6-91B5127ABE59}"/>
              </a:ext>
            </a:extLst>
          </p:cNvPr>
          <p:cNvSpPr/>
          <p:nvPr/>
        </p:nvSpPr>
        <p:spPr>
          <a:xfrm>
            <a:off x="557010" y="3581797"/>
            <a:ext cx="80299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儀式在神聖遊戲中成長：詩歌乃誕生於並在遊戲裡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滋養：音樂與舞蹈是純粹的遊戲：智慧與哲學是語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言文字的展現，其形式則源於神祕性的競賽：戰事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的規則，高尚生活的風範，乃建立於遊戲模式。                                 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Huizinga, 1955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173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622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DD7A715-A50A-184B-B127-D6DF5CBC8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04" y="1417640"/>
            <a:ext cx="8783391" cy="3358165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懷金格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認為遊戲具備的特質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形式特質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自由的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非日常性的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有時空限制的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功能特質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8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歡愉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競賽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競爭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8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神秘性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的展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演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表現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根本特質－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樂趣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fun element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482D2991-296A-9848-B429-3E2CF86D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26723"/>
            <a:ext cx="8229600" cy="1143000"/>
          </a:xfrm>
        </p:spPr>
        <p:txBody>
          <a:bodyPr/>
          <a:lstStyle/>
          <a:p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四、現代的遊戲理論</a:t>
            </a:r>
            <a: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680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DD7A715-A50A-184B-B127-D6DF5CBC8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03" y="1269723"/>
            <a:ext cx="8783391" cy="3358165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懷金格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對形式特質的描述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自願的、多餘的、分外的、不是</a:t>
            </a:r>
            <a:r>
              <a:rPr lang="zh-TW" altLang="en-US" sz="24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工作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非日常性的、僅是</a:t>
            </a:r>
            <a:r>
              <a:rPr lang="zh-TW" altLang="en-US" sz="24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模仿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、純為</a:t>
            </a:r>
            <a:r>
              <a:rPr lang="zh-TW" altLang="en-US" sz="24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樂趣</a:t>
            </a:r>
            <a:endParaRPr lang="en-US" altLang="zh-TW" sz="2400" dirty="0">
              <a:solidFill>
                <a:srgbClr val="FF2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遊戲與嚴肅間是流動的歷程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是無生產性的、是暫時的、是自我滿足的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遊戲產生秩序、遊戲是</a:t>
            </a:r>
            <a:r>
              <a:rPr lang="zh-TW" altLang="en-US" sz="24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秩序</a:t>
            </a:r>
            <a:endParaRPr lang="en-US" altLang="zh-TW" sz="2400" dirty="0">
              <a:solidFill>
                <a:srgbClr val="FF2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是在迷惘的生活或不完美世界中暫時的完美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有追求美感的趨勢、是對稱的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是以「</a:t>
            </a:r>
            <a:r>
              <a:rPr lang="zh-TW" altLang="en-US" sz="24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符咒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」迷惑我們，令人神魂顛倒的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遊戲是緊張的、不確定性的、機率的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遊戲團體有意趨向永久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482D2991-296A-9848-B429-3E2CF86D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0"/>
            <a:ext cx="8229600" cy="1143000"/>
          </a:xfrm>
        </p:spPr>
        <p:txBody>
          <a:bodyPr/>
          <a:lstStyle/>
          <a:p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四、現代的遊戲理論</a:t>
            </a:r>
            <a: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926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9696" y="1702942"/>
            <a:ext cx="8604607" cy="4471827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000" dirty="0" smtClean="0"/>
              <a:t>劉一民</a:t>
            </a:r>
            <a:r>
              <a:rPr lang="zh-TW" altLang="zh-TW" sz="2000" dirty="0"/>
              <a:t>（</a:t>
            </a:r>
            <a:r>
              <a:rPr lang="en-US" altLang="zh-TW" sz="2000" dirty="0"/>
              <a:t>1991</a:t>
            </a:r>
            <a:r>
              <a:rPr lang="zh-TW" altLang="zh-TW" sz="2000" dirty="0"/>
              <a:t>）。運動哲學研究－遊戲、運動與人生。台北市：師大書苑。</a:t>
            </a:r>
          </a:p>
          <a:p>
            <a:pPr marL="0" indent="0">
              <a:buNone/>
            </a:pPr>
            <a:r>
              <a:rPr lang="zh-TW" altLang="zh-TW" sz="2000" dirty="0" smtClean="0"/>
              <a:t>劉一民</a:t>
            </a:r>
            <a:r>
              <a:rPr lang="zh-TW" altLang="zh-TW" sz="2000" dirty="0"/>
              <a:t>（</a:t>
            </a:r>
            <a:r>
              <a:rPr lang="en-US" altLang="zh-TW" sz="2000" dirty="0"/>
              <a:t>2005</a:t>
            </a:r>
            <a:r>
              <a:rPr lang="zh-TW" altLang="zh-TW" sz="2000" dirty="0"/>
              <a:t>）。運動哲學新論－實踐知識的想像痕跡。台北市：師大書苑。</a:t>
            </a:r>
          </a:p>
          <a:p>
            <a:pPr marL="0" indent="0">
              <a:buNone/>
            </a:pPr>
            <a:r>
              <a:rPr lang="zh-TW" altLang="en-US" sz="2000" dirty="0" smtClean="0"/>
              <a:t>劉一民</a:t>
            </a:r>
            <a:r>
              <a:rPr lang="zh-TW" altLang="zh-TW" sz="2000" dirty="0" smtClean="0"/>
              <a:t>（</a:t>
            </a:r>
            <a:r>
              <a:rPr lang="en-US" altLang="zh-TW" sz="2000" dirty="0" smtClean="0"/>
              <a:t>2009</a:t>
            </a:r>
            <a:r>
              <a:rPr lang="zh-TW" altLang="zh-TW" sz="2000" dirty="0" smtClean="0"/>
              <a:t>）。</a:t>
            </a:r>
            <a:r>
              <a:rPr lang="zh-TW" altLang="en-US" sz="2000" dirty="0" smtClean="0"/>
              <a:t>遊戲與文化。發表至關渡講堂，遊戲文化與人生。</a:t>
            </a:r>
            <a:endParaRPr lang="en-US" altLang="zh-TW" sz="2000" dirty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spcBef>
                <a:spcPts val="0"/>
              </a:spcBef>
              <a:buSzTx/>
              <a:buNone/>
            </a:pPr>
            <a:r>
              <a:rPr lang="zh-TW" altLang="en-US" sz="2000" dirty="0"/>
              <a:t>附註：</a:t>
            </a:r>
            <a:r>
              <a:rPr lang="en-US" altLang="zh-TW" sz="2000" dirty="0"/>
              <a:t>PPT</a:t>
            </a:r>
            <a:r>
              <a:rPr lang="zh-TW" altLang="en-US" sz="2000" dirty="0"/>
              <a:t>中相關圖片皆透過</a:t>
            </a:r>
            <a:r>
              <a:rPr lang="en-US" altLang="zh-TW" sz="2000" dirty="0"/>
              <a:t>Google</a:t>
            </a:r>
            <a:r>
              <a:rPr lang="zh-TW" altLang="en-US" sz="2000" dirty="0"/>
              <a:t>搜尋獲得（</a:t>
            </a:r>
            <a:r>
              <a:rPr lang="en-US" altLang="zh-TW" sz="2000" dirty="0"/>
              <a:t>2018.6.10</a:t>
            </a:r>
            <a:r>
              <a:rPr lang="zh-TW" altLang="en-US" sz="2000" dirty="0"/>
              <a:t>搜尋）</a:t>
            </a:r>
            <a:endParaRPr lang="zh-TW" altLang="zh-TW" sz="2000" dirty="0"/>
          </a:p>
          <a:p>
            <a:pPr marL="0" lvl="0" indent="0">
              <a:spcBef>
                <a:spcPts val="0"/>
              </a:spcBef>
              <a:buSzTx/>
              <a:buNone/>
            </a:pP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43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運動與遊戲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～第一部分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07138" y="1946693"/>
            <a:ext cx="8233782" cy="3775442"/>
          </a:xfrm>
        </p:spPr>
        <p:txBody>
          <a:bodyPr/>
          <a:lstStyle/>
          <a:p>
            <a:pPr algn="l"/>
            <a:r>
              <a:rPr lang="zh-TW" altLang="en-US" sz="36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遊戲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與運動現象的內外關聯</a:t>
            </a:r>
            <a:endParaRPr lang="en-US" altLang="zh-TW" sz="36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36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什麼是遊戲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傳統的遊戲理論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現代的遊戲理論</a:t>
            </a:r>
            <a:r>
              <a:rPr lang="en-US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懷金格的遊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3600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戲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理論簡介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charset="0"/>
            </a:endParaRPr>
          </a:p>
          <a:p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en-US" altLang="zh-TW" smtClean="0"/>
              <a:t>2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FDE8352-1CD4-4EBA-B695-96AF53D96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一、遊戲與運動現象的內外關聯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C80DCF9-3E28-439F-BE99-2C7D1AF77BB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308872"/>
          </a:xfrm>
        </p:spPr>
        <p:txBody>
          <a:bodyPr>
            <a:spAutoFit/>
          </a:bodyPr>
          <a:lstStyle/>
          <a:p>
            <a:pPr marL="433287" indent="-210053" defTabSz="321457">
              <a:spcBef>
                <a:spcPts val="0"/>
              </a:spcBef>
              <a:defRPr sz="34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生活安定為必要條件</a:t>
            </a:r>
          </a:p>
          <a:p>
            <a:pPr marL="745815" lvl="1" indent="-210053" defTabSz="321457">
              <a:spcBef>
                <a:spcPts val="0"/>
              </a:spcBef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以人類生命層面而言：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5762" lvl="1" indent="0" defTabSz="321457">
              <a:spcBef>
                <a:spcPts val="0"/>
              </a:spcBef>
              <a:buNone/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生命的維持（食物的獲得、居住場所）</a:t>
            </a:r>
          </a:p>
          <a:p>
            <a:pPr marL="745815" lvl="1" indent="-210053" defTabSz="321457">
              <a:spcBef>
                <a:spcPts val="0"/>
              </a:spcBef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以生活層面而言：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5762" lvl="1" indent="0" defTabSz="321457">
              <a:spcBef>
                <a:spcPts val="0"/>
              </a:spcBef>
              <a:buNone/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 勞動＝體育？</a:t>
            </a:r>
            <a:endParaRPr lang="en-US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5762" lvl="1" indent="0" defTabSz="321457">
              <a:spcBef>
                <a:spcPts val="0"/>
              </a:spcBef>
              <a:buNone/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5765" indent="-210053" defTabSz="321457">
              <a:spcBef>
                <a:spcPts val="0"/>
              </a:spcBef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CN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生活保障與謀生活動</a:t>
            </a:r>
            <a:endParaRPr lang="zh-TW" altLang="en-US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5815" lvl="1" indent="-210053" defTabSz="321457">
              <a:spcBef>
                <a:spcPts val="0"/>
              </a:spcBef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有計畫性的謀生活動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5815" lvl="1" indent="-210053" defTabSz="321457">
              <a:spcBef>
                <a:spcPts val="0"/>
              </a:spcBef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無計畫性的謀生活動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3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E40DFB6-60EB-314F-8383-1C4FF264C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一、遊戲與運動現象的內外關聯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8BB0972-3C3E-424A-ADF9-ECDF309DF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1229" indent="-397995" defTabSz="321457">
              <a:spcBef>
                <a:spcPts val="0"/>
              </a:spcBef>
              <a:defRPr sz="36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身體活動的階層性－勞動的過程不同，所產生的社會階層性</a:t>
            </a:r>
          </a:p>
          <a:p>
            <a:pPr marL="933757" lvl="1" indent="-397995" defTabSz="321457">
              <a:spcBef>
                <a:spcPts val="0"/>
              </a:spcBef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領導階級（有錢有閒階級）</a:t>
            </a:r>
          </a:p>
          <a:p>
            <a:pPr marL="933757" lvl="1" indent="-397995" defTabSz="321457">
              <a:spcBef>
                <a:spcPts val="0"/>
              </a:spcBef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被領導階級：進入農業時期後產生了反轉，因食物的增加與堆積，人們開始有餘力從事勞動以外的身體活動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33757" lvl="1" indent="-397995" defTabSz="321457">
              <a:spcBef>
                <a:spcPts val="0"/>
              </a:spcBef>
              <a:defRPr sz="30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1229" indent="-397995" defTabSz="321457">
              <a:spcBef>
                <a:spcPts val="0"/>
              </a:spcBef>
              <a:defRPr sz="36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閒暇時間的獲得：</a:t>
            </a:r>
            <a:endParaRPr lang="en-US" altLang="zh-TW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23234" indent="0" defTabSz="321457">
              <a:spcBef>
                <a:spcPts val="0"/>
              </a:spcBef>
              <a:buNone/>
              <a:defRPr sz="36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產生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了人類的</a:t>
            </a:r>
            <a:r>
              <a:rPr lang="zh-TW" altLang="en-US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休閒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遊戲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性格</a:t>
            </a: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935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A5A4779-B88B-3945-BD25-E9090ED56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一、遊戲與運動現象的內外關聯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4FFD31A-B732-2940-811C-8FE382371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005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進入身體活動：體育與遊戲的現身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戰鬥活動與身體鍛鍊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娛樂活動與情緒表達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美感欣賞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動態型觀賞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競技活動與能力展示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戰鬥場上：為自己生存而致他人於死地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運動競技：自我能力的展現，勝利榮譽的滿足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BC2EB7FB-799B-9344-98CD-B3F9E211F440}"/>
              </a:ext>
            </a:extLst>
          </p:cNvPr>
          <p:cNvSpPr txBox="1"/>
          <p:nvPr/>
        </p:nvSpPr>
        <p:spPr>
          <a:xfrm>
            <a:off x="1068477" y="5600701"/>
            <a:ext cx="7007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有序地制度被建構、慾望與情感的追求出現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FA5298A7-2E46-7D4C-BF10-D4D11C4A82DE}"/>
              </a:ext>
            </a:extLst>
          </p:cNvPr>
          <p:cNvSpPr txBox="1"/>
          <p:nvPr/>
        </p:nvSpPr>
        <p:spPr>
          <a:xfrm>
            <a:off x="6019800" y="292100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遊戲原型</a:t>
            </a:r>
          </a:p>
        </p:txBody>
      </p:sp>
      <p:sp>
        <p:nvSpPr>
          <p:cNvPr id="8" name="弧形向右鍵 7">
            <a:extLst>
              <a:ext uri="{FF2B5EF4-FFF2-40B4-BE49-F238E27FC236}">
                <a16:creationId xmlns:a16="http://schemas.microsoft.com/office/drawing/2014/main" xmlns="" id="{BAB614A2-090A-0041-AA77-4BC412EF470F}"/>
              </a:ext>
            </a:extLst>
          </p:cNvPr>
          <p:cNvSpPr/>
          <p:nvPr/>
        </p:nvSpPr>
        <p:spPr>
          <a:xfrm rot="10800000">
            <a:off x="8075522" y="3156280"/>
            <a:ext cx="731926" cy="277462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28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E446A03-5371-EC4A-ADE4-E61214C76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二、什麼是遊戲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82616E3-9715-9A41-8549-347DA5620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03300" indent="-685800" defTabSz="457200">
              <a:spcBef>
                <a:spcPts val="2000"/>
              </a:spcBef>
              <a:buFont typeface="Wingdings" pitchFamily="2" charset="2"/>
              <a:buChar char="l"/>
              <a:defRPr sz="46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36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你認為的遊戲是？？</a:t>
            </a:r>
          </a:p>
          <a:p>
            <a:pPr marL="1803400" lvl="2" indent="-685800" defTabSz="457200">
              <a:spcBef>
                <a:spcPts val="2000"/>
              </a:spcBef>
              <a:buFont typeface="Wingdings" pitchFamily="2" charset="2"/>
              <a:buChar char="l"/>
              <a:defRPr sz="46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LOL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hlinkClick r:id="rId2"/>
            </a:endParaRPr>
          </a:p>
          <a:p>
            <a:pPr marL="1803400" lvl="2" indent="-685800" defTabSz="457200">
              <a:spcBef>
                <a:spcPts val="2000"/>
              </a:spcBef>
              <a:buFont typeface="Wingdings" pitchFamily="2" charset="2"/>
              <a:buChar char="l"/>
              <a:defRPr sz="46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火車</a:t>
            </a:r>
            <a:r>
              <a:rPr lang="zh-TW" altLang="en-US" sz="2800" u="sng" dirty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file"/>
              </a:rPr>
              <a:t>過山洞</a:t>
            </a:r>
            <a:endParaRPr lang="zh-TW" altLang="en-US" sz="2800" u="sng" dirty="0">
              <a:latin typeface="標楷體" panose="03000509000000000000" pitchFamily="65" charset="-120"/>
              <a:ea typeface="標楷體" panose="03000509000000000000" pitchFamily="65" charset="-120"/>
              <a:hlinkClick r:id="rId4"/>
            </a:endParaRPr>
          </a:p>
          <a:p>
            <a:pPr marL="1803400" lvl="2" indent="-685800" defTabSz="457200">
              <a:spcBef>
                <a:spcPts val="2000"/>
              </a:spcBef>
              <a:buFont typeface="Wingdings" pitchFamily="2" charset="2"/>
              <a:buChar char="l"/>
              <a:defRPr sz="46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file"/>
              </a:rPr>
              <a:t>樂趣</a:t>
            </a:r>
            <a:r>
              <a:rPr lang="zh-TW" altLang="en-US" sz="2800" u="sng" dirty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file"/>
              </a:rPr>
              <a:t>化排球課程</a:t>
            </a:r>
            <a:endParaRPr lang="zh-TW" altLang="en-US" sz="2800" u="sng" dirty="0">
              <a:latin typeface="標楷體" panose="03000509000000000000" pitchFamily="65" charset="-120"/>
              <a:ea typeface="標楷體" panose="03000509000000000000" pitchFamily="65" charset="-120"/>
              <a:hlinkClick r:id="rId6"/>
            </a:endParaRPr>
          </a:p>
          <a:p>
            <a:pPr marL="1803400" lvl="2" indent="-685800" defTabSz="457200">
              <a:spcBef>
                <a:spcPts val="2000"/>
              </a:spcBef>
              <a:buFont typeface="Wingdings" pitchFamily="2" charset="2"/>
              <a:buChar char="l"/>
              <a:defRPr sz="46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7" action="ppaction://hlinkfile"/>
              </a:rPr>
              <a:t>疊羅漢</a:t>
            </a:r>
            <a:endParaRPr lang="zh-TW" altLang="en-US" sz="2800" u="sng" dirty="0">
              <a:latin typeface="標楷體" panose="03000509000000000000" pitchFamily="65" charset="-120"/>
              <a:ea typeface="標楷體" panose="03000509000000000000" pitchFamily="65" charset="-120"/>
              <a:hlinkClick r:id="rId8"/>
            </a:endParaRPr>
          </a:p>
          <a:p>
            <a:pPr marL="1803400" lvl="2" indent="-685800" defTabSz="457200">
              <a:spcBef>
                <a:spcPts val="2000"/>
              </a:spcBef>
              <a:buFont typeface="Wingdings" pitchFamily="2" charset="2"/>
              <a:buChar char="l"/>
              <a:defRPr sz="46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………………………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546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493E95D-4BCA-4145-81E4-CBB891D06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二、什麼是遊戲</a:t>
            </a:r>
            <a:r>
              <a:rPr kumimoji="1"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44B1C40-15E7-4B4D-9EB5-EA9193F48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1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小孩子玩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得活動：兒戲、嬉戲、「無聊」的把戲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不正經的態度：玩耍、戲謔的行為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各種網路遊戲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傳說對決、荒野行動、天堂、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LOL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、神魔之塔、暗黑破壞神、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CS………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不重要的活動（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V.S 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工作、愛情、語言、權力、宗教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不同文化的觀點：東西方、不同民族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36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E5103CD-F773-5145-AA52-21D5638FC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二、什麼是遊戲</a:t>
            </a: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24130FD-D816-D746-A852-78974A150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理論家的想法</a:t>
            </a:r>
            <a:endParaRPr kumimoji="1"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不是小孩專屬，是在每個人身上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表面上看似戲謔，實際上很正經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是從古至今人類文明的表現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是人類必然發展的現象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077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8A899BA-0276-8543-8DC8-C46533EA2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三、傳統的遊戲理論</a:t>
            </a:r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393202E-1DB1-614B-8B11-8C17C706B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525959"/>
          </a:xfrm>
        </p:spPr>
        <p:txBody>
          <a:bodyPr/>
          <a:lstStyle/>
          <a:p>
            <a:r>
              <a:rPr lang="zh-TW" altLang="en-US" sz="36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古典的遊戲理論</a:t>
            </a:r>
            <a:r>
              <a:rPr lang="zh-TW" altLang="en-US" sz="20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－本能、動機、實用、教育的觀點</a:t>
            </a:r>
            <a:endParaRPr lang="en-US" altLang="zh-TW" sz="20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本能說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演化說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精力過盛說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準備說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休閒說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治療說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昇華、淨化說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學習說</a:t>
            </a:r>
          </a:p>
          <a:p>
            <a:endParaRPr kumimoji="1"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768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1458</TotalTime>
  <Words>924</Words>
  <Application>Microsoft Macintosh PowerPoint</Application>
  <PresentationFormat>如螢幕大小 (4:3)</PresentationFormat>
  <Paragraphs>136</Paragraphs>
  <Slides>15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Calibri</vt:lpstr>
      <vt:lpstr>Kaiti TC Regular</vt:lpstr>
      <vt:lpstr>Times New Roman</vt:lpstr>
      <vt:lpstr>Wingdings</vt:lpstr>
      <vt:lpstr>新細明體</vt:lpstr>
      <vt:lpstr>標楷體</vt:lpstr>
      <vt:lpstr>Arial</vt:lpstr>
      <vt:lpstr>課程名稱</vt:lpstr>
      <vt:lpstr>運動與遊戲</vt:lpstr>
      <vt:lpstr>運動與遊戲～第一部分</vt:lpstr>
      <vt:lpstr>一、遊戲與運動現象的內外關聯</vt:lpstr>
      <vt:lpstr>一、遊戲與運動現象的內外關聯</vt:lpstr>
      <vt:lpstr>一、遊戲與運動現象的內外關聯</vt:lpstr>
      <vt:lpstr>二、什麼是遊戲</vt:lpstr>
      <vt:lpstr>二、什麼是遊戲（本文取自劉一民 身體文化講堂講義）</vt:lpstr>
      <vt:lpstr>二、什麼是遊戲（本文取自劉一民 身體文化講堂講義）</vt:lpstr>
      <vt:lpstr>三、傳統的遊戲理論 （本文取自劉一民 身體文化講堂講義）</vt:lpstr>
      <vt:lpstr>四、現代的遊戲理論 （本文取自劉一民 身體文化講堂講義）</vt:lpstr>
      <vt:lpstr>四、現代的遊戲理論 （本文取自劉一民 身體文化講堂講義）</vt:lpstr>
      <vt:lpstr>四、現代的遊戲理論 （本文取自劉一民 身體文化講堂講義）</vt:lpstr>
      <vt:lpstr>四、現代的遊戲理論 （本文取自劉一民 身體文化講堂講義）</vt:lpstr>
      <vt:lpstr>四、現代的遊戲理論 （本文取自劉一民 身體文化講堂講義）</vt:lpstr>
      <vt:lpstr>參考文獻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使用者</cp:lastModifiedBy>
  <cp:revision>38</cp:revision>
  <dcterms:created xsi:type="dcterms:W3CDTF">2017-11-07T02:54:43Z</dcterms:created>
  <dcterms:modified xsi:type="dcterms:W3CDTF">2018-07-01T04:14:37Z</dcterms:modified>
</cp:coreProperties>
</file>