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59" r:id="rId4"/>
    <p:sldId id="262" r:id="rId5"/>
    <p:sldId id="264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27" autoAdjust="0"/>
    <p:restoredTop sz="93142" autoAdjust="0"/>
  </p:normalViewPr>
  <p:slideViewPr>
    <p:cSldViewPr snapToGrid="0" snapToObjects="1">
      <p:cViewPr varScale="1">
        <p:scale>
          <a:sx n="122" d="100"/>
          <a:sy n="122" d="100"/>
        </p:scale>
        <p:origin x="2088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444C4-CB1E-4484-9A08-4FD2B4D82152}" type="datetimeFigureOut">
              <a:rPr lang="zh-TW" altLang="en-US" smtClean="0"/>
              <a:t>2018/7/1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4866D2-F8EC-4544-9886-F1DAFB1B30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0662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7ED9C-2399-5643-8AC5-2A6AC21F2DC0}" type="slidenum">
              <a:rPr kumimoji="1" lang="zh-TW" altLang="en-US" smtClean="0"/>
              <a:t>15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56489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xmlns="" id="{4DDCE7F4-86F4-479D-B566-21F443C3F77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41D1AF4F-EA94-4180-B03A-E4DD52C53BE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0A220FA5-E6E2-4ADB-BA5F-5D37570CAAC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xmlns="" id="{4E48074A-0274-4CD7-83F9-693861ED901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4AD9F8B3-6052-46BB-A34D-2A6300F7A7F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A5ABC76B-3ED9-47D8-8591-ECED824A4C83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652C2F11-F89C-498A-9D3F-61A88B7687E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72CD317D-13D2-42E6-B877-DFBCC83484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FE3149CE-FF63-4B9C-902F-5D04E847B5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486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xmlns="" id="{81087E8B-2A95-40F3-9837-42C8B78312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196A0B58-ABE2-41CC-AE1C-B48CF3EF4DA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7E6F76CF-4A77-4982-A100-7614670C51D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xmlns="" id="{FDAE474B-E34B-4DB2-8D2C-28D3B153616B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5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73535303-7098-46ED-8E3F-C2E7DD46C1F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75B4B0CA-17C1-4B6B-BA1C-90A3D6D7674E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17EC9D63-A1C8-4F5F-B201-9C0C88B9BAB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E10396BD-ACC4-4636-9833-6AE379BB95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BAFB97A-2356-478F-AA7B-62770B99E00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79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xmlns="" id="{1F378848-4416-4BE9-AA41-DF5DBA5ADD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E3F1280B-A510-42EE-ACB7-4300D94FF8A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直排標題 1">
            <a:extLst>
              <a:ext uri="{FF2B5EF4-FFF2-40B4-BE49-F238E27FC236}">
                <a16:creationId xmlns:a16="http://schemas.microsoft.com/office/drawing/2014/main" xmlns="" id="{8A249DBC-7FBA-45FB-968F-F030BFF99E5A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xmlns="" id="{A38511CE-2575-4985-BCE2-24AC525EEBC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3468B33B-7800-4D58-8443-1FE85272A6F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ED4114FA-E65D-4193-B0C9-FD76A6C7DF75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AA91AB96-C49B-449C-833C-643BCE021FA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25EBA5D8-214A-4E42-9CC3-A686506B3B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FC6988F-8CB5-4E8D-8194-3BABA44E1E2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793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xmlns="" id="{C68458DB-34C2-4B49-B110-BC8A52C65DE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936B3C95-D7C0-4E0B-93C9-AAC6969CDA8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184BF02F-FCFC-49B4-896E-F6BB347BE0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D7A00B19-7D14-414E-8497-E64FB1A3E16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5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10B090E2-C23E-45C3-B87D-88C307DB556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E455B46-1F14-4084-8B5A-A1D2CC51D536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838E6F95-EB4E-4E42-8515-189F632B2C1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D6FCE347-BCE6-4E83-8718-221019EBCD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ECE3F86-B6ED-4AAD-ABB2-DECD00EBF3F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63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xmlns="" id="{B3755B0C-2699-4063-BFE2-DE18568107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5362FB08-AC44-4061-AFF3-B82162C8A6A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232A7B92-1F65-4F26-8AF5-EF18098E1C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B625EBCE-0ED6-46FE-BEC9-70F737F7D8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F2F50B2A-010A-48ED-823E-8841F28B382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F8BAFD4-53FB-40C8-B0C2-8D4EED4AA8F2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19A4BCF6-4914-41DF-97F4-965DFEF4E5B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D949F642-0C27-4FD1-A1C5-37A6EF1557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D020A85D-204E-4FFF-8DD5-30F9851E11E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92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BPC\Downloads\教育部logo991006-1.png">
            <a:extLst>
              <a:ext uri="{FF2B5EF4-FFF2-40B4-BE49-F238E27FC236}">
                <a16:creationId xmlns:a16="http://schemas.microsoft.com/office/drawing/2014/main" xmlns="" id="{48387A25-631A-4617-92C4-F63A3E86C8D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95D37CE0-0213-4AA2-BCD9-32365C74347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F3A51C5F-16A4-4BB3-BEE3-47F3736CA66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5F16D9B5-B276-46EF-AFF1-323830CCFFF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xmlns="" id="{C11B7794-8849-4727-B347-48F8EECE7DD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405B349A-C59A-4D10-A9D6-EC3CA7415B4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3218045B-15AE-4109-8047-B14268C3A58C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5BAFBCC6-9758-456A-98C5-37BCF7B0426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E7ABD3F6-C038-4346-8E6E-A54E54173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280698CD-1859-4572-AD55-54CDDB6C875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840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BPC\Downloads\教育部logo991006-1.png">
            <a:extLst>
              <a:ext uri="{FF2B5EF4-FFF2-40B4-BE49-F238E27FC236}">
                <a16:creationId xmlns:a16="http://schemas.microsoft.com/office/drawing/2014/main" xmlns="" id="{CA7DB41E-512E-45C2-8AC9-6B574DD456A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8B251052-67D9-414C-AC66-BF74EC77F2A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778136CC-1FAC-4847-BD1D-4500878C0A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4D207D36-CC97-4B81-8D48-69F7F0EBBA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xmlns="" id="{ADBEDE40-2687-4611-ABB6-18BC2ACFCCE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xmlns="" id="{338D9A26-D5CC-4DE2-BC1C-E705F15349B6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xmlns="" id="{16392358-649C-4DC2-95E8-07B4B5993285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xmlns="" id="{4EAB876A-A342-442B-8E37-F0B1FAD5161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CF40A257-318A-4AF3-9900-0309C23226F6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xmlns="" id="{73B91603-A6C4-4934-9849-E91F3BD1659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xmlns="" id="{557EC2AA-881B-4D2A-9F2E-1171BC742A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6160AB84-31A0-4DE3-ACE9-3FAB59694A7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0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BPC\Downloads\教育部logo991006-1.png">
            <a:extLst>
              <a:ext uri="{FF2B5EF4-FFF2-40B4-BE49-F238E27FC236}">
                <a16:creationId xmlns:a16="http://schemas.microsoft.com/office/drawing/2014/main" xmlns="" id="{9C025174-9103-4602-B8DC-68E23946E2D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194F6A3E-B2EB-4145-B270-65333ECB60D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2AF1DD1C-0CA2-44A0-A146-1246CBB581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xmlns="" id="{CF4D4840-C4D9-4100-9DF1-C588BE2616A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7D895C06-B36B-49D8-B8B7-FEE1ADC25145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6BCEC56F-E468-48C6-8108-C6845CB3A29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4241F976-A8F1-468B-B273-86E9E48D9C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0108A94-483C-4A1A-8715-123F934BBBF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4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BPC\Downloads\教育部logo991006-1.png">
            <a:extLst>
              <a:ext uri="{FF2B5EF4-FFF2-40B4-BE49-F238E27FC236}">
                <a16:creationId xmlns:a16="http://schemas.microsoft.com/office/drawing/2014/main" xmlns="" id="{55772E3F-FA37-415F-B4EB-A7AD0AA552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BC805DB8-5C12-44C3-952A-80582D63743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xmlns="" id="{E7D11D90-673F-4AEE-BF9E-4EE39331E1A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A6363DD-E999-4A1E-9B35-E80D982692FC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E08C0245-51D9-466C-B165-D00AC7C5CDA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F0DD5799-032E-4670-BBED-637193F24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A14C753B-55BE-4FB9-864A-82E3E935934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965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BPC\Downloads\教育部logo991006-1.png">
            <a:extLst>
              <a:ext uri="{FF2B5EF4-FFF2-40B4-BE49-F238E27FC236}">
                <a16:creationId xmlns:a16="http://schemas.microsoft.com/office/drawing/2014/main" xmlns="" id="{8810FC3E-62A5-4CF7-A837-9FD51AFFC7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EBFB7CD7-557B-49B3-9E59-056F084EFA9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FF5870A6-4EDA-466E-AED3-2479263BF39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74BFDF45-8F6E-41FB-8197-3F34B74C578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xmlns="" id="{E68A001F-0FE9-4BB7-A668-65E807DF17D8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DFFA2372-1CFD-4404-BCCB-05201FF08F7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6C4E27ED-3359-49E0-9574-0DDBFB916DE4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C950F3E3-76D9-40F5-8874-5A1D379626E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2F622D66-19E1-44AD-A21D-5642E6E8B4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CEE2A1E8-9201-479D-8271-90A2BBEA5EB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244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BPC\Downloads\教育部logo991006-1.png">
            <a:extLst>
              <a:ext uri="{FF2B5EF4-FFF2-40B4-BE49-F238E27FC236}">
                <a16:creationId xmlns:a16="http://schemas.microsoft.com/office/drawing/2014/main" xmlns="" id="{26E60E8E-DF00-4441-A8D7-047D535B8F7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86868FCB-0974-4E5D-BC9E-7AB426634E7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D938543F-41AA-4537-8036-B8B930D36EB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xmlns="" id="{E2D56FF5-D07C-457B-9645-7320D100D48A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xmlns="" id="{DAB4880D-6FD0-4D24-ACF4-4D2D27925CF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532A6FFE-2643-496A-B93A-58850B442F1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330EEACC-6C51-4C60-8904-8D2F162D9EC8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95421A71-5A41-41E5-A37E-D851A0BE958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14C43EA6-A93C-4FEC-81FA-6D696B8A24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9A9A51D-D4BF-4E97-97F9-A89BEB0DFD1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35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xmlns="" id="{9F78509A-2842-4C60-B2EC-865143C502F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3D240657-314A-4EE3-B69C-047093124A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766C13D3-9298-40A4-A52B-5E97C75101BF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15AD0298-915F-4F2D-9164-73745EBCB197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4186C0C6-F514-4A20-9190-D2493A39D11C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16C1FDEE-4BEB-4914-8AAE-03611FFC2EA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6FDD3D73-3D11-48CE-BBE3-1036B0D0241D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xmlns="" id="{C2312091-E7C7-456F-8976-63A4A4093DFF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07F0DAC8-9536-4FA7-8A69-3BD63E0351D5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chungyi\Pictures\&#28779;&#36554;&#36942;&#23665;&#27934;.mp4" TargetMode="External"/><Relationship Id="rId4" Type="http://schemas.openxmlformats.org/officeDocument/2006/relationships/hyperlink" Target="https://www.youtube.com/watch?v=zAXw3O6mpRA" TargetMode="External"/><Relationship Id="rId5" Type="http://schemas.openxmlformats.org/officeDocument/2006/relationships/hyperlink" Target="file:///C:\Users\chungyi\Pictures\&#27138;&#36259;&#21270;&#25490;&#29699;.mp4" TargetMode="External"/><Relationship Id="rId6" Type="http://schemas.openxmlformats.org/officeDocument/2006/relationships/hyperlink" Target="https://www.youtube.com/watch?v=5fA9ap74e3U" TargetMode="External"/><Relationship Id="rId7" Type="http://schemas.openxmlformats.org/officeDocument/2006/relationships/hyperlink" Target="file:///C:\Users\chungyi\Downloads\videoplayback%20(1).mp4" TargetMode="External"/><Relationship Id="rId8" Type="http://schemas.openxmlformats.org/officeDocument/2006/relationships/hyperlink" Target="https://www.youtube.com/watch?v=TaOyWeanwh8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_Aj6xbUAMg8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16867A2C-4807-47AC-B418-B7B42B47B11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pPr lvl="0"/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運動與遊戲</a:t>
            </a:r>
            <a:endParaRPr 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xmlns="" id="{7C0A779F-1B1C-452B-BADD-CD715D31E4A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75658" y="1988838"/>
            <a:ext cx="6400800" cy="648071"/>
          </a:xfrm>
        </p:spPr>
        <p:txBody>
          <a:bodyPr/>
          <a:lstStyle/>
          <a:p>
            <a:pPr lvl="0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吳忠誼</a:t>
            </a: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xmlns="" id="{90B8A990-9C07-40A0-B7D8-C1B399DD31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D70F472B-E2CD-49B4-9070-5F6C3A3919F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副標題 2">
            <a:extLst>
              <a:ext uri="{FF2B5EF4-FFF2-40B4-BE49-F238E27FC236}">
                <a16:creationId xmlns:a16="http://schemas.microsoft.com/office/drawing/2014/main" xmlns="" id="{A56C88B1-FFEB-4BC0-9600-27617B0AE662}"/>
              </a:ext>
            </a:extLst>
          </p:cNvPr>
          <p:cNvSpPr txBox="1"/>
          <p:nvPr/>
        </p:nvSpPr>
        <p:spPr>
          <a:xfrm>
            <a:off x="1535579" y="2996955"/>
            <a:ext cx="6400800" cy="64807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rPr>
              <a:t>17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FE3149CE-FF63-4B9C-902F-5D04E847B579}" type="slidenum">
              <a:rPr lang="en-US" altLang="zh-TW" smtClean="0"/>
              <a:t>1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67BDF0A8-31EE-A54A-8105-457C1BAC3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四、現代的遊戲理論</a:t>
            </a:r>
            <a:r>
              <a:rPr kumimoji="1" lang="en-US" altLang="zh-CN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kumimoji="1" lang="en-US" altLang="zh-CN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kumimoji="1"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（本文取自劉一民 身體文化講堂講義）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F6992E6B-5A0B-154C-B3C2-1C6D9237E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93383"/>
            <a:ext cx="8229600" cy="4525959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懷金格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Johan Huizinga, 1882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－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1945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Homo </a:t>
            </a:r>
            <a:r>
              <a:rPr lang="en-US" altLang="zh-TW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Ludens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（遊戲的人）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歷史文化史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凱窪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Roger </a:t>
            </a:r>
            <a:r>
              <a:rPr lang="en-US" altLang="zh-TW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Caillois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1913 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－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1978 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Man, Play and Game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（人類、 遊戲與比賽）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社會學人類學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8724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ADD7A715-A50A-184B-B127-D6DF5CBC8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304" y="1613079"/>
            <a:ext cx="8783391" cy="3358165"/>
          </a:xfrm>
        </p:spPr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懷金格的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Homo </a:t>
            </a:r>
            <a:r>
              <a:rPr lang="en-US" altLang="zh-TW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Ludens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（遊戲的人）根本觀念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人類為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智慧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之靈（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Homo Sapiens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人類為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創造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之靈（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Homo Faber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人類為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遊戲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之靈（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Homo </a:t>
            </a:r>
            <a:r>
              <a:rPr lang="en-US" altLang="zh-TW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Ludens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xmlns="" id="{482D2991-296A-9848-B429-3E2CF86DC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/>
          <a:p>
            <a:r>
              <a:rPr kumimoji="1"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四、現代的遊戲理論</a:t>
            </a:r>
            <a:r>
              <a:rPr kumimoji="1" lang="en-US" altLang="zh-CN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kumimoji="1" lang="en-US" altLang="zh-CN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kumimoji="1"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（本文取自劉一民 身體文化講堂講義）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xmlns="" id="{EFE2E7DF-58EF-3549-9ECD-5F5E5B683FF7}"/>
              </a:ext>
            </a:extLst>
          </p:cNvPr>
          <p:cNvSpPr/>
          <p:nvPr/>
        </p:nvSpPr>
        <p:spPr>
          <a:xfrm>
            <a:off x="1355500" y="4971244"/>
            <a:ext cx="6432997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三位一體，且以遊戲為重</a:t>
            </a:r>
          </a:p>
          <a:p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335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ADD7A715-A50A-184B-B127-D6DF5CBC8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304" y="1613079"/>
            <a:ext cx="8783391" cy="3358165"/>
          </a:xfrm>
        </p:spPr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懷金格的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Homo </a:t>
            </a:r>
            <a:r>
              <a:rPr lang="en-US" altLang="zh-TW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Ludens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（遊戲的人）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一切文化都起源於遊戲  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xmlns="" id="{482D2991-296A-9848-B429-3E2CF86DC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/>
          <a:p>
            <a:r>
              <a:rPr kumimoji="1"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四、現代的遊戲理論</a:t>
            </a:r>
            <a:r>
              <a:rPr kumimoji="1" lang="en-US" altLang="zh-CN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kumimoji="1" lang="en-US" altLang="zh-CN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kumimoji="1"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（本文取自劉一民 身體文化講堂講義）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8BF6F0DE-1315-164F-BCB6-91B5127ABE59}"/>
              </a:ext>
            </a:extLst>
          </p:cNvPr>
          <p:cNvSpPr/>
          <p:nvPr/>
        </p:nvSpPr>
        <p:spPr>
          <a:xfrm>
            <a:off x="557010" y="3581797"/>
            <a:ext cx="802997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457200">
              <a:spcBef>
                <a:spcPts val="0"/>
              </a:spcBef>
              <a:buSzTx/>
              <a:buNone/>
              <a:defRPr sz="22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儀式在神聖遊戲中成長：詩歌乃誕生於並在遊戲裡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 defTabSz="457200">
              <a:spcBef>
                <a:spcPts val="0"/>
              </a:spcBef>
              <a:buSzTx/>
              <a:buNone/>
              <a:defRPr sz="22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滋養：音樂與舞蹈是純粹的遊戲：智慧與哲學是語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 defTabSz="457200">
              <a:spcBef>
                <a:spcPts val="0"/>
              </a:spcBef>
              <a:buSzTx/>
              <a:buNone/>
              <a:defRPr sz="22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言文字的展現，其形式則源於神祕性的競賽：戰事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 defTabSz="457200">
              <a:spcBef>
                <a:spcPts val="0"/>
              </a:spcBef>
              <a:buSzTx/>
              <a:buNone/>
              <a:defRPr sz="22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的規則，高尚生活的風範，乃建立於遊戲模式。                                    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 defTabSz="457200">
              <a:spcBef>
                <a:spcPts val="0"/>
              </a:spcBef>
              <a:buSzTx/>
              <a:buNone/>
              <a:defRPr sz="22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 defTabSz="457200">
              <a:spcBef>
                <a:spcPts val="0"/>
              </a:spcBef>
              <a:buSzTx/>
              <a:buNone/>
              <a:defRPr sz="22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（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Huizinga, 1955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173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6221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ADD7A715-A50A-184B-B127-D6DF5CBC8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304" y="1417640"/>
            <a:ext cx="8783391" cy="3358165"/>
          </a:xfrm>
        </p:spPr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懷金格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Homo </a:t>
            </a:r>
            <a:r>
              <a:rPr lang="en-US" altLang="zh-TW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Ludens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認為遊戲具備的特質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形式特質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自由的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非日常性的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有時空限制的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功能特質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sz="2800" dirty="0">
                <a:solidFill>
                  <a:srgbClr val="FF2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歡愉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競賽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競爭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sz="2800" dirty="0">
                <a:solidFill>
                  <a:srgbClr val="FF2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神秘性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的展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演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表現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根本特質－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樂趣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fun element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pPr lvl="1"/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xmlns="" id="{482D2991-296A-9848-B429-3E2CF86DC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126723"/>
            <a:ext cx="8229600" cy="1143000"/>
          </a:xfrm>
        </p:spPr>
        <p:txBody>
          <a:bodyPr/>
          <a:lstStyle/>
          <a:p>
            <a:r>
              <a:rPr kumimoji="1"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四、現代的遊戲理論</a:t>
            </a:r>
            <a:r>
              <a:rPr kumimoji="1" lang="en-US" altLang="zh-CN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kumimoji="1" lang="en-US" altLang="zh-CN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kumimoji="1"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（本文取自劉一民 身體文化講堂講義）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680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ADD7A715-A50A-184B-B127-D6DF5CBC8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303" y="1269723"/>
            <a:ext cx="8783391" cy="3358165"/>
          </a:xfrm>
        </p:spPr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懷金格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Homo </a:t>
            </a:r>
            <a:r>
              <a:rPr lang="en-US" altLang="zh-TW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Ludens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對形式特質的描述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自願的、多餘的、分外的、不是</a:t>
            </a:r>
            <a:r>
              <a:rPr lang="zh-TW" altLang="en-US" sz="2400" dirty="0">
                <a:solidFill>
                  <a:srgbClr val="FF2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工作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非日常性的、僅是</a:t>
            </a:r>
            <a:r>
              <a:rPr lang="zh-TW" altLang="en-US" sz="2400" dirty="0">
                <a:solidFill>
                  <a:srgbClr val="FF2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模仿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、純為</a:t>
            </a:r>
            <a:r>
              <a:rPr lang="zh-TW" altLang="en-US" sz="2400" dirty="0">
                <a:solidFill>
                  <a:srgbClr val="FF2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樂趣</a:t>
            </a:r>
            <a:endParaRPr lang="en-US" altLang="zh-TW" sz="2400" dirty="0">
              <a:solidFill>
                <a:srgbClr val="FF26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遊戲與嚴肅間是流動的歷程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是無生產性的、是暫時的、是自我滿足的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遊戲產生秩序、遊戲是</a:t>
            </a:r>
            <a:r>
              <a:rPr lang="zh-TW" altLang="en-US" sz="2400" dirty="0">
                <a:solidFill>
                  <a:srgbClr val="FF2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秩序</a:t>
            </a:r>
            <a:endParaRPr lang="en-US" altLang="zh-TW" sz="2400" dirty="0">
              <a:solidFill>
                <a:srgbClr val="FF26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是在迷惘的生活或不完美世界中暫時的完美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有追求美感的趨勢、是對稱的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是以「</a:t>
            </a:r>
            <a:r>
              <a:rPr lang="zh-TW" altLang="en-US" sz="2400" dirty="0">
                <a:solidFill>
                  <a:srgbClr val="FF2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符咒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」迷惑我們，令人神魂顛倒的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遊戲是緊張的、不確定性的、機率的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遊戲團體有意趨向永久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kumimoji="1" lang="zh-TW" altLang="en-US" dirty="0"/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xmlns="" id="{482D2991-296A-9848-B429-3E2CF86DC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8" y="0"/>
            <a:ext cx="8229600" cy="1143000"/>
          </a:xfrm>
        </p:spPr>
        <p:txBody>
          <a:bodyPr/>
          <a:lstStyle/>
          <a:p>
            <a:r>
              <a:rPr kumimoji="1"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四、現代的遊戲理論</a:t>
            </a:r>
            <a:r>
              <a:rPr kumimoji="1" lang="en-US" altLang="zh-CN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kumimoji="1" lang="en-US" altLang="zh-CN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kumimoji="1"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（本文取自劉一民 身體文化講堂講義）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9268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 smtClean="0"/>
              <a:t>參考文獻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9696" y="1702942"/>
            <a:ext cx="8604607" cy="4471827"/>
          </a:xfrm>
        </p:spPr>
        <p:txBody>
          <a:bodyPr/>
          <a:lstStyle/>
          <a:p>
            <a:pPr marL="0" indent="0">
              <a:buNone/>
            </a:pPr>
            <a:r>
              <a:rPr lang="zh-TW" altLang="zh-TW" sz="2000" dirty="0" smtClean="0"/>
              <a:t>劉一民</a:t>
            </a:r>
            <a:r>
              <a:rPr lang="zh-TW" altLang="zh-TW" sz="2000" dirty="0"/>
              <a:t>（</a:t>
            </a:r>
            <a:r>
              <a:rPr lang="en-US" altLang="zh-TW" sz="2000" dirty="0"/>
              <a:t>1991</a:t>
            </a:r>
            <a:r>
              <a:rPr lang="zh-TW" altLang="zh-TW" sz="2000" dirty="0"/>
              <a:t>）。運動哲學研究－遊戲、運動與人生。台北市：師大書苑。</a:t>
            </a:r>
          </a:p>
          <a:p>
            <a:pPr marL="0" indent="0">
              <a:buNone/>
            </a:pPr>
            <a:r>
              <a:rPr lang="zh-TW" altLang="zh-TW" sz="2000" dirty="0" smtClean="0"/>
              <a:t>劉一民</a:t>
            </a:r>
            <a:r>
              <a:rPr lang="zh-TW" altLang="zh-TW" sz="2000" dirty="0"/>
              <a:t>（</a:t>
            </a:r>
            <a:r>
              <a:rPr lang="en-US" altLang="zh-TW" sz="2000" dirty="0"/>
              <a:t>2005</a:t>
            </a:r>
            <a:r>
              <a:rPr lang="zh-TW" altLang="zh-TW" sz="2000" dirty="0"/>
              <a:t>）。運動哲學新論－實踐知識的想像痕跡。台北市：師大書苑。</a:t>
            </a:r>
          </a:p>
          <a:p>
            <a:pPr marL="0" indent="0">
              <a:buNone/>
            </a:pPr>
            <a:r>
              <a:rPr lang="zh-TW" altLang="en-US" sz="2000" dirty="0" smtClean="0"/>
              <a:t>劉一民</a:t>
            </a:r>
            <a:r>
              <a:rPr lang="zh-TW" altLang="zh-TW" sz="2000" dirty="0" smtClean="0"/>
              <a:t>（</a:t>
            </a:r>
            <a:r>
              <a:rPr lang="en-US" altLang="zh-TW" sz="2000" dirty="0" smtClean="0"/>
              <a:t>2009</a:t>
            </a:r>
            <a:r>
              <a:rPr lang="zh-TW" altLang="zh-TW" sz="2000" dirty="0" smtClean="0"/>
              <a:t>）。</a:t>
            </a:r>
            <a:r>
              <a:rPr lang="zh-TW" altLang="en-US" sz="2000" dirty="0" smtClean="0"/>
              <a:t>遊戲與文化。發表至關渡講堂，遊戲文化與人生。</a:t>
            </a:r>
            <a:endParaRPr lang="en-US" altLang="zh-TW" sz="2000" dirty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spcBef>
                <a:spcPts val="0"/>
              </a:spcBef>
              <a:buSzTx/>
              <a:buNone/>
            </a:pPr>
            <a:r>
              <a:rPr lang="zh-TW" altLang="en-US" sz="2000" dirty="0"/>
              <a:t>附註：</a:t>
            </a:r>
            <a:r>
              <a:rPr lang="en-US" altLang="zh-TW" sz="2000" dirty="0"/>
              <a:t>PPT</a:t>
            </a:r>
            <a:r>
              <a:rPr lang="zh-TW" altLang="en-US" sz="2000" dirty="0"/>
              <a:t>中相關圖片皆透過</a:t>
            </a:r>
            <a:r>
              <a:rPr lang="en-US" altLang="zh-TW" sz="2000" dirty="0"/>
              <a:t>Google</a:t>
            </a:r>
            <a:r>
              <a:rPr lang="zh-TW" altLang="en-US" sz="2000" dirty="0"/>
              <a:t>搜尋獲得（</a:t>
            </a:r>
            <a:r>
              <a:rPr lang="en-US" altLang="zh-TW" sz="2000" dirty="0"/>
              <a:t>2018.6.10</a:t>
            </a:r>
            <a:r>
              <a:rPr lang="zh-TW" altLang="en-US" sz="2000" dirty="0"/>
              <a:t>搜尋）</a:t>
            </a:r>
            <a:endParaRPr lang="zh-TW" altLang="zh-TW" sz="2000" dirty="0"/>
          </a:p>
          <a:p>
            <a:pPr marL="0" lvl="0" indent="0">
              <a:spcBef>
                <a:spcPts val="0"/>
              </a:spcBef>
              <a:buSzTx/>
              <a:buNone/>
            </a:pP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15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1437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2FB7763F-777F-4C57-855F-B7A5DC66962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運動與遊戲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～第一部分</a:t>
            </a: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xmlns="" id="{939AFC3E-728F-4212-9C8E-7D86A822B7B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07138" y="1946693"/>
            <a:ext cx="8233782" cy="3775442"/>
          </a:xfrm>
        </p:spPr>
        <p:txBody>
          <a:bodyPr/>
          <a:lstStyle/>
          <a:p>
            <a:pPr algn="l"/>
            <a:r>
              <a:rPr lang="zh-TW" altLang="en-US" sz="36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</a:t>
            </a:r>
            <a:r>
              <a:rPr lang="zh-TW" altLang="en-US" sz="3600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遊戲</a:t>
            </a:r>
            <a:r>
              <a:rPr lang="zh-TW" altLang="zh-TW" sz="3600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與運動現象的內外關聯</a:t>
            </a:r>
            <a:endParaRPr lang="en-US" altLang="zh-TW" sz="3600" dirty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</a:t>
            </a:r>
            <a:r>
              <a:rPr lang="zh-TW" altLang="zh-TW" sz="3600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什麼是遊戲</a:t>
            </a:r>
            <a:endParaRPr lang="en-US" altLang="zh-TW" sz="3600" kern="100" dirty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</a:t>
            </a:r>
            <a:r>
              <a:rPr lang="zh-TW" altLang="zh-TW" sz="3600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傳統的遊戲理論</a:t>
            </a:r>
            <a:endParaRPr lang="en-US" altLang="zh-TW" sz="3600" kern="100" dirty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</a:t>
            </a:r>
            <a:r>
              <a:rPr lang="zh-TW" altLang="zh-TW" sz="3600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現代的遊戲理論</a:t>
            </a:r>
            <a:r>
              <a:rPr lang="en-US" altLang="zh-TW" sz="3600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r>
              <a:rPr lang="zh-TW" altLang="zh-TW" sz="3600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懷金格的遊</a:t>
            </a:r>
            <a:endParaRPr lang="en-US" altLang="zh-TW" sz="3600" kern="100" dirty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en-US" altLang="zh-TW" sz="3600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zh-TW" sz="3600" kern="100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戲</a:t>
            </a:r>
            <a:r>
              <a:rPr lang="zh-TW" altLang="zh-TW" sz="3600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理論簡介</a:t>
            </a:r>
            <a:endParaRPr lang="en-US" altLang="zh-TW" sz="3600" kern="100" dirty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zh-TW" sz="2800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charset="0"/>
            </a:endParaRPr>
          </a:p>
          <a:p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xmlns="" id="{791D71BF-8F96-4DFA-8979-3392927AF9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AD1DCB2D-BA42-47F3-81E2-DEA16E98F76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FE3149CE-FF63-4B9C-902F-5D04E847B579}" type="slidenum">
              <a:rPr lang="en-US" altLang="zh-TW" smtClean="0"/>
              <a:t>2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DFDE8352-1CD4-4EBA-B695-96AF53D96E8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/>
          <a:p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一、遊戲與運動現象的內外關聯</a:t>
            </a: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1C80DCF9-3E28-439F-BE99-2C7D1AF77BB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308872"/>
          </a:xfrm>
        </p:spPr>
        <p:txBody>
          <a:bodyPr>
            <a:spAutoFit/>
          </a:bodyPr>
          <a:lstStyle/>
          <a:p>
            <a:pPr marL="433287" indent="-210053" defTabSz="321457">
              <a:spcBef>
                <a:spcPts val="0"/>
              </a:spcBef>
              <a:defRPr sz="34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生活安定為必要條件</a:t>
            </a:r>
          </a:p>
          <a:p>
            <a:pPr marL="745815" lvl="1" indent="-210053" defTabSz="321457">
              <a:spcBef>
                <a:spcPts val="0"/>
              </a:spcBef>
              <a:defRPr sz="30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以人類生命層面而言：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35762" lvl="1" indent="0" defTabSz="321457">
              <a:spcBef>
                <a:spcPts val="0"/>
              </a:spcBef>
              <a:buNone/>
              <a:defRPr sz="30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  生命的維持（食物的獲得、居住場所）</a:t>
            </a:r>
          </a:p>
          <a:p>
            <a:pPr marL="745815" lvl="1" indent="-210053" defTabSz="321457">
              <a:spcBef>
                <a:spcPts val="0"/>
              </a:spcBef>
              <a:defRPr sz="30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以生活層面而言：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35762" lvl="1" indent="0" defTabSz="321457">
              <a:spcBef>
                <a:spcPts val="0"/>
              </a:spcBef>
              <a:buNone/>
              <a:defRPr sz="30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  勞動＝體育？</a:t>
            </a:r>
            <a:endParaRPr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35762" lvl="1" indent="0" defTabSz="321457">
              <a:spcBef>
                <a:spcPts val="0"/>
              </a:spcBef>
              <a:buNone/>
              <a:defRPr sz="30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5765" indent="-210053" defTabSz="321457">
              <a:spcBef>
                <a:spcPts val="0"/>
              </a:spcBef>
              <a:defRPr sz="30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CN" altLang="en-US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生活保障與謀生活動</a:t>
            </a:r>
            <a:endParaRPr lang="zh-TW" altLang="en-US" dirty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45815" lvl="1" indent="-210053" defTabSz="321457">
              <a:spcBef>
                <a:spcPts val="0"/>
              </a:spcBef>
              <a:defRPr sz="30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有計畫性的謀生活動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45815" lvl="1" indent="-210053" defTabSz="321457">
              <a:spcBef>
                <a:spcPts val="0"/>
              </a:spcBef>
              <a:defRPr sz="30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無計畫性的謀生活動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3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EE40DFB6-60EB-314F-8383-1C4FF264C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一、遊戲與運動現象的內外關聯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68BB0972-3C3E-424A-ADF9-ECDF309DF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1229" indent="-397995" defTabSz="321457">
              <a:spcBef>
                <a:spcPts val="0"/>
              </a:spcBef>
              <a:defRPr sz="36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身體活動的階層性－勞動的過程不同，所產生的社會階層性</a:t>
            </a:r>
          </a:p>
          <a:p>
            <a:pPr marL="933757" lvl="1" indent="-397995" defTabSz="321457">
              <a:spcBef>
                <a:spcPts val="0"/>
              </a:spcBef>
              <a:defRPr sz="30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領導階級（有錢有閒階級）</a:t>
            </a:r>
          </a:p>
          <a:p>
            <a:pPr marL="933757" lvl="1" indent="-397995" defTabSz="321457">
              <a:spcBef>
                <a:spcPts val="0"/>
              </a:spcBef>
              <a:defRPr sz="30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被領導階級：進入農業時期後產生了反轉，因食物的增加與堆積，人們開始有餘力從事勞動以外的身體活動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33757" lvl="1" indent="-397995" defTabSz="321457">
              <a:spcBef>
                <a:spcPts val="0"/>
              </a:spcBef>
              <a:defRPr sz="30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621229" indent="-397995" defTabSz="321457">
              <a:spcBef>
                <a:spcPts val="0"/>
              </a:spcBef>
              <a:defRPr sz="36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閒暇時間的獲得：</a:t>
            </a:r>
            <a:endParaRPr lang="en-US" altLang="zh-TW" dirty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23234" indent="0" defTabSz="321457">
              <a:spcBef>
                <a:spcPts val="0"/>
              </a:spcBef>
              <a:buNone/>
              <a:defRPr sz="36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產生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了人類的</a:t>
            </a:r>
            <a:r>
              <a:rPr lang="zh-TW" altLang="en-US" dirty="0">
                <a:solidFill>
                  <a:srgbClr val="FF2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休閒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TW" altLang="en-US" dirty="0">
                <a:solidFill>
                  <a:srgbClr val="FF2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遊戲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性格</a:t>
            </a:r>
          </a:p>
          <a:p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9352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0A5A4779-B88B-3945-BD25-E9090ED56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一、遊戲與運動現象的內外關聯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B4FFD31A-B732-2940-811C-8FE382371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00500"/>
          </a:xfrm>
        </p:spPr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進入身體活動：體育與遊戲的現身</a:t>
            </a:r>
            <a:endParaRPr kumimoji="1"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戰鬥活動與身體鍛鍊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娛樂活動與情緒表達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美感欣賞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動態型觀賞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競技活動與能力展示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戰鬥場上：為自己生存而致他人於死地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運動競技：自我能力的展現，勝利榮譽的滿足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BC2EB7FB-799B-9344-98CD-B3F9E211F440}"/>
              </a:ext>
            </a:extLst>
          </p:cNvPr>
          <p:cNvSpPr txBox="1"/>
          <p:nvPr/>
        </p:nvSpPr>
        <p:spPr>
          <a:xfrm>
            <a:off x="1068477" y="5600701"/>
            <a:ext cx="70070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有序地制度被建構、慾望與情感的追求出現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FA5298A7-2E46-7D4C-BF10-D4D11C4A82DE}"/>
              </a:ext>
            </a:extLst>
          </p:cNvPr>
          <p:cNvSpPr txBox="1"/>
          <p:nvPr/>
        </p:nvSpPr>
        <p:spPr>
          <a:xfrm>
            <a:off x="6019800" y="2921000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遊戲原型</a:t>
            </a:r>
          </a:p>
        </p:txBody>
      </p:sp>
      <p:sp>
        <p:nvSpPr>
          <p:cNvPr id="8" name="弧形向右鍵 7">
            <a:extLst>
              <a:ext uri="{FF2B5EF4-FFF2-40B4-BE49-F238E27FC236}">
                <a16:creationId xmlns:a16="http://schemas.microsoft.com/office/drawing/2014/main" xmlns="" id="{BAB614A2-090A-0041-AA77-4BC412EF470F}"/>
              </a:ext>
            </a:extLst>
          </p:cNvPr>
          <p:cNvSpPr/>
          <p:nvPr/>
        </p:nvSpPr>
        <p:spPr>
          <a:xfrm rot="10800000">
            <a:off x="8075522" y="3156280"/>
            <a:ext cx="731926" cy="277462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>
              <a:solidFill>
                <a:schemeClr val="tx1"/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128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0E446A03-5371-EC4A-ADE4-E61214C76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二、什麼是遊戲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982616E3-9715-9A41-8549-347DA5620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03300" indent="-685800" defTabSz="457200">
              <a:spcBef>
                <a:spcPts val="2000"/>
              </a:spcBef>
              <a:buFont typeface="Wingdings" pitchFamily="2" charset="2"/>
              <a:buChar char="l"/>
              <a:defRPr sz="46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sz="36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你認為的遊戲是？？</a:t>
            </a:r>
          </a:p>
          <a:p>
            <a:pPr marL="1803400" lvl="2" indent="-685800" defTabSz="457200">
              <a:spcBef>
                <a:spcPts val="2000"/>
              </a:spcBef>
              <a:buFont typeface="Wingdings" pitchFamily="2" charset="2"/>
              <a:buChar char="l"/>
              <a:defRPr sz="46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LOL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  <a:hlinkClick r:id="rId2"/>
            </a:endParaRPr>
          </a:p>
          <a:p>
            <a:pPr marL="1803400" lvl="2" indent="-685800" defTabSz="457200">
              <a:spcBef>
                <a:spcPts val="2000"/>
              </a:spcBef>
              <a:buFont typeface="Wingdings" pitchFamily="2" charset="2"/>
              <a:buChar char="l"/>
              <a:defRPr sz="46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sz="2800" u="sng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3" action="ppaction://hlinkfile"/>
              </a:rPr>
              <a:t>火車</a:t>
            </a:r>
            <a:r>
              <a:rPr lang="zh-TW" altLang="en-US" sz="2800" u="sng" dirty="0">
                <a:latin typeface="標楷體" panose="03000509000000000000" pitchFamily="65" charset="-120"/>
                <a:ea typeface="標楷體" panose="03000509000000000000" pitchFamily="65" charset="-120"/>
                <a:hlinkClick r:id="rId3" action="ppaction://hlinkfile"/>
              </a:rPr>
              <a:t>過山洞</a:t>
            </a:r>
            <a:endParaRPr lang="zh-TW" altLang="en-US" sz="2800" u="sng" dirty="0">
              <a:latin typeface="標楷體" panose="03000509000000000000" pitchFamily="65" charset="-120"/>
              <a:ea typeface="標楷體" panose="03000509000000000000" pitchFamily="65" charset="-120"/>
              <a:hlinkClick r:id="rId4"/>
            </a:endParaRPr>
          </a:p>
          <a:p>
            <a:pPr marL="1803400" lvl="2" indent="-685800" defTabSz="457200">
              <a:spcBef>
                <a:spcPts val="2000"/>
              </a:spcBef>
              <a:buFont typeface="Wingdings" pitchFamily="2" charset="2"/>
              <a:buChar char="l"/>
              <a:defRPr sz="46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sz="2800" u="sng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5" action="ppaction://hlinkfile"/>
              </a:rPr>
              <a:t>樂趣</a:t>
            </a:r>
            <a:r>
              <a:rPr lang="zh-TW" altLang="en-US" sz="2800" u="sng" dirty="0">
                <a:latin typeface="標楷體" panose="03000509000000000000" pitchFamily="65" charset="-120"/>
                <a:ea typeface="標楷體" panose="03000509000000000000" pitchFamily="65" charset="-120"/>
                <a:hlinkClick r:id="rId5" action="ppaction://hlinkfile"/>
              </a:rPr>
              <a:t>化排球課程</a:t>
            </a:r>
            <a:endParaRPr lang="zh-TW" altLang="en-US" sz="2800" u="sng" dirty="0">
              <a:latin typeface="標楷體" panose="03000509000000000000" pitchFamily="65" charset="-120"/>
              <a:ea typeface="標楷體" panose="03000509000000000000" pitchFamily="65" charset="-120"/>
              <a:hlinkClick r:id="rId6"/>
            </a:endParaRPr>
          </a:p>
          <a:p>
            <a:pPr marL="1803400" lvl="2" indent="-685800" defTabSz="457200">
              <a:spcBef>
                <a:spcPts val="2000"/>
              </a:spcBef>
              <a:buFont typeface="Wingdings" pitchFamily="2" charset="2"/>
              <a:buChar char="l"/>
              <a:defRPr sz="46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sz="2800" u="sng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7" action="ppaction://hlinkfile"/>
              </a:rPr>
              <a:t>疊羅漢</a:t>
            </a:r>
            <a:endParaRPr lang="zh-TW" altLang="en-US" sz="2800" u="sng" dirty="0">
              <a:latin typeface="標楷體" panose="03000509000000000000" pitchFamily="65" charset="-120"/>
              <a:ea typeface="標楷體" panose="03000509000000000000" pitchFamily="65" charset="-120"/>
              <a:hlinkClick r:id="rId8"/>
            </a:endParaRPr>
          </a:p>
          <a:p>
            <a:pPr marL="1803400" lvl="2" indent="-685800" defTabSz="457200">
              <a:spcBef>
                <a:spcPts val="2000"/>
              </a:spcBef>
              <a:buFont typeface="Wingdings" pitchFamily="2" charset="2"/>
              <a:buChar char="l"/>
              <a:defRPr sz="46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………………………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546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6493E95D-4BCA-4145-81E4-CBB891D06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二、什麼是遊戲</a:t>
            </a:r>
            <a:r>
              <a:rPr kumimoji="1"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（本文取自劉一民 身體文化講堂講義）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544B1C40-15E7-4B4D-9EB5-EA9193F48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37100"/>
          </a:xfrm>
        </p:spPr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小孩子玩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得活動：兒戲、嬉戲、「無聊」的把戲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不正經的態度：玩耍、戲謔的行為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各種網路遊戲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傳說對決、荒野行動、天堂、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LOL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、神魔之塔、暗黑破壞神、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CS………</a:t>
            </a: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不重要的活動（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V.S 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工作、愛情、語言、權力、宗教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不同文化的觀點：東西方、不同民族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8360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DE5103CD-F773-5145-AA52-21D5638FC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二、什麼是遊戲</a:t>
            </a:r>
            <a:r>
              <a:rPr kumimoji="1"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（本文取自劉一民 身體文化講堂講義）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A24130FD-D816-D746-A852-78974A150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理論家的想法</a:t>
            </a:r>
            <a:endParaRPr kumimoji="1"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kumimoji="1"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不是小孩專屬，是在每個人身上</a:t>
            </a:r>
            <a:endParaRPr kumimoji="1"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kumimoji="1"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表面上看似戲謔，實際上很正經</a:t>
            </a:r>
            <a:endParaRPr kumimoji="1"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kumimoji="1"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是從古至今人類文明的表現</a:t>
            </a:r>
            <a:endParaRPr kumimoji="1"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kumimoji="1"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是人類必然發展的現象</a:t>
            </a:r>
            <a:endParaRPr kumimoji="1"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0778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E8A899BA-0276-8543-8DC8-C46533EA2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三、傳統的遊戲理論</a:t>
            </a:r>
            <a:r>
              <a:rPr kumimoji="1"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kumimoji="1"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kumimoji="1"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（本文取自劉一民 身體文化講堂講義）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B393202E-1DB1-614B-8B11-8C17C706B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40"/>
            <a:ext cx="8229600" cy="4525959"/>
          </a:xfrm>
        </p:spPr>
        <p:txBody>
          <a:bodyPr/>
          <a:lstStyle/>
          <a:p>
            <a:r>
              <a:rPr lang="zh-TW" altLang="en-US" sz="36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古典的遊戲理論</a:t>
            </a:r>
            <a:r>
              <a:rPr lang="zh-TW" altLang="en-US" sz="20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－本能、動機、實用、教育的觀點</a:t>
            </a:r>
            <a:endParaRPr lang="en-US" altLang="zh-TW" sz="2000" dirty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本能說</a:t>
            </a:r>
            <a:endParaRPr kumimoji="1"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演化說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精力過盛說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準備說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休閒說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治療說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昇華、淨化說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學習說</a:t>
            </a:r>
          </a:p>
          <a:p>
            <a:endParaRPr kumimoji="1"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7682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1458</TotalTime>
  <Words>924</Words>
  <Application>Microsoft Macintosh PowerPoint</Application>
  <PresentationFormat>如螢幕大小 (4:3)</PresentationFormat>
  <Paragraphs>136</Paragraphs>
  <Slides>15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3" baseType="lpstr">
      <vt:lpstr>Calibri</vt:lpstr>
      <vt:lpstr>Kaiti TC Regular</vt:lpstr>
      <vt:lpstr>Times New Roman</vt:lpstr>
      <vt:lpstr>Wingdings</vt:lpstr>
      <vt:lpstr>新細明體</vt:lpstr>
      <vt:lpstr>標楷體</vt:lpstr>
      <vt:lpstr>Arial</vt:lpstr>
      <vt:lpstr>課程名稱</vt:lpstr>
      <vt:lpstr>運動與遊戲</vt:lpstr>
      <vt:lpstr>運動與遊戲～第一部分</vt:lpstr>
      <vt:lpstr>一、遊戲與運動現象的內外關聯</vt:lpstr>
      <vt:lpstr>一、遊戲與運動現象的內外關聯</vt:lpstr>
      <vt:lpstr>一、遊戲與運動現象的內外關聯</vt:lpstr>
      <vt:lpstr>二、什麼是遊戲</vt:lpstr>
      <vt:lpstr>二、什麼是遊戲（本文取自劉一民 身體文化講堂講義）</vt:lpstr>
      <vt:lpstr>二、什麼是遊戲（本文取自劉一民 身體文化講堂講義）</vt:lpstr>
      <vt:lpstr>三、傳統的遊戲理論 （本文取自劉一民 身體文化講堂講義）</vt:lpstr>
      <vt:lpstr>四、現代的遊戲理論 （本文取自劉一民 身體文化講堂講義）</vt:lpstr>
      <vt:lpstr>四、現代的遊戲理論 （本文取自劉一民 身體文化講堂講義）</vt:lpstr>
      <vt:lpstr>四、現代的遊戲理論 （本文取自劉一民 身體文化講堂講義）</vt:lpstr>
      <vt:lpstr>四、現代的遊戲理論 （本文取自劉一民 身體文化講堂講義）</vt:lpstr>
      <vt:lpstr>四、現代的遊戲理論 （本文取自劉一民 身體文化講堂講義）</vt:lpstr>
      <vt:lpstr>參考文獻</vt:lpstr>
    </vt:vector>
  </TitlesOfParts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Microsoft Office 使用者</cp:lastModifiedBy>
  <cp:revision>38</cp:revision>
  <dcterms:created xsi:type="dcterms:W3CDTF">2017-11-07T02:54:43Z</dcterms:created>
  <dcterms:modified xsi:type="dcterms:W3CDTF">2018-07-01T04:14:37Z</dcterms:modified>
</cp:coreProperties>
</file>