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9" r:id="rId4"/>
    <p:sldId id="258" r:id="rId5"/>
    <p:sldId id="259" r:id="rId6"/>
    <p:sldId id="270" r:id="rId7"/>
    <p:sldId id="264" r:id="rId8"/>
    <p:sldId id="260" r:id="rId9"/>
    <p:sldId id="262" r:id="rId10"/>
    <p:sldId id="266" r:id="rId11"/>
    <p:sldId id="272" r:id="rId12"/>
    <p:sldId id="276" r:id="rId13"/>
    <p:sldId id="280" r:id="rId14"/>
    <p:sldId id="263" r:id="rId15"/>
    <p:sldId id="268" r:id="rId16"/>
    <p:sldId id="277" r:id="rId1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90BC61-224D-4B83-80A7-53FAF89DF564}" v="3" dt="2018-06-03T15:12:34.8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怡純 鍾" userId="78f22ae63b49ab46" providerId="LiveId" clId="{6790BC61-224D-4B83-80A7-53FAF89DF564}"/>
    <pc:docChg chg="modSld">
      <pc:chgData name="怡純 鍾" userId="78f22ae63b49ab46" providerId="LiveId" clId="{6790BC61-224D-4B83-80A7-53FAF89DF564}" dt="2018-06-03T15:12:28.156" v="0" actId="207"/>
      <pc:docMkLst>
        <pc:docMk/>
      </pc:docMkLst>
      <pc:sldChg chg="modSp">
        <pc:chgData name="怡純 鍾" userId="78f22ae63b49ab46" providerId="LiveId" clId="{6790BC61-224D-4B83-80A7-53FAF89DF564}" dt="2018-06-03T15:12:28.156" v="0" actId="207"/>
        <pc:sldMkLst>
          <pc:docMk/>
          <pc:sldMk cId="3249113545" sldId="277"/>
        </pc:sldMkLst>
        <pc:spChg chg="mod">
          <ac:chgData name="怡純 鍾" userId="78f22ae63b49ab46" providerId="LiveId" clId="{6790BC61-224D-4B83-80A7-53FAF89DF564}" dt="2018-06-03T15:12:28.156" v="0" actId="207"/>
          <ac:spMkLst>
            <pc:docMk/>
            <pc:sldMk cId="3249113545" sldId="277"/>
            <ac:spMk id="3" creationId="{4E40C066-4DC1-411B-84CF-A888B309467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818D0B-AA13-4AA0-A06E-F3A72F2E1B56}"/>
              </a:ext>
            </a:extLst>
          </p:cNvPr>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a:extLst>
              <a:ext uri="{FF2B5EF4-FFF2-40B4-BE49-F238E27FC236}">
                <a16:creationId xmlns:a16="http://schemas.microsoft.com/office/drawing/2014/main" id="{B42C4A75-A284-4645-8161-33255D743C5B}"/>
              </a:ext>
            </a:extLst>
          </p:cNvPr>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a:extLst>
              <a:ext uri="{FF2B5EF4-FFF2-40B4-BE49-F238E27FC236}">
                <a16:creationId xmlns:a16="http://schemas.microsoft.com/office/drawing/2014/main" id="{9503DA4D-693B-46C0-91B3-D2AEB8A422D8}"/>
              </a:ext>
            </a:extLst>
          </p:cNvPr>
          <p:cNvSpPr txBox="1">
            <a:spLocks noGrp="1"/>
          </p:cNvSpPr>
          <p:nvPr>
            <p:ph type="dt" sz="half" idx="7"/>
          </p:nvPr>
        </p:nvSpPr>
        <p:spPr/>
        <p:txBody>
          <a:bodyPr/>
          <a:lstStyle>
            <a:lvl1pPr>
              <a:defRPr/>
            </a:lvl1pPr>
          </a:lstStyle>
          <a:p>
            <a:pPr lvl="0"/>
            <a:fld id="{8A3C8182-5A65-4DA4-83A7-F8B00873D6A2}" type="datetime1">
              <a:rPr lang="en-US"/>
              <a:pPr lvl="0"/>
              <a:t>6/17/2018</a:t>
            </a:fld>
            <a:endParaRPr lang="en-US"/>
          </a:p>
        </p:txBody>
      </p:sp>
      <p:sp>
        <p:nvSpPr>
          <p:cNvPr id="5" name="頁尾版面配置區 4">
            <a:extLst>
              <a:ext uri="{FF2B5EF4-FFF2-40B4-BE49-F238E27FC236}">
                <a16:creationId xmlns:a16="http://schemas.microsoft.com/office/drawing/2014/main" id="{0461990F-C307-4019-8CCA-CE1E2C032B14}"/>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8B0F3538-F3B2-47E9-AA59-2B6320D77BEE}"/>
              </a:ext>
            </a:extLst>
          </p:cNvPr>
          <p:cNvSpPr txBox="1">
            <a:spLocks noGrp="1"/>
          </p:cNvSpPr>
          <p:nvPr>
            <p:ph type="sldNum" sz="quarter" idx="8"/>
          </p:nvPr>
        </p:nvSpPr>
        <p:spPr/>
        <p:txBody>
          <a:bodyPr/>
          <a:lstStyle>
            <a:lvl1pPr>
              <a:defRPr/>
            </a:lvl1pPr>
          </a:lstStyle>
          <a:p>
            <a:pPr lvl="0"/>
            <a:fld id="{5D5F2529-CB8C-47D4-BC9E-0F2E35E0B59D}" type="slidenum">
              <a:t>‹#›</a:t>
            </a:fld>
            <a:endParaRPr lang="en-US"/>
          </a:p>
        </p:txBody>
      </p:sp>
    </p:spTree>
    <p:extLst>
      <p:ext uri="{BB962C8B-B14F-4D97-AF65-F5344CB8AC3E}">
        <p14:creationId xmlns:p14="http://schemas.microsoft.com/office/powerpoint/2010/main" val="1243803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135DFF-031D-4F2E-9B80-FDBB2D02072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5F57E5E0-AB2F-4018-9794-1F79A8312C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C7BBEA6-9992-442A-88D7-753D6628576B}"/>
              </a:ext>
            </a:extLst>
          </p:cNvPr>
          <p:cNvSpPr txBox="1">
            <a:spLocks noGrp="1"/>
          </p:cNvSpPr>
          <p:nvPr>
            <p:ph type="dt" sz="half" idx="7"/>
          </p:nvPr>
        </p:nvSpPr>
        <p:spPr/>
        <p:txBody>
          <a:bodyPr/>
          <a:lstStyle>
            <a:lvl1pPr>
              <a:defRPr/>
            </a:lvl1pPr>
          </a:lstStyle>
          <a:p>
            <a:pPr lvl="0"/>
            <a:fld id="{7181C2A5-A9FF-4F63-A405-0AFF2C1B8593}" type="datetime1">
              <a:rPr lang="en-US"/>
              <a:pPr lvl="0"/>
              <a:t>6/17/2018</a:t>
            </a:fld>
            <a:endParaRPr lang="en-US"/>
          </a:p>
        </p:txBody>
      </p:sp>
      <p:sp>
        <p:nvSpPr>
          <p:cNvPr id="5" name="頁尾版面配置區 4">
            <a:extLst>
              <a:ext uri="{FF2B5EF4-FFF2-40B4-BE49-F238E27FC236}">
                <a16:creationId xmlns:a16="http://schemas.microsoft.com/office/drawing/2014/main" id="{2EB9FDF3-E2D3-4468-8CB6-C313DA129FC7}"/>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93B76847-77D1-40D6-BD7B-8EAFD1B8CD7F}"/>
              </a:ext>
            </a:extLst>
          </p:cNvPr>
          <p:cNvSpPr txBox="1">
            <a:spLocks noGrp="1"/>
          </p:cNvSpPr>
          <p:nvPr>
            <p:ph type="sldNum" sz="quarter" idx="8"/>
          </p:nvPr>
        </p:nvSpPr>
        <p:spPr/>
        <p:txBody>
          <a:bodyPr/>
          <a:lstStyle>
            <a:lvl1pPr>
              <a:defRPr/>
            </a:lvl1pPr>
          </a:lstStyle>
          <a:p>
            <a:pPr lvl="0"/>
            <a:fld id="{AD608A29-B243-4144-A169-D03B6FD0D4D4}" type="slidenum">
              <a:t>‹#›</a:t>
            </a:fld>
            <a:endParaRPr lang="en-US"/>
          </a:p>
        </p:txBody>
      </p:sp>
    </p:spTree>
    <p:extLst>
      <p:ext uri="{BB962C8B-B14F-4D97-AF65-F5344CB8AC3E}">
        <p14:creationId xmlns:p14="http://schemas.microsoft.com/office/powerpoint/2010/main" val="369002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1BD30DF5-AFDD-425D-AAF3-D99FBD840ADA}"/>
              </a:ext>
            </a:extLst>
          </p:cNvPr>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8C365DEB-5342-4250-93A2-6EB901504105}"/>
              </a:ext>
            </a:extLst>
          </p:cNvPr>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1FF9333B-C5E6-4ADC-8790-210B74DFF03D}"/>
              </a:ext>
            </a:extLst>
          </p:cNvPr>
          <p:cNvSpPr txBox="1">
            <a:spLocks noGrp="1"/>
          </p:cNvSpPr>
          <p:nvPr>
            <p:ph type="dt" sz="half" idx="7"/>
          </p:nvPr>
        </p:nvSpPr>
        <p:spPr/>
        <p:txBody>
          <a:bodyPr/>
          <a:lstStyle>
            <a:lvl1pPr>
              <a:defRPr/>
            </a:lvl1pPr>
          </a:lstStyle>
          <a:p>
            <a:pPr lvl="0"/>
            <a:fld id="{0C29ED68-5357-49DE-A64C-3512EFAAF85F}" type="datetime1">
              <a:rPr lang="en-US"/>
              <a:pPr lvl="0"/>
              <a:t>6/17/2018</a:t>
            </a:fld>
            <a:endParaRPr lang="en-US"/>
          </a:p>
        </p:txBody>
      </p:sp>
      <p:sp>
        <p:nvSpPr>
          <p:cNvPr id="5" name="頁尾版面配置區 4">
            <a:extLst>
              <a:ext uri="{FF2B5EF4-FFF2-40B4-BE49-F238E27FC236}">
                <a16:creationId xmlns:a16="http://schemas.microsoft.com/office/drawing/2014/main" id="{FF364CE0-33E1-4308-9FAE-F068BCBC0161}"/>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F27960E8-E600-45C6-9215-5025FCD3429F}"/>
              </a:ext>
            </a:extLst>
          </p:cNvPr>
          <p:cNvSpPr txBox="1">
            <a:spLocks noGrp="1"/>
          </p:cNvSpPr>
          <p:nvPr>
            <p:ph type="sldNum" sz="quarter" idx="8"/>
          </p:nvPr>
        </p:nvSpPr>
        <p:spPr/>
        <p:txBody>
          <a:bodyPr/>
          <a:lstStyle>
            <a:lvl1pPr>
              <a:defRPr/>
            </a:lvl1pPr>
          </a:lstStyle>
          <a:p>
            <a:pPr lvl="0"/>
            <a:fld id="{A740812F-7006-4A18-9C61-BEAB230092ED}" type="slidenum">
              <a:t>‹#›</a:t>
            </a:fld>
            <a:endParaRPr lang="en-US"/>
          </a:p>
        </p:txBody>
      </p:sp>
    </p:spTree>
    <p:extLst>
      <p:ext uri="{BB962C8B-B14F-4D97-AF65-F5344CB8AC3E}">
        <p14:creationId xmlns:p14="http://schemas.microsoft.com/office/powerpoint/2010/main" val="131169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08D1BD-43F6-4D7C-82AA-082A2C124065}"/>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FF87E054-357A-4ABC-89FF-C6AB2FC8D89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0F83680A-A8E7-4565-9542-1E7AC7DF8E60}"/>
              </a:ext>
            </a:extLst>
          </p:cNvPr>
          <p:cNvSpPr txBox="1">
            <a:spLocks noGrp="1"/>
          </p:cNvSpPr>
          <p:nvPr>
            <p:ph type="dt" sz="half" idx="7"/>
          </p:nvPr>
        </p:nvSpPr>
        <p:spPr/>
        <p:txBody>
          <a:bodyPr/>
          <a:lstStyle>
            <a:lvl1pPr>
              <a:defRPr/>
            </a:lvl1pPr>
          </a:lstStyle>
          <a:p>
            <a:pPr lvl="0"/>
            <a:fld id="{70A755D2-577E-4C07-81A9-91D9AFE1468A}" type="datetime1">
              <a:rPr lang="en-US"/>
              <a:pPr lvl="0"/>
              <a:t>6/17/2018</a:t>
            </a:fld>
            <a:endParaRPr lang="en-US"/>
          </a:p>
        </p:txBody>
      </p:sp>
      <p:sp>
        <p:nvSpPr>
          <p:cNvPr id="5" name="頁尾版面配置區 4">
            <a:extLst>
              <a:ext uri="{FF2B5EF4-FFF2-40B4-BE49-F238E27FC236}">
                <a16:creationId xmlns:a16="http://schemas.microsoft.com/office/drawing/2014/main" id="{78FE603D-8994-4176-B86B-FACEEBC5E462}"/>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A97D6AAE-B112-4F81-BF0A-79A1494F3366}"/>
              </a:ext>
            </a:extLst>
          </p:cNvPr>
          <p:cNvSpPr txBox="1">
            <a:spLocks noGrp="1"/>
          </p:cNvSpPr>
          <p:nvPr>
            <p:ph type="sldNum" sz="quarter" idx="8"/>
          </p:nvPr>
        </p:nvSpPr>
        <p:spPr/>
        <p:txBody>
          <a:bodyPr/>
          <a:lstStyle>
            <a:lvl1pPr>
              <a:defRPr/>
            </a:lvl1pPr>
          </a:lstStyle>
          <a:p>
            <a:pPr lvl="0"/>
            <a:fld id="{7C721B83-96D3-40E8-B448-6243D9AB2C46}" type="slidenum">
              <a:t>‹#›</a:t>
            </a:fld>
            <a:endParaRPr lang="en-US"/>
          </a:p>
        </p:txBody>
      </p:sp>
    </p:spTree>
    <p:extLst>
      <p:ext uri="{BB962C8B-B14F-4D97-AF65-F5344CB8AC3E}">
        <p14:creationId xmlns:p14="http://schemas.microsoft.com/office/powerpoint/2010/main" val="2258837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EC89E0-8538-4427-BD91-480AB165AEB1}"/>
              </a:ext>
            </a:extLst>
          </p:cNvPr>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AAE3A34E-B38D-4E30-96F7-3426058146AC}"/>
              </a:ext>
            </a:extLst>
          </p:cNvPr>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a:extLst>
              <a:ext uri="{FF2B5EF4-FFF2-40B4-BE49-F238E27FC236}">
                <a16:creationId xmlns:a16="http://schemas.microsoft.com/office/drawing/2014/main" id="{E75B2661-077F-4A24-B128-817BB623F314}"/>
              </a:ext>
            </a:extLst>
          </p:cNvPr>
          <p:cNvSpPr txBox="1">
            <a:spLocks noGrp="1"/>
          </p:cNvSpPr>
          <p:nvPr>
            <p:ph type="dt" sz="half" idx="7"/>
          </p:nvPr>
        </p:nvSpPr>
        <p:spPr/>
        <p:txBody>
          <a:bodyPr/>
          <a:lstStyle>
            <a:lvl1pPr>
              <a:defRPr/>
            </a:lvl1pPr>
          </a:lstStyle>
          <a:p>
            <a:pPr lvl="0"/>
            <a:fld id="{9939D449-0E2A-48C8-8802-0F98AA2B7126}" type="datetime1">
              <a:rPr lang="en-US"/>
              <a:pPr lvl="0"/>
              <a:t>6/17/2018</a:t>
            </a:fld>
            <a:endParaRPr lang="en-US"/>
          </a:p>
        </p:txBody>
      </p:sp>
      <p:sp>
        <p:nvSpPr>
          <p:cNvPr id="5" name="頁尾版面配置區 4">
            <a:extLst>
              <a:ext uri="{FF2B5EF4-FFF2-40B4-BE49-F238E27FC236}">
                <a16:creationId xmlns:a16="http://schemas.microsoft.com/office/drawing/2014/main" id="{FCFC0D2B-75F3-489A-BB0B-60CFD9C8F270}"/>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CF7E3EAE-DE5A-4E75-BD6A-E4E2DD170D24}"/>
              </a:ext>
            </a:extLst>
          </p:cNvPr>
          <p:cNvSpPr txBox="1">
            <a:spLocks noGrp="1"/>
          </p:cNvSpPr>
          <p:nvPr>
            <p:ph type="sldNum" sz="quarter" idx="8"/>
          </p:nvPr>
        </p:nvSpPr>
        <p:spPr/>
        <p:txBody>
          <a:bodyPr/>
          <a:lstStyle>
            <a:lvl1pPr>
              <a:defRPr/>
            </a:lvl1pPr>
          </a:lstStyle>
          <a:p>
            <a:pPr lvl="0"/>
            <a:fld id="{4FBAD155-47E3-4895-96C7-E78F79FF7C22}" type="slidenum">
              <a:t>‹#›</a:t>
            </a:fld>
            <a:endParaRPr lang="en-US"/>
          </a:p>
        </p:txBody>
      </p:sp>
    </p:spTree>
    <p:extLst>
      <p:ext uri="{BB962C8B-B14F-4D97-AF65-F5344CB8AC3E}">
        <p14:creationId xmlns:p14="http://schemas.microsoft.com/office/powerpoint/2010/main" val="272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FB64C8-6745-4F8E-A676-3CD6006F306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52D40F43-7D7F-438B-9980-343F4E2CF67A}"/>
              </a:ext>
            </a:extLst>
          </p:cNvPr>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a:extLst>
              <a:ext uri="{FF2B5EF4-FFF2-40B4-BE49-F238E27FC236}">
                <a16:creationId xmlns:a16="http://schemas.microsoft.com/office/drawing/2014/main" id="{FBC0B313-62FD-4D14-8EC3-FC0FFEF4850E}"/>
              </a:ext>
            </a:extLst>
          </p:cNvPr>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a:extLst>
              <a:ext uri="{FF2B5EF4-FFF2-40B4-BE49-F238E27FC236}">
                <a16:creationId xmlns:a16="http://schemas.microsoft.com/office/drawing/2014/main" id="{1134A8C0-A968-4B21-80C0-22303432AE63}"/>
              </a:ext>
            </a:extLst>
          </p:cNvPr>
          <p:cNvSpPr txBox="1">
            <a:spLocks noGrp="1"/>
          </p:cNvSpPr>
          <p:nvPr>
            <p:ph type="dt" sz="half" idx="7"/>
          </p:nvPr>
        </p:nvSpPr>
        <p:spPr/>
        <p:txBody>
          <a:bodyPr/>
          <a:lstStyle>
            <a:lvl1pPr>
              <a:defRPr/>
            </a:lvl1pPr>
          </a:lstStyle>
          <a:p>
            <a:pPr lvl="0"/>
            <a:fld id="{D96D360E-F252-4204-9F1D-5E037AF301EC}" type="datetime1">
              <a:rPr lang="en-US"/>
              <a:pPr lvl="0"/>
              <a:t>6/17/2018</a:t>
            </a:fld>
            <a:endParaRPr lang="en-US"/>
          </a:p>
        </p:txBody>
      </p:sp>
      <p:sp>
        <p:nvSpPr>
          <p:cNvPr id="6" name="頁尾版面配置區 5">
            <a:extLst>
              <a:ext uri="{FF2B5EF4-FFF2-40B4-BE49-F238E27FC236}">
                <a16:creationId xmlns:a16="http://schemas.microsoft.com/office/drawing/2014/main" id="{171AF411-20FA-40AB-B0E5-3BF288A0E6DD}"/>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BA7E091-D311-455C-82BD-58FCFC985C26}"/>
              </a:ext>
            </a:extLst>
          </p:cNvPr>
          <p:cNvSpPr txBox="1">
            <a:spLocks noGrp="1"/>
          </p:cNvSpPr>
          <p:nvPr>
            <p:ph type="sldNum" sz="quarter" idx="8"/>
          </p:nvPr>
        </p:nvSpPr>
        <p:spPr/>
        <p:txBody>
          <a:bodyPr/>
          <a:lstStyle>
            <a:lvl1pPr>
              <a:defRPr/>
            </a:lvl1pPr>
          </a:lstStyle>
          <a:p>
            <a:pPr lvl="0"/>
            <a:fld id="{511AACFD-F4D1-451F-A00E-7DFC1D5DB12E}" type="slidenum">
              <a:t>‹#›</a:t>
            </a:fld>
            <a:endParaRPr lang="en-US"/>
          </a:p>
        </p:txBody>
      </p:sp>
    </p:spTree>
    <p:extLst>
      <p:ext uri="{BB962C8B-B14F-4D97-AF65-F5344CB8AC3E}">
        <p14:creationId xmlns:p14="http://schemas.microsoft.com/office/powerpoint/2010/main" val="234899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302E79-25F2-4CBE-8677-D29EBF8DD18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F559D2B0-E68B-439D-8543-60C00C8A156D}"/>
              </a:ext>
            </a:extLst>
          </p:cNvPr>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a:extLst>
              <a:ext uri="{FF2B5EF4-FFF2-40B4-BE49-F238E27FC236}">
                <a16:creationId xmlns:a16="http://schemas.microsoft.com/office/drawing/2014/main" id="{9842AEE3-45B0-4852-BA7B-FD7F2AF33BE5}"/>
              </a:ext>
            </a:extLst>
          </p:cNvPr>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a:extLst>
              <a:ext uri="{FF2B5EF4-FFF2-40B4-BE49-F238E27FC236}">
                <a16:creationId xmlns:a16="http://schemas.microsoft.com/office/drawing/2014/main" id="{B82DAD99-712C-448E-9A75-007B0276FC79}"/>
              </a:ext>
            </a:extLst>
          </p:cNvPr>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a:extLst>
              <a:ext uri="{FF2B5EF4-FFF2-40B4-BE49-F238E27FC236}">
                <a16:creationId xmlns:a16="http://schemas.microsoft.com/office/drawing/2014/main" id="{F46F93E2-4294-493F-A860-091BCC201D0C}"/>
              </a:ext>
            </a:extLst>
          </p:cNvPr>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a:extLst>
              <a:ext uri="{FF2B5EF4-FFF2-40B4-BE49-F238E27FC236}">
                <a16:creationId xmlns:a16="http://schemas.microsoft.com/office/drawing/2014/main" id="{6D148E3D-630B-4A7E-9CA7-3AAD91E23077}"/>
              </a:ext>
            </a:extLst>
          </p:cNvPr>
          <p:cNvSpPr txBox="1">
            <a:spLocks noGrp="1"/>
          </p:cNvSpPr>
          <p:nvPr>
            <p:ph type="dt" sz="half" idx="7"/>
          </p:nvPr>
        </p:nvSpPr>
        <p:spPr/>
        <p:txBody>
          <a:bodyPr/>
          <a:lstStyle>
            <a:lvl1pPr>
              <a:defRPr/>
            </a:lvl1pPr>
          </a:lstStyle>
          <a:p>
            <a:pPr lvl="0"/>
            <a:fld id="{C9B1FBBC-C390-4478-B116-2C48103062A2}" type="datetime1">
              <a:rPr lang="en-US"/>
              <a:pPr lvl="0"/>
              <a:t>6/17/2018</a:t>
            </a:fld>
            <a:endParaRPr lang="en-US"/>
          </a:p>
        </p:txBody>
      </p:sp>
      <p:sp>
        <p:nvSpPr>
          <p:cNvPr id="8" name="頁尾版面配置區 7">
            <a:extLst>
              <a:ext uri="{FF2B5EF4-FFF2-40B4-BE49-F238E27FC236}">
                <a16:creationId xmlns:a16="http://schemas.microsoft.com/office/drawing/2014/main" id="{6A936821-B2DB-4549-9834-1B6CCF10531F}"/>
              </a:ext>
            </a:extLst>
          </p:cNvPr>
          <p:cNvSpPr txBox="1">
            <a:spLocks noGrp="1"/>
          </p:cNvSpPr>
          <p:nvPr>
            <p:ph type="ftr" sz="quarter" idx="9"/>
          </p:nvPr>
        </p:nvSpPr>
        <p:spPr/>
        <p:txBody>
          <a:bodyPr/>
          <a:lstStyle>
            <a:lvl1pPr>
              <a:defRPr/>
            </a:lvl1pPr>
          </a:lstStyle>
          <a:p>
            <a:pPr lvl="0"/>
            <a:endParaRPr lang="en-US"/>
          </a:p>
        </p:txBody>
      </p:sp>
      <p:sp>
        <p:nvSpPr>
          <p:cNvPr id="9" name="投影片編號版面配置區 8">
            <a:extLst>
              <a:ext uri="{FF2B5EF4-FFF2-40B4-BE49-F238E27FC236}">
                <a16:creationId xmlns:a16="http://schemas.microsoft.com/office/drawing/2014/main" id="{E87FDA0D-E055-440A-8DBA-0539E4495C8F}"/>
              </a:ext>
            </a:extLst>
          </p:cNvPr>
          <p:cNvSpPr txBox="1">
            <a:spLocks noGrp="1"/>
          </p:cNvSpPr>
          <p:nvPr>
            <p:ph type="sldNum" sz="quarter" idx="8"/>
          </p:nvPr>
        </p:nvSpPr>
        <p:spPr/>
        <p:txBody>
          <a:bodyPr/>
          <a:lstStyle>
            <a:lvl1pPr>
              <a:defRPr/>
            </a:lvl1pPr>
          </a:lstStyle>
          <a:p>
            <a:pPr lvl="0"/>
            <a:fld id="{362E4A5C-4543-4BA7-BC4A-21BA8698CED5}" type="slidenum">
              <a:t>‹#›</a:t>
            </a:fld>
            <a:endParaRPr lang="en-US"/>
          </a:p>
        </p:txBody>
      </p:sp>
    </p:spTree>
    <p:extLst>
      <p:ext uri="{BB962C8B-B14F-4D97-AF65-F5344CB8AC3E}">
        <p14:creationId xmlns:p14="http://schemas.microsoft.com/office/powerpoint/2010/main" val="1138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D1A1A1-FEDA-46DF-A47C-B0E12DE615B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a:extLst>
              <a:ext uri="{FF2B5EF4-FFF2-40B4-BE49-F238E27FC236}">
                <a16:creationId xmlns:a16="http://schemas.microsoft.com/office/drawing/2014/main" id="{357CAD9E-3CAC-49BF-BBCA-D1B11D9F2469}"/>
              </a:ext>
            </a:extLst>
          </p:cNvPr>
          <p:cNvSpPr txBox="1">
            <a:spLocks noGrp="1"/>
          </p:cNvSpPr>
          <p:nvPr>
            <p:ph type="dt" sz="half" idx="7"/>
          </p:nvPr>
        </p:nvSpPr>
        <p:spPr/>
        <p:txBody>
          <a:bodyPr/>
          <a:lstStyle>
            <a:lvl1pPr>
              <a:defRPr/>
            </a:lvl1pPr>
          </a:lstStyle>
          <a:p>
            <a:pPr lvl="0"/>
            <a:fld id="{59E69B95-9AF1-465E-BA43-0CCE1888BE3A}" type="datetime1">
              <a:rPr lang="en-US"/>
              <a:pPr lvl="0"/>
              <a:t>6/17/2018</a:t>
            </a:fld>
            <a:endParaRPr lang="en-US"/>
          </a:p>
        </p:txBody>
      </p:sp>
      <p:sp>
        <p:nvSpPr>
          <p:cNvPr id="4" name="頁尾版面配置區 3">
            <a:extLst>
              <a:ext uri="{FF2B5EF4-FFF2-40B4-BE49-F238E27FC236}">
                <a16:creationId xmlns:a16="http://schemas.microsoft.com/office/drawing/2014/main" id="{7DF8A53B-F874-4EFB-8972-34C37DA211E8}"/>
              </a:ext>
            </a:extLst>
          </p:cNvPr>
          <p:cNvSpPr txBox="1">
            <a:spLocks noGrp="1"/>
          </p:cNvSpPr>
          <p:nvPr>
            <p:ph type="ftr" sz="quarter" idx="9"/>
          </p:nvPr>
        </p:nvSpPr>
        <p:spPr/>
        <p:txBody>
          <a:bodyPr/>
          <a:lstStyle>
            <a:lvl1pPr>
              <a:defRPr/>
            </a:lvl1pPr>
          </a:lstStyle>
          <a:p>
            <a:pPr lvl="0"/>
            <a:endParaRPr lang="en-US"/>
          </a:p>
        </p:txBody>
      </p:sp>
      <p:sp>
        <p:nvSpPr>
          <p:cNvPr id="5" name="投影片編號版面配置區 4">
            <a:extLst>
              <a:ext uri="{FF2B5EF4-FFF2-40B4-BE49-F238E27FC236}">
                <a16:creationId xmlns:a16="http://schemas.microsoft.com/office/drawing/2014/main" id="{5EBBCE05-197D-4B0F-9B52-E21F20E1C13A}"/>
              </a:ext>
            </a:extLst>
          </p:cNvPr>
          <p:cNvSpPr txBox="1">
            <a:spLocks noGrp="1"/>
          </p:cNvSpPr>
          <p:nvPr>
            <p:ph type="sldNum" sz="quarter" idx="8"/>
          </p:nvPr>
        </p:nvSpPr>
        <p:spPr/>
        <p:txBody>
          <a:bodyPr/>
          <a:lstStyle>
            <a:lvl1pPr>
              <a:defRPr/>
            </a:lvl1pPr>
          </a:lstStyle>
          <a:p>
            <a:pPr lvl="0"/>
            <a:fld id="{E904A9B2-18E4-4161-A8E9-038B2EEB8787}" type="slidenum">
              <a:t>‹#›</a:t>
            </a:fld>
            <a:endParaRPr lang="en-US"/>
          </a:p>
        </p:txBody>
      </p:sp>
    </p:spTree>
    <p:extLst>
      <p:ext uri="{BB962C8B-B14F-4D97-AF65-F5344CB8AC3E}">
        <p14:creationId xmlns:p14="http://schemas.microsoft.com/office/powerpoint/2010/main" val="264887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A4C8B0C-9689-43E4-BEE6-4A4AF38F93D5}"/>
              </a:ext>
            </a:extLst>
          </p:cNvPr>
          <p:cNvSpPr txBox="1">
            <a:spLocks noGrp="1"/>
          </p:cNvSpPr>
          <p:nvPr>
            <p:ph type="dt" sz="half" idx="7"/>
          </p:nvPr>
        </p:nvSpPr>
        <p:spPr/>
        <p:txBody>
          <a:bodyPr/>
          <a:lstStyle>
            <a:lvl1pPr>
              <a:defRPr/>
            </a:lvl1pPr>
          </a:lstStyle>
          <a:p>
            <a:pPr lvl="0"/>
            <a:fld id="{1A31B677-8DB9-4034-ACEE-7165A1CBD74E}" type="datetime1">
              <a:rPr lang="en-US"/>
              <a:pPr lvl="0"/>
              <a:t>6/17/2018</a:t>
            </a:fld>
            <a:endParaRPr lang="en-US"/>
          </a:p>
        </p:txBody>
      </p:sp>
      <p:sp>
        <p:nvSpPr>
          <p:cNvPr id="3" name="頁尾版面配置區 2">
            <a:extLst>
              <a:ext uri="{FF2B5EF4-FFF2-40B4-BE49-F238E27FC236}">
                <a16:creationId xmlns:a16="http://schemas.microsoft.com/office/drawing/2014/main" id="{0C7930A7-F6F1-463B-A1A2-38B6C7EB2EEB}"/>
              </a:ext>
            </a:extLst>
          </p:cNvPr>
          <p:cNvSpPr txBox="1">
            <a:spLocks noGrp="1"/>
          </p:cNvSpPr>
          <p:nvPr>
            <p:ph type="ftr" sz="quarter" idx="9"/>
          </p:nvPr>
        </p:nvSpPr>
        <p:spPr/>
        <p:txBody>
          <a:bodyPr/>
          <a:lstStyle>
            <a:lvl1pPr>
              <a:defRPr/>
            </a:lvl1pPr>
          </a:lstStyle>
          <a:p>
            <a:pPr lvl="0"/>
            <a:endParaRPr lang="en-US"/>
          </a:p>
        </p:txBody>
      </p:sp>
      <p:sp>
        <p:nvSpPr>
          <p:cNvPr id="4" name="投影片編號版面配置區 3">
            <a:extLst>
              <a:ext uri="{FF2B5EF4-FFF2-40B4-BE49-F238E27FC236}">
                <a16:creationId xmlns:a16="http://schemas.microsoft.com/office/drawing/2014/main" id="{78412366-359C-4C47-9A7B-2837A2096D31}"/>
              </a:ext>
            </a:extLst>
          </p:cNvPr>
          <p:cNvSpPr txBox="1">
            <a:spLocks noGrp="1"/>
          </p:cNvSpPr>
          <p:nvPr>
            <p:ph type="sldNum" sz="quarter" idx="8"/>
          </p:nvPr>
        </p:nvSpPr>
        <p:spPr/>
        <p:txBody>
          <a:bodyPr/>
          <a:lstStyle>
            <a:lvl1pPr>
              <a:defRPr/>
            </a:lvl1pPr>
          </a:lstStyle>
          <a:p>
            <a:pPr lvl="0"/>
            <a:fld id="{1CDB8249-856A-4C76-817C-5EC67C2D8F6D}" type="slidenum">
              <a:t>‹#›</a:t>
            </a:fld>
            <a:endParaRPr lang="en-US"/>
          </a:p>
        </p:txBody>
      </p:sp>
    </p:spTree>
    <p:extLst>
      <p:ext uri="{BB962C8B-B14F-4D97-AF65-F5344CB8AC3E}">
        <p14:creationId xmlns:p14="http://schemas.microsoft.com/office/powerpoint/2010/main" val="271417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26A724-4B22-4F1C-BE59-8FE6D4ED2160}"/>
              </a:ext>
            </a:extLst>
          </p:cNvPr>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E764AEEE-10A7-4783-BECC-AB4CA8D8FFE4}"/>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a:extLst>
              <a:ext uri="{FF2B5EF4-FFF2-40B4-BE49-F238E27FC236}">
                <a16:creationId xmlns:a16="http://schemas.microsoft.com/office/drawing/2014/main" id="{021B8935-FBC2-467B-A28C-0D6F8A855FF5}"/>
              </a:ext>
            </a:extLst>
          </p:cNvPr>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9F3E8A1-FE46-4078-94CC-A3D184782F77}"/>
              </a:ext>
            </a:extLst>
          </p:cNvPr>
          <p:cNvSpPr txBox="1">
            <a:spLocks noGrp="1"/>
          </p:cNvSpPr>
          <p:nvPr>
            <p:ph type="dt" sz="half" idx="7"/>
          </p:nvPr>
        </p:nvSpPr>
        <p:spPr/>
        <p:txBody>
          <a:bodyPr/>
          <a:lstStyle>
            <a:lvl1pPr>
              <a:defRPr/>
            </a:lvl1pPr>
          </a:lstStyle>
          <a:p>
            <a:pPr lvl="0"/>
            <a:fld id="{60B29902-27A1-426D-AC1B-B5488281C035}" type="datetime1">
              <a:rPr lang="en-US"/>
              <a:pPr lvl="0"/>
              <a:t>6/17/2018</a:t>
            </a:fld>
            <a:endParaRPr lang="en-US"/>
          </a:p>
        </p:txBody>
      </p:sp>
      <p:sp>
        <p:nvSpPr>
          <p:cNvPr id="6" name="頁尾版面配置區 5">
            <a:extLst>
              <a:ext uri="{FF2B5EF4-FFF2-40B4-BE49-F238E27FC236}">
                <a16:creationId xmlns:a16="http://schemas.microsoft.com/office/drawing/2014/main" id="{1DE07C44-491C-4192-9CA5-1747392D02D4}"/>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813DB54-4311-47DA-BE9E-64130B1CA8A3}"/>
              </a:ext>
            </a:extLst>
          </p:cNvPr>
          <p:cNvSpPr txBox="1">
            <a:spLocks noGrp="1"/>
          </p:cNvSpPr>
          <p:nvPr>
            <p:ph type="sldNum" sz="quarter" idx="8"/>
          </p:nvPr>
        </p:nvSpPr>
        <p:spPr/>
        <p:txBody>
          <a:bodyPr/>
          <a:lstStyle>
            <a:lvl1pPr>
              <a:defRPr/>
            </a:lvl1pPr>
          </a:lstStyle>
          <a:p>
            <a:pPr lvl="0"/>
            <a:fld id="{209607BC-06B3-4F3B-8D57-D2D5B92196E8}" type="slidenum">
              <a:t>‹#›</a:t>
            </a:fld>
            <a:endParaRPr lang="en-US"/>
          </a:p>
        </p:txBody>
      </p:sp>
    </p:spTree>
    <p:extLst>
      <p:ext uri="{BB962C8B-B14F-4D97-AF65-F5344CB8AC3E}">
        <p14:creationId xmlns:p14="http://schemas.microsoft.com/office/powerpoint/2010/main" val="4197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D97D20-27DD-4372-A536-570E8A3E4073}"/>
              </a:ext>
            </a:extLst>
          </p:cNvPr>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a:extLst>
              <a:ext uri="{FF2B5EF4-FFF2-40B4-BE49-F238E27FC236}">
                <a16:creationId xmlns:a16="http://schemas.microsoft.com/office/drawing/2014/main" id="{9A4EFB6B-B120-4FB8-BF79-59AD1FF2320D}"/>
              </a:ext>
            </a:extLst>
          </p:cNvPr>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a:extLst>
              <a:ext uri="{FF2B5EF4-FFF2-40B4-BE49-F238E27FC236}">
                <a16:creationId xmlns:a16="http://schemas.microsoft.com/office/drawing/2014/main" id="{CD788230-6E45-4CFF-8AD5-6613D6A14C47}"/>
              </a:ext>
            </a:extLst>
          </p:cNvPr>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DAAC887-4EE4-4C89-99A7-2B831F48085E}"/>
              </a:ext>
            </a:extLst>
          </p:cNvPr>
          <p:cNvSpPr txBox="1">
            <a:spLocks noGrp="1"/>
          </p:cNvSpPr>
          <p:nvPr>
            <p:ph type="dt" sz="half" idx="7"/>
          </p:nvPr>
        </p:nvSpPr>
        <p:spPr/>
        <p:txBody>
          <a:bodyPr/>
          <a:lstStyle>
            <a:lvl1pPr>
              <a:defRPr/>
            </a:lvl1pPr>
          </a:lstStyle>
          <a:p>
            <a:pPr lvl="0"/>
            <a:fld id="{4015AD6E-D1ED-4944-988E-BFE81CB5BF5E}" type="datetime1">
              <a:rPr lang="en-US"/>
              <a:pPr lvl="0"/>
              <a:t>6/17/2018</a:t>
            </a:fld>
            <a:endParaRPr lang="en-US"/>
          </a:p>
        </p:txBody>
      </p:sp>
      <p:sp>
        <p:nvSpPr>
          <p:cNvPr id="6" name="頁尾版面配置區 5">
            <a:extLst>
              <a:ext uri="{FF2B5EF4-FFF2-40B4-BE49-F238E27FC236}">
                <a16:creationId xmlns:a16="http://schemas.microsoft.com/office/drawing/2014/main" id="{01C8CB0E-E487-42E0-8EC7-02CB46021BB1}"/>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53619AFD-DB3D-47CE-B6C5-329B6A7126CD}"/>
              </a:ext>
            </a:extLst>
          </p:cNvPr>
          <p:cNvSpPr txBox="1">
            <a:spLocks noGrp="1"/>
          </p:cNvSpPr>
          <p:nvPr>
            <p:ph type="sldNum" sz="quarter" idx="8"/>
          </p:nvPr>
        </p:nvSpPr>
        <p:spPr/>
        <p:txBody>
          <a:bodyPr/>
          <a:lstStyle>
            <a:lvl1pPr>
              <a:defRPr/>
            </a:lvl1pPr>
          </a:lstStyle>
          <a:p>
            <a:pPr lvl="0"/>
            <a:fld id="{06956798-0E78-47A3-936D-806DEC8D2180}" type="slidenum">
              <a:t>‹#›</a:t>
            </a:fld>
            <a:endParaRPr lang="en-US"/>
          </a:p>
        </p:txBody>
      </p:sp>
    </p:spTree>
    <p:extLst>
      <p:ext uri="{BB962C8B-B14F-4D97-AF65-F5344CB8AC3E}">
        <p14:creationId xmlns:p14="http://schemas.microsoft.com/office/powerpoint/2010/main" val="22561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9D7CF21-14CA-49E0-9B8D-F6131691B5A9}"/>
              </a:ext>
            </a:extLst>
          </p:cNvPr>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118F8B24-5DB5-47AC-B9AF-0198BFE94BB8}"/>
              </a:ext>
            </a:extLst>
          </p:cNvPr>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9D75051-E8D3-4CBB-8DF3-28353498026F}"/>
              </a:ext>
            </a:extLst>
          </p:cNvPr>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a:extLst>
              <a:ext uri="{FF2B5EF4-FFF2-40B4-BE49-F238E27FC236}">
                <a16:creationId xmlns:a16="http://schemas.microsoft.com/office/drawing/2014/main" id="{40224FBE-00AB-4674-9746-C256CB171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a:extLst>
              <a:ext uri="{FF2B5EF4-FFF2-40B4-BE49-F238E27FC236}">
                <a16:creationId xmlns:a16="http://schemas.microsoft.com/office/drawing/2014/main" id="{85ACB2D4-CF27-4C65-A396-84BABBE323F6}"/>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47F29939-71FD-4384-A1CA-6629BDAADC1C}" type="slidenum">
              <a:t>‹#›</a:t>
            </a:fld>
            <a:endParaRPr lang="en-US"/>
          </a:p>
        </p:txBody>
      </p:sp>
      <p:pic>
        <p:nvPicPr>
          <p:cNvPr id="7" name="Picture 2" descr="C:\Users\BPC\Downloads\教育部logo991006-1.png">
            <a:extLst>
              <a:ext uri="{FF2B5EF4-FFF2-40B4-BE49-F238E27FC236}">
                <a16:creationId xmlns:a16="http://schemas.microsoft.com/office/drawing/2014/main" id="{7BDD7F7E-D591-48D8-A541-9D89AC7886E6}"/>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id="{B22DCF8D-C7AF-4D40-AAED-B150D6BFB9FE}"/>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C1F7A5-A38E-43E8-9F93-B2C413DAB05F}"/>
              </a:ext>
            </a:extLst>
          </p:cNvPr>
          <p:cNvSpPr txBox="1">
            <a:spLocks noGrp="1"/>
          </p:cNvSpPr>
          <p:nvPr>
            <p:ph type="ctrTitle"/>
          </p:nvPr>
        </p:nvSpPr>
        <p:spPr>
          <a:xfrm>
            <a:off x="737829" y="476667"/>
            <a:ext cx="7772400" cy="1470026"/>
          </a:xfrm>
        </p:spPr>
        <p:txBody>
          <a:bodyPr/>
          <a:lstStyle/>
          <a:p>
            <a:pPr lvl="0"/>
            <a:r>
              <a:rPr lang="zh-TW" altLang="en-US" dirty="0"/>
              <a:t>運動員生涯規劃</a:t>
            </a:r>
            <a:endParaRPr lang="zh-TW" dirty="0"/>
          </a:p>
        </p:txBody>
      </p:sp>
      <p:sp>
        <p:nvSpPr>
          <p:cNvPr id="3" name="副標題 2">
            <a:extLst>
              <a:ext uri="{FF2B5EF4-FFF2-40B4-BE49-F238E27FC236}">
                <a16:creationId xmlns:a16="http://schemas.microsoft.com/office/drawing/2014/main" id="{FCB64474-FE45-41F0-94C8-6E710350EF29}"/>
              </a:ext>
            </a:extLst>
          </p:cNvPr>
          <p:cNvSpPr txBox="1">
            <a:spLocks noGrp="1"/>
          </p:cNvSpPr>
          <p:nvPr>
            <p:ph type="subTitle" idx="1"/>
          </p:nvPr>
        </p:nvSpPr>
        <p:spPr>
          <a:xfrm>
            <a:off x="1475658" y="1988838"/>
            <a:ext cx="6400800" cy="648071"/>
          </a:xfrm>
        </p:spPr>
        <p:txBody>
          <a:bodyPr/>
          <a:lstStyle/>
          <a:p>
            <a:pPr lvl="0"/>
            <a:r>
              <a:rPr lang="zh-TW" altLang="en-US" dirty="0"/>
              <a:t>鍾怡純</a:t>
            </a:r>
            <a:endParaRPr lang="en-US" dirty="0"/>
          </a:p>
        </p:txBody>
      </p:sp>
      <p:pic>
        <p:nvPicPr>
          <p:cNvPr id="4" name="Picture 2" descr="C:\Users\BPC\Downloads\教育部logo991006-1.png">
            <a:extLst>
              <a:ext uri="{FF2B5EF4-FFF2-40B4-BE49-F238E27FC236}">
                <a16:creationId xmlns:a16="http://schemas.microsoft.com/office/drawing/2014/main" id="{9092EEBC-97D8-455C-977D-918C2F0355C5}"/>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5F107F69-48F1-45BA-ACED-130B4F3F149F}"/>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a:extLst>
              <a:ext uri="{FF2B5EF4-FFF2-40B4-BE49-F238E27FC236}">
                <a16:creationId xmlns:a16="http://schemas.microsoft.com/office/drawing/2014/main" id="{C8232A3A-7411-4041-8DBA-D61AE6BA7A9A}"/>
              </a:ext>
            </a:extLst>
          </p:cNvPr>
          <p:cNvSpPr txBox="1"/>
          <p:nvPr/>
        </p:nvSpPr>
        <p:spPr>
          <a:xfrm>
            <a:off x="1535579" y="2996955"/>
            <a:ext cx="6400800" cy="648071"/>
          </a:xfrm>
          <a:prstGeom prst="rect">
            <a:avLst/>
          </a:prstGeom>
          <a:noFill/>
          <a:ln>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898989"/>
                </a:solidFill>
                <a:uFillTx/>
                <a:latin typeface="Calibri"/>
                <a:ea typeface="新細明體"/>
                <a:cs typeface=""/>
              </a:rPr>
              <a:t>01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運動員生涯轉換</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而</a:t>
            </a:r>
            <a:r>
              <a:rPr lang="zh-TW" altLang="en-US" dirty="0">
                <a:solidFill>
                  <a:srgbClr val="FF0000"/>
                </a:solidFill>
              </a:rPr>
              <a:t>非常態性轉換是較難預測</a:t>
            </a:r>
            <a:r>
              <a:rPr lang="zh-TW" altLang="en-US" dirty="0">
                <a:solidFill>
                  <a:schemeClr val="tx1"/>
                </a:solidFill>
              </a:rPr>
              <a:t>的，像是因為</a:t>
            </a:r>
            <a:r>
              <a:rPr lang="zh-TW" altLang="en-US" dirty="0">
                <a:solidFill>
                  <a:srgbClr val="FF0000"/>
                </a:solidFill>
              </a:rPr>
              <a:t>受傷、轉隊／俱樂部或換教練／隊友</a:t>
            </a:r>
            <a:r>
              <a:rPr lang="zh-TW" altLang="en-US" dirty="0">
                <a:solidFill>
                  <a:schemeClr val="tx1"/>
                </a:solidFill>
              </a:rPr>
              <a:t>等因素，所以運動員會覺得這種轉換是較難以處理。</a:t>
            </a:r>
            <a:endParaRPr lang="en-US" altLang="zh-TW" dirty="0">
              <a:solidFill>
                <a:schemeClr val="tx1"/>
              </a:solidFill>
            </a:endParaRPr>
          </a:p>
          <a:p>
            <a:r>
              <a:rPr lang="zh-TW" altLang="en-US" dirty="0">
                <a:solidFill>
                  <a:schemeClr val="tx1"/>
                </a:solidFill>
              </a:rPr>
              <a:t>由於常態性轉換是比較可以預測或從相關研究中歸納出較具系統的訊息，因此在過去研究中被投注較多的關注。 </a:t>
            </a:r>
          </a:p>
        </p:txBody>
      </p:sp>
    </p:spTree>
    <p:extLst>
      <p:ext uri="{BB962C8B-B14F-4D97-AF65-F5344CB8AC3E}">
        <p14:creationId xmlns:p14="http://schemas.microsoft.com/office/powerpoint/2010/main" val="2355017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運動員生涯轉換</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r>
              <a:rPr lang="zh-TW" altLang="en-US" dirty="0">
                <a:solidFill>
                  <a:schemeClr val="tx1"/>
                </a:solidFill>
              </a:rPr>
              <a:t>很多學生運動員對未來工作期許是成為</a:t>
            </a:r>
            <a:r>
              <a:rPr lang="zh-TW" altLang="en-US" dirty="0">
                <a:solidFill>
                  <a:srgbClr val="FF0000"/>
                </a:solidFill>
              </a:rPr>
              <a:t>教練或教師</a:t>
            </a:r>
            <a:r>
              <a:rPr lang="zh-TW" altLang="en-US" dirty="0">
                <a:solidFill>
                  <a:schemeClr val="tx1"/>
                </a:solidFill>
              </a:rPr>
              <a:t>，有些運動員期望能投入</a:t>
            </a:r>
            <a:r>
              <a:rPr lang="zh-TW" altLang="en-US" dirty="0">
                <a:solidFill>
                  <a:srgbClr val="FF0000"/>
                </a:solidFill>
              </a:rPr>
              <a:t>運動產業或自行創業</a:t>
            </a:r>
            <a:r>
              <a:rPr lang="zh-TW" altLang="en-US" dirty="0">
                <a:solidFill>
                  <a:schemeClr val="tx1"/>
                </a:solidFill>
              </a:rPr>
              <a:t>，但也有選手對未來的就業取向仍然不明</a:t>
            </a:r>
            <a:endParaRPr lang="en-US" altLang="zh-TW" dirty="0">
              <a:solidFill>
                <a:schemeClr val="tx1"/>
              </a:solidFill>
            </a:endParaRPr>
          </a:p>
          <a:p>
            <a:r>
              <a:rPr lang="zh-TW" altLang="en-US" dirty="0">
                <a:solidFill>
                  <a:schemeClr val="tx1"/>
                </a:solidFill>
              </a:rPr>
              <a:t>在台灣，多數運動項目的運動員即便技術成熟</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在運動場域感受到</a:t>
            </a:r>
            <a:r>
              <a:rPr lang="zh-TW" altLang="en-US" dirty="0">
                <a:solidFill>
                  <a:schemeClr val="tx1"/>
                </a:solidFill>
              </a:rPr>
              <a:t>成就感，但由於</a:t>
            </a:r>
            <a:r>
              <a:rPr lang="zh-TW" altLang="en-US" dirty="0">
                <a:solidFill>
                  <a:srgbClr val="FF0000"/>
                </a:solidFill>
              </a:rPr>
              <a:t>職業運動環境不成熟</a:t>
            </a:r>
            <a:r>
              <a:rPr lang="zh-TW" altLang="en-US" dirty="0">
                <a:solidFill>
                  <a:schemeClr val="tx1"/>
                </a:solidFill>
              </a:rPr>
              <a:t>，進一步發揮運動專項的機會有限，僅少數運動員往職業運動發展，而其他運動員必須另尋出路。</a:t>
            </a:r>
          </a:p>
        </p:txBody>
      </p:sp>
    </p:spTree>
    <p:extLst>
      <p:ext uri="{BB962C8B-B14F-4D97-AF65-F5344CB8AC3E}">
        <p14:creationId xmlns:p14="http://schemas.microsoft.com/office/powerpoint/2010/main" val="644367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運動員生涯轉換</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pPr>
              <a:buFont typeface="Arial" panose="020B0604020202020204" pitchFamily="34" charset="0"/>
              <a:buChar char="•"/>
            </a:pPr>
            <a:r>
              <a:rPr lang="zh-TW" altLang="en-US" dirty="0">
                <a:solidFill>
                  <a:schemeClr val="tx1"/>
                </a:solidFill>
              </a:rPr>
              <a:t>欲擔任</a:t>
            </a:r>
            <a:r>
              <a:rPr lang="zh-TW" altLang="en-US" dirty="0">
                <a:solidFill>
                  <a:srgbClr val="FF0000"/>
                </a:solidFill>
              </a:rPr>
              <a:t>教師或教練</a:t>
            </a:r>
            <a:r>
              <a:rPr lang="zh-TW" altLang="en-US" dirty="0">
                <a:solidFill>
                  <a:schemeClr val="tx1"/>
                </a:solidFill>
              </a:rPr>
              <a:t>者可以充分</a:t>
            </a:r>
            <a:r>
              <a:rPr lang="zh-TW" altLang="en-US" dirty="0">
                <a:solidFill>
                  <a:srgbClr val="FF0000"/>
                </a:solidFill>
              </a:rPr>
              <a:t>利用學校資源修習相關課程</a:t>
            </a:r>
            <a:r>
              <a:rPr lang="zh-TW" altLang="en-US" dirty="0">
                <a:solidFill>
                  <a:schemeClr val="tx1"/>
                </a:solidFill>
              </a:rPr>
              <a:t>。欲從事</a:t>
            </a:r>
            <a:r>
              <a:rPr lang="zh-TW" altLang="en-US" dirty="0">
                <a:solidFill>
                  <a:srgbClr val="FF0000"/>
                </a:solidFill>
              </a:rPr>
              <a:t>運動產業</a:t>
            </a:r>
            <a:r>
              <a:rPr lang="zh-TW" altLang="en-US" dirty="0">
                <a:solidFill>
                  <a:schemeClr val="tx1"/>
                </a:solidFill>
              </a:rPr>
              <a:t>相關工作者可透過</a:t>
            </a:r>
            <a:r>
              <a:rPr lang="zh-TW" altLang="en-US" dirty="0">
                <a:solidFill>
                  <a:srgbClr val="FF0000"/>
                </a:solidFill>
              </a:rPr>
              <a:t>學校課程、實習機會、教師和教練引荐、或同儕網絡獲得實習機會</a:t>
            </a:r>
            <a:r>
              <a:rPr lang="zh-TW" altLang="en-US" dirty="0">
                <a:solidFill>
                  <a:schemeClr val="tx1"/>
                </a:solidFill>
              </a:rPr>
              <a:t>對未來職場上的探索與適應有相當的幫助。</a:t>
            </a:r>
            <a:endParaRPr lang="en-US" altLang="zh-TW" dirty="0">
              <a:solidFill>
                <a:schemeClr val="tx1"/>
              </a:solidFill>
            </a:endParaRPr>
          </a:p>
          <a:p>
            <a:r>
              <a:rPr lang="zh-TW" altLang="en-US" dirty="0">
                <a:solidFill>
                  <a:schemeClr val="tx1"/>
                </a:solidFill>
              </a:rPr>
              <a:t>此外，</a:t>
            </a:r>
            <a:r>
              <a:rPr lang="zh-TW" altLang="en-US" dirty="0">
                <a:solidFill>
                  <a:srgbClr val="FF0000"/>
                </a:solidFill>
              </a:rPr>
              <a:t>家庭企業</a:t>
            </a:r>
            <a:r>
              <a:rPr lang="zh-TW" altLang="en-US" dirty="0">
                <a:solidFill>
                  <a:schemeClr val="tx1"/>
                </a:solidFill>
              </a:rPr>
              <a:t>以及</a:t>
            </a:r>
            <a:r>
              <a:rPr lang="zh-TW" altLang="en-US" dirty="0">
                <a:solidFill>
                  <a:srgbClr val="FF0000"/>
                </a:solidFill>
              </a:rPr>
              <a:t>父母親的工作</a:t>
            </a:r>
            <a:r>
              <a:rPr lang="zh-TW" altLang="en-US" dirty="0">
                <a:solidFill>
                  <a:schemeClr val="tx1"/>
                </a:solidFill>
              </a:rPr>
              <a:t>若能取得較多產業相關訊息，對未來職業選擇也有相當助益。 </a:t>
            </a:r>
          </a:p>
          <a:p>
            <a:pPr marL="514350" indent="-514350">
              <a:buFont typeface="+mj-lt"/>
              <a:buAutoNum type="arabicPeriod"/>
            </a:pPr>
            <a:endParaRPr lang="en-US" altLang="zh-TW" dirty="0">
              <a:solidFill>
                <a:schemeClr val="tx1"/>
              </a:solidFill>
            </a:endParaRPr>
          </a:p>
          <a:p>
            <a:pPr marL="914400" lvl="1" indent="-514350">
              <a:buFont typeface="Arial" panose="020B0604020202020204" pitchFamily="34" charset="0"/>
              <a:buChar char="•"/>
            </a:pPr>
            <a:endParaRPr lang="zh-TW" altLang="en-US" dirty="0">
              <a:solidFill>
                <a:schemeClr val="tx1"/>
              </a:solidFill>
            </a:endParaRPr>
          </a:p>
        </p:txBody>
      </p:sp>
    </p:spTree>
    <p:extLst>
      <p:ext uri="{BB962C8B-B14F-4D97-AF65-F5344CB8AC3E}">
        <p14:creationId xmlns:p14="http://schemas.microsoft.com/office/powerpoint/2010/main" val="394696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9F32A0B-1657-47A7-A983-8BAE93CA270F}"/>
              </a:ext>
            </a:extLst>
          </p:cNvPr>
          <p:cNvSpPr>
            <a:spLocks noGrp="1"/>
          </p:cNvSpPr>
          <p:nvPr>
            <p:ph type="title"/>
          </p:nvPr>
        </p:nvSpPr>
        <p:spPr/>
        <p:txBody>
          <a:bodyPr/>
          <a:lstStyle/>
          <a:p>
            <a:r>
              <a:rPr lang="zh-TW" altLang="en-US" dirty="0"/>
              <a:t>輔導學生運動員的幾種方法</a:t>
            </a:r>
          </a:p>
        </p:txBody>
      </p:sp>
      <p:sp>
        <p:nvSpPr>
          <p:cNvPr id="3" name="直排文字版面配置區 2">
            <a:extLst>
              <a:ext uri="{FF2B5EF4-FFF2-40B4-BE49-F238E27FC236}">
                <a16:creationId xmlns:a16="http://schemas.microsoft.com/office/drawing/2014/main" id="{44C61CE3-4A50-49C5-A9BC-A7B5710B7A22}"/>
              </a:ext>
            </a:extLst>
          </p:cNvPr>
          <p:cNvSpPr>
            <a:spLocks noGrp="1"/>
          </p:cNvSpPr>
          <p:nvPr>
            <p:ph type="body" orient="vert" idx="1"/>
          </p:nvPr>
        </p:nvSpPr>
        <p:spPr/>
        <p:txBody>
          <a:bodyPr vert="horz"/>
          <a:lstStyle/>
          <a:p>
            <a:pPr marL="514350" indent="-514350">
              <a:buFont typeface="+mj-lt"/>
              <a:buAutoNum type="arabicPeriod"/>
            </a:pPr>
            <a:r>
              <a:rPr lang="zh-TW" altLang="en-US" dirty="0">
                <a:solidFill>
                  <a:schemeClr val="tx1"/>
                </a:solidFill>
              </a:rPr>
              <a:t>邀請各領域有所成就的學長姐回來分享及叮嚀需提前準備事項（</a:t>
            </a:r>
            <a:r>
              <a:rPr lang="zh-TW" altLang="en-US" dirty="0">
                <a:solidFill>
                  <a:srgbClr val="FF0000"/>
                </a:solidFill>
              </a:rPr>
              <a:t>與金牌有約</a:t>
            </a:r>
            <a:r>
              <a:rPr lang="zh-TW" altLang="en-US" dirty="0">
                <a:solidFill>
                  <a:schemeClr val="tx1"/>
                </a:solidFill>
              </a:rPr>
              <a:t>）。</a:t>
            </a:r>
            <a:endParaRPr lang="en-US" altLang="zh-TW" dirty="0">
              <a:solidFill>
                <a:schemeClr val="tx1"/>
              </a:solidFill>
            </a:endParaRPr>
          </a:p>
          <a:p>
            <a:pPr marL="514350" indent="-514350">
              <a:buFont typeface="+mj-lt"/>
              <a:buAutoNum type="arabicPeriod"/>
            </a:pPr>
            <a:r>
              <a:rPr lang="zh-TW" altLang="en-US" dirty="0">
                <a:solidFill>
                  <a:schemeClr val="tx1"/>
                </a:solidFill>
              </a:rPr>
              <a:t>學校應整合各處室策劃舉辦</a:t>
            </a:r>
            <a:r>
              <a:rPr lang="zh-TW" altLang="en-US" dirty="0">
                <a:solidFill>
                  <a:srgbClr val="FF0000"/>
                </a:solidFill>
              </a:rPr>
              <a:t>生涯課程及就業講座</a:t>
            </a:r>
            <a:r>
              <a:rPr lang="zh-TW" altLang="en-US" dirty="0">
                <a:solidFill>
                  <a:schemeClr val="tx1"/>
                </a:solidFill>
              </a:rPr>
              <a:t>，於</a:t>
            </a:r>
            <a:r>
              <a:rPr lang="zh-TW" altLang="en-US" dirty="0">
                <a:solidFill>
                  <a:srgbClr val="FF0000"/>
                </a:solidFill>
              </a:rPr>
              <a:t>網頁</a:t>
            </a:r>
            <a:r>
              <a:rPr lang="zh-TW" altLang="en-US" dirty="0">
                <a:solidFill>
                  <a:schemeClr val="tx1"/>
                </a:solidFill>
              </a:rPr>
              <a:t>提供生涯就業資訊，提供運動員生涯相關問題諮詢。</a:t>
            </a:r>
            <a:endParaRPr lang="en-US" altLang="zh-TW" dirty="0">
              <a:solidFill>
                <a:schemeClr val="tx1"/>
              </a:solidFill>
            </a:endParaRPr>
          </a:p>
          <a:p>
            <a:pPr marL="514350" indent="-514350">
              <a:buFont typeface="+mj-lt"/>
              <a:buAutoNum type="arabicPeriod"/>
            </a:pPr>
            <a:r>
              <a:rPr lang="zh-TW" altLang="en-US" dirty="0">
                <a:solidFill>
                  <a:schemeClr val="tx1"/>
                </a:solidFill>
              </a:rPr>
              <a:t>規劃相關</a:t>
            </a:r>
            <a:r>
              <a:rPr lang="zh-TW" altLang="en-US" dirty="0">
                <a:solidFill>
                  <a:srgbClr val="FF0000"/>
                </a:solidFill>
              </a:rPr>
              <a:t>職場實習與體驗機會</a:t>
            </a:r>
            <a:r>
              <a:rPr lang="zh-TW" altLang="en-US" dirty="0">
                <a:solidFill>
                  <a:schemeClr val="tx1"/>
                </a:solidFill>
              </a:rPr>
              <a:t>，提高學生就業力。</a:t>
            </a:r>
            <a:endParaRPr lang="en-US" altLang="zh-TW" dirty="0">
              <a:solidFill>
                <a:schemeClr val="tx1"/>
              </a:solidFill>
            </a:endParaRPr>
          </a:p>
          <a:p>
            <a:pPr marL="514350" indent="-514350">
              <a:buFont typeface="+mj-lt"/>
              <a:buAutoNum type="arabicPeriod"/>
            </a:pPr>
            <a:r>
              <a:rPr lang="zh-TW" altLang="en-US" dirty="0">
                <a:solidFill>
                  <a:schemeClr val="tx1"/>
                </a:solidFill>
              </a:rPr>
              <a:t>辦理</a:t>
            </a:r>
            <a:r>
              <a:rPr lang="zh-TW" altLang="en-US" dirty="0">
                <a:solidFill>
                  <a:srgbClr val="FF0000"/>
                </a:solidFill>
              </a:rPr>
              <a:t>教練與裁判專業證照</a:t>
            </a:r>
            <a:r>
              <a:rPr lang="zh-TW" altLang="en-US" dirty="0">
                <a:solidFill>
                  <a:schemeClr val="tx1"/>
                </a:solidFill>
              </a:rPr>
              <a:t>講習會，認證運動專精能力。 </a:t>
            </a:r>
            <a:endParaRPr lang="en-US" altLang="zh-TW" dirty="0">
              <a:solidFill>
                <a:schemeClr val="tx1"/>
              </a:solidFill>
            </a:endParaRPr>
          </a:p>
          <a:p>
            <a:pPr marL="514350" indent="-514350">
              <a:buFont typeface="+mj-lt"/>
              <a:buAutoNum type="arabicPeriod"/>
            </a:pPr>
            <a:endParaRPr lang="en-US" altLang="zh-TW" dirty="0">
              <a:solidFill>
                <a:schemeClr val="tx1"/>
              </a:solidFill>
            </a:endParaRPr>
          </a:p>
          <a:p>
            <a:pPr marL="514350" indent="-514350">
              <a:buFont typeface="+mj-lt"/>
              <a:buAutoNum type="arabicPeriod"/>
            </a:pPr>
            <a:endParaRPr lang="en-US" altLang="zh-TW" dirty="0">
              <a:solidFill>
                <a:schemeClr val="tx1"/>
              </a:solidFill>
            </a:endParaRPr>
          </a:p>
          <a:p>
            <a:pPr marL="514350" indent="-514350">
              <a:buFont typeface="+mj-lt"/>
              <a:buAutoNum type="arabicPeriod"/>
            </a:pPr>
            <a:endParaRPr lang="zh-TW" altLang="en-US" dirty="0">
              <a:solidFill>
                <a:schemeClr val="tx1"/>
              </a:solidFill>
            </a:endParaRPr>
          </a:p>
        </p:txBody>
      </p:sp>
    </p:spTree>
    <p:extLst>
      <p:ext uri="{BB962C8B-B14F-4D97-AF65-F5344CB8AC3E}">
        <p14:creationId xmlns:p14="http://schemas.microsoft.com/office/powerpoint/2010/main" val="4177113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生涯發展故事</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pPr marL="514350" indent="-514350">
              <a:buFont typeface="+mj-lt"/>
              <a:buAutoNum type="arabicPeriod"/>
            </a:pPr>
            <a:r>
              <a:rPr lang="zh-TW" altLang="en-US" dirty="0"/>
              <a:t>大半人生奉獻跆拳 退休後大膽轉職</a:t>
            </a:r>
            <a:endParaRPr lang="en-US" altLang="zh-TW" dirty="0"/>
          </a:p>
          <a:p>
            <a:pPr marL="514350" indent="-514350">
              <a:buFont typeface="+mj-lt"/>
              <a:buAutoNum type="arabicPeriod"/>
            </a:pPr>
            <a:r>
              <a:rPr lang="zh-TW" altLang="en-US" dirty="0"/>
              <a:t>運動員轉身 下半場人生</a:t>
            </a:r>
            <a:endParaRPr lang="en-US" altLang="zh-TW" dirty="0"/>
          </a:p>
          <a:p>
            <a:pPr marL="514350" indent="-514350">
              <a:buFont typeface="+mj-lt"/>
              <a:buAutoNum type="arabicPeriod"/>
            </a:pPr>
            <a:endParaRPr lang="zh-TW" altLang="en-US" dirty="0"/>
          </a:p>
        </p:txBody>
      </p:sp>
    </p:spTree>
    <p:extLst>
      <p:ext uri="{BB962C8B-B14F-4D97-AF65-F5344CB8AC3E}">
        <p14:creationId xmlns:p14="http://schemas.microsoft.com/office/powerpoint/2010/main" val="1416307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1FA066D-37DF-4082-9F9C-71D839B7F413}"/>
              </a:ext>
            </a:extLst>
          </p:cNvPr>
          <p:cNvSpPr>
            <a:spLocks noGrp="1"/>
          </p:cNvSpPr>
          <p:nvPr>
            <p:ph type="title"/>
          </p:nvPr>
        </p:nvSpPr>
        <p:spPr/>
        <p:txBody>
          <a:bodyPr/>
          <a:lstStyle/>
          <a:p>
            <a:r>
              <a:rPr lang="zh-TW" altLang="en-US" dirty="0"/>
              <a:t>參考資料</a:t>
            </a:r>
          </a:p>
        </p:txBody>
      </p:sp>
      <p:sp>
        <p:nvSpPr>
          <p:cNvPr id="3" name="直排文字版面配置區 2">
            <a:extLst>
              <a:ext uri="{FF2B5EF4-FFF2-40B4-BE49-F238E27FC236}">
                <a16:creationId xmlns:a16="http://schemas.microsoft.com/office/drawing/2014/main" id="{4AE47F23-699F-4AF6-A752-AB7A22110B51}"/>
              </a:ext>
            </a:extLst>
          </p:cNvPr>
          <p:cNvSpPr>
            <a:spLocks noGrp="1"/>
          </p:cNvSpPr>
          <p:nvPr>
            <p:ph type="body" orient="vert" idx="1"/>
          </p:nvPr>
        </p:nvSpPr>
        <p:spPr/>
        <p:txBody>
          <a:bodyPr vert="horz"/>
          <a:lstStyle/>
          <a:p>
            <a:r>
              <a:rPr lang="zh-TW" altLang="en-US" dirty="0">
                <a:solidFill>
                  <a:schemeClr val="tx1"/>
                </a:solidFill>
              </a:rPr>
              <a:t>林雋永</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rPr>
              <a:t>陳素秋 （</a:t>
            </a:r>
            <a:r>
              <a:rPr lang="en-US" altLang="zh-TW" dirty="0">
                <a:solidFill>
                  <a:schemeClr val="tx1"/>
                </a:solidFill>
              </a:rPr>
              <a:t>2017</a:t>
            </a:r>
            <a:r>
              <a:rPr lang="zh-TW" altLang="en-US" dirty="0">
                <a:solidFill>
                  <a:schemeClr val="tx1"/>
                </a:solidFill>
              </a:rPr>
              <a:t>）。不可承受的他者身分：學業成功運動員的校園學習經驗與生涯選擇探究。</a:t>
            </a:r>
            <a:r>
              <a:rPr lang="zh-TW" altLang="en-US" i="1" dirty="0">
                <a:solidFill>
                  <a:schemeClr val="tx1"/>
                </a:solidFill>
              </a:rPr>
              <a:t>臺灣運動心理學報，</a:t>
            </a:r>
            <a:r>
              <a:rPr lang="en-US" altLang="zh-TW" i="1" dirty="0">
                <a:solidFill>
                  <a:schemeClr val="tx1"/>
                </a:solidFill>
              </a:rPr>
              <a:t>17</a:t>
            </a:r>
            <a:r>
              <a:rPr lang="en-US" altLang="zh-TW" dirty="0">
                <a:solidFill>
                  <a:schemeClr val="tx1"/>
                </a:solidFill>
              </a:rPr>
              <a:t>(2)</a:t>
            </a:r>
            <a:r>
              <a:rPr lang="zh-TW" altLang="en-US" dirty="0">
                <a:solidFill>
                  <a:schemeClr val="tx1"/>
                </a:solidFill>
              </a:rPr>
              <a:t>，</a:t>
            </a:r>
            <a:r>
              <a:rPr lang="en-US" altLang="zh-TW" dirty="0">
                <a:solidFill>
                  <a:schemeClr val="tx1"/>
                </a:solidFill>
              </a:rPr>
              <a:t>1-30</a:t>
            </a:r>
            <a:r>
              <a:rPr lang="zh-TW" altLang="en-US" dirty="0">
                <a:solidFill>
                  <a:schemeClr val="tx1"/>
                </a:solidFill>
              </a:rPr>
              <a:t>。 </a:t>
            </a:r>
          </a:p>
          <a:p>
            <a:r>
              <a:rPr lang="zh-TW" altLang="en-US" dirty="0">
                <a:solidFill>
                  <a:schemeClr val="tx1"/>
                </a:solidFill>
                <a:latin typeface="標楷體" panose="03000509000000000000" pitchFamily="65" charset="-120"/>
                <a:ea typeface="標楷體" panose="03000509000000000000" pitchFamily="65" charset="-120"/>
              </a:rPr>
              <a:t>黃奕琵</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latin typeface="標楷體" panose="03000509000000000000" pitchFamily="65" charset="-120"/>
                <a:ea typeface="標楷體" panose="03000509000000000000" pitchFamily="65" charset="-120"/>
              </a:rPr>
              <a:t>許光麃</a:t>
            </a:r>
            <a:r>
              <a:rPr lang="zh-TW" altLang="en-US" dirty="0">
                <a:solidFill>
                  <a:schemeClr val="tx1"/>
                </a:solidFill>
              </a:rPr>
              <a:t>（</a:t>
            </a:r>
            <a:r>
              <a:rPr lang="en-US" altLang="zh-TW" dirty="0">
                <a:solidFill>
                  <a:schemeClr val="tx1"/>
                </a:solidFill>
              </a:rPr>
              <a:t>2016</a:t>
            </a:r>
            <a:r>
              <a:rPr lang="zh-TW" altLang="en-US" dirty="0">
                <a:solidFill>
                  <a:schemeClr val="tx1"/>
                </a:solidFill>
              </a:rPr>
              <a:t>）。優秀桌球運動員生涯規劃個案探討。身體文化學報，</a:t>
            </a:r>
            <a:r>
              <a:rPr lang="en-US" altLang="zh-TW" dirty="0">
                <a:solidFill>
                  <a:schemeClr val="tx1"/>
                </a:solidFill>
              </a:rPr>
              <a:t>22</a:t>
            </a:r>
            <a:r>
              <a:rPr lang="zh-TW" altLang="en-US" dirty="0">
                <a:solidFill>
                  <a:schemeClr val="tx1"/>
                </a:solidFill>
              </a:rPr>
              <a:t>，</a:t>
            </a:r>
            <a:r>
              <a:rPr lang="en-US" altLang="zh-TW" dirty="0">
                <a:solidFill>
                  <a:schemeClr val="tx1"/>
                </a:solidFill>
              </a:rPr>
              <a:t>83-104</a:t>
            </a:r>
            <a:r>
              <a:rPr lang="zh-TW" altLang="en-US" dirty="0">
                <a:solidFill>
                  <a:schemeClr val="tx1"/>
                </a:solidFill>
              </a:rPr>
              <a:t>。</a:t>
            </a:r>
            <a:endParaRPr lang="en-US" altLang="zh-TW"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424907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ED9AEE-B980-4E74-B701-B88C7E728A2B}"/>
              </a:ext>
            </a:extLst>
          </p:cNvPr>
          <p:cNvSpPr>
            <a:spLocks noGrp="1"/>
          </p:cNvSpPr>
          <p:nvPr>
            <p:ph type="title"/>
          </p:nvPr>
        </p:nvSpPr>
        <p:spPr/>
        <p:txBody>
          <a:bodyPr/>
          <a:lstStyle/>
          <a:p>
            <a:endParaRPr lang="zh-TW" altLang="en-US"/>
          </a:p>
        </p:txBody>
      </p:sp>
      <p:sp>
        <p:nvSpPr>
          <p:cNvPr id="3" name="直排文字版面配置區 2">
            <a:extLst>
              <a:ext uri="{FF2B5EF4-FFF2-40B4-BE49-F238E27FC236}">
                <a16:creationId xmlns:a16="http://schemas.microsoft.com/office/drawing/2014/main" id="{4E40C066-4DC1-411B-84CF-A888B309467B}"/>
              </a:ext>
            </a:extLst>
          </p:cNvPr>
          <p:cNvSpPr>
            <a:spLocks noGrp="1"/>
          </p:cNvSpPr>
          <p:nvPr>
            <p:ph type="body" orient="vert" idx="1"/>
          </p:nvPr>
        </p:nvSpPr>
        <p:spPr/>
        <p:txBody>
          <a:bodyPr vert="horz"/>
          <a:lstStyle/>
          <a:p>
            <a:r>
              <a:rPr lang="zh-TW" altLang="en-US" dirty="0">
                <a:solidFill>
                  <a:schemeClr val="tx1"/>
                </a:solidFill>
                <a:latin typeface="標楷體" panose="03000509000000000000" pitchFamily="65" charset="-120"/>
                <a:ea typeface="標楷體" panose="03000509000000000000" pitchFamily="65" charset="-120"/>
              </a:rPr>
              <a:t>黃崇儒、余雅婷、洪聰敏（</a:t>
            </a:r>
            <a:r>
              <a:rPr lang="en-US" altLang="zh-TW" dirty="0">
                <a:solidFill>
                  <a:schemeClr val="tx1"/>
                </a:solidFill>
                <a:latin typeface="標楷體" panose="03000509000000000000" pitchFamily="65" charset="-120"/>
                <a:ea typeface="標楷體" panose="03000509000000000000" pitchFamily="65" charset="-120"/>
              </a:rPr>
              <a:t>2014</a:t>
            </a:r>
            <a:r>
              <a:rPr lang="zh-TW" altLang="en-US" dirty="0">
                <a:solidFill>
                  <a:schemeClr val="tx1"/>
                </a:solidFill>
                <a:latin typeface="標楷體" panose="03000509000000000000" pitchFamily="65" charset="-120"/>
                <a:ea typeface="標楷體" panose="03000509000000000000" pitchFamily="65" charset="-120"/>
              </a:rPr>
              <a:t>）。檢視大學運動員的生涯轉換：生涯發展模式之觀點。</a:t>
            </a:r>
            <a:r>
              <a:rPr lang="zh-TW" altLang="en-US" i="1" dirty="0">
                <a:solidFill>
                  <a:schemeClr val="tx1"/>
                </a:solidFill>
                <a:latin typeface="標楷體" panose="03000509000000000000" pitchFamily="65" charset="-120"/>
                <a:ea typeface="標楷體" panose="03000509000000000000" pitchFamily="65" charset="-120"/>
              </a:rPr>
              <a:t>大專體育學刊，</a:t>
            </a:r>
            <a:r>
              <a:rPr lang="en-US" altLang="zh-TW" i="1" dirty="0">
                <a:solidFill>
                  <a:schemeClr val="tx1"/>
                </a:solidFill>
                <a:latin typeface="標楷體" panose="03000509000000000000" pitchFamily="65" charset="-120"/>
                <a:ea typeface="標楷體" panose="03000509000000000000" pitchFamily="65" charset="-120"/>
              </a:rPr>
              <a:t>16</a:t>
            </a:r>
            <a:r>
              <a:rPr lang="en-US" altLang="zh-TW" dirty="0">
                <a:solidFill>
                  <a:schemeClr val="tx1"/>
                </a:solidFill>
                <a:latin typeface="標楷體" panose="03000509000000000000" pitchFamily="65" charset="-120"/>
                <a:ea typeface="標楷體" panose="03000509000000000000" pitchFamily="65" charset="-120"/>
              </a:rPr>
              <a:t>(2)</a:t>
            </a:r>
            <a:r>
              <a:rPr lang="zh-TW" altLang="en-US" dirty="0">
                <a:solidFill>
                  <a:schemeClr val="tx1"/>
                </a:solidFill>
                <a:latin typeface="標楷體" panose="03000509000000000000" pitchFamily="65" charset="-120"/>
                <a:ea typeface="標楷體" panose="03000509000000000000" pitchFamily="65" charset="-120"/>
              </a:rPr>
              <a:t>，</a:t>
            </a:r>
            <a:r>
              <a:rPr lang="en-US" altLang="zh-TW" dirty="0">
                <a:solidFill>
                  <a:schemeClr val="tx1"/>
                </a:solidFill>
                <a:latin typeface="標楷體" panose="03000509000000000000" pitchFamily="65" charset="-120"/>
                <a:ea typeface="標楷體" panose="03000509000000000000" pitchFamily="65" charset="-120"/>
              </a:rPr>
              <a:t>192-201</a:t>
            </a:r>
            <a:r>
              <a:rPr lang="zh-TW" altLang="en-US" dirty="0">
                <a:solidFill>
                  <a:schemeClr val="tx1"/>
                </a:solidFill>
                <a:latin typeface="標楷體" panose="03000509000000000000" pitchFamily="65" charset="-120"/>
                <a:ea typeface="標楷體" panose="03000509000000000000" pitchFamily="65" charset="-120"/>
              </a:rPr>
              <a:t>。</a:t>
            </a:r>
          </a:p>
          <a:p>
            <a:r>
              <a:rPr lang="zh-TW" altLang="en-US" dirty="0">
                <a:solidFill>
                  <a:schemeClr val="tx1"/>
                </a:solidFill>
                <a:latin typeface="標楷體" panose="03000509000000000000" pitchFamily="65" charset="-120"/>
                <a:ea typeface="標楷體" panose="03000509000000000000" pitchFamily="65" charset="-120"/>
              </a:rPr>
              <a:t>陳美綺、季力康（</a:t>
            </a:r>
            <a:r>
              <a:rPr lang="en-US" altLang="zh-TW" dirty="0">
                <a:solidFill>
                  <a:schemeClr val="tx1"/>
                </a:solidFill>
                <a:latin typeface="標楷體" panose="03000509000000000000" pitchFamily="65" charset="-120"/>
                <a:ea typeface="標楷體" panose="03000509000000000000" pitchFamily="65" charset="-120"/>
              </a:rPr>
              <a:t>2015</a:t>
            </a:r>
            <a:r>
              <a:rPr lang="zh-TW" altLang="en-US" dirty="0">
                <a:solidFill>
                  <a:schemeClr val="tx1"/>
                </a:solidFill>
                <a:latin typeface="標楷體" panose="03000509000000000000" pitchFamily="65" charset="-120"/>
                <a:ea typeface="標楷體" panose="03000509000000000000" pitchFamily="65" charset="-120"/>
              </a:rPr>
              <a:t>）。一條沒有回頭的路</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大專運技系學生運動員的困境。</a:t>
            </a:r>
            <a:r>
              <a:rPr lang="zh-TW" altLang="en-US" i="1" dirty="0">
                <a:solidFill>
                  <a:schemeClr val="tx1"/>
                </a:solidFill>
                <a:latin typeface="標楷體" panose="03000509000000000000" pitchFamily="65" charset="-120"/>
                <a:ea typeface="標楷體" panose="03000509000000000000" pitchFamily="65" charset="-120"/>
              </a:rPr>
              <a:t>台灣體育學術研究，</a:t>
            </a:r>
            <a:r>
              <a:rPr lang="en-US" altLang="zh-TW" i="1" dirty="0">
                <a:solidFill>
                  <a:schemeClr val="tx1"/>
                </a:solidFill>
                <a:latin typeface="標楷體" panose="03000509000000000000" pitchFamily="65" charset="-120"/>
                <a:ea typeface="標楷體" panose="03000509000000000000" pitchFamily="65" charset="-120"/>
              </a:rPr>
              <a:t>59</a:t>
            </a:r>
            <a:r>
              <a:rPr lang="zh-TW" altLang="en-US" dirty="0">
                <a:solidFill>
                  <a:schemeClr val="tx1"/>
                </a:solidFill>
                <a:latin typeface="標楷體" panose="03000509000000000000" pitchFamily="65" charset="-120"/>
                <a:ea typeface="標楷體" panose="03000509000000000000" pitchFamily="65" charset="-120"/>
              </a:rPr>
              <a:t>，</a:t>
            </a:r>
            <a:r>
              <a:rPr lang="en-US" altLang="zh-TW" dirty="0">
                <a:solidFill>
                  <a:schemeClr val="tx1"/>
                </a:solidFill>
                <a:latin typeface="標楷體" panose="03000509000000000000" pitchFamily="65" charset="-120"/>
                <a:ea typeface="標楷體" panose="03000509000000000000" pitchFamily="65" charset="-120"/>
              </a:rPr>
              <a:t>107-130</a:t>
            </a:r>
            <a:r>
              <a:rPr lang="zh-TW" altLang="en-US" dirty="0">
                <a:solidFill>
                  <a:schemeClr val="tx1"/>
                </a:solidFill>
                <a:latin typeface="標楷體" panose="03000509000000000000" pitchFamily="65" charset="-120"/>
                <a:ea typeface="標楷體" panose="03000509000000000000" pitchFamily="65" charset="-120"/>
              </a:rPr>
              <a:t>。</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rPr>
              <a:t>劉雅杰</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rPr>
              <a:t>方世華</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rPr>
              <a:t>洪寶蓮（</a:t>
            </a:r>
            <a:r>
              <a:rPr lang="en-US" altLang="zh-TW" dirty="0">
                <a:solidFill>
                  <a:schemeClr val="tx1"/>
                </a:solidFill>
              </a:rPr>
              <a:t>2017</a:t>
            </a:r>
            <a:r>
              <a:rPr lang="zh-TW" altLang="en-US" dirty="0">
                <a:solidFill>
                  <a:schemeClr val="tx1"/>
                </a:solidFill>
              </a:rPr>
              <a:t>）。</a:t>
            </a:r>
            <a:r>
              <a:rPr lang="zh-TW" altLang="en-US" i="1" dirty="0">
                <a:solidFill>
                  <a:schemeClr val="tx1"/>
                </a:solidFill>
              </a:rPr>
              <a:t>自行車菁英選手之奮鬥歷程及其生涯規劃探討。臺大體育學報，</a:t>
            </a:r>
            <a:r>
              <a:rPr lang="en-US" altLang="zh-TW" i="1" dirty="0">
                <a:solidFill>
                  <a:schemeClr val="tx1"/>
                </a:solidFill>
              </a:rPr>
              <a:t>32</a:t>
            </a:r>
            <a:r>
              <a:rPr lang="zh-TW" altLang="en-US" dirty="0">
                <a:solidFill>
                  <a:schemeClr val="tx1"/>
                </a:solidFill>
              </a:rPr>
              <a:t>，</a:t>
            </a:r>
            <a:r>
              <a:rPr lang="en-US" altLang="zh-TW" dirty="0">
                <a:solidFill>
                  <a:schemeClr val="tx1"/>
                </a:solidFill>
              </a:rPr>
              <a:t>69-81</a:t>
            </a:r>
            <a:r>
              <a:rPr lang="zh-TW" altLang="en-US" dirty="0">
                <a:solidFill>
                  <a:schemeClr val="tx1"/>
                </a:solidFill>
              </a:rPr>
              <a:t>。</a:t>
            </a:r>
          </a:p>
        </p:txBody>
      </p:sp>
    </p:spTree>
    <p:extLst>
      <p:ext uri="{BB962C8B-B14F-4D97-AF65-F5344CB8AC3E}">
        <p14:creationId xmlns:p14="http://schemas.microsoft.com/office/powerpoint/2010/main" val="3249113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41A94B6-B96E-4699-B83E-1E3E4EC47FD7}"/>
              </a:ext>
            </a:extLst>
          </p:cNvPr>
          <p:cNvSpPr>
            <a:spLocks noGrp="1"/>
          </p:cNvSpPr>
          <p:nvPr>
            <p:ph type="title"/>
          </p:nvPr>
        </p:nvSpPr>
        <p:spPr/>
        <p:txBody>
          <a:bodyPr/>
          <a:lstStyle/>
          <a:p>
            <a:r>
              <a:rPr lang="zh-TW" altLang="en-US" dirty="0"/>
              <a:t>前言</a:t>
            </a:r>
          </a:p>
        </p:txBody>
      </p:sp>
      <p:sp>
        <p:nvSpPr>
          <p:cNvPr id="3" name="直排文字版面配置區 2">
            <a:extLst>
              <a:ext uri="{FF2B5EF4-FFF2-40B4-BE49-F238E27FC236}">
                <a16:creationId xmlns:a16="http://schemas.microsoft.com/office/drawing/2014/main" id="{2352E327-BD26-46FE-B209-1F79FCD8FFD1}"/>
              </a:ext>
            </a:extLst>
          </p:cNvPr>
          <p:cNvSpPr>
            <a:spLocks noGrp="1"/>
          </p:cNvSpPr>
          <p:nvPr>
            <p:ph type="body" orient="vert" idx="1"/>
          </p:nvPr>
        </p:nvSpPr>
        <p:spPr>
          <a:xfrm>
            <a:off x="457200" y="1421298"/>
            <a:ext cx="8229600" cy="4525959"/>
          </a:xfrm>
        </p:spPr>
        <p:txBody>
          <a:bodyPr vert="horz"/>
          <a:lstStyle/>
          <a:p>
            <a:r>
              <a:rPr lang="zh-TW" altLang="en-US" dirty="0">
                <a:solidFill>
                  <a:schemeClr val="tx1"/>
                </a:solidFill>
              </a:rPr>
              <a:t>每個人一生中都在做抉擇和規劃，運動員也不例外，舉例來說，一個人對桌球很有興趣，但是否要進入校隊，是要以功課為第一優先還是興趣為考量，進入校隊後未來如何升學？ 有哪些升學管道？有哪些就業方向等，這些都代表著當事者對於未來所做的抉擇及規劃。</a:t>
            </a:r>
            <a:endParaRPr lang="en-US" altLang="zh-TW" dirty="0">
              <a:solidFill>
                <a:schemeClr val="tx1"/>
              </a:solidFill>
            </a:endParaRPr>
          </a:p>
          <a:p>
            <a:endParaRPr lang="zh-TW" altLang="en-US" dirty="0">
              <a:solidFill>
                <a:schemeClr val="tx1"/>
              </a:solidFill>
            </a:endParaRPr>
          </a:p>
        </p:txBody>
      </p:sp>
    </p:spTree>
    <p:extLst>
      <p:ext uri="{BB962C8B-B14F-4D97-AF65-F5344CB8AC3E}">
        <p14:creationId xmlns:p14="http://schemas.microsoft.com/office/powerpoint/2010/main" val="3351935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41A94B6-B96E-4699-B83E-1E3E4EC47FD7}"/>
              </a:ext>
            </a:extLst>
          </p:cNvPr>
          <p:cNvSpPr>
            <a:spLocks noGrp="1"/>
          </p:cNvSpPr>
          <p:nvPr>
            <p:ph type="title"/>
          </p:nvPr>
        </p:nvSpPr>
        <p:spPr/>
        <p:txBody>
          <a:bodyPr/>
          <a:lstStyle/>
          <a:p>
            <a:r>
              <a:rPr lang="zh-TW" altLang="en-US" dirty="0"/>
              <a:t>生涯規劃</a:t>
            </a:r>
          </a:p>
        </p:txBody>
      </p:sp>
      <p:sp>
        <p:nvSpPr>
          <p:cNvPr id="3" name="直排文字版面配置區 2">
            <a:extLst>
              <a:ext uri="{FF2B5EF4-FFF2-40B4-BE49-F238E27FC236}">
                <a16:creationId xmlns:a16="http://schemas.microsoft.com/office/drawing/2014/main" id="{2352E327-BD26-46FE-B209-1F79FCD8FFD1}"/>
              </a:ext>
            </a:extLst>
          </p:cNvPr>
          <p:cNvSpPr>
            <a:spLocks noGrp="1"/>
          </p:cNvSpPr>
          <p:nvPr>
            <p:ph type="body" orient="vert" idx="1"/>
          </p:nvPr>
        </p:nvSpPr>
        <p:spPr>
          <a:xfrm>
            <a:off x="457200" y="1421298"/>
            <a:ext cx="8229600" cy="4525959"/>
          </a:xfrm>
        </p:spPr>
        <p:txBody>
          <a:bodyPr vert="horz"/>
          <a:lstStyle/>
          <a:p>
            <a:r>
              <a:rPr lang="zh-TW" altLang="en-US" dirty="0">
                <a:solidFill>
                  <a:schemeClr val="tx1"/>
                </a:solidFill>
              </a:rPr>
              <a:t>對運動員而言，「顛峰」常常是短暫的，運動員除了隨時面對</a:t>
            </a:r>
            <a:r>
              <a:rPr lang="zh-TW" altLang="en-US" dirty="0">
                <a:solidFill>
                  <a:srgbClr val="FF0000"/>
                </a:solidFill>
              </a:rPr>
              <a:t>受傷</a:t>
            </a:r>
            <a:r>
              <a:rPr lang="zh-TW" altLang="en-US" dirty="0">
                <a:solidFill>
                  <a:schemeClr val="tx1"/>
                </a:solidFill>
              </a:rPr>
              <a:t>的挑戰外，尚須承受身體機能的自然</a:t>
            </a:r>
            <a:r>
              <a:rPr lang="zh-TW" altLang="en-US" dirty="0">
                <a:solidFill>
                  <a:srgbClr val="FF0000"/>
                </a:solidFill>
              </a:rPr>
              <a:t>衰退</a:t>
            </a:r>
            <a:r>
              <a:rPr lang="zh-TW" altLang="en-US" dirty="0">
                <a:solidFill>
                  <a:schemeClr val="tx1"/>
                </a:solidFill>
              </a:rPr>
              <a:t>而離開運動場。此時，如何成功從運動場上轉換到另一環境，是重要的生涯規劃議題。</a:t>
            </a:r>
            <a:endParaRPr lang="en-US" altLang="zh-TW" dirty="0">
              <a:solidFill>
                <a:schemeClr val="tx1"/>
              </a:solidFill>
            </a:endParaRPr>
          </a:p>
          <a:p>
            <a:r>
              <a:rPr lang="zh-TW" altLang="en-US" dirty="0">
                <a:solidFill>
                  <a:schemeClr val="tx1"/>
                </a:solidFill>
              </a:rPr>
              <a:t>生涯規劃是一種規劃過程，個人重新對自我智能、性向、興趣、潛能、人格特質做整體檢視，並對外在環境、社會資源做全面評估，提升自我</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rPr>
              <a:t>發揮自我的過程。</a:t>
            </a:r>
            <a:endParaRPr lang="en-US" altLang="zh-TW" dirty="0">
              <a:solidFill>
                <a:schemeClr val="tx1"/>
              </a:solidFill>
            </a:endParaRPr>
          </a:p>
          <a:p>
            <a:endParaRPr lang="zh-TW" altLang="en-US" dirty="0">
              <a:solidFill>
                <a:schemeClr val="tx1"/>
              </a:solidFill>
            </a:endParaRPr>
          </a:p>
          <a:p>
            <a:endParaRPr lang="zh-TW" altLang="en-US" dirty="0">
              <a:solidFill>
                <a:schemeClr val="tx1"/>
              </a:solidFill>
            </a:endParaRPr>
          </a:p>
        </p:txBody>
      </p:sp>
    </p:spTree>
    <p:extLst>
      <p:ext uri="{BB962C8B-B14F-4D97-AF65-F5344CB8AC3E}">
        <p14:creationId xmlns:p14="http://schemas.microsoft.com/office/powerpoint/2010/main" val="3217754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運動員生涯發展</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a:xfrm>
            <a:off x="457200" y="1480932"/>
            <a:ext cx="8229600" cy="4525959"/>
          </a:xfrm>
        </p:spPr>
        <p:txBody>
          <a:bodyPr vert="horz"/>
          <a:lstStyle/>
          <a:p>
            <a:pPr>
              <a:buFont typeface="Arial" panose="020B0604020202020204" pitchFamily="34" charset="0"/>
              <a:buChar char="•"/>
            </a:pPr>
            <a:r>
              <a:rPr lang="zh-TW" altLang="en-US" dirty="0">
                <a:solidFill>
                  <a:schemeClr val="tx1"/>
                </a:solidFill>
              </a:rPr>
              <a:t>在</a:t>
            </a:r>
            <a:r>
              <a:rPr lang="zh-TW" altLang="en-US" dirty="0">
                <a:solidFill>
                  <a:srgbClr val="FF0000"/>
                </a:solidFill>
              </a:rPr>
              <a:t>高等教育普及</a:t>
            </a:r>
            <a:r>
              <a:rPr lang="zh-TW" altLang="en-US" dirty="0">
                <a:solidFill>
                  <a:schemeClr val="tx1"/>
                </a:solidFill>
              </a:rPr>
              <a:t>的時代，多數運動員至少會取得大學學歷，在大學畢業前後才開始思考生涯就業的問題。</a:t>
            </a:r>
            <a:endParaRPr lang="en-US" altLang="zh-TW" dirty="0">
              <a:solidFill>
                <a:schemeClr val="tx1"/>
              </a:solidFill>
            </a:endParaRPr>
          </a:p>
          <a:p>
            <a:pPr>
              <a:buFont typeface="Arial" panose="020B0604020202020204" pitchFamily="34" charset="0"/>
              <a:buChar char="•"/>
            </a:pPr>
            <a:r>
              <a:rPr lang="zh-TW" altLang="en-US" dirty="0">
                <a:solidFill>
                  <a:srgbClr val="FF0000"/>
                </a:solidFill>
              </a:rPr>
              <a:t>運動訓練環境的封閉性</a:t>
            </a:r>
            <a:r>
              <a:rPr lang="zh-TW" altLang="en-US" dirty="0">
                <a:solidFill>
                  <a:schemeClr val="tx1"/>
                </a:solidFill>
              </a:rPr>
              <a:t>以及</a:t>
            </a:r>
            <a:r>
              <a:rPr lang="zh-TW" altLang="en-US" dirty="0">
                <a:solidFill>
                  <a:srgbClr val="FF0000"/>
                </a:solidFill>
              </a:rPr>
              <a:t>運動生涯的短暫性</a:t>
            </a:r>
            <a:r>
              <a:rPr lang="zh-TW" altLang="en-US" dirty="0">
                <a:solidFill>
                  <a:schemeClr val="tx1"/>
                </a:solidFill>
              </a:rPr>
              <a:t>，使得</a:t>
            </a:r>
            <a:r>
              <a:rPr lang="zh-TW" altLang="en-US" dirty="0">
                <a:solidFill>
                  <a:srgbClr val="FF0000"/>
                </a:solidFill>
              </a:rPr>
              <a:t>生涯發展受到侷限</a:t>
            </a:r>
            <a:r>
              <a:rPr lang="zh-TW" altLang="en-US" dirty="0">
                <a:solidFill>
                  <a:schemeClr val="tx1"/>
                </a:solidFill>
              </a:rPr>
              <a:t>。</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由於在學期間大量運動訓練時數的需求，使得學生運動員</a:t>
            </a:r>
            <a:r>
              <a:rPr lang="zh-TW" altLang="en-US" dirty="0">
                <a:solidFill>
                  <a:srgbClr val="FF0000"/>
                </a:solidFill>
              </a:rPr>
              <a:t>少有參與社團、接觸不同學系同學或輔導老師的機會</a:t>
            </a:r>
            <a:r>
              <a:rPr lang="zh-TW" altLang="en-US" dirty="0">
                <a:solidFill>
                  <a:schemeClr val="tx1"/>
                </a:solidFill>
              </a:rPr>
              <a:t>。而</a:t>
            </a:r>
            <a:r>
              <a:rPr lang="zh-TW" altLang="en-US" dirty="0">
                <a:solidFill>
                  <a:srgbClr val="FF0000"/>
                </a:solidFill>
              </a:rPr>
              <a:t>教練</a:t>
            </a:r>
            <a:r>
              <a:rPr lang="zh-TW" altLang="en-US" dirty="0">
                <a:solidFill>
                  <a:srgbClr val="FF0000"/>
                </a:solidFill>
                <a:latin typeface="新細明體" panose="02020500000000000000" pitchFamily="18" charset="-120"/>
                <a:ea typeface="新細明體" panose="02020500000000000000" pitchFamily="18" charset="-120"/>
              </a:rPr>
              <a:t>、</a:t>
            </a:r>
            <a:r>
              <a:rPr lang="zh-TW" altLang="en-US" dirty="0">
                <a:solidFill>
                  <a:srgbClr val="FF0000"/>
                </a:solidFill>
              </a:rPr>
              <a:t>導師或學長姐</a:t>
            </a:r>
            <a:r>
              <a:rPr lang="zh-TW" altLang="en-US" dirty="0">
                <a:solidFill>
                  <a:schemeClr val="tx1"/>
                </a:solidFill>
              </a:rPr>
              <a:t>的意見變得舉足輕重。</a:t>
            </a:r>
          </a:p>
          <a:p>
            <a:pPr marL="0" indent="0">
              <a:buNone/>
            </a:pPr>
            <a:endParaRPr lang="en-US" altLang="zh-TW" dirty="0"/>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學習與歷程生涯發展</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a:xfrm>
            <a:off x="457200" y="1510749"/>
            <a:ext cx="8229600" cy="4525959"/>
          </a:xfrm>
        </p:spPr>
        <p:txBody>
          <a:bodyPr/>
          <a:lstStyle/>
          <a:p>
            <a:pPr>
              <a:buFont typeface="Arial" panose="020B0604020202020204" pitchFamily="34" charset="0"/>
              <a:buChar char="•"/>
            </a:pPr>
            <a:r>
              <a:rPr lang="zh-TW" altLang="en-US" dirty="0">
                <a:solidFill>
                  <a:schemeClr val="tx1"/>
                </a:solidFill>
              </a:rPr>
              <a:t>事實上，現行教育制度過度重視升學導向與智育成績，當校園內瀰漫著升學主義價值觀時，無法達成「</a:t>
            </a:r>
            <a:r>
              <a:rPr lang="zh-TW" altLang="en-US" dirty="0">
                <a:solidFill>
                  <a:srgbClr val="FF0000"/>
                </a:solidFill>
              </a:rPr>
              <a:t>升學主義認定的學業標準</a:t>
            </a:r>
            <a:r>
              <a:rPr lang="zh-TW" altLang="en-US" dirty="0">
                <a:solidFill>
                  <a:schemeClr val="tx1"/>
                </a:solidFill>
              </a:rPr>
              <a:t>」的運動員的身分便很難受到認可。</a:t>
            </a:r>
          </a:p>
          <a:p>
            <a:pPr>
              <a:buFont typeface="Arial" panose="020B0604020202020204" pitchFamily="34" charset="0"/>
              <a:buChar char="•"/>
            </a:pPr>
            <a:r>
              <a:rPr lang="zh-TW" altLang="en-US" dirty="0">
                <a:solidFill>
                  <a:schemeClr val="tx1"/>
                </a:solidFill>
              </a:rPr>
              <a:t>體育班對學生運動員課業要求較低，使其能更專注在運動技能的發展與表現，但在大專畢業之際，學生運動員往往會知覺到</a:t>
            </a:r>
            <a:r>
              <a:rPr lang="zh-TW" altLang="en-US" dirty="0">
                <a:solidFill>
                  <a:srgbClr val="FF0000"/>
                </a:solidFill>
              </a:rPr>
              <a:t>自己學科能力與一般生的落差</a:t>
            </a:r>
            <a:r>
              <a:rPr lang="zh-TW" altLang="en-US" dirty="0">
                <a:solidFill>
                  <a:schemeClr val="tx1"/>
                </a:solidFill>
              </a:rPr>
              <a:t>，繼而影響未來生涯選擇的</a:t>
            </a:r>
            <a:r>
              <a:rPr lang="zh-TW" altLang="en-US" dirty="0">
                <a:solidFill>
                  <a:srgbClr val="FF0000"/>
                </a:solidFill>
              </a:rPr>
              <a:t>信心</a:t>
            </a:r>
            <a:r>
              <a:rPr lang="zh-TW" altLang="en-US" dirty="0">
                <a:solidFill>
                  <a:schemeClr val="tx1"/>
                </a:solidFill>
              </a:rPr>
              <a:t>。</a:t>
            </a:r>
            <a:endParaRPr lang="en-US" altLang="zh-TW" dirty="0">
              <a:solidFill>
                <a:schemeClr val="tx1"/>
              </a:solidFill>
            </a:endParaRPr>
          </a:p>
          <a:p>
            <a:pPr>
              <a:buFont typeface="Arial" panose="020B0604020202020204" pitchFamily="34" charset="0"/>
              <a:buChar char="•"/>
            </a:pPr>
            <a:endParaRPr lang="en-US" altLang="zh-TW"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97EA9C3-3C22-46B0-8111-1716451160CC}"/>
              </a:ext>
            </a:extLst>
          </p:cNvPr>
          <p:cNvSpPr>
            <a:spLocks noGrp="1"/>
          </p:cNvSpPr>
          <p:nvPr>
            <p:ph type="title"/>
          </p:nvPr>
        </p:nvSpPr>
        <p:spPr/>
        <p:txBody>
          <a:bodyPr/>
          <a:lstStyle/>
          <a:p>
            <a:r>
              <a:rPr lang="zh-TW" altLang="en-US" dirty="0"/>
              <a:t>學習歷程與生涯發展</a:t>
            </a:r>
          </a:p>
        </p:txBody>
      </p:sp>
      <p:sp>
        <p:nvSpPr>
          <p:cNvPr id="3" name="直排文字版面配置區 2">
            <a:extLst>
              <a:ext uri="{FF2B5EF4-FFF2-40B4-BE49-F238E27FC236}">
                <a16:creationId xmlns:a16="http://schemas.microsoft.com/office/drawing/2014/main" id="{6FA40B63-14C8-46E8-93BB-7C4350081ECB}"/>
              </a:ext>
            </a:extLst>
          </p:cNvPr>
          <p:cNvSpPr>
            <a:spLocks noGrp="1"/>
          </p:cNvSpPr>
          <p:nvPr>
            <p:ph type="body" orient="vert" idx="1"/>
          </p:nvPr>
        </p:nvSpPr>
        <p:spPr>
          <a:xfrm>
            <a:off x="457200" y="1441176"/>
            <a:ext cx="8229600" cy="4525959"/>
          </a:xfrm>
        </p:spPr>
        <p:txBody>
          <a:bodyPr vert="horz"/>
          <a:lstStyle/>
          <a:p>
            <a:r>
              <a:rPr lang="zh-TW" altLang="en-US" dirty="0">
                <a:solidFill>
                  <a:schemeClr val="tx1"/>
                </a:solidFill>
              </a:rPr>
              <a:t>雖然不少運動員學業成就普遍低落，但仍有少數在專長運動與學業方面都有突出表現，也有運動員願意</a:t>
            </a:r>
            <a:r>
              <a:rPr lang="zh-TW" altLang="en-US" dirty="0">
                <a:solidFill>
                  <a:srgbClr val="FF0000"/>
                </a:solidFill>
              </a:rPr>
              <a:t>付出更多努力</a:t>
            </a:r>
            <a:r>
              <a:rPr lang="zh-TW" altLang="en-US" dirty="0">
                <a:solidFill>
                  <a:schemeClr val="tx1"/>
                </a:solidFill>
              </a:rPr>
              <a:t>來證明自己在學業方面也能有傑出表現。</a:t>
            </a:r>
            <a:endParaRPr lang="en-US" altLang="zh-TW" dirty="0">
              <a:solidFill>
                <a:schemeClr val="tx1"/>
              </a:solidFill>
            </a:endParaRPr>
          </a:p>
          <a:p>
            <a:r>
              <a:rPr lang="zh-TW" altLang="en-US" dirty="0">
                <a:solidFill>
                  <a:schemeClr val="tx1"/>
                </a:solidFill>
              </a:rPr>
              <a:t>事實上，只要運動員加倍努力，就能達到與一般學生無異的學業表現。因此運動員並非沒有能力學習，而是應以</a:t>
            </a:r>
            <a:r>
              <a:rPr lang="zh-TW" altLang="en-US" dirty="0">
                <a:solidFill>
                  <a:srgbClr val="FF0000"/>
                </a:solidFill>
              </a:rPr>
              <a:t>適度的學業輔導及補救教學</a:t>
            </a:r>
            <a:r>
              <a:rPr lang="zh-TW" altLang="en-US" dirty="0">
                <a:solidFill>
                  <a:schemeClr val="tx1"/>
                </a:solidFill>
              </a:rPr>
              <a:t>，幫助運動員兼顧學業表現與競技水準。</a:t>
            </a:r>
          </a:p>
        </p:txBody>
      </p:sp>
    </p:spTree>
    <p:extLst>
      <p:ext uri="{BB962C8B-B14F-4D97-AF65-F5344CB8AC3E}">
        <p14:creationId xmlns:p14="http://schemas.microsoft.com/office/powerpoint/2010/main" val="2713275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33B5341-08E6-4968-B755-4CCCA48A772B}"/>
              </a:ext>
            </a:extLst>
          </p:cNvPr>
          <p:cNvSpPr txBox="1">
            <a:spLocks noGrp="1"/>
          </p:cNvSpPr>
          <p:nvPr>
            <p:ph type="title"/>
          </p:nvPr>
        </p:nvSpPr>
        <p:spPr/>
        <p:txBody>
          <a:bodyPr/>
          <a:lstStyle/>
          <a:p>
            <a:r>
              <a:rPr lang="zh-TW" altLang="en-US" dirty="0"/>
              <a:t>學習歷程與生涯發展</a:t>
            </a:r>
          </a:p>
        </p:txBody>
      </p:sp>
      <p:sp>
        <p:nvSpPr>
          <p:cNvPr id="3" name="內容版面配置區 2">
            <a:extLst>
              <a:ext uri="{FF2B5EF4-FFF2-40B4-BE49-F238E27FC236}">
                <a16:creationId xmlns:a16="http://schemas.microsoft.com/office/drawing/2014/main" id="{2CB5C36F-422C-43AC-BCC7-D8DA164B5339}"/>
              </a:ext>
            </a:extLst>
          </p:cNvPr>
          <p:cNvSpPr txBox="1">
            <a:spLocks noGrp="1"/>
          </p:cNvSpPr>
          <p:nvPr>
            <p:ph idx="1"/>
          </p:nvPr>
        </p:nvSpPr>
        <p:spPr/>
        <p:txBody>
          <a:bodyPr/>
          <a:lstStyle/>
          <a:p>
            <a:r>
              <a:rPr lang="zh-TW" altLang="en-US" dirty="0">
                <a:solidFill>
                  <a:schemeClr val="tx1"/>
                </a:solidFill>
              </a:rPr>
              <a:t>然而，在校園中唯一的</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rPr>
              <a:t>主流的學業標準對運動員造成壓迫，使得運動員在校園當中被</a:t>
            </a:r>
            <a:r>
              <a:rPr lang="zh-TW" altLang="en-US" dirty="0">
                <a:solidFill>
                  <a:srgbClr val="FF0000"/>
                </a:solidFill>
              </a:rPr>
              <a:t>主流文化逕自定義為一個好學生 </a:t>
            </a:r>
            <a:r>
              <a:rPr lang="en-US" altLang="zh-TW" dirty="0">
                <a:solidFill>
                  <a:srgbClr val="FF0000"/>
                </a:solidFill>
              </a:rPr>
              <a:t>/</a:t>
            </a:r>
            <a:r>
              <a:rPr lang="zh-TW" altLang="en-US" dirty="0">
                <a:solidFill>
                  <a:srgbClr val="FF0000"/>
                </a:solidFill>
              </a:rPr>
              <a:t>壞學生二分架構中的「他者</a:t>
            </a:r>
            <a:r>
              <a:rPr lang="zh-TW" altLang="en-US" dirty="0">
                <a:solidFill>
                  <a:schemeClr val="tx1"/>
                </a:solidFill>
              </a:rPr>
              <a:t>」。</a:t>
            </a:r>
            <a:endParaRPr lang="en-US" altLang="zh-TW" dirty="0">
              <a:solidFill>
                <a:schemeClr val="tx1"/>
              </a:solidFill>
            </a:endParaRPr>
          </a:p>
          <a:p>
            <a:r>
              <a:rPr lang="zh-TW" altLang="en-US" dirty="0">
                <a:solidFill>
                  <a:schemeClr val="tx1"/>
                </a:solidFill>
              </a:rPr>
              <a:t>這種未被言明的他者角色，框架著學校教師與同儕對待運動員學生與運動員的互動模式，使得運動員</a:t>
            </a:r>
            <a:r>
              <a:rPr lang="zh-TW" altLang="en-US" dirty="0">
                <a:solidFill>
                  <a:srgbClr val="FF0000"/>
                </a:solidFill>
              </a:rPr>
              <a:t>飽受誤認之苦</a:t>
            </a:r>
            <a:r>
              <a:rPr lang="zh-TW" altLang="en-US" dirty="0">
                <a:solidFill>
                  <a:schemeClr val="tx1"/>
                </a:solidFill>
              </a:rPr>
              <a:t>，對其學習形成多重不利狀態。</a:t>
            </a:r>
          </a:p>
        </p:txBody>
      </p:sp>
    </p:spTree>
    <p:extLst>
      <p:ext uri="{BB962C8B-B14F-4D97-AF65-F5344CB8AC3E}">
        <p14:creationId xmlns:p14="http://schemas.microsoft.com/office/powerpoint/2010/main" val="268714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33B5341-08E6-4968-B755-4CCCA48A772B}"/>
              </a:ext>
            </a:extLst>
          </p:cNvPr>
          <p:cNvSpPr txBox="1">
            <a:spLocks noGrp="1"/>
          </p:cNvSpPr>
          <p:nvPr>
            <p:ph type="title"/>
          </p:nvPr>
        </p:nvSpPr>
        <p:spPr/>
        <p:txBody>
          <a:bodyPr/>
          <a:lstStyle/>
          <a:p>
            <a:r>
              <a:rPr lang="zh-TW" altLang="en-US" dirty="0"/>
              <a:t>學習經驗與生涯選擇</a:t>
            </a:r>
          </a:p>
        </p:txBody>
      </p:sp>
      <p:sp>
        <p:nvSpPr>
          <p:cNvPr id="3" name="內容版面配置區 2">
            <a:extLst>
              <a:ext uri="{FF2B5EF4-FFF2-40B4-BE49-F238E27FC236}">
                <a16:creationId xmlns:a16="http://schemas.microsoft.com/office/drawing/2014/main" id="{2CB5C36F-422C-43AC-BCC7-D8DA164B5339}"/>
              </a:ext>
            </a:extLst>
          </p:cNvPr>
          <p:cNvSpPr txBox="1">
            <a:spLocks noGrp="1"/>
          </p:cNvSpPr>
          <p:nvPr>
            <p:ph idx="1"/>
          </p:nvPr>
        </p:nvSpPr>
        <p:spPr/>
        <p:txBody>
          <a:bodyPr/>
          <a:lstStyle/>
          <a:p>
            <a:r>
              <a:rPr lang="zh-TW" altLang="en-US" dirty="0">
                <a:solidFill>
                  <a:schemeClr val="tx1"/>
                </a:solidFill>
              </a:rPr>
              <a:t>運動員以他者身分在校園中的學習是困難的，即便是努力抗拒誤認而獲得學業成就的運動員，卻也</a:t>
            </a:r>
            <a:r>
              <a:rPr lang="zh-TW" altLang="en-US" dirty="0">
                <a:solidFill>
                  <a:srgbClr val="FF0000"/>
                </a:solidFill>
              </a:rPr>
              <a:t>內化了主流文化所定義的他者形象</a:t>
            </a:r>
            <a:r>
              <a:rPr lang="zh-TW" altLang="en-US" dirty="0">
                <a:solidFill>
                  <a:schemeClr val="tx1"/>
                </a:solidFill>
              </a:rPr>
              <a:t>，因此對於</a:t>
            </a:r>
            <a:r>
              <a:rPr lang="zh-TW" altLang="en-US" dirty="0">
                <a:solidFill>
                  <a:srgbClr val="FF0000"/>
                </a:solidFill>
              </a:rPr>
              <a:t>運動員認同採取抗拒</a:t>
            </a:r>
            <a:r>
              <a:rPr lang="zh-TW" altLang="en-US" dirty="0">
                <a:solidFill>
                  <a:schemeClr val="tx1"/>
                </a:solidFill>
              </a:rPr>
              <a:t>，甚至因為渴望拋棄運動員身分而在面臨生涯規劃時選擇</a:t>
            </a:r>
            <a:r>
              <a:rPr lang="zh-TW" altLang="en-US" dirty="0">
                <a:solidFill>
                  <a:srgbClr val="FF0000"/>
                </a:solidFill>
              </a:rPr>
              <a:t>轉換跑道</a:t>
            </a:r>
            <a:r>
              <a:rPr lang="zh-TW" altLang="en-US" dirty="0">
                <a:solidFill>
                  <a:schemeClr val="tx1"/>
                </a:solidFill>
              </a:rPr>
              <a:t>。</a:t>
            </a:r>
            <a:endParaRPr lang="en-US" altLang="zh-TW" dirty="0">
              <a:solidFill>
                <a:schemeClr val="tx1"/>
              </a:solidFill>
            </a:endParaRPr>
          </a:p>
          <a:p>
            <a:r>
              <a:rPr lang="zh-TW" altLang="en-US" dirty="0">
                <a:solidFill>
                  <a:schemeClr val="tx1"/>
                </a:solidFill>
              </a:rPr>
              <a:t>之後，甚至採納主流的單一學業標準並</a:t>
            </a:r>
            <a:r>
              <a:rPr lang="zh-TW" altLang="en-US" dirty="0">
                <a:solidFill>
                  <a:srgbClr val="FF0000"/>
                </a:solidFill>
              </a:rPr>
              <a:t>反向壓迫原本的運動員群體，形成後殖民式的壓迫。 </a:t>
            </a:r>
          </a:p>
          <a:p>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33123B2-6C72-4375-BE66-14675CAF1EBA}"/>
              </a:ext>
            </a:extLst>
          </p:cNvPr>
          <p:cNvSpPr>
            <a:spLocks noGrp="1"/>
          </p:cNvSpPr>
          <p:nvPr>
            <p:ph type="title"/>
          </p:nvPr>
        </p:nvSpPr>
        <p:spPr/>
        <p:txBody>
          <a:bodyPr/>
          <a:lstStyle/>
          <a:p>
            <a:r>
              <a:rPr lang="zh-TW" altLang="en-US" dirty="0"/>
              <a:t>運動員生涯轉換</a:t>
            </a:r>
          </a:p>
        </p:txBody>
      </p:sp>
      <p:sp>
        <p:nvSpPr>
          <p:cNvPr id="3" name="直排文字版面配置區 2">
            <a:extLst>
              <a:ext uri="{FF2B5EF4-FFF2-40B4-BE49-F238E27FC236}">
                <a16:creationId xmlns:a16="http://schemas.microsoft.com/office/drawing/2014/main" id="{6A763873-80FF-406B-9498-39AC9B02ED31}"/>
              </a:ext>
            </a:extLst>
          </p:cNvPr>
          <p:cNvSpPr>
            <a:spLocks noGrp="1"/>
          </p:cNvSpPr>
          <p:nvPr>
            <p:ph type="body" orient="vert" idx="1"/>
          </p:nvPr>
        </p:nvSpPr>
        <p:spPr/>
        <p:txBody>
          <a:bodyPr vert="horz"/>
          <a:lstStyle/>
          <a:p>
            <a:r>
              <a:rPr lang="zh-TW" altLang="en-US" dirty="0">
                <a:solidFill>
                  <a:schemeClr val="tx1"/>
                </a:solidFill>
              </a:rPr>
              <a:t>在運動訓練歷程中，個體會經歷到各種層面的轉換，稱為</a:t>
            </a:r>
            <a:r>
              <a:rPr lang="zh-TW" altLang="en-US" dirty="0">
                <a:solidFill>
                  <a:srgbClr val="FF0000"/>
                </a:solidFill>
              </a:rPr>
              <a:t>生涯轉換</a:t>
            </a:r>
            <a:r>
              <a:rPr lang="zh-TW" altLang="en-US" dirty="0">
                <a:solidFill>
                  <a:schemeClr val="tx1"/>
                </a:solidFill>
              </a:rPr>
              <a:t>，可能是</a:t>
            </a:r>
            <a:r>
              <a:rPr lang="zh-TW" altLang="en-US" dirty="0">
                <a:solidFill>
                  <a:srgbClr val="FF0000"/>
                </a:solidFill>
              </a:rPr>
              <a:t>常態性</a:t>
            </a:r>
            <a:r>
              <a:rPr lang="zh-TW" altLang="en-US" dirty="0">
                <a:solidFill>
                  <a:schemeClr val="tx1"/>
                </a:solidFill>
              </a:rPr>
              <a:t>或</a:t>
            </a:r>
            <a:r>
              <a:rPr lang="zh-TW" altLang="en-US" dirty="0">
                <a:solidFill>
                  <a:srgbClr val="FF0000"/>
                </a:solidFill>
              </a:rPr>
              <a:t>非常態性</a:t>
            </a:r>
            <a:r>
              <a:rPr lang="zh-TW" altLang="en-US" dirty="0">
                <a:solidFill>
                  <a:schemeClr val="tx1"/>
                </a:solidFill>
              </a:rPr>
              <a:t>的轉折期。</a:t>
            </a:r>
            <a:endParaRPr lang="en-US" altLang="zh-TW" dirty="0">
              <a:solidFill>
                <a:schemeClr val="tx1"/>
              </a:solidFill>
            </a:endParaRPr>
          </a:p>
          <a:p>
            <a:r>
              <a:rPr lang="zh-TW" altLang="en-US" dirty="0">
                <a:solidFill>
                  <a:srgbClr val="FF0000"/>
                </a:solidFill>
              </a:rPr>
              <a:t>常態性運動生涯轉換是可預測的</a:t>
            </a:r>
            <a:r>
              <a:rPr lang="zh-TW" altLang="en-US" dirty="0">
                <a:solidFill>
                  <a:schemeClr val="tx1"/>
                </a:solidFill>
              </a:rPr>
              <a:t>，例如專業化的開始、初階到高階、業餘到職業、生涯結束等。這樣的轉換會附帶一系列的特定需求（與練習、競賽、溝通與生活型態有關），運動員必須因應這些需求，才能有效的適應調整。 </a:t>
            </a:r>
          </a:p>
        </p:txBody>
      </p:sp>
    </p:spTree>
    <p:extLst>
      <p:ext uri="{BB962C8B-B14F-4D97-AF65-F5344CB8AC3E}">
        <p14:creationId xmlns:p14="http://schemas.microsoft.com/office/powerpoint/2010/main" val="2705804863"/>
      </p:ext>
    </p:extLst>
  </p:cSld>
  <p:clrMapOvr>
    <a:masterClrMapping/>
  </p:clrMapOvr>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500</TotalTime>
  <Words>1244</Words>
  <Application>Microsoft Office PowerPoint</Application>
  <PresentationFormat>如螢幕大小 (4:3)</PresentationFormat>
  <Paragraphs>51</Paragraphs>
  <Slides>16</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16</vt:i4>
      </vt:variant>
    </vt:vector>
  </HeadingPairs>
  <TitlesOfParts>
    <vt:vector size="21" baseType="lpstr">
      <vt:lpstr>新細明體</vt:lpstr>
      <vt:lpstr>標楷體</vt:lpstr>
      <vt:lpstr>Arial</vt:lpstr>
      <vt:lpstr>Calibri</vt:lpstr>
      <vt:lpstr>課程名稱</vt:lpstr>
      <vt:lpstr>運動員生涯規劃</vt:lpstr>
      <vt:lpstr>前言</vt:lpstr>
      <vt:lpstr>生涯規劃</vt:lpstr>
      <vt:lpstr>運動員生涯發展</vt:lpstr>
      <vt:lpstr>學習與歷程生涯發展</vt:lpstr>
      <vt:lpstr>學習歷程與生涯發展</vt:lpstr>
      <vt:lpstr>學習歷程與生涯發展</vt:lpstr>
      <vt:lpstr>學習經驗與生涯選擇</vt:lpstr>
      <vt:lpstr>運動員生涯轉換</vt:lpstr>
      <vt:lpstr>運動員生涯轉換</vt:lpstr>
      <vt:lpstr>運動員生涯轉換</vt:lpstr>
      <vt:lpstr>運動員生涯轉換</vt:lpstr>
      <vt:lpstr>輔導學生運動員的幾種方法</vt:lpstr>
      <vt:lpstr>生涯發展故事</vt:lpstr>
      <vt:lpstr>參考資料</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怡純 鍾</cp:lastModifiedBy>
  <cp:revision>37</cp:revision>
  <dcterms:created xsi:type="dcterms:W3CDTF">2017-11-07T02:54:43Z</dcterms:created>
  <dcterms:modified xsi:type="dcterms:W3CDTF">2018-06-17T04:27:00Z</dcterms:modified>
</cp:coreProperties>
</file>