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1" r:id="rId5"/>
    <p:sldId id="264" r:id="rId6"/>
    <p:sldId id="265" r:id="rId7"/>
    <p:sldId id="266" r:id="rId8"/>
    <p:sldId id="263" r:id="rId9"/>
    <p:sldId id="267" r:id="rId10"/>
    <p:sldId id="268" r:id="rId11"/>
    <p:sldId id="269" r:id="rId12"/>
    <p:sldId id="270" r:id="rId13"/>
    <p:sldId id="271" r:id="rId14"/>
    <p:sldId id="276" r:id="rId15"/>
    <p:sldId id="274" r:id="rId16"/>
    <p:sldId id="275" r:id="rId17"/>
    <p:sldId id="272" r:id="rId18"/>
    <p:sldId id="273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9FD96D-C6D9-40EF-8FE1-14D3AC892444}" type="datetime1">
              <a:rPr lang="en-US"/>
              <a:pPr lvl="0"/>
              <a:t>5/8/2018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62862F-5670-4486-888A-53CB5D6865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9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EE9961-6D71-40A2-A964-51BD2FE72388}" type="datetime1">
              <a:rPr lang="en-US"/>
              <a:pPr lvl="0"/>
              <a:t>5/8/2018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91889C-91E1-42BC-AD66-0EF89AEFD7A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F4BE9B-BDB1-4EDF-A80A-50F868C3718F}" type="datetime1">
              <a:rPr lang="en-US"/>
              <a:pPr lvl="0"/>
              <a:t>5/8/2018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15A3A0-E0B6-4474-BB1D-9527034BF3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1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AED4BD-770D-4A02-8B5B-42F3BD57FE5B}" type="datetime1">
              <a:rPr lang="en-US"/>
              <a:pPr lvl="0"/>
              <a:t>5/8/2018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817256-01CD-4AD4-B021-A60EF1D93A5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4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ABCAF7-4CBD-49A0-8673-AA9EF5D1B32D}" type="datetime1">
              <a:rPr lang="en-US"/>
              <a:pPr lvl="0"/>
              <a:t>5/8/2018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D6442A-D587-4DF1-ADDF-FC22FBCC07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D006C0-4095-4B20-B047-4CF260BB6334}" type="datetime1">
              <a:rPr lang="en-US"/>
              <a:pPr lvl="0"/>
              <a:t>5/8/2018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B5A5CD-5D68-47BA-854A-FAF22F1F4A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8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36AC24-E39D-4366-B653-6E736CE45EF2}" type="datetime1">
              <a:rPr lang="en-US"/>
              <a:pPr lvl="0"/>
              <a:t>5/8/2018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A44C62-693F-4108-A34C-370DBC0A04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1BE2B0-60FC-491F-9F3F-DE56A4195B6F}" type="datetime1">
              <a:rPr lang="en-US"/>
              <a:pPr lvl="0"/>
              <a:t>5/8/2018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7F696C-4EAC-48A1-8A2A-862F4D21B0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A91B2B-6D4A-4FDE-8435-BAB6A492D230}" type="datetime1">
              <a:rPr lang="en-US"/>
              <a:pPr lvl="0"/>
              <a:t>5/8/2018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14554E-D8BF-4D80-8378-F1EF046A4B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2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DE08DA-5BE0-4BAF-871B-8C0E808E521E}" type="datetime1">
              <a:rPr lang="en-US"/>
              <a:pPr lvl="0"/>
              <a:t>5/8/2018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719DA9-4397-474D-A8D8-509683F78F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C36676-2CA5-4929-BFA4-6C0F0BD0292B}" type="datetime1">
              <a:rPr lang="en-US"/>
              <a:pPr lvl="0"/>
              <a:t>5/8/2018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5EF52A-F1F2-4303-9611-475E7E6485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9D78770A-92D2-409B-B2A2-564C322B4747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 altLang="en-US" dirty="0" smtClean="0"/>
              <a:t>運動訓練學</a:t>
            </a:r>
            <a:endParaRPr lang="zh-TW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 altLang="en-US" dirty="0" smtClean="0"/>
              <a:t>鄭景峰</a:t>
            </a:r>
            <a:endParaRPr lang="en-US" dirty="0"/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lvl="0" algn="ctr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3200" dirty="0">
                <a:solidFill>
                  <a:srgbClr val="898989"/>
                </a:solidFill>
                <a:ea typeface="新細明體"/>
                <a:cs typeface=""/>
              </a:rPr>
              <a:t>訓練的基礎</a:t>
            </a:r>
            <a:r>
              <a:rPr lang="en-US" sz="3200" b="0" i="0" u="none" strike="noStrike" kern="1200" cap="none" spc="0" baseline="0" dirty="0" smtClean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01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訓練品質</a:t>
            </a:r>
            <a:endParaRPr lang="zh-TW" altLang="en-US" dirty="0"/>
          </a:p>
        </p:txBody>
      </p:sp>
      <p:pic>
        <p:nvPicPr>
          <p:cNvPr id="4" name="Picture 2" descr="D:\工作站\藝軒\jpg\01\圖1.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95" y="1417640"/>
            <a:ext cx="8382409" cy="480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735292" y="4232636"/>
            <a:ext cx="1244337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/>
              <a:t>器材與設備</a:t>
            </a:r>
            <a:endParaRPr lang="zh-TW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7172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訓練的適應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對訓練壓力的適應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適應不良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疲勞、過度努力 </a:t>
            </a:r>
            <a:r>
              <a:rPr lang="en-US" altLang="zh-TW" dirty="0" smtClean="0"/>
              <a:t>(overreaching)</a:t>
            </a:r>
            <a:r>
              <a:rPr lang="zh-TW" altLang="en-US" dirty="0" smtClean="0"/>
              <a:t>、過度訓練 </a:t>
            </a:r>
            <a:r>
              <a:rPr lang="en-US" altLang="zh-TW" dirty="0" smtClean="0"/>
              <a:t>(overtraining)</a:t>
            </a:r>
          </a:p>
          <a:p>
            <a:r>
              <a:rPr lang="zh-TW" altLang="en-US" dirty="0" smtClean="0"/>
              <a:t>高水準的運動表現，需要</a:t>
            </a:r>
            <a:r>
              <a:rPr lang="zh-TW" altLang="en-US" dirty="0" smtClean="0">
                <a:solidFill>
                  <a:srgbClr val="FF0000"/>
                </a:solidFill>
              </a:rPr>
              <a:t>長年有計畫性</a:t>
            </a:r>
            <a:r>
              <a:rPr lang="zh-TW" altLang="en-US" dirty="0" smtClean="0"/>
              <a:t>、有方法且</a:t>
            </a:r>
            <a:r>
              <a:rPr lang="zh-TW" altLang="en-US" dirty="0" smtClean="0">
                <a:solidFill>
                  <a:srgbClr val="FF0000"/>
                </a:solidFill>
              </a:rPr>
              <a:t>具挑戰</a:t>
            </a:r>
            <a:r>
              <a:rPr lang="zh-TW" altLang="en-US" dirty="0" smtClean="0"/>
              <a:t>的訓練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逐漸增加刺激（負荷）→適應→運動表現改善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刺激不足→高原期→運動表現停滯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刺激過度→不良的適應→運動表現降低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834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訓練的適應</a:t>
            </a:r>
          </a:p>
        </p:txBody>
      </p:sp>
      <p:pic>
        <p:nvPicPr>
          <p:cNvPr id="4" name="Picture 2" descr="D:\工作站\藝軒\jpg\01\圖1.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77" y="1828800"/>
            <a:ext cx="8154023" cy="364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91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訓練的適應</a:t>
            </a:r>
          </a:p>
        </p:txBody>
      </p:sp>
      <p:pic>
        <p:nvPicPr>
          <p:cNvPr id="4" name="Picture 3" descr="D:\工作站\藝軒\jpg\01\圖1.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569" y="1322054"/>
            <a:ext cx="6070862" cy="506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445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>
              <a:defRPr/>
            </a:pPr>
            <a:r>
              <a:rPr lang="zh-TW" altLang="en-US" dirty="0"/>
              <a:t>訓練的適應</a:t>
            </a:r>
            <a:endParaRPr lang="zh-TW" altLang="en-US" dirty="0" smtClean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160463"/>
            <a:ext cx="5184775" cy="2773362"/>
          </a:xfrm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3808413"/>
            <a:ext cx="5184775" cy="2573337"/>
          </a:xfrm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878539" y="6381750"/>
            <a:ext cx="21429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 smtClean="0">
                <a:latin typeface="Times New Roman" panose="02020603050405020304" pitchFamily="18" charset="0"/>
              </a:rPr>
              <a:t>(Bishop </a:t>
            </a:r>
            <a:r>
              <a:rPr lang="en-US" altLang="zh-TW" sz="1800" b="1" dirty="0">
                <a:latin typeface="Times New Roman" panose="02020603050405020304" pitchFamily="18" charset="0"/>
              </a:rPr>
              <a:t>et al</a:t>
            </a:r>
            <a:r>
              <a:rPr lang="en-US" altLang="zh-TW" sz="1800" b="1" dirty="0" smtClean="0">
                <a:latin typeface="Times New Roman" panose="02020603050405020304" pitchFamily="18" charset="0"/>
              </a:rPr>
              <a:t>., 2008)</a:t>
            </a:r>
            <a:endParaRPr lang="en-US" altLang="zh-TW" sz="1800" b="1" dirty="0">
              <a:latin typeface="Times New Roman" panose="02020603050405020304" pitchFamily="18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300788" y="3357563"/>
            <a:ext cx="215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Overtraining </a:t>
            </a:r>
          </a:p>
        </p:txBody>
      </p:sp>
    </p:spTree>
    <p:extLst>
      <p:ext uri="{BB962C8B-B14F-4D97-AF65-F5344CB8AC3E}">
        <p14:creationId xmlns:p14="http://schemas.microsoft.com/office/powerpoint/2010/main" val="1440977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過度訓練定義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過度努力</a:t>
            </a:r>
            <a:r>
              <a:rPr lang="en-US" altLang="zh-TW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付出 </a:t>
            </a:r>
            <a:r>
              <a:rPr lang="en-US" altLang="zh-TW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(overreach)</a:t>
            </a:r>
          </a:p>
          <a:p>
            <a:pPr lvl="1" eaLnBrk="1" hangingPunct="1">
              <a:defRPr/>
            </a:pP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訓練與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或非訓練壓力的累積，導致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短期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的運動表現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能力下降，並伴隨著或沒有伴隨著適應不良的生理與心理症狀（含主觀與客觀），同時，可能需要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數天至數週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的時間，才能恢復運動表現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能力。</a:t>
            </a:r>
          </a:p>
          <a:p>
            <a:pPr eaLnBrk="1" hangingPunct="1"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過度訓練 </a:t>
            </a:r>
            <a:r>
              <a:rPr lang="en-US" altLang="zh-TW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(overtraining)</a:t>
            </a:r>
          </a:p>
          <a:p>
            <a:pPr lvl="1" eaLnBrk="1" hangingPunct="1">
              <a:defRPr/>
            </a:pP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訓練與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或非訓練壓力的累積，導致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長期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的運動表現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能力下降，並伴隨著或沒有伴隨著適應不良的生理與心理症狀（含主觀與客觀），同時，可能需要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數週或數月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的時間，才能恢復運動表現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能力。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56020" y="6169025"/>
            <a:ext cx="2287980" cy="37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 smtClean="0">
                <a:latin typeface="Times New Roman" panose="02020603050405020304" pitchFamily="18" charset="0"/>
              </a:rPr>
              <a:t>(</a:t>
            </a:r>
            <a:r>
              <a:rPr lang="en-US" altLang="zh-TW" sz="1800" b="1" dirty="0" err="1" smtClean="0">
                <a:latin typeface="Times New Roman" panose="02020603050405020304" pitchFamily="18" charset="0"/>
              </a:rPr>
              <a:t>Kreider</a:t>
            </a:r>
            <a:r>
              <a:rPr lang="en-US" altLang="zh-TW" sz="1800" b="1" dirty="0" smtClean="0">
                <a:latin typeface="Times New Roman" panose="02020603050405020304" pitchFamily="18" charset="0"/>
              </a:rPr>
              <a:t> </a:t>
            </a:r>
            <a:r>
              <a:rPr lang="en-US" altLang="zh-TW" sz="1800" b="1" dirty="0">
                <a:latin typeface="Times New Roman" panose="02020603050405020304" pitchFamily="18" charset="0"/>
              </a:rPr>
              <a:t>et </a:t>
            </a:r>
            <a:r>
              <a:rPr lang="en-US" altLang="zh-TW" sz="1800" b="1" dirty="0" smtClean="0">
                <a:latin typeface="Times New Roman" panose="02020603050405020304" pitchFamily="18" charset="0"/>
              </a:rPr>
              <a:t>al., 1998)</a:t>
            </a:r>
            <a:endParaRPr lang="en-US" altLang="zh-TW" sz="1800" b="1" dirty="0">
              <a:latin typeface="Times New Roman" panose="02020603050405020304" pitchFamily="18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344040" y="5723750"/>
            <a:ext cx="56880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b="1" dirty="0">
                <a:solidFill>
                  <a:srgbClr val="C00000"/>
                </a:solidFill>
                <a:ea typeface="標楷體" panose="03000509000000000000" pitchFamily="65" charset="-120"/>
              </a:rPr>
              <a:t>恢復運動表現所需時間的差異</a:t>
            </a:r>
          </a:p>
        </p:txBody>
      </p:sp>
    </p:spTree>
    <p:extLst>
      <p:ext uri="{BB962C8B-B14F-4D97-AF65-F5344CB8AC3E}">
        <p14:creationId xmlns:p14="http://schemas.microsoft.com/office/powerpoint/2010/main" val="257940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過度訓練的連續圖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168433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功能性過度付出 </a:t>
            </a:r>
            <a:r>
              <a:rPr lang="en-US" altLang="zh-TW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(functional overreach)</a:t>
            </a:r>
          </a:p>
          <a:p>
            <a:pPr eaLnBrk="1" hangingPunct="1"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無功能性過度付出 </a:t>
            </a:r>
            <a:r>
              <a:rPr lang="en-US" altLang="zh-TW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(non-functional overreach)</a:t>
            </a:r>
          </a:p>
          <a:p>
            <a:pPr eaLnBrk="1" hangingPunct="1"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過度訓練症候群 </a:t>
            </a:r>
            <a:r>
              <a:rPr lang="en-US" altLang="zh-TW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(overtraining syndrome)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97200"/>
            <a:ext cx="7993062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6310312" y="6238914"/>
            <a:ext cx="237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zh-TW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Meeusen</a:t>
            </a:r>
            <a:r>
              <a:rPr lang="en-US" altLang="zh-TW" sz="1800" b="1" dirty="0" smtClean="0">
                <a:latin typeface="Times New Roman" panose="02020603050405020304" pitchFamily="18" charset="0"/>
              </a:rPr>
              <a:t> et al., 2006</a:t>
            </a:r>
            <a:r>
              <a:rPr lang="en-US" altLang="zh-TW" sz="1800" b="1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708400" y="4797425"/>
            <a:ext cx="1150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rgbClr val="FF0000"/>
                </a:solidFill>
                <a:latin typeface="Times New Roman" panose="02020603050405020304" pitchFamily="18" charset="0"/>
              </a:rPr>
              <a:t>~2 wks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380288" y="5516563"/>
            <a:ext cx="935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rgbClr val="FF0000"/>
                </a:solidFill>
                <a:latin typeface="Times New Roman" panose="02020603050405020304" pitchFamily="18" charset="0"/>
              </a:rPr>
              <a:t>&gt; 5%</a:t>
            </a:r>
          </a:p>
        </p:txBody>
      </p:sp>
      <p:grpSp>
        <p:nvGrpSpPr>
          <p:cNvPr id="21520" name="Group 16"/>
          <p:cNvGrpSpPr>
            <a:grpSpLocks/>
          </p:cNvGrpSpPr>
          <p:nvPr/>
        </p:nvGrpSpPr>
        <p:grpSpPr bwMode="auto">
          <a:xfrm>
            <a:off x="6948488" y="4437063"/>
            <a:ext cx="431800" cy="438150"/>
            <a:chOff x="4377" y="2795"/>
            <a:chExt cx="272" cy="276"/>
          </a:xfrm>
        </p:grpSpPr>
        <p:sp>
          <p:nvSpPr>
            <p:cNvPr id="9225" name="Line 14"/>
            <p:cNvSpPr>
              <a:spLocks noChangeShapeType="1"/>
            </p:cNvSpPr>
            <p:nvPr/>
          </p:nvSpPr>
          <p:spPr bwMode="auto">
            <a:xfrm>
              <a:off x="4377" y="2795"/>
              <a:ext cx="27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26" name="Text Box 15"/>
            <p:cNvSpPr txBox="1">
              <a:spLocks noChangeArrowheads="1"/>
            </p:cNvSpPr>
            <p:nvPr/>
          </p:nvSpPr>
          <p:spPr bwMode="auto">
            <a:xfrm>
              <a:off x="4377" y="2840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Garamond" panose="02020404030301010803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Garamond" panose="02020404030301010803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Garamond" panose="02020404030301010803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800" b="1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6167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215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訓練的適應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7204"/>
            <a:ext cx="8229600" cy="5222450"/>
          </a:xfrm>
        </p:spPr>
        <p:txBody>
          <a:bodyPr/>
          <a:lstStyle/>
          <a:p>
            <a:r>
              <a:rPr lang="zh-TW" altLang="en-US" dirty="0" smtClean="0"/>
              <a:t>技術、生心理的適應</a:t>
            </a:r>
            <a:endParaRPr lang="en-US" altLang="zh-TW" dirty="0" smtClean="0"/>
          </a:p>
          <a:p>
            <a:r>
              <a:rPr lang="zh-TW" altLang="en-US" dirty="0" smtClean="0"/>
              <a:t>生理功能的適應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神經肌肉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動作效率與協調、神經系統的反射、運動單位的活化、肌肉肥大、粒線體數量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能量代謝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ATP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PCr</a:t>
            </a:r>
            <a:r>
              <a:rPr lang="zh-TW" altLang="en-US" dirty="0" smtClean="0"/>
              <a:t>儲存量、耐乳酸能力、微血管數量、脂肪供能效率、醣解系統效率、有氧系統效率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心肺耐力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肺容量、左心室壁厚度與容積、每跳輸出量</a:t>
            </a:r>
            <a:r>
              <a:rPr lang="zh-TW" altLang="en-US" dirty="0" smtClean="0"/>
              <a:t>、</a:t>
            </a:r>
            <a:r>
              <a:rPr lang="zh-TW" altLang="en-US" dirty="0" smtClean="0"/>
              <a:t>心跳</a:t>
            </a:r>
            <a:r>
              <a:rPr lang="zh-TW" altLang="en-US" dirty="0" smtClean="0"/>
              <a:t>率</a:t>
            </a:r>
            <a:r>
              <a:rPr lang="zh-TW" altLang="en-US" dirty="0" smtClean="0"/>
              <a:t>下降、微血管密度、乳酸閾值提升、最大攝氧量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8260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訓練的適應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40"/>
            <a:ext cx="8229600" cy="4525959"/>
          </a:xfrm>
        </p:spPr>
        <p:txBody>
          <a:bodyPr/>
          <a:lstStyle/>
          <a:p>
            <a:r>
              <a:rPr lang="zh-TW" altLang="en-US" sz="2800" dirty="0" smtClean="0"/>
              <a:t>適應前期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訓練計畫初期</a:t>
            </a:r>
            <a:endParaRPr lang="en-US" altLang="zh-TW" sz="2400" dirty="0" smtClean="0"/>
          </a:p>
          <a:p>
            <a:r>
              <a:rPr lang="zh-TW" altLang="en-US" sz="2800" dirty="0" smtClean="0"/>
              <a:t>補償階段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競賽準備期的初期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在達到穩定適應狀態之前，身體對訓練計畫產生補償反應</a:t>
            </a:r>
            <a:endParaRPr lang="en-US" altLang="zh-TW" sz="2400" dirty="0" smtClean="0"/>
          </a:p>
          <a:p>
            <a:r>
              <a:rPr lang="zh-TW" altLang="en-US" sz="2800" dirty="0" smtClean="0"/>
              <a:t>穩定或競賽前適應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接近競賽中的狀態</a:t>
            </a:r>
            <a:endParaRPr lang="en-US" altLang="zh-TW" sz="2400" dirty="0" smtClean="0"/>
          </a:p>
          <a:p>
            <a:r>
              <a:rPr lang="zh-TW" altLang="en-US" sz="2800" dirty="0" smtClean="0"/>
              <a:t>競賽準備狀態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競賽期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70953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訓練的適應</a:t>
            </a:r>
          </a:p>
        </p:txBody>
      </p:sp>
      <p:pic>
        <p:nvPicPr>
          <p:cNvPr id="4" name="Picture 2" descr="D:\工作站\藝軒\jpg\01\圖1.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1" y="2130458"/>
            <a:ext cx="7869471" cy="344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922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訓練的範疇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79688"/>
            <a:ext cx="8229600" cy="4970283"/>
          </a:xfrm>
        </p:spPr>
        <p:txBody>
          <a:bodyPr/>
          <a:lstStyle/>
          <a:p>
            <a:r>
              <a:rPr lang="zh-TW" altLang="en-US" sz="2800" dirty="0" smtClean="0"/>
              <a:t>訓練的目的：增加運動員的</a:t>
            </a:r>
            <a:r>
              <a:rPr lang="zh-TW" altLang="en-US" sz="2800" dirty="0" smtClean="0">
                <a:solidFill>
                  <a:srgbClr val="FF0000"/>
                </a:solidFill>
              </a:rPr>
              <a:t>技術與運動能力</a:t>
            </a:r>
            <a:r>
              <a:rPr lang="zh-TW" altLang="en-US" sz="2800" dirty="0" smtClean="0"/>
              <a:t>，使競技表現達到顛峰。</a:t>
            </a:r>
            <a:endParaRPr lang="en-US" altLang="zh-TW" sz="2800" dirty="0" smtClean="0"/>
          </a:p>
          <a:p>
            <a:r>
              <a:rPr lang="zh-TW" altLang="en-US" sz="2800" dirty="0" smtClean="0"/>
              <a:t>訓練的過程：長時間發展、生理、心理與社會學變項</a:t>
            </a:r>
            <a:endParaRPr lang="en-US" altLang="zh-TW" sz="2800" dirty="0" smtClean="0"/>
          </a:p>
          <a:p>
            <a:r>
              <a:rPr lang="zh-TW" altLang="en-US" sz="2800" dirty="0" smtClean="0"/>
              <a:t>奧運會：高尚的精神、純潔的道德、完美的身體功能</a:t>
            </a:r>
            <a:endParaRPr lang="en-US" altLang="zh-TW" sz="2800" dirty="0" smtClean="0"/>
          </a:p>
          <a:p>
            <a:r>
              <a:rPr lang="zh-TW" altLang="en-US" sz="2800" dirty="0" smtClean="0"/>
              <a:t>透過設計完善、計畫周詳的訓練課程</a:t>
            </a:r>
            <a:endParaRPr lang="en-US" altLang="zh-TW" sz="2800" dirty="0" smtClean="0"/>
          </a:p>
          <a:p>
            <a:r>
              <a:rPr lang="zh-TW" altLang="en-US" sz="2800" dirty="0" smtClean="0"/>
              <a:t>訓練方法：實務經驗與科學化應用</a:t>
            </a:r>
            <a:endParaRPr lang="en-US" altLang="zh-TW" sz="2800" dirty="0" smtClean="0"/>
          </a:p>
          <a:p>
            <a:r>
              <a:rPr lang="zh-TW" altLang="en-US" sz="2800" dirty="0" smtClean="0">
                <a:solidFill>
                  <a:srgbClr val="FF0000"/>
                </a:solidFill>
              </a:rPr>
              <a:t>訓練的首要工作</a:t>
            </a:r>
            <a:r>
              <a:rPr lang="zh-TW" altLang="en-US" sz="2800" dirty="0" smtClean="0"/>
              <a:t>：設定目標、短期與長期</a:t>
            </a:r>
            <a:endParaRPr lang="en-US" altLang="zh-TW" sz="2800" dirty="0" smtClean="0"/>
          </a:p>
          <a:p>
            <a:r>
              <a:rPr lang="zh-TW" altLang="en-US" sz="2800" dirty="0" smtClean="0"/>
              <a:t>訓練：運動員準備達成更高競技表現的</a:t>
            </a:r>
            <a:r>
              <a:rPr lang="zh-TW" altLang="en-US" sz="2800" dirty="0" smtClean="0">
                <a:solidFill>
                  <a:srgbClr val="FF0000"/>
                </a:solidFill>
              </a:rPr>
              <a:t>過程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1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訓練的效果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40"/>
            <a:ext cx="8229600" cy="4800600"/>
          </a:xfrm>
        </p:spPr>
        <p:txBody>
          <a:bodyPr/>
          <a:lstStyle/>
          <a:p>
            <a:r>
              <a:rPr lang="zh-TW" altLang="en-US" dirty="0" smtClean="0"/>
              <a:t>立即的訓練效果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訓練中或結束後立即，對訓練負荷產生的生理反應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心跳率增加、血壓增加、疲勞等</a:t>
            </a:r>
            <a:endParaRPr lang="en-US" altLang="zh-TW" dirty="0" smtClean="0"/>
          </a:p>
          <a:p>
            <a:r>
              <a:rPr lang="zh-TW" altLang="en-US" dirty="0" smtClean="0"/>
              <a:t>延遲性的訓練效果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訓練的最終結果，可長期維持</a:t>
            </a:r>
            <a:endParaRPr lang="en-US" altLang="zh-TW" dirty="0" smtClean="0"/>
          </a:p>
          <a:p>
            <a:r>
              <a:rPr lang="zh-TW" altLang="en-US" dirty="0" smtClean="0"/>
              <a:t>累積的訓練效果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數個訓練期的結果、長年訓練的結果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我們非常努力訓練，而這突然就發生了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900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參考文獻</a:t>
            </a: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788736"/>
            <a:ext cx="8229600" cy="4234992"/>
          </a:xfrm>
        </p:spPr>
        <p:txBody>
          <a:bodyPr/>
          <a:lstStyle/>
          <a:p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林正常等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(2011)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zh-TW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運動訓練法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。臺北市：藝軒圖書出版社。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Bishop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(2008).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Recovery from training: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brief review: brief review. J Strength Cond Res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22(3)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1015-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Kreider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R., et al. (1998). </a:t>
            </a:r>
            <a:r>
              <a:rPr lang="en-US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Overtraining in sport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Champaign, IL: Human Kinetics.</a:t>
            </a:r>
          </a:p>
          <a:p>
            <a:r>
              <a:rPr lang="en-US" altLang="zh-TW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Meeusen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R., et al. (2006). Prevention, diagnosis and treatment of the overtraining syndrome. </a:t>
            </a:r>
            <a:r>
              <a:rPr lang="en-US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Journal of Sport Science, 6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(1), 1-14</a:t>
            </a:r>
          </a:p>
        </p:txBody>
      </p:sp>
    </p:spTree>
    <p:extLst>
      <p:ext uri="{BB962C8B-B14F-4D97-AF65-F5344CB8AC3E}">
        <p14:creationId xmlns:p14="http://schemas.microsoft.com/office/powerpoint/2010/main" val="246378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訓練相關的輔助學科</a:t>
            </a:r>
            <a:endParaRPr lang="zh-TW" altLang="en-US" dirty="0"/>
          </a:p>
        </p:txBody>
      </p:sp>
      <p:pic>
        <p:nvPicPr>
          <p:cNvPr id="4" name="Picture 5" descr="D:\工作站\藝軒\jpg\01\圖1.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34" y="2176272"/>
            <a:ext cx="8667534" cy="336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訓練的目標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40"/>
            <a:ext cx="8229600" cy="4706332"/>
          </a:xfrm>
        </p:spPr>
        <p:txBody>
          <a:bodyPr/>
          <a:lstStyle/>
          <a:p>
            <a:r>
              <a:rPr lang="zh-TW" altLang="en-US" dirty="0" smtClean="0"/>
              <a:t>多元的體能發展</a:t>
            </a:r>
            <a:endParaRPr lang="en-US" altLang="zh-TW" dirty="0" smtClean="0"/>
          </a:p>
          <a:p>
            <a:r>
              <a:rPr lang="zh-TW" altLang="en-US" dirty="0" smtClean="0"/>
              <a:t>運動專項的體能發展</a:t>
            </a:r>
            <a:endParaRPr lang="en-US" altLang="zh-TW" dirty="0" smtClean="0"/>
          </a:p>
          <a:p>
            <a:r>
              <a:rPr lang="zh-TW" altLang="en-US" dirty="0" smtClean="0"/>
              <a:t>技術性技能</a:t>
            </a:r>
            <a:endParaRPr lang="en-US" altLang="zh-TW" dirty="0" smtClean="0"/>
          </a:p>
          <a:p>
            <a:r>
              <a:rPr lang="zh-TW" altLang="en-US" dirty="0" smtClean="0"/>
              <a:t>戰術的能力</a:t>
            </a:r>
            <a:endParaRPr lang="en-US" altLang="zh-TW" dirty="0" smtClean="0"/>
          </a:p>
          <a:p>
            <a:r>
              <a:rPr lang="zh-TW" altLang="en-US" dirty="0" smtClean="0"/>
              <a:t>心理因素</a:t>
            </a:r>
            <a:endParaRPr lang="en-US" altLang="zh-TW" dirty="0" smtClean="0"/>
          </a:p>
          <a:p>
            <a:r>
              <a:rPr lang="zh-TW" altLang="en-US" dirty="0" smtClean="0"/>
              <a:t>健康維持</a:t>
            </a:r>
            <a:endParaRPr lang="en-US" altLang="zh-TW" dirty="0" smtClean="0"/>
          </a:p>
          <a:p>
            <a:r>
              <a:rPr lang="zh-TW" altLang="en-US" dirty="0" smtClean="0"/>
              <a:t>傷害預防</a:t>
            </a:r>
            <a:endParaRPr lang="en-US" altLang="zh-TW" dirty="0" smtClean="0"/>
          </a:p>
          <a:p>
            <a:r>
              <a:rPr lang="zh-TW" altLang="en-US" dirty="0" smtClean="0"/>
              <a:t>理論知識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9415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訓練的目標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40"/>
            <a:ext cx="8229600" cy="4706332"/>
          </a:xfrm>
        </p:spPr>
        <p:txBody>
          <a:bodyPr/>
          <a:lstStyle/>
          <a:p>
            <a:r>
              <a:rPr lang="zh-TW" altLang="en-US" sz="2800" dirty="0" smtClean="0"/>
              <a:t>多元的體能發展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體適能：耐力、肌力、速度、柔軟度、協調等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競技運動成功的基礎</a:t>
            </a:r>
            <a:endParaRPr lang="en-US" altLang="zh-TW" sz="2400" dirty="0" smtClean="0"/>
          </a:p>
          <a:p>
            <a:r>
              <a:rPr lang="zh-TW" altLang="en-US" sz="2800" dirty="0" smtClean="0"/>
              <a:t>運動專項的體能發展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專項體能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肌力、技術、耐力、速度、柔軟度等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體能要素的結合：爆發力、肌耐力、速耐力等</a:t>
            </a:r>
            <a:endParaRPr lang="en-US" altLang="zh-TW" sz="2400" dirty="0" smtClean="0"/>
          </a:p>
          <a:p>
            <a:r>
              <a:rPr lang="zh-TW" altLang="en-US" sz="2800" dirty="0" smtClean="0"/>
              <a:t>技術性技能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技術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建立在體適能與專項體能上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2476601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訓練的目標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40"/>
            <a:ext cx="8229600" cy="4706332"/>
          </a:xfrm>
        </p:spPr>
        <p:txBody>
          <a:bodyPr/>
          <a:lstStyle/>
          <a:p>
            <a:r>
              <a:rPr lang="zh-TW" altLang="en-US" sz="2800" dirty="0" smtClean="0"/>
              <a:t>戰術的能力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研究對手戰術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依據本身優點設計競賽策略</a:t>
            </a:r>
            <a:endParaRPr lang="en-US" altLang="zh-TW" sz="2400" dirty="0" smtClean="0"/>
          </a:p>
          <a:p>
            <a:r>
              <a:rPr lang="zh-TW" altLang="en-US" sz="2800" dirty="0" smtClean="0"/>
              <a:t>心理因素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心理特質：紀律、勇氣、堅毅、信心等</a:t>
            </a:r>
            <a:endParaRPr lang="en-US" altLang="zh-TW" sz="2400" dirty="0" smtClean="0"/>
          </a:p>
          <a:p>
            <a:r>
              <a:rPr lang="zh-TW" altLang="en-US" sz="2800" dirty="0" smtClean="0"/>
              <a:t>健康維持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定期健康檢查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激烈訓練與恢復訓練的交替進行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1625229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訓練的目標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40"/>
            <a:ext cx="8229600" cy="4706332"/>
          </a:xfrm>
        </p:spPr>
        <p:txBody>
          <a:bodyPr/>
          <a:lstStyle/>
          <a:p>
            <a:r>
              <a:rPr lang="zh-TW" altLang="en-US" sz="2800" dirty="0" smtClean="0"/>
              <a:t>傷害預防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最佳方式：良好的體能、適當的訓練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疲勞→過度</a:t>
            </a:r>
            <a:r>
              <a:rPr lang="zh-TW" altLang="en-US" sz="2400" dirty="0"/>
              <a:t>訓練→傷害</a:t>
            </a:r>
            <a:r>
              <a:rPr lang="zh-TW" altLang="en-US" sz="2400" dirty="0" smtClean="0"/>
              <a:t>風險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疲勞的處理：訓練計畫中的優先順位</a:t>
            </a:r>
            <a:endParaRPr lang="en-US" altLang="zh-TW" sz="2400" dirty="0" smtClean="0"/>
          </a:p>
          <a:p>
            <a:r>
              <a:rPr lang="zh-TW" altLang="en-US" sz="2800" dirty="0" smtClean="0"/>
              <a:t>理論知識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運動員的知能：訓練、規劃、營養、恢復相關的生心理知識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與運動員一同訂定訓練目標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92990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訓練</a:t>
            </a:r>
            <a:r>
              <a:rPr lang="zh-TW" altLang="en-US" dirty="0" smtClean="0"/>
              <a:t>的系統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系統：有組織、有方法地將一些觀念、理論或假設加以組合</a:t>
            </a:r>
            <a:endParaRPr lang="en-US" altLang="zh-TW" dirty="0" smtClean="0"/>
          </a:p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Bonderchuck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的訓練系統建構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/>
              <a:t>找出系統的組成因子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來自理論、訓練方法、研究成果、優秀教練實務經驗等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確定系統的結構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確認系統的效力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量化評估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275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訓練的系統</a:t>
            </a:r>
          </a:p>
        </p:txBody>
      </p:sp>
      <p:pic>
        <p:nvPicPr>
          <p:cNvPr id="4" name="Picture 5" descr="D:\工作站\藝軒\jpg\01\圖1.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3" y="1527142"/>
            <a:ext cx="8287982" cy="474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80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768</TotalTime>
  <Words>964</Words>
  <Application>Microsoft Office PowerPoint</Application>
  <PresentationFormat>如螢幕大小 (4:3)</PresentationFormat>
  <Paragraphs>122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9" baseType="lpstr">
      <vt:lpstr>新細明體</vt:lpstr>
      <vt:lpstr>標楷體</vt:lpstr>
      <vt:lpstr>Arial</vt:lpstr>
      <vt:lpstr>Calibri</vt:lpstr>
      <vt:lpstr>Garamond</vt:lpstr>
      <vt:lpstr>Times New Roman</vt:lpstr>
      <vt:lpstr>Wingdings</vt:lpstr>
      <vt:lpstr>課程名稱</vt:lpstr>
      <vt:lpstr>運動訓練學</vt:lpstr>
      <vt:lpstr>訓練的範疇</vt:lpstr>
      <vt:lpstr>訓練相關的輔助學科</vt:lpstr>
      <vt:lpstr>訓練的目標</vt:lpstr>
      <vt:lpstr>訓練的目標</vt:lpstr>
      <vt:lpstr>訓練的目標</vt:lpstr>
      <vt:lpstr>訓練的目標</vt:lpstr>
      <vt:lpstr>訓練的系統</vt:lpstr>
      <vt:lpstr>訓練的系統</vt:lpstr>
      <vt:lpstr>訓練品質</vt:lpstr>
      <vt:lpstr>訓練的適應</vt:lpstr>
      <vt:lpstr>訓練的適應</vt:lpstr>
      <vt:lpstr>訓練的適應</vt:lpstr>
      <vt:lpstr>訓練的適應</vt:lpstr>
      <vt:lpstr>過度訓練定義</vt:lpstr>
      <vt:lpstr>過度訓練的連續圖</vt:lpstr>
      <vt:lpstr>訓練的適應</vt:lpstr>
      <vt:lpstr>訓練的適應</vt:lpstr>
      <vt:lpstr>訓練的適應</vt:lpstr>
      <vt:lpstr>訓練的效果</vt:lpstr>
      <vt:lpstr>參考文獻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Andes</cp:lastModifiedBy>
  <cp:revision>36</cp:revision>
  <dcterms:created xsi:type="dcterms:W3CDTF">2017-11-07T02:54:43Z</dcterms:created>
  <dcterms:modified xsi:type="dcterms:W3CDTF">2018-05-08T03:20:17Z</dcterms:modified>
</cp:coreProperties>
</file>