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89" r:id="rId3"/>
    <p:sldId id="259" r:id="rId4"/>
    <p:sldId id="271" r:id="rId5"/>
    <p:sldId id="272" r:id="rId6"/>
    <p:sldId id="273" r:id="rId7"/>
    <p:sldId id="274" r:id="rId8"/>
    <p:sldId id="275" r:id="rId9"/>
    <p:sldId id="276" r:id="rId10"/>
    <p:sldId id="277" r:id="rId11"/>
    <p:sldId id="278" r:id="rId12"/>
    <p:sldId id="280" r:id="rId13"/>
    <p:sldId id="281" r:id="rId14"/>
    <p:sldId id="282" r:id="rId15"/>
    <p:sldId id="283" r:id="rId16"/>
    <p:sldId id="286" r:id="rId17"/>
    <p:sldId id="284" r:id="rId18"/>
    <p:sldId id="285" r:id="rId19"/>
    <p:sldId id="287" r:id="rId20"/>
    <p:sldId id="288" r:id="rId21"/>
    <p:sldId id="270" r:id="rId22"/>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168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9EDDD5-C2DF-46B6-9A0C-D73D47313490}" type="datetimeFigureOut">
              <a:rPr lang="zh-TW" altLang="en-US" smtClean="0"/>
              <a:t>2018/6/2</a:t>
            </a:fld>
            <a:endParaRPr lang="zh-TW" altLang="en-US"/>
          </a:p>
        </p:txBody>
      </p:sp>
      <p:sp>
        <p:nvSpPr>
          <p:cNvPr id="4" name="投影片圖像版面配置區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D99439-A6D0-415D-BB91-0B604D856151}" type="slidenum">
              <a:rPr lang="zh-TW" altLang="en-US" smtClean="0"/>
              <a:t>‹#›</a:t>
            </a:fld>
            <a:endParaRPr lang="zh-TW" altLang="en-US"/>
          </a:p>
        </p:txBody>
      </p:sp>
    </p:spTree>
    <p:extLst>
      <p:ext uri="{BB962C8B-B14F-4D97-AF65-F5344CB8AC3E}">
        <p14:creationId xmlns:p14="http://schemas.microsoft.com/office/powerpoint/2010/main" val="6608378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57D99439-A6D0-415D-BB91-0B604D856151}" type="slidenum">
              <a:rPr lang="zh-TW" altLang="en-US" smtClean="0"/>
              <a:t>1</a:t>
            </a:fld>
            <a:endParaRPr lang="zh-TW" altLang="en-US"/>
          </a:p>
        </p:txBody>
      </p:sp>
    </p:spTree>
    <p:extLst>
      <p:ext uri="{BB962C8B-B14F-4D97-AF65-F5344CB8AC3E}">
        <p14:creationId xmlns:p14="http://schemas.microsoft.com/office/powerpoint/2010/main" val="8973995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68384646-319E-4EA1-BE85-6D9573300E6B}" type="slidenum">
              <a:rPr lang="zh-TW" altLang="en-US" smtClean="0"/>
              <a:t>2</a:t>
            </a:fld>
            <a:endParaRPr lang="zh-TW" altLang="en-US"/>
          </a:p>
        </p:txBody>
      </p:sp>
    </p:spTree>
    <p:extLst>
      <p:ext uri="{BB962C8B-B14F-4D97-AF65-F5344CB8AC3E}">
        <p14:creationId xmlns:p14="http://schemas.microsoft.com/office/powerpoint/2010/main" val="891643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txBox="1">
            <a:spLocks noGrp="1"/>
          </p:cNvSpPr>
          <p:nvPr>
            <p:ph type="ctrTitle"/>
          </p:nvPr>
        </p:nvSpPr>
        <p:spPr>
          <a:xfrm>
            <a:off x="685800" y="2130423"/>
            <a:ext cx="7772400" cy="1470026"/>
          </a:xfrm>
        </p:spPr>
        <p:txBody>
          <a:bodyPr/>
          <a:lstStyle>
            <a:lvl1pPr>
              <a:defRPr/>
            </a:lvl1pPr>
          </a:lstStyle>
          <a:p>
            <a:pPr lvl="0"/>
            <a:r>
              <a:rPr lang="zh-TW"/>
              <a:t>按一下以編輯母片標題樣式</a:t>
            </a:r>
            <a:endParaRPr lang="en-US"/>
          </a:p>
        </p:txBody>
      </p:sp>
      <p:sp>
        <p:nvSpPr>
          <p:cNvPr id="3" name="副標題 2"/>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zh-TW"/>
              <a:t>按一下以編輯母片副標題樣式</a:t>
            </a:r>
            <a:endParaRPr lang="en-US"/>
          </a:p>
        </p:txBody>
      </p:sp>
      <p:sp>
        <p:nvSpPr>
          <p:cNvPr id="4" name="日期版面配置區 3"/>
          <p:cNvSpPr txBox="1">
            <a:spLocks noGrp="1"/>
          </p:cNvSpPr>
          <p:nvPr>
            <p:ph type="dt" sz="half" idx="7"/>
          </p:nvPr>
        </p:nvSpPr>
        <p:spPr/>
        <p:txBody>
          <a:bodyPr/>
          <a:lstStyle>
            <a:lvl1pPr>
              <a:defRPr/>
            </a:lvl1pPr>
          </a:lstStyle>
          <a:p>
            <a:pPr lvl="0"/>
            <a:fld id="{8BBD3114-FB4E-4DFD-B653-34B9851C6628}" type="datetime1">
              <a:rPr lang="en-US" altLang="zh-TW" smtClean="0"/>
              <a:t>6/2/2018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8A7106E3-4FB2-47FA-B9DA-0CA402FF67C7}" type="slidenum">
              <a:t>‹#›</a:t>
            </a:fld>
            <a:endParaRPr lang="en-US"/>
          </a:p>
        </p:txBody>
      </p:sp>
    </p:spTree>
    <p:extLst>
      <p:ext uri="{BB962C8B-B14F-4D97-AF65-F5344CB8AC3E}">
        <p14:creationId xmlns:p14="http://schemas.microsoft.com/office/powerpoint/2010/main" val="29082071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21ED26EE-F745-42AB-8A0B-099473620A73}" type="datetime1">
              <a:rPr lang="en-US" altLang="zh-TW" smtClean="0"/>
              <a:t>6/2/2018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8C80B5FB-7F97-4513-953E-188D3A5E0B7A}" type="slidenum">
              <a:t>‹#›</a:t>
            </a:fld>
            <a:endParaRPr lang="en-US"/>
          </a:p>
        </p:txBody>
      </p:sp>
    </p:spTree>
    <p:extLst>
      <p:ext uri="{BB962C8B-B14F-4D97-AF65-F5344CB8AC3E}">
        <p14:creationId xmlns:p14="http://schemas.microsoft.com/office/powerpoint/2010/main" val="19815411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txBox="1">
            <a:spLocks noGrp="1"/>
          </p:cNvSpPr>
          <p:nvPr>
            <p:ph type="title" orient="vert"/>
          </p:nvPr>
        </p:nvSpPr>
        <p:spPr>
          <a:xfrm>
            <a:off x="6629400" y="274640"/>
            <a:ext cx="2057400" cy="5851529"/>
          </a:xfrm>
        </p:spPr>
        <p:txBody>
          <a:bodyPr vert="eaVert"/>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69A19E61-2AE9-4A7D-B7B1-7595456F210D}" type="datetime1">
              <a:rPr lang="en-US" altLang="zh-TW" smtClean="0"/>
              <a:t>6/2/2018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05BF27D9-FA2D-453B-9B08-7D5184C562E8}" type="slidenum">
              <a:t>‹#›</a:t>
            </a:fld>
            <a:endParaRPr lang="en-US"/>
          </a:p>
        </p:txBody>
      </p:sp>
    </p:spTree>
    <p:extLst>
      <p:ext uri="{BB962C8B-B14F-4D97-AF65-F5344CB8AC3E}">
        <p14:creationId xmlns:p14="http://schemas.microsoft.com/office/powerpoint/2010/main" val="1076721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2EEDE5EA-18C7-4EEC-8F41-BA1C46BB7356}" type="datetime1">
              <a:rPr lang="en-US" altLang="zh-TW" smtClean="0"/>
              <a:t>6/2/2018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A985501C-BE7C-4A2D-ABC7-A8F0EC08F371}" type="slidenum">
              <a:t>‹#›</a:t>
            </a:fld>
            <a:endParaRPr lang="en-US"/>
          </a:p>
        </p:txBody>
      </p:sp>
    </p:spTree>
    <p:extLst>
      <p:ext uri="{BB962C8B-B14F-4D97-AF65-F5344CB8AC3E}">
        <p14:creationId xmlns:p14="http://schemas.microsoft.com/office/powerpoint/2010/main" val="26082997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txBox="1">
            <a:spLocks noGrp="1"/>
          </p:cNvSpPr>
          <p:nvPr>
            <p:ph type="title"/>
          </p:nvPr>
        </p:nvSpPr>
        <p:spPr>
          <a:xfrm>
            <a:off x="722311" y="4406895"/>
            <a:ext cx="7772400" cy="1362071"/>
          </a:xfrm>
        </p:spPr>
        <p:txBody>
          <a:bodyPr anchor="t" anchorCtr="0"/>
          <a:lstStyle>
            <a:lvl1pPr algn="l">
              <a:defRPr sz="4000" b="1" cap="all"/>
            </a:lvl1pPr>
          </a:lstStyle>
          <a:p>
            <a:pPr lvl="0"/>
            <a:r>
              <a:rPr lang="zh-TW"/>
              <a:t>按一下以編輯母片標題樣式</a:t>
            </a:r>
            <a:endParaRPr lang="en-US"/>
          </a:p>
        </p:txBody>
      </p:sp>
      <p:sp>
        <p:nvSpPr>
          <p:cNvPr id="3" name="文字版面配置區 2"/>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zh-TW"/>
              <a:t>按一下以編輯母片文字樣式</a:t>
            </a:r>
          </a:p>
        </p:txBody>
      </p:sp>
      <p:sp>
        <p:nvSpPr>
          <p:cNvPr id="4" name="日期版面配置區 3"/>
          <p:cNvSpPr txBox="1">
            <a:spLocks noGrp="1"/>
          </p:cNvSpPr>
          <p:nvPr>
            <p:ph type="dt" sz="half" idx="7"/>
          </p:nvPr>
        </p:nvSpPr>
        <p:spPr/>
        <p:txBody>
          <a:bodyPr/>
          <a:lstStyle>
            <a:lvl1pPr>
              <a:defRPr/>
            </a:lvl1pPr>
          </a:lstStyle>
          <a:p>
            <a:pPr lvl="0"/>
            <a:fld id="{371F674E-59FE-41F3-AD62-94C93218DD8C}" type="datetime1">
              <a:rPr lang="en-US" altLang="zh-TW" smtClean="0"/>
              <a:t>6/2/2018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CB20DD8F-C30A-4EE2-9A30-B621E2F9423C}" type="slidenum">
              <a:t>‹#›</a:t>
            </a:fld>
            <a:endParaRPr lang="en-US"/>
          </a:p>
        </p:txBody>
      </p:sp>
    </p:spTree>
    <p:extLst>
      <p:ext uri="{BB962C8B-B14F-4D97-AF65-F5344CB8AC3E}">
        <p14:creationId xmlns:p14="http://schemas.microsoft.com/office/powerpoint/2010/main" val="128761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內容版面配置區 3"/>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4"/>
          <p:cNvSpPr txBox="1">
            <a:spLocks noGrp="1"/>
          </p:cNvSpPr>
          <p:nvPr>
            <p:ph type="dt" sz="half" idx="7"/>
          </p:nvPr>
        </p:nvSpPr>
        <p:spPr/>
        <p:txBody>
          <a:bodyPr/>
          <a:lstStyle>
            <a:lvl1pPr>
              <a:defRPr/>
            </a:lvl1pPr>
          </a:lstStyle>
          <a:p>
            <a:pPr lvl="0"/>
            <a:fld id="{5F60CACD-AC2C-4784-BB5F-2F5AD6D4D991}" type="datetime1">
              <a:rPr lang="en-US" altLang="zh-TW" smtClean="0"/>
              <a:t>6/2/2018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0851ACCA-E3E3-40A2-BF9C-64F998965A5A}" type="slidenum">
              <a:t>‹#›</a:t>
            </a:fld>
            <a:endParaRPr lang="en-US"/>
          </a:p>
        </p:txBody>
      </p:sp>
    </p:spTree>
    <p:extLst>
      <p:ext uri="{BB962C8B-B14F-4D97-AF65-F5344CB8AC3E}">
        <p14:creationId xmlns:p14="http://schemas.microsoft.com/office/powerpoint/2010/main" val="8023482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zh-TW"/>
              <a:t>按一下以編輯母片文字樣式</a:t>
            </a:r>
          </a:p>
        </p:txBody>
      </p:sp>
      <p:sp>
        <p:nvSpPr>
          <p:cNvPr id="4" name="內容版面配置區 3"/>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文字版面配置區 4"/>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zh-TW"/>
              <a:t>按一下以編輯母片文字樣式</a:t>
            </a:r>
          </a:p>
        </p:txBody>
      </p:sp>
      <p:sp>
        <p:nvSpPr>
          <p:cNvPr id="6" name="內容版面配置區 5"/>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7" name="日期版面配置區 6"/>
          <p:cNvSpPr txBox="1">
            <a:spLocks noGrp="1"/>
          </p:cNvSpPr>
          <p:nvPr>
            <p:ph type="dt" sz="half" idx="7"/>
          </p:nvPr>
        </p:nvSpPr>
        <p:spPr/>
        <p:txBody>
          <a:bodyPr/>
          <a:lstStyle>
            <a:lvl1pPr>
              <a:defRPr/>
            </a:lvl1pPr>
          </a:lstStyle>
          <a:p>
            <a:pPr lvl="0"/>
            <a:fld id="{089185CF-C916-4158-A32D-E910B64212D9}" type="datetime1">
              <a:rPr lang="en-US" altLang="zh-TW" smtClean="0"/>
              <a:t>6/2/2018</a:t>
            </a:fld>
            <a:endParaRPr lang="en-US"/>
          </a:p>
        </p:txBody>
      </p:sp>
      <p:sp>
        <p:nvSpPr>
          <p:cNvPr id="8" name="頁尾版面配置區 7"/>
          <p:cNvSpPr txBox="1">
            <a:spLocks noGrp="1"/>
          </p:cNvSpPr>
          <p:nvPr>
            <p:ph type="ftr" sz="quarter" idx="9"/>
          </p:nvPr>
        </p:nvSpPr>
        <p:spPr/>
        <p:txBody>
          <a:bodyPr/>
          <a:lstStyle>
            <a:lvl1pPr>
              <a:defRPr/>
            </a:lvl1pPr>
          </a:lstStyle>
          <a:p>
            <a:pPr lvl="0"/>
            <a:endParaRPr lang="en-US"/>
          </a:p>
        </p:txBody>
      </p:sp>
      <p:sp>
        <p:nvSpPr>
          <p:cNvPr id="9" name="投影片編號版面配置區 8"/>
          <p:cNvSpPr txBox="1">
            <a:spLocks noGrp="1"/>
          </p:cNvSpPr>
          <p:nvPr>
            <p:ph type="sldNum" sz="quarter" idx="8"/>
          </p:nvPr>
        </p:nvSpPr>
        <p:spPr/>
        <p:txBody>
          <a:bodyPr/>
          <a:lstStyle>
            <a:lvl1pPr>
              <a:defRPr/>
            </a:lvl1pPr>
          </a:lstStyle>
          <a:p>
            <a:pPr lvl="0"/>
            <a:fld id="{60CA4AA2-F9A5-49D0-83A4-688E28B7B61D}" type="slidenum">
              <a:t>‹#›</a:t>
            </a:fld>
            <a:endParaRPr lang="en-US"/>
          </a:p>
        </p:txBody>
      </p:sp>
    </p:spTree>
    <p:extLst>
      <p:ext uri="{BB962C8B-B14F-4D97-AF65-F5344CB8AC3E}">
        <p14:creationId xmlns:p14="http://schemas.microsoft.com/office/powerpoint/2010/main" val="17151672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日期版面配置區 2"/>
          <p:cNvSpPr txBox="1">
            <a:spLocks noGrp="1"/>
          </p:cNvSpPr>
          <p:nvPr>
            <p:ph type="dt" sz="half" idx="7"/>
          </p:nvPr>
        </p:nvSpPr>
        <p:spPr/>
        <p:txBody>
          <a:bodyPr/>
          <a:lstStyle>
            <a:lvl1pPr>
              <a:defRPr/>
            </a:lvl1pPr>
          </a:lstStyle>
          <a:p>
            <a:pPr lvl="0"/>
            <a:fld id="{94C89CEC-DF18-4E0B-AFD5-52C30CDF2A35}" type="datetime1">
              <a:rPr lang="en-US" altLang="zh-TW" smtClean="0"/>
              <a:t>6/2/2018</a:t>
            </a:fld>
            <a:endParaRPr lang="en-US"/>
          </a:p>
        </p:txBody>
      </p:sp>
      <p:sp>
        <p:nvSpPr>
          <p:cNvPr id="4" name="頁尾版面配置區 3"/>
          <p:cNvSpPr txBox="1">
            <a:spLocks noGrp="1"/>
          </p:cNvSpPr>
          <p:nvPr>
            <p:ph type="ftr" sz="quarter" idx="9"/>
          </p:nvPr>
        </p:nvSpPr>
        <p:spPr/>
        <p:txBody>
          <a:bodyPr/>
          <a:lstStyle>
            <a:lvl1pPr>
              <a:defRPr/>
            </a:lvl1pPr>
          </a:lstStyle>
          <a:p>
            <a:pPr lvl="0"/>
            <a:endParaRPr lang="en-US"/>
          </a:p>
        </p:txBody>
      </p:sp>
      <p:sp>
        <p:nvSpPr>
          <p:cNvPr id="5" name="投影片編號版面配置區 4"/>
          <p:cNvSpPr txBox="1">
            <a:spLocks noGrp="1"/>
          </p:cNvSpPr>
          <p:nvPr>
            <p:ph type="sldNum" sz="quarter" idx="8"/>
          </p:nvPr>
        </p:nvSpPr>
        <p:spPr/>
        <p:txBody>
          <a:bodyPr/>
          <a:lstStyle>
            <a:lvl1pPr>
              <a:defRPr/>
            </a:lvl1pPr>
          </a:lstStyle>
          <a:p>
            <a:pPr lvl="0"/>
            <a:fld id="{C8A003D1-8793-4A32-9F81-AD7AB420525B}" type="slidenum">
              <a:t>‹#›</a:t>
            </a:fld>
            <a:endParaRPr lang="en-US"/>
          </a:p>
        </p:txBody>
      </p:sp>
    </p:spTree>
    <p:extLst>
      <p:ext uri="{BB962C8B-B14F-4D97-AF65-F5344CB8AC3E}">
        <p14:creationId xmlns:p14="http://schemas.microsoft.com/office/powerpoint/2010/main" val="9453465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txBox="1">
            <a:spLocks noGrp="1"/>
          </p:cNvSpPr>
          <p:nvPr>
            <p:ph type="dt" sz="half" idx="7"/>
          </p:nvPr>
        </p:nvSpPr>
        <p:spPr/>
        <p:txBody>
          <a:bodyPr/>
          <a:lstStyle>
            <a:lvl1pPr>
              <a:defRPr/>
            </a:lvl1pPr>
          </a:lstStyle>
          <a:p>
            <a:pPr lvl="0"/>
            <a:fld id="{0E87489C-12AB-4397-A608-32F658DE0C35}" type="datetime1">
              <a:rPr lang="en-US" altLang="zh-TW" smtClean="0"/>
              <a:t>6/2/2018</a:t>
            </a:fld>
            <a:endParaRPr lang="en-US"/>
          </a:p>
        </p:txBody>
      </p:sp>
      <p:sp>
        <p:nvSpPr>
          <p:cNvPr id="3" name="頁尾版面配置區 2"/>
          <p:cNvSpPr txBox="1">
            <a:spLocks noGrp="1"/>
          </p:cNvSpPr>
          <p:nvPr>
            <p:ph type="ftr" sz="quarter" idx="9"/>
          </p:nvPr>
        </p:nvSpPr>
        <p:spPr/>
        <p:txBody>
          <a:bodyPr/>
          <a:lstStyle>
            <a:lvl1pPr>
              <a:defRPr/>
            </a:lvl1pPr>
          </a:lstStyle>
          <a:p>
            <a:pPr lvl="0"/>
            <a:endParaRPr lang="en-US"/>
          </a:p>
        </p:txBody>
      </p:sp>
      <p:sp>
        <p:nvSpPr>
          <p:cNvPr id="4" name="投影片編號版面配置區 3"/>
          <p:cNvSpPr txBox="1">
            <a:spLocks noGrp="1"/>
          </p:cNvSpPr>
          <p:nvPr>
            <p:ph type="sldNum" sz="quarter" idx="8"/>
          </p:nvPr>
        </p:nvSpPr>
        <p:spPr/>
        <p:txBody>
          <a:bodyPr/>
          <a:lstStyle>
            <a:lvl1pPr>
              <a:defRPr/>
            </a:lvl1pPr>
          </a:lstStyle>
          <a:p>
            <a:pPr lvl="0"/>
            <a:fld id="{CD821665-EA18-4789-8753-8BA8592D58C6}" type="slidenum">
              <a:t>‹#›</a:t>
            </a:fld>
            <a:endParaRPr lang="en-US"/>
          </a:p>
        </p:txBody>
      </p:sp>
    </p:spTree>
    <p:extLst>
      <p:ext uri="{BB962C8B-B14F-4D97-AF65-F5344CB8AC3E}">
        <p14:creationId xmlns:p14="http://schemas.microsoft.com/office/powerpoint/2010/main" val="8735911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txBox="1">
            <a:spLocks noGrp="1"/>
          </p:cNvSpPr>
          <p:nvPr>
            <p:ph type="title"/>
          </p:nvPr>
        </p:nvSpPr>
        <p:spPr>
          <a:xfrm>
            <a:off x="457200" y="273048"/>
            <a:ext cx="3008311" cy="1162046"/>
          </a:xfrm>
        </p:spPr>
        <p:txBody>
          <a:bodyPr anchor="b" anchorCtr="0"/>
          <a:lstStyle>
            <a:lvl1pPr algn="l">
              <a:defRPr sz="2000" b="1"/>
            </a:lvl1pPr>
          </a:lstStyle>
          <a:p>
            <a:pPr lvl="0"/>
            <a:r>
              <a:rPr lang="zh-TW"/>
              <a:t>按一下以編輯母片標題樣式</a:t>
            </a:r>
            <a:endParaRPr lang="en-US"/>
          </a:p>
        </p:txBody>
      </p:sp>
      <p:sp>
        <p:nvSpPr>
          <p:cNvPr id="3" name="內容版面配置區 2"/>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文字版面配置區 3"/>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C6EDEE52-48B8-4941-BE67-36D7873D024D}" type="datetime1">
              <a:rPr lang="en-US" altLang="zh-TW" smtClean="0"/>
              <a:t>6/2/2018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EEAF7684-8B26-451A-9650-8B5AB01E9637}" type="slidenum">
              <a:t>‹#›</a:t>
            </a:fld>
            <a:endParaRPr lang="en-US"/>
          </a:p>
        </p:txBody>
      </p:sp>
    </p:spTree>
    <p:extLst>
      <p:ext uri="{BB962C8B-B14F-4D97-AF65-F5344CB8AC3E}">
        <p14:creationId xmlns:p14="http://schemas.microsoft.com/office/powerpoint/2010/main" val="28986691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txBox="1">
            <a:spLocks noGrp="1"/>
          </p:cNvSpPr>
          <p:nvPr>
            <p:ph type="title"/>
          </p:nvPr>
        </p:nvSpPr>
        <p:spPr>
          <a:xfrm>
            <a:off x="1792288" y="4800600"/>
            <a:ext cx="5486400" cy="566735"/>
          </a:xfrm>
        </p:spPr>
        <p:txBody>
          <a:bodyPr anchor="b" anchorCtr="0"/>
          <a:lstStyle>
            <a:lvl1pPr algn="l">
              <a:defRPr sz="2000" b="1"/>
            </a:lvl1pPr>
          </a:lstStyle>
          <a:p>
            <a:pPr lvl="0"/>
            <a:r>
              <a:rPr lang="zh-TW"/>
              <a:t>按一下以編輯母片標題樣式</a:t>
            </a:r>
            <a:endParaRPr lang="en-US"/>
          </a:p>
        </p:txBody>
      </p:sp>
      <p:sp>
        <p:nvSpPr>
          <p:cNvPr id="3" name="圖片版面配置區 2"/>
          <p:cNvSpPr txBox="1">
            <a:spLocks noGrp="1"/>
          </p:cNvSpPr>
          <p:nvPr>
            <p:ph type="pic" idx="1"/>
          </p:nvPr>
        </p:nvSpPr>
        <p:spPr>
          <a:xfrm>
            <a:off x="1792288" y="612776"/>
            <a:ext cx="5486400" cy="4114800"/>
          </a:xfrm>
        </p:spPr>
        <p:txBody>
          <a:bodyPr/>
          <a:lstStyle>
            <a:lvl1pPr marL="0" indent="0">
              <a:buNone/>
              <a:defRPr/>
            </a:lvl1pPr>
          </a:lstStyle>
          <a:p>
            <a:pPr lvl="0"/>
            <a:r>
              <a:rPr lang="zh-TW"/>
              <a:t>按一下圖示以新增圖片</a:t>
            </a:r>
            <a:endParaRPr lang="en-US"/>
          </a:p>
        </p:txBody>
      </p:sp>
      <p:sp>
        <p:nvSpPr>
          <p:cNvPr id="4" name="文字版面配置區 3"/>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AFFB24C6-46C3-4242-8D42-2ACE6060763E}" type="datetime1">
              <a:rPr lang="en-US" altLang="zh-TW" smtClean="0"/>
              <a:t>6/2/2018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B41FE640-523D-4AA6-B930-184AEEF04E36}" type="slidenum">
              <a:t>‹#›</a:t>
            </a:fld>
            <a:endParaRPr lang="en-US"/>
          </a:p>
        </p:txBody>
      </p:sp>
    </p:spTree>
    <p:extLst>
      <p:ext uri="{BB962C8B-B14F-4D97-AF65-F5344CB8AC3E}">
        <p14:creationId xmlns:p14="http://schemas.microsoft.com/office/powerpoint/2010/main" val="6939977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AB5E4"/>
            </a:gs>
            <a:gs pos="100000">
              <a:srgbClr val="C2D1ED"/>
            </a:gs>
          </a:gsLst>
          <a:lin ang="5400000"/>
        </a:gradFill>
        <a:effectLst/>
      </p:bgPr>
    </p:bg>
    <p:spTree>
      <p:nvGrpSpPr>
        <p:cNvPr id="1" name=""/>
        <p:cNvGrpSpPr/>
        <p:nvPr/>
      </p:nvGrpSpPr>
      <p:grpSpPr>
        <a:xfrm>
          <a:off x="0" y="0"/>
          <a:ext cx="0" cy="0"/>
          <a:chOff x="0" y="0"/>
          <a:chExt cx="0" cy="0"/>
        </a:xfrm>
      </p:grpSpPr>
      <p:sp>
        <p:nvSpPr>
          <p:cNvPr id="2" name="標題版面配置區 1"/>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noAutofit/>
          </a:body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no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E266C11A-C2EC-4F84-AA33-366EF38D1939}" type="datetime1">
              <a:rPr lang="en-US" altLang="zh-TW" smtClean="0"/>
              <a:t>6/2/2018</a:t>
            </a:fld>
            <a:endParaRPr lang="en-US"/>
          </a:p>
        </p:txBody>
      </p:sp>
      <p:sp>
        <p:nvSpPr>
          <p:cNvPr id="5" name="頁尾版面配置區 4"/>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6" name="投影片編號版面配置區 5"/>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DD5D5E1B-5B72-46C2-AD70-F8136475E606}" type="slidenum">
              <a:t>‹#›</a:t>
            </a:fld>
            <a:endParaRPr lang="en-US"/>
          </a:p>
        </p:txBody>
      </p:sp>
      <p:pic>
        <p:nvPicPr>
          <p:cNvPr id="7" name="Picture 2" descr="C:\Users\BPC\Downloads\教育部logo991006-1.png"/>
          <p:cNvPicPr>
            <a:picLocks noChangeAspect="1"/>
          </p:cNvPicPr>
          <p:nvPr/>
        </p:nvPicPr>
        <p:blipFill>
          <a:blip r:embed="rId13"/>
          <a:srcRect/>
          <a:stretch>
            <a:fillRect/>
          </a:stretch>
        </p:blipFill>
        <p:spPr>
          <a:xfrm>
            <a:off x="0" y="6411443"/>
            <a:ext cx="1475658" cy="446556"/>
          </a:xfrm>
          <a:prstGeom prst="rect">
            <a:avLst/>
          </a:prstGeom>
          <a:noFill/>
          <a:ln cap="flat">
            <a:noFill/>
          </a:ln>
        </p:spPr>
      </p:pic>
      <p:pic>
        <p:nvPicPr>
          <p:cNvPr id="8" name="Picture 3" descr="C:\Users\BPC\AppData\Local\Temp\Rar$DR60.735\A703(修正型).png"/>
          <p:cNvPicPr>
            <a:picLocks noChangeAspect="1"/>
          </p:cNvPicPr>
          <p:nvPr/>
        </p:nvPicPr>
        <p:blipFill>
          <a:blip r:embed="rId14"/>
          <a:srcRect/>
          <a:stretch>
            <a:fillRect/>
          </a:stretch>
        </p:blipFill>
        <p:spPr>
          <a:xfrm>
            <a:off x="1547667" y="6508351"/>
            <a:ext cx="1263682" cy="252740"/>
          </a:xfrm>
          <a:prstGeom prst="rect">
            <a:avLst/>
          </a:prstGeom>
          <a:noFill/>
          <a:ln cap="flat">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hdr="0" ftr="0" dt="0"/>
  <p:txStyles>
    <p:titleStyle>
      <a:lvl1pPr marL="0" marR="0" lvl="0" indent="0" algn="ctr" defTabSz="914400" rtl="0" fontAlgn="auto" hangingPunct="1">
        <a:lnSpc>
          <a:spcPct val="100000"/>
        </a:lnSpc>
        <a:spcBef>
          <a:spcPts val="0"/>
        </a:spcBef>
        <a:spcAft>
          <a:spcPts val="0"/>
        </a:spcAft>
        <a:buNone/>
        <a:tabLst/>
        <a:defRPr lang="zh-TW" sz="4400" b="0" i="0" u="none" strike="noStrike" kern="1200" cap="none" spc="0" baseline="0">
          <a:solidFill>
            <a:srgbClr val="000000"/>
          </a:solidFill>
          <a:uFillTx/>
          <a:latin typeface="標楷體" pitchFamily="65"/>
          <a:ea typeface="標楷體" pitchFamily="65"/>
          <a:cs typeface="標楷體" pitchFamily="65"/>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watch?v=LvgNzIJ9aDU" TargetMode="External"/><Relationship Id="rId2" Type="http://schemas.openxmlformats.org/officeDocument/2006/relationships/hyperlink" Target="https://www.youtube.com/watch?v=8Hq1TqpaxSo"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LoakLkFQ_N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標題 1"/>
          <p:cNvSpPr txBox="1">
            <a:spLocks noGrp="1"/>
          </p:cNvSpPr>
          <p:nvPr>
            <p:ph type="ctrTitle"/>
          </p:nvPr>
        </p:nvSpPr>
        <p:spPr>
          <a:xfrm>
            <a:off x="737829" y="476667"/>
            <a:ext cx="7772400" cy="1470026"/>
          </a:xfrm>
        </p:spPr>
        <p:txBody>
          <a:bodyPr/>
          <a:lstStyle/>
          <a:p>
            <a:pPr lvl="0"/>
            <a:r>
              <a:rPr lang="zh-TW" altLang="en-US" dirty="0" smtClean="0"/>
              <a:t>體育學原理</a:t>
            </a:r>
            <a:endParaRPr lang="zh-TW" dirty="0"/>
          </a:p>
        </p:txBody>
      </p:sp>
      <p:sp>
        <p:nvSpPr>
          <p:cNvPr id="3" name="副標題 2"/>
          <p:cNvSpPr txBox="1">
            <a:spLocks noGrp="1"/>
          </p:cNvSpPr>
          <p:nvPr>
            <p:ph type="subTitle" idx="1"/>
          </p:nvPr>
        </p:nvSpPr>
        <p:spPr>
          <a:xfrm>
            <a:off x="1475658" y="1988838"/>
            <a:ext cx="6400800" cy="648071"/>
          </a:xfrm>
        </p:spPr>
        <p:txBody>
          <a:bodyPr/>
          <a:lstStyle/>
          <a:p>
            <a:pPr lvl="0"/>
            <a:r>
              <a:rPr lang="zh-TW" altLang="en-US" dirty="0" smtClean="0"/>
              <a:t>金湘斌</a:t>
            </a:r>
            <a:endParaRPr lang="en-US" dirty="0"/>
          </a:p>
        </p:txBody>
      </p:sp>
      <p:pic>
        <p:nvPicPr>
          <p:cNvPr id="4" name="Picture 2" descr="C:\Users\BPC\Downloads\教育部logo991006-1.png"/>
          <p:cNvPicPr>
            <a:picLocks noChangeAspect="1"/>
          </p:cNvPicPr>
          <p:nvPr/>
        </p:nvPicPr>
        <p:blipFill>
          <a:blip r:embed="rId3"/>
          <a:srcRect/>
          <a:stretch>
            <a:fillRect/>
          </a:stretch>
        </p:blipFill>
        <p:spPr>
          <a:xfrm>
            <a:off x="0" y="6411443"/>
            <a:ext cx="1475658" cy="446556"/>
          </a:xfrm>
          <a:prstGeom prst="rect">
            <a:avLst/>
          </a:prstGeom>
          <a:noFill/>
          <a:ln cap="flat">
            <a:noFill/>
          </a:ln>
        </p:spPr>
      </p:pic>
      <p:pic>
        <p:nvPicPr>
          <p:cNvPr id="5" name="Picture 3" descr="C:\Users\BPC\AppData\Local\Temp\Rar$DR60.735\A703(修正型).png"/>
          <p:cNvPicPr>
            <a:picLocks noChangeAspect="1"/>
          </p:cNvPicPr>
          <p:nvPr/>
        </p:nvPicPr>
        <p:blipFill>
          <a:blip r:embed="rId4"/>
          <a:srcRect/>
          <a:stretch>
            <a:fillRect/>
          </a:stretch>
        </p:blipFill>
        <p:spPr>
          <a:xfrm>
            <a:off x="1547667" y="6508351"/>
            <a:ext cx="1263682" cy="252740"/>
          </a:xfrm>
          <a:prstGeom prst="rect">
            <a:avLst/>
          </a:prstGeom>
          <a:noFill/>
          <a:ln cap="flat">
            <a:noFill/>
          </a:ln>
        </p:spPr>
      </p:pic>
      <p:sp>
        <p:nvSpPr>
          <p:cNvPr id="6" name="副標題 2"/>
          <p:cNvSpPr txBox="1"/>
          <p:nvPr/>
        </p:nvSpPr>
        <p:spPr>
          <a:xfrm>
            <a:off x="1535579" y="2996955"/>
            <a:ext cx="6400800" cy="648071"/>
          </a:xfrm>
          <a:prstGeom prst="rect">
            <a:avLst/>
          </a:prstGeom>
          <a:noFill/>
          <a:ln cap="flat">
            <a:noFill/>
          </a:ln>
        </p:spPr>
        <p:txBody>
          <a:bodyPr vert="horz" wrap="square" lIns="91440" tIns="45720" rIns="91440" bIns="45720" anchor="t" anchorCtr="1" compatLnSpc="1">
            <a:noAutofit/>
          </a:bodyPr>
          <a:lstStyle/>
          <a:p>
            <a:pPr marL="0" marR="0" lvl="0" indent="0" algn="ctr" defTabSz="914400" rtl="0" fontAlgn="auto" hangingPunct="1">
              <a:lnSpc>
                <a:spcPct val="100000"/>
              </a:lnSpc>
              <a:spcBef>
                <a:spcPts val="800"/>
              </a:spcBef>
              <a:spcAft>
                <a:spcPts val="0"/>
              </a:spcAft>
              <a:buNone/>
              <a:tabLst/>
              <a:defRPr sz="1800" b="0" i="0" u="none" strike="noStrike" kern="0" cap="none" spc="0" baseline="0">
                <a:solidFill>
                  <a:srgbClr val="000000"/>
                </a:solidFill>
                <a:uFillTx/>
              </a:defRPr>
            </a:pPr>
            <a:r>
              <a:rPr lang="en-US" sz="3200" dirty="0" smtClean="0">
                <a:solidFill>
                  <a:srgbClr val="898989"/>
                </a:solidFill>
                <a:latin typeface="Times New Roman" panose="02020603050405020304" pitchFamily="18" charset="0"/>
                <a:ea typeface="新細明體"/>
                <a:cs typeface="Times New Roman" panose="02020603050405020304" pitchFamily="18" charset="0"/>
              </a:rPr>
              <a:t>28</a:t>
            </a:r>
            <a:endParaRPr lang="en-US" sz="3200" b="0" i="0" u="none" strike="noStrike" kern="1200" cap="none" spc="0" baseline="0" dirty="0">
              <a:solidFill>
                <a:srgbClr val="898989"/>
              </a:solidFill>
              <a:uFillTx/>
              <a:latin typeface="Times New Roman" panose="02020603050405020304" pitchFamily="18" charset="0"/>
              <a:ea typeface="新細明體"/>
              <a:cs typeface="Times New Roman" panose="02020603050405020304" pitchFamily="18" charset="0"/>
            </a:endParaRPr>
          </a:p>
        </p:txBody>
      </p:sp>
      <p:sp>
        <p:nvSpPr>
          <p:cNvPr id="7" name="投影片編號版面配置區 6"/>
          <p:cNvSpPr>
            <a:spLocks noGrp="1"/>
          </p:cNvSpPr>
          <p:nvPr>
            <p:ph type="sldNum" sz="quarter" idx="8"/>
          </p:nvPr>
        </p:nvSpPr>
        <p:spPr/>
        <p:txBody>
          <a:bodyPr/>
          <a:lstStyle/>
          <a:p>
            <a:pPr lvl="0"/>
            <a:fld id="{8A7106E3-4FB2-47FA-B9DA-0CA402FF67C7}" type="slidenum">
              <a:rPr lang="en-US" altLang="zh-TW" smtClean="0">
                <a:latin typeface="Times New Roman" panose="02020603050405020304" pitchFamily="18" charset="0"/>
                <a:cs typeface="Times New Roman" panose="02020603050405020304" pitchFamily="18" charset="0"/>
              </a:rPr>
              <a:t>1</a:t>
            </a:fld>
            <a:endParaRPr lang="zh-TW" altLang="en-US"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a:t>
            </a:r>
            <a:r>
              <a:rPr lang="zh-TW" altLang="en-US" dirty="0" smtClean="0"/>
              <a:t>競技</a:t>
            </a:r>
            <a:r>
              <a:rPr lang="zh-TW" altLang="en-US" dirty="0"/>
              <a:t>運動的</a:t>
            </a:r>
            <a:r>
              <a:rPr lang="zh-TW" altLang="en-US" dirty="0" smtClean="0"/>
              <a:t>演變</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400" b="1" dirty="0">
                <a:solidFill>
                  <a:srgbClr val="FF0000"/>
                </a:solidFill>
                <a:latin typeface="Times New Roman" panose="02020603050405020304" pitchFamily="18" charset="0"/>
                <a:cs typeface="Times New Roman" panose="02020603050405020304" pitchFamily="18" charset="0"/>
              </a:rPr>
              <a:t>三、競技運動職業化</a:t>
            </a:r>
            <a:r>
              <a:rPr lang="zh-TW" altLang="en-US" sz="2400" b="1" dirty="0" smtClean="0">
                <a:solidFill>
                  <a:srgbClr val="FF0000"/>
                </a:solidFill>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競技運動職業化之後，不但</a:t>
            </a:r>
            <a:r>
              <a:rPr lang="zh-TW" altLang="en-US" sz="2400" dirty="0" smtClean="0">
                <a:latin typeface="Times New Roman" panose="02020603050405020304" pitchFamily="18" charset="0"/>
                <a:cs typeface="Times New Roman" panose="02020603050405020304" pitchFamily="18" charset="0"/>
              </a:rPr>
              <a:t>激勵競技</a:t>
            </a:r>
            <a:r>
              <a:rPr lang="zh-TW" altLang="en-US" sz="2400" dirty="0">
                <a:latin typeface="Times New Roman" panose="02020603050405020304" pitchFamily="18" charset="0"/>
                <a:cs typeface="Times New Roman" panose="02020603050405020304" pitchFamily="18" charset="0"/>
              </a:rPr>
              <a:t>運動水準的提升，也</a:t>
            </a:r>
            <a:r>
              <a:rPr lang="zh-TW" altLang="en-US" sz="2400" dirty="0" smtClean="0">
                <a:latin typeface="Times New Roman" panose="02020603050405020304" pitchFamily="18" charset="0"/>
                <a:cs typeface="Times New Roman" panose="02020603050405020304" pitchFamily="18" charset="0"/>
              </a:rPr>
              <a:t>改變競技</a:t>
            </a:r>
            <a:r>
              <a:rPr lang="zh-TW" altLang="en-US" sz="2400" dirty="0">
                <a:latin typeface="Times New Roman" panose="02020603050405020304" pitchFamily="18" charset="0"/>
                <a:cs typeface="Times New Roman" panose="02020603050405020304" pitchFamily="18" charset="0"/>
              </a:rPr>
              <a:t>運動的發展取向，競技運動不僅是內在目的之需求，也是可達到外在目的的需求。一位成名的職業運動選手，可謂是身價百倍，它不僅可以獲高額的簽約金、年薪、獎金，而且還有廣告</a:t>
            </a:r>
            <a:r>
              <a:rPr lang="zh-TW" altLang="en-US" sz="2400" dirty="0" smtClean="0">
                <a:latin typeface="Times New Roman" panose="02020603050405020304" pitchFamily="18" charset="0"/>
                <a:cs typeface="Times New Roman" panose="02020603050405020304" pitchFamily="18" charset="0"/>
              </a:rPr>
              <a:t>收入，</a:t>
            </a:r>
            <a:r>
              <a:rPr lang="zh-TW" altLang="en-US" sz="2400" dirty="0">
                <a:latin typeface="Times New Roman" panose="02020603050405020304" pitchFamily="18" charset="0"/>
                <a:cs typeface="Times New Roman" panose="02020603050405020304" pitchFamily="18" charset="0"/>
              </a:rPr>
              <a:t>成「追星族」的公眾人物。</a:t>
            </a:r>
            <a:r>
              <a:rPr lang="zh-TW" altLang="en-US" sz="2400" dirty="0" smtClean="0">
                <a:latin typeface="Times New Roman" panose="02020603050405020304" pitchFamily="18" charset="0"/>
                <a:cs typeface="Times New Roman" panose="02020603050405020304" pitchFamily="18" charset="0"/>
              </a:rPr>
              <a:t>但是，職業運動</a:t>
            </a:r>
            <a:r>
              <a:rPr lang="zh-TW" altLang="en-US" sz="2400" dirty="0">
                <a:latin typeface="Times New Roman" panose="02020603050405020304" pitchFamily="18" charset="0"/>
                <a:cs typeface="Times New Roman" panose="02020603050405020304" pitchFamily="18" charset="0"/>
              </a:rPr>
              <a:t>選手的「表現」生命是有限的，</a:t>
            </a:r>
            <a:r>
              <a:rPr lang="zh-TW" altLang="en-US" sz="2400" dirty="0">
                <a:solidFill>
                  <a:srgbClr val="FF0000"/>
                </a:solidFill>
                <a:latin typeface="Times New Roman" panose="02020603050405020304" pitchFamily="18" charset="0"/>
                <a:cs typeface="Times New Roman" panose="02020603050405020304" pitchFamily="18" charset="0"/>
              </a:rPr>
              <a:t>任何一種類競技運動都有它適當的參與年齡，及其高峰期限，其間還可能遇上運動傷害的風險</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10</a:t>
            </a:fld>
            <a:endParaRPr lang="zh-TW" altLang="en-US"/>
          </a:p>
        </p:txBody>
      </p:sp>
    </p:spTree>
    <p:extLst>
      <p:ext uri="{BB962C8B-B14F-4D97-AF65-F5344CB8AC3E}">
        <p14:creationId xmlns:p14="http://schemas.microsoft.com/office/powerpoint/2010/main" val="34317370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二、</a:t>
            </a:r>
            <a:r>
              <a:rPr lang="zh-TW" altLang="en-US" dirty="0"/>
              <a:t>競技運動的範疇</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400" dirty="0">
                <a:latin typeface="Times New Roman" panose="02020603050405020304" pitchFamily="18" charset="0"/>
                <a:cs typeface="Times New Roman" panose="02020603050405020304" pitchFamily="18" charset="0"/>
              </a:rPr>
              <a:t>基本上，要認定是否為競技運動項目必須具有「身體活動」、「遊戲特質」和「挑戰奮鬥」三個要件，缺一不可</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競技運動的參與者可分為</a:t>
            </a:r>
            <a:r>
              <a:rPr lang="zh-TW" altLang="en-US" sz="2400" dirty="0" smtClean="0">
                <a:latin typeface="Times New Roman" panose="02020603050405020304" pitchFamily="18" charset="0"/>
                <a:cs typeface="Times New Roman" panose="02020603050405020304" pitchFamily="18" charset="0"/>
              </a:rPr>
              <a:t>四類：</a:t>
            </a:r>
            <a:endParaRPr lang="en-US" altLang="zh-TW" sz="2400" dirty="0">
              <a:latin typeface="Times New Roman" panose="02020603050405020304" pitchFamily="18" charset="0"/>
              <a:cs typeface="Times New Roman" panose="02020603050405020304" pitchFamily="18" charset="0"/>
            </a:endParaRPr>
          </a:p>
          <a:p>
            <a:pPr algn="just"/>
            <a:r>
              <a:rPr lang="en-US" altLang="zh-TW" sz="2400" dirty="0" smtClean="0">
                <a:solidFill>
                  <a:srgbClr val="FF0000"/>
                </a:solidFill>
                <a:latin typeface="Times New Roman" panose="02020603050405020304" pitchFamily="18" charset="0"/>
                <a:cs typeface="Times New Roman" panose="02020603050405020304" pitchFamily="18" charset="0"/>
              </a:rPr>
              <a:t>1</a:t>
            </a:r>
            <a:r>
              <a:rPr lang="en-US" altLang="zh-TW" sz="2400" dirty="0">
                <a:solidFill>
                  <a:srgbClr val="FF0000"/>
                </a:solidFill>
                <a:latin typeface="Times New Roman" panose="02020603050405020304" pitchFamily="18" charset="0"/>
                <a:cs typeface="Times New Roman" panose="02020603050405020304" pitchFamily="18" charset="0"/>
              </a:rPr>
              <a:t>.</a:t>
            </a:r>
            <a:r>
              <a:rPr lang="zh-TW" altLang="en-US" sz="2400" dirty="0" smtClean="0">
                <a:solidFill>
                  <a:srgbClr val="FF0000"/>
                </a:solidFill>
                <a:latin typeface="Times New Roman" panose="02020603050405020304" pitchFamily="18" charset="0"/>
                <a:cs typeface="Times New Roman" panose="02020603050405020304" pitchFamily="18" charset="0"/>
              </a:rPr>
              <a:t>競技</a:t>
            </a:r>
            <a:r>
              <a:rPr lang="zh-TW" altLang="en-US" sz="2400" dirty="0">
                <a:solidFill>
                  <a:srgbClr val="FF0000"/>
                </a:solidFill>
                <a:latin typeface="Times New Roman" panose="02020603050405020304" pitchFamily="18" charset="0"/>
                <a:cs typeface="Times New Roman" panose="02020603050405020304" pitchFamily="18" charset="0"/>
              </a:rPr>
              <a:t>運動員：</a:t>
            </a:r>
            <a:r>
              <a:rPr lang="zh-TW" altLang="en-US" sz="2400" dirty="0">
                <a:latin typeface="Times New Roman" panose="02020603050405020304" pitchFamily="18" charset="0"/>
                <a:cs typeface="Times New Roman" panose="02020603050405020304" pitchFamily="18" charset="0"/>
              </a:rPr>
              <a:t>包括自我奮鬥的運動者、業餘性運動員、準職業運動員和職業運動員。</a:t>
            </a:r>
          </a:p>
          <a:p>
            <a:pPr algn="just"/>
            <a:r>
              <a:rPr lang="en-US" altLang="zh-TW" sz="2400" dirty="0" smtClean="0">
                <a:solidFill>
                  <a:srgbClr val="FF0000"/>
                </a:solidFill>
                <a:latin typeface="Times New Roman" panose="02020603050405020304" pitchFamily="18" charset="0"/>
                <a:cs typeface="Times New Roman" panose="02020603050405020304" pitchFamily="18" charset="0"/>
              </a:rPr>
              <a:t>2</a:t>
            </a:r>
            <a:r>
              <a:rPr lang="en-US" altLang="zh-TW" sz="2400" dirty="0">
                <a:solidFill>
                  <a:srgbClr val="FF0000"/>
                </a:solidFill>
                <a:latin typeface="Times New Roman" panose="02020603050405020304" pitchFamily="18" charset="0"/>
                <a:cs typeface="Times New Roman" panose="02020603050405020304" pitchFamily="18" charset="0"/>
              </a:rPr>
              <a:t>.</a:t>
            </a:r>
            <a:r>
              <a:rPr lang="zh-TW" altLang="en-US" sz="2400" dirty="0" smtClean="0">
                <a:solidFill>
                  <a:srgbClr val="FF0000"/>
                </a:solidFill>
                <a:latin typeface="Times New Roman" panose="02020603050405020304" pitchFamily="18" charset="0"/>
                <a:cs typeface="Times New Roman" panose="02020603050405020304" pitchFamily="18" charset="0"/>
              </a:rPr>
              <a:t>競技</a:t>
            </a:r>
            <a:r>
              <a:rPr lang="zh-TW" altLang="en-US" sz="2400" dirty="0">
                <a:solidFill>
                  <a:srgbClr val="FF0000"/>
                </a:solidFill>
                <a:latin typeface="Times New Roman" panose="02020603050405020304" pitchFamily="18" charset="0"/>
                <a:cs typeface="Times New Roman" panose="02020603050405020304" pitchFamily="18" charset="0"/>
              </a:rPr>
              <a:t>運動團體：</a:t>
            </a:r>
            <a:r>
              <a:rPr lang="zh-TW" altLang="en-US" sz="2400" dirty="0">
                <a:latin typeface="Times New Roman" panose="02020603050405020304" pitchFamily="18" charset="0"/>
                <a:cs typeface="Times New Roman" panose="02020603050405020304" pitchFamily="18" charset="0"/>
              </a:rPr>
              <a:t>指實際推展某一運動項目的運動組織，舉辦運動賽會為主，訂有比賽規則、競賽制度等。</a:t>
            </a:r>
          </a:p>
          <a:p>
            <a:pPr algn="just"/>
            <a:r>
              <a:rPr lang="en-US" altLang="zh-TW" sz="2400" dirty="0" smtClean="0">
                <a:solidFill>
                  <a:srgbClr val="FF0000"/>
                </a:solidFill>
                <a:latin typeface="Times New Roman" panose="02020603050405020304" pitchFamily="18" charset="0"/>
                <a:cs typeface="Times New Roman" panose="02020603050405020304" pitchFamily="18" charset="0"/>
              </a:rPr>
              <a:t>3</a:t>
            </a:r>
            <a:r>
              <a:rPr lang="en-US" altLang="zh-TW" sz="2400" dirty="0">
                <a:solidFill>
                  <a:srgbClr val="FF0000"/>
                </a:solidFill>
                <a:latin typeface="Times New Roman" panose="02020603050405020304" pitchFamily="18" charset="0"/>
                <a:cs typeface="Times New Roman" panose="02020603050405020304" pitchFamily="18" charset="0"/>
              </a:rPr>
              <a:t>.</a:t>
            </a:r>
            <a:r>
              <a:rPr lang="zh-TW" altLang="en-US" sz="2400" dirty="0" smtClean="0">
                <a:solidFill>
                  <a:srgbClr val="FF0000"/>
                </a:solidFill>
                <a:latin typeface="Times New Roman" panose="02020603050405020304" pitchFamily="18" charset="0"/>
                <a:cs typeface="Times New Roman" panose="02020603050405020304" pitchFamily="18" charset="0"/>
              </a:rPr>
              <a:t>競技</a:t>
            </a:r>
            <a:r>
              <a:rPr lang="zh-TW" altLang="en-US" sz="2400" dirty="0">
                <a:solidFill>
                  <a:srgbClr val="FF0000"/>
                </a:solidFill>
                <a:latin typeface="Times New Roman" panose="02020603050405020304" pitchFamily="18" charset="0"/>
                <a:cs typeface="Times New Roman" panose="02020603050405020304" pitchFamily="18" charset="0"/>
              </a:rPr>
              <a:t>運動團隊：</a:t>
            </a:r>
            <a:r>
              <a:rPr lang="zh-TW" altLang="en-US" sz="2400" dirty="0">
                <a:latin typeface="Times New Roman" panose="02020603050405020304" pitchFamily="18" charset="0"/>
                <a:cs typeface="Times New Roman" panose="02020603050405020304" pitchFamily="18" charset="0"/>
              </a:rPr>
              <a:t>例如政府機構、各級學校、社會團體、企業機構或職業運動團體所成立的團隊，運動俱樂部獲有資金或其他資源協助者。</a:t>
            </a:r>
          </a:p>
          <a:p>
            <a:pPr algn="just"/>
            <a:r>
              <a:rPr lang="en-US" altLang="zh-TW" sz="2400" dirty="0" smtClean="0">
                <a:solidFill>
                  <a:srgbClr val="FF0000"/>
                </a:solidFill>
                <a:latin typeface="Times New Roman" panose="02020603050405020304" pitchFamily="18" charset="0"/>
                <a:cs typeface="Times New Roman" panose="02020603050405020304" pitchFamily="18" charset="0"/>
              </a:rPr>
              <a:t>4</a:t>
            </a:r>
            <a:r>
              <a:rPr lang="en-US" altLang="zh-TW" sz="2400" dirty="0">
                <a:solidFill>
                  <a:srgbClr val="FF0000"/>
                </a:solidFill>
                <a:latin typeface="Times New Roman" panose="02020603050405020304" pitchFamily="18" charset="0"/>
                <a:cs typeface="Times New Roman" panose="02020603050405020304" pitchFamily="18" charset="0"/>
              </a:rPr>
              <a:t>.</a:t>
            </a:r>
            <a:r>
              <a:rPr lang="zh-TW" altLang="en-US" sz="2400" dirty="0" smtClean="0">
                <a:solidFill>
                  <a:srgbClr val="FF0000"/>
                </a:solidFill>
                <a:latin typeface="Times New Roman" panose="02020603050405020304" pitchFamily="18" charset="0"/>
                <a:cs typeface="Times New Roman" panose="02020603050405020304" pitchFamily="18" charset="0"/>
              </a:rPr>
              <a:t>競技</a:t>
            </a:r>
            <a:r>
              <a:rPr lang="zh-TW" altLang="en-US" sz="2400" dirty="0">
                <a:solidFill>
                  <a:srgbClr val="FF0000"/>
                </a:solidFill>
                <a:latin typeface="Times New Roman" panose="02020603050405020304" pitchFamily="18" charset="0"/>
                <a:cs typeface="Times New Roman" panose="02020603050405020304" pitchFamily="18" charset="0"/>
              </a:rPr>
              <a:t>運動觀眾迷：</a:t>
            </a:r>
            <a:r>
              <a:rPr lang="zh-TW" altLang="en-US" sz="2400" dirty="0">
                <a:latin typeface="Times New Roman" panose="02020603050405020304" pitchFamily="18" charset="0"/>
                <a:cs typeface="Times New Roman" panose="02020603050405020304" pitchFamily="18" charset="0"/>
              </a:rPr>
              <a:t>透過現場或傳播媒體觀賞運動賽會的愛好者或支持者</a:t>
            </a:r>
            <a:r>
              <a:rPr lang="zh-TW" altLang="en-US" sz="2400" dirty="0" smtClean="0">
                <a:latin typeface="Times New Roman" panose="02020603050405020304" pitchFamily="18" charset="0"/>
                <a:cs typeface="Times New Roman" panose="02020603050405020304" pitchFamily="18" charset="0"/>
              </a:rPr>
              <a:t>。</a:t>
            </a:r>
            <a:endParaRPr lang="zh-TW" altLang="en-US" sz="2400" dirty="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11</a:t>
            </a:fld>
            <a:endParaRPr lang="zh-TW" altLang="en-US"/>
          </a:p>
        </p:txBody>
      </p:sp>
    </p:spTree>
    <p:extLst>
      <p:ext uri="{BB962C8B-B14F-4D97-AF65-F5344CB8AC3E}">
        <p14:creationId xmlns:p14="http://schemas.microsoft.com/office/powerpoint/2010/main" val="15528890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二、</a:t>
            </a:r>
            <a:r>
              <a:rPr lang="zh-TW" altLang="en-US" dirty="0"/>
              <a:t>競技運動的範疇</a:t>
            </a:r>
          </a:p>
        </p:txBody>
      </p:sp>
      <p:sp>
        <p:nvSpPr>
          <p:cNvPr id="3" name="內容版面配置區 2"/>
          <p:cNvSpPr txBox="1">
            <a:spLocks noGrp="1"/>
          </p:cNvSpPr>
          <p:nvPr>
            <p:ph idx="1"/>
          </p:nvPr>
        </p:nvSpPr>
        <p:spPr>
          <a:xfrm>
            <a:off x="457200" y="1600200"/>
            <a:ext cx="3958046" cy="4525959"/>
          </a:xfrm>
        </p:spPr>
        <p:txBody>
          <a:bodyPr/>
          <a:lstStyle/>
          <a:p>
            <a:pPr algn="just"/>
            <a:r>
              <a:rPr lang="en-US" altLang="zh-TW" sz="2800" dirty="0" smtClean="0">
                <a:solidFill>
                  <a:srgbClr val="FF0000"/>
                </a:solidFill>
                <a:latin typeface="Times New Roman" panose="02020603050405020304" pitchFamily="18" charset="0"/>
                <a:cs typeface="Times New Roman" panose="02020603050405020304" pitchFamily="18" charset="0"/>
              </a:rPr>
              <a:t>1</a:t>
            </a:r>
            <a:r>
              <a:rPr lang="en-US" altLang="zh-TW" sz="2800" dirty="0">
                <a:solidFill>
                  <a:srgbClr val="FF0000"/>
                </a:solidFill>
                <a:latin typeface="Times New Roman" panose="02020603050405020304" pitchFamily="18" charset="0"/>
                <a:cs typeface="Times New Roman" panose="02020603050405020304" pitchFamily="18" charset="0"/>
              </a:rPr>
              <a:t>.</a:t>
            </a:r>
            <a:r>
              <a:rPr lang="zh-TW" altLang="en-US" sz="2800" dirty="0" smtClean="0">
                <a:solidFill>
                  <a:srgbClr val="FF0000"/>
                </a:solidFill>
                <a:latin typeface="Times New Roman" panose="02020603050405020304" pitchFamily="18" charset="0"/>
                <a:cs typeface="Times New Roman" panose="02020603050405020304" pitchFamily="18" charset="0"/>
              </a:rPr>
              <a:t>競技</a:t>
            </a:r>
            <a:r>
              <a:rPr lang="zh-TW" altLang="en-US" sz="2800" dirty="0">
                <a:solidFill>
                  <a:srgbClr val="FF0000"/>
                </a:solidFill>
                <a:latin typeface="Times New Roman" panose="02020603050405020304" pitchFamily="18" charset="0"/>
                <a:cs typeface="Times New Roman" panose="02020603050405020304" pitchFamily="18" charset="0"/>
              </a:rPr>
              <a:t>運動員</a:t>
            </a:r>
            <a:r>
              <a:rPr lang="zh-TW" altLang="en-US" sz="2800" dirty="0" smtClean="0">
                <a:solidFill>
                  <a:srgbClr val="FF0000"/>
                </a:solidFill>
                <a:latin typeface="Times New Roman" panose="02020603050405020304" pitchFamily="18" charset="0"/>
                <a:cs typeface="Times New Roman" panose="02020603050405020304" pitchFamily="18" charset="0"/>
              </a:rPr>
              <a:t>：</a:t>
            </a:r>
            <a:endParaRPr lang="en-US" altLang="zh-TW" sz="2800"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一</a:t>
            </a:r>
            <a:r>
              <a:rPr lang="zh-TW" altLang="en-US" sz="2400" dirty="0" smtClean="0">
                <a:latin typeface="Times New Roman" panose="02020603050405020304" pitchFamily="18" charset="0"/>
                <a:cs typeface="Times New Roman" panose="02020603050405020304" pitchFamily="18" charset="0"/>
              </a:rPr>
              <a:t>）帶</a:t>
            </a:r>
            <a:r>
              <a:rPr lang="zh-TW" altLang="en-US" sz="2400" dirty="0">
                <a:latin typeface="Times New Roman" panose="02020603050405020304" pitchFamily="18" charset="0"/>
                <a:cs typeface="Times New Roman" panose="02020603050405020304" pitchFamily="18" charset="0"/>
              </a:rPr>
              <a:t>著一顆遊戲的心</a:t>
            </a:r>
          </a:p>
          <a:p>
            <a:pPr algn="just"/>
            <a:r>
              <a:rPr lang="zh-TW" altLang="en-US"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二</a:t>
            </a:r>
            <a:r>
              <a:rPr lang="zh-TW" altLang="en-US" sz="2400" dirty="0" smtClean="0">
                <a:latin typeface="Times New Roman" panose="02020603050405020304" pitchFamily="18" charset="0"/>
                <a:cs typeface="Times New Roman" panose="02020603050405020304" pitchFamily="18" charset="0"/>
              </a:rPr>
              <a:t>）存有</a:t>
            </a:r>
            <a:r>
              <a:rPr lang="zh-TW" altLang="en-US" sz="2400" dirty="0">
                <a:latin typeface="Times New Roman" panose="02020603050405020304" pitchFamily="18" charset="0"/>
                <a:cs typeface="Times New Roman" panose="02020603050405020304" pitchFamily="18" charset="0"/>
              </a:rPr>
              <a:t>征服的慾望</a:t>
            </a:r>
          </a:p>
          <a:p>
            <a:pPr algn="just"/>
            <a:r>
              <a:rPr lang="zh-TW" altLang="en-US"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三</a:t>
            </a:r>
            <a:r>
              <a:rPr lang="zh-TW" altLang="en-US" sz="2400" dirty="0" smtClean="0">
                <a:latin typeface="Times New Roman" panose="02020603050405020304" pitchFamily="18" charset="0"/>
                <a:cs typeface="Times New Roman" panose="02020603050405020304" pitchFamily="18" charset="0"/>
              </a:rPr>
              <a:t>）認同</a:t>
            </a:r>
            <a:r>
              <a:rPr lang="zh-TW" altLang="en-US" sz="2400" dirty="0">
                <a:latin typeface="Times New Roman" panose="02020603050405020304" pitchFamily="18" charset="0"/>
                <a:cs typeface="Times New Roman" panose="02020603050405020304" pitchFamily="18" charset="0"/>
              </a:rPr>
              <a:t>的遊戲規則</a:t>
            </a:r>
          </a:p>
          <a:p>
            <a:pPr algn="just"/>
            <a:r>
              <a:rPr lang="zh-TW" altLang="en-US"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四</a:t>
            </a:r>
            <a:r>
              <a:rPr lang="zh-TW" altLang="en-US" sz="2400" dirty="0" smtClean="0">
                <a:latin typeface="Times New Roman" panose="02020603050405020304" pitchFamily="18" charset="0"/>
                <a:cs typeface="Times New Roman" panose="02020603050405020304" pitchFamily="18" charset="0"/>
              </a:rPr>
              <a:t>）習</a:t>
            </a:r>
            <a:r>
              <a:rPr lang="zh-TW" altLang="en-US" sz="2400" dirty="0">
                <a:latin typeface="Times New Roman" panose="02020603050405020304" pitchFamily="18" charset="0"/>
                <a:cs typeface="Times New Roman" panose="02020603050405020304" pitchFamily="18" charset="0"/>
              </a:rPr>
              <a:t>得的運動</a:t>
            </a:r>
            <a:r>
              <a:rPr lang="zh-TW" altLang="en-US" sz="2400" dirty="0" smtClean="0">
                <a:latin typeface="Times New Roman" panose="02020603050405020304" pitchFamily="18" charset="0"/>
                <a:cs typeface="Times New Roman" panose="02020603050405020304" pitchFamily="18" charset="0"/>
              </a:rPr>
              <a:t>能力</a:t>
            </a:r>
            <a:endParaRPr lang="zh-TW" altLang="en-US" sz="2400" dirty="0">
              <a:latin typeface="Times New Roman" panose="02020603050405020304" pitchFamily="18" charset="0"/>
              <a:cs typeface="Times New Roman" panose="02020603050405020304" pitchFamily="18" charset="0"/>
            </a:endParaRPr>
          </a:p>
        </p:txBody>
      </p:sp>
      <p:sp>
        <p:nvSpPr>
          <p:cNvPr id="4" name="內容版面配置區 2"/>
          <p:cNvSpPr txBox="1">
            <a:spLocks/>
          </p:cNvSpPr>
          <p:nvPr/>
        </p:nvSpPr>
        <p:spPr>
          <a:xfrm>
            <a:off x="4415246" y="1600199"/>
            <a:ext cx="4572000" cy="4525959"/>
          </a:xfrm>
          <a:prstGeom prst="rect">
            <a:avLst/>
          </a:prstGeom>
          <a:noFill/>
          <a:ln>
            <a:noFill/>
          </a:ln>
        </p:spPr>
        <p:txBody>
          <a:bodyPr vert="horz" wrap="square" lIns="91440" tIns="45720" rIns="91440" bIns="45720" anchor="t" anchorCtr="0" compatLnSpc="1">
            <a:noAutofit/>
          </a:bodyPr>
          <a:lst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altLang="zh-TW" sz="2800" dirty="0">
                <a:solidFill>
                  <a:srgbClr val="FF0000"/>
                </a:solidFill>
                <a:latin typeface="Times New Roman" panose="02020603050405020304" pitchFamily="18" charset="0"/>
                <a:cs typeface="Times New Roman" panose="02020603050405020304" pitchFamily="18" charset="0"/>
              </a:rPr>
              <a:t>2</a:t>
            </a:r>
            <a:r>
              <a:rPr lang="en-US" altLang="zh-TW" sz="2800" dirty="0" smtClean="0">
                <a:solidFill>
                  <a:srgbClr val="FF0000"/>
                </a:solidFill>
                <a:latin typeface="Times New Roman" panose="02020603050405020304" pitchFamily="18" charset="0"/>
                <a:cs typeface="Times New Roman" panose="02020603050405020304" pitchFamily="18" charset="0"/>
              </a:rPr>
              <a:t>.</a:t>
            </a:r>
            <a:r>
              <a:rPr lang="zh-TW" altLang="en-US" sz="2800" dirty="0">
                <a:solidFill>
                  <a:srgbClr val="FF0000"/>
                </a:solidFill>
                <a:latin typeface="Times New Roman" panose="02020603050405020304" pitchFamily="18" charset="0"/>
                <a:cs typeface="Times New Roman" panose="02020603050405020304" pitchFamily="18" charset="0"/>
              </a:rPr>
              <a:t>競技運動團體：</a:t>
            </a:r>
            <a:endParaRPr lang="zh-TW" altLang="en-US" sz="2800"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一）認同的組織架構與</a:t>
            </a:r>
            <a:r>
              <a:rPr lang="zh-TW" altLang="en-US" sz="2400" dirty="0" smtClean="0">
                <a:latin typeface="Times New Roman" panose="02020603050405020304" pitchFamily="18" charset="0"/>
                <a:cs typeface="Times New Roman" panose="02020603050405020304" pitchFamily="18" charset="0"/>
              </a:rPr>
              <a:t>成員</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二）制定嚴謹的競賽規則</a:t>
            </a:r>
          </a:p>
          <a:p>
            <a:pPr algn="just"/>
            <a:r>
              <a:rPr lang="zh-TW" altLang="en-US"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三）培養專業的教練和裁判</a:t>
            </a:r>
            <a:endParaRPr lang="zh-TW" altLang="en-US"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（四）習得的運動能力</a:t>
            </a:r>
            <a:endParaRPr lang="zh-TW" altLang="en-US" sz="2400" dirty="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12</a:t>
            </a:fld>
            <a:endParaRPr lang="zh-TW" altLang="en-US"/>
          </a:p>
        </p:txBody>
      </p:sp>
    </p:spTree>
    <p:extLst>
      <p:ext uri="{BB962C8B-B14F-4D97-AF65-F5344CB8AC3E}">
        <p14:creationId xmlns:p14="http://schemas.microsoft.com/office/powerpoint/2010/main" val="6589600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二、</a:t>
            </a:r>
            <a:r>
              <a:rPr lang="zh-TW" altLang="en-US" dirty="0"/>
              <a:t>競技運動的範疇</a:t>
            </a:r>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dirty="0">
                <a:solidFill>
                  <a:srgbClr val="FF0000"/>
                </a:solidFill>
                <a:latin typeface="Times New Roman" panose="02020603050405020304" pitchFamily="18" charset="0"/>
                <a:cs typeface="Times New Roman" panose="02020603050405020304" pitchFamily="18" charset="0"/>
              </a:rPr>
              <a:t>3</a:t>
            </a:r>
            <a:r>
              <a:rPr lang="en-US" altLang="zh-TW" sz="2800" dirty="0" smtClean="0">
                <a:solidFill>
                  <a:srgbClr val="FF0000"/>
                </a:solidFill>
                <a:latin typeface="Times New Roman" panose="02020603050405020304" pitchFamily="18" charset="0"/>
                <a:cs typeface="Times New Roman" panose="02020603050405020304" pitchFamily="18" charset="0"/>
              </a:rPr>
              <a:t>.</a:t>
            </a:r>
            <a:r>
              <a:rPr lang="zh-TW" altLang="en-US" sz="2800" dirty="0">
                <a:solidFill>
                  <a:srgbClr val="FF0000"/>
                </a:solidFill>
                <a:latin typeface="Times New Roman" panose="02020603050405020304" pitchFamily="18" charset="0"/>
                <a:cs typeface="Times New Roman" panose="02020603050405020304" pitchFamily="18" charset="0"/>
              </a:rPr>
              <a:t>競技運動團隊：</a:t>
            </a:r>
            <a:endParaRPr lang="en-US" altLang="zh-TW" sz="2800"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一）競技運動團隊的</a:t>
            </a:r>
            <a:r>
              <a:rPr lang="zh-TW" altLang="en-US" sz="2400" dirty="0" smtClean="0">
                <a:latin typeface="Times New Roman" panose="02020603050405020304" pitchFamily="18" charset="0"/>
                <a:cs typeface="Times New Roman" panose="02020603050405020304" pitchFamily="18" charset="0"/>
              </a:rPr>
              <a:t>類型：</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1</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學校的運動社團、運動</a:t>
            </a:r>
            <a:r>
              <a:rPr lang="zh-TW" altLang="en-US" sz="2400" dirty="0" smtClean="0">
                <a:latin typeface="Times New Roman" panose="02020603050405020304" pitchFamily="18" charset="0"/>
                <a:cs typeface="Times New Roman" panose="02020603050405020304" pitchFamily="18" charset="0"/>
              </a:rPr>
              <a:t>代表隊；</a:t>
            </a:r>
            <a:r>
              <a:rPr lang="en-US" altLang="zh-TW" sz="2400" dirty="0">
                <a:latin typeface="Times New Roman" panose="02020603050405020304" pitchFamily="18" charset="0"/>
                <a:cs typeface="Times New Roman" panose="02020603050405020304" pitchFamily="18" charset="0"/>
              </a:rPr>
              <a:t>2.</a:t>
            </a:r>
            <a:r>
              <a:rPr lang="zh-TW" altLang="en-US" sz="2400" dirty="0">
                <a:latin typeface="Times New Roman" panose="02020603050405020304" pitchFamily="18" charset="0"/>
                <a:cs typeface="Times New Roman" panose="02020603050405020304" pitchFamily="18" charset="0"/>
              </a:rPr>
              <a:t>社區的運動社團、運動</a:t>
            </a:r>
            <a:r>
              <a:rPr lang="zh-TW" altLang="en-US" sz="2400" dirty="0" smtClean="0">
                <a:latin typeface="Times New Roman" panose="02020603050405020304" pitchFamily="18" charset="0"/>
                <a:cs typeface="Times New Roman" panose="02020603050405020304" pitchFamily="18" charset="0"/>
              </a:rPr>
              <a:t>俱樂部；</a:t>
            </a:r>
            <a:r>
              <a:rPr lang="en-US" altLang="zh-TW" sz="2400" dirty="0">
                <a:latin typeface="Times New Roman" panose="02020603050405020304" pitchFamily="18" charset="0"/>
                <a:cs typeface="Times New Roman" panose="02020603050405020304" pitchFamily="18" charset="0"/>
              </a:rPr>
              <a:t>3.</a:t>
            </a:r>
            <a:r>
              <a:rPr lang="zh-TW" altLang="en-US" sz="2400" dirty="0">
                <a:latin typeface="Times New Roman" panose="02020603050405020304" pitchFamily="18" charset="0"/>
                <a:cs typeface="Times New Roman" panose="02020603050405020304" pitchFamily="18" charset="0"/>
              </a:rPr>
              <a:t>機關團體的運動社團、運動</a:t>
            </a:r>
            <a:r>
              <a:rPr lang="zh-TW" altLang="en-US" sz="2400" dirty="0" smtClean="0">
                <a:latin typeface="Times New Roman" panose="02020603050405020304" pitchFamily="18" charset="0"/>
                <a:cs typeface="Times New Roman" panose="02020603050405020304" pitchFamily="18" charset="0"/>
              </a:rPr>
              <a:t>俱樂部；</a:t>
            </a:r>
            <a:r>
              <a:rPr lang="en-US" altLang="zh-TW" sz="2400" dirty="0">
                <a:latin typeface="Times New Roman" panose="02020603050405020304" pitchFamily="18" charset="0"/>
                <a:cs typeface="Times New Roman" panose="02020603050405020304" pitchFamily="18" charset="0"/>
              </a:rPr>
              <a:t>4.</a:t>
            </a:r>
            <a:r>
              <a:rPr lang="zh-TW" altLang="en-US" sz="2400" dirty="0">
                <a:latin typeface="Times New Roman" panose="02020603050405020304" pitchFamily="18" charset="0"/>
                <a:cs typeface="Times New Roman" panose="02020603050405020304" pitchFamily="18" charset="0"/>
              </a:rPr>
              <a:t>向單項運動組織登記有案的運動</a:t>
            </a:r>
            <a:r>
              <a:rPr lang="zh-TW" altLang="en-US" sz="2400" dirty="0" smtClean="0">
                <a:latin typeface="Times New Roman" panose="02020603050405020304" pitchFamily="18" charset="0"/>
                <a:cs typeface="Times New Roman" panose="02020603050405020304" pitchFamily="18" charset="0"/>
              </a:rPr>
              <a:t>團隊；</a:t>
            </a:r>
            <a:r>
              <a:rPr lang="en-US" altLang="zh-TW" sz="2400" dirty="0" smtClean="0">
                <a:latin typeface="Times New Roman" panose="02020603050405020304" pitchFamily="18" charset="0"/>
                <a:cs typeface="Times New Roman" panose="02020603050405020304" pitchFamily="18" charset="0"/>
              </a:rPr>
              <a:t>5</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國家運動</a:t>
            </a:r>
            <a:r>
              <a:rPr lang="zh-TW" altLang="en-US" sz="2400" dirty="0" smtClean="0">
                <a:latin typeface="Times New Roman" panose="02020603050405020304" pitchFamily="18" charset="0"/>
                <a:cs typeface="Times New Roman" panose="02020603050405020304" pitchFamily="18" charset="0"/>
              </a:rPr>
              <a:t>代表隊；</a:t>
            </a:r>
            <a:r>
              <a:rPr lang="en-US" altLang="zh-TW" sz="2400" dirty="0">
                <a:latin typeface="Times New Roman" panose="02020603050405020304" pitchFamily="18" charset="0"/>
                <a:cs typeface="Times New Roman" panose="02020603050405020304" pitchFamily="18" charset="0"/>
              </a:rPr>
              <a:t>6.</a:t>
            </a:r>
            <a:r>
              <a:rPr lang="zh-TW" altLang="en-US" sz="2400" dirty="0">
                <a:latin typeface="Times New Roman" panose="02020603050405020304" pitchFamily="18" charset="0"/>
                <a:cs typeface="Times New Roman" panose="02020603050405020304" pitchFamily="18" charset="0"/>
              </a:rPr>
              <a:t>職業運動</a:t>
            </a:r>
            <a:r>
              <a:rPr lang="zh-TW" altLang="en-US" sz="2400" dirty="0" smtClean="0">
                <a:latin typeface="Times New Roman" panose="02020603050405020304" pitchFamily="18" charset="0"/>
                <a:cs typeface="Times New Roman" panose="02020603050405020304" pitchFamily="18" charset="0"/>
              </a:rPr>
              <a:t>團體。</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二）競技運動團隊的</a:t>
            </a:r>
            <a:r>
              <a:rPr lang="zh-TW" altLang="en-US" sz="2400" dirty="0" smtClean="0">
                <a:latin typeface="Times New Roman" panose="02020603050405020304" pitchFamily="18" charset="0"/>
                <a:cs typeface="Times New Roman" panose="02020603050405020304" pitchFamily="18" charset="0"/>
              </a:rPr>
              <a:t>要素：</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1</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訂定選訓</a:t>
            </a:r>
            <a:r>
              <a:rPr lang="zh-TW" altLang="en-US" sz="2400" dirty="0" smtClean="0">
                <a:latin typeface="Times New Roman" panose="02020603050405020304" pitchFamily="18" charset="0"/>
                <a:cs typeface="Times New Roman" panose="02020603050405020304" pitchFamily="18" charset="0"/>
              </a:rPr>
              <a:t>計畫；</a:t>
            </a:r>
            <a:r>
              <a:rPr lang="en-US" altLang="zh-TW" sz="2400" dirty="0" smtClean="0">
                <a:latin typeface="Times New Roman" panose="02020603050405020304" pitchFamily="18" charset="0"/>
                <a:cs typeface="Times New Roman" panose="02020603050405020304" pitchFamily="18" charset="0"/>
              </a:rPr>
              <a:t>2</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符合資助者的</a:t>
            </a:r>
            <a:r>
              <a:rPr lang="zh-TW" altLang="en-US" sz="2400" dirty="0" smtClean="0">
                <a:latin typeface="Times New Roman" panose="02020603050405020304" pitchFamily="18" charset="0"/>
                <a:cs typeface="Times New Roman" panose="02020603050405020304" pitchFamily="18" charset="0"/>
              </a:rPr>
              <a:t>期望；</a:t>
            </a:r>
            <a:r>
              <a:rPr lang="en-US" altLang="zh-TW" sz="2400" dirty="0">
                <a:latin typeface="Times New Roman" panose="02020603050405020304" pitchFamily="18" charset="0"/>
                <a:cs typeface="Times New Roman" panose="02020603050405020304" pitchFamily="18" charset="0"/>
              </a:rPr>
              <a:t>3.</a:t>
            </a:r>
            <a:r>
              <a:rPr lang="zh-TW" altLang="en-US" sz="2400" dirty="0">
                <a:latin typeface="Times New Roman" panose="02020603050405020304" pitchFamily="18" charset="0"/>
                <a:cs typeface="Times New Roman" panose="02020603050405020304" pitchFamily="18" charset="0"/>
              </a:rPr>
              <a:t>充足的配套</a:t>
            </a:r>
            <a:r>
              <a:rPr lang="zh-TW" altLang="en-US" sz="2400" dirty="0" smtClean="0">
                <a:latin typeface="Times New Roman" panose="02020603050405020304" pitchFamily="18" charset="0"/>
                <a:cs typeface="Times New Roman" panose="02020603050405020304" pitchFamily="18" charset="0"/>
              </a:rPr>
              <a:t>資源</a:t>
            </a:r>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13</a:t>
            </a:fld>
            <a:endParaRPr lang="zh-TW" altLang="en-US"/>
          </a:p>
        </p:txBody>
      </p:sp>
    </p:spTree>
    <p:extLst>
      <p:ext uri="{BB962C8B-B14F-4D97-AF65-F5344CB8AC3E}">
        <p14:creationId xmlns:p14="http://schemas.microsoft.com/office/powerpoint/2010/main" val="5867618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二、</a:t>
            </a:r>
            <a:r>
              <a:rPr lang="zh-TW" altLang="en-US" dirty="0"/>
              <a:t>競技運動的範疇</a:t>
            </a:r>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dirty="0" smtClean="0">
                <a:solidFill>
                  <a:srgbClr val="FF0000"/>
                </a:solidFill>
                <a:latin typeface="Times New Roman" panose="02020603050405020304" pitchFamily="18" charset="0"/>
                <a:cs typeface="Times New Roman" panose="02020603050405020304" pitchFamily="18" charset="0"/>
              </a:rPr>
              <a:t>4.</a:t>
            </a:r>
            <a:r>
              <a:rPr lang="zh-TW" altLang="en-US" sz="2800" dirty="0">
                <a:solidFill>
                  <a:srgbClr val="FF0000"/>
                </a:solidFill>
                <a:latin typeface="Times New Roman" panose="02020603050405020304" pitchFamily="18" charset="0"/>
                <a:cs typeface="Times New Roman" panose="02020603050405020304" pitchFamily="18" charset="0"/>
              </a:rPr>
              <a:t>競技運動觀眾迷：</a:t>
            </a:r>
            <a:endParaRPr lang="en-US" altLang="zh-TW" sz="2800"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有許多競技運動的觀眾已經成為忠實的愛好者，所謂忠實，乃因喜愛而起，喜愛到相當的</a:t>
            </a:r>
            <a:r>
              <a:rPr lang="zh-TW" altLang="en-US" sz="2400" dirty="0" smtClean="0">
                <a:latin typeface="Times New Roman" panose="02020603050405020304" pitchFamily="18" charset="0"/>
                <a:cs typeface="Times New Roman" panose="02020603050405020304" pitchFamily="18" charset="0"/>
              </a:rPr>
              <a:t>投入，</a:t>
            </a:r>
            <a:r>
              <a:rPr lang="zh-TW" altLang="en-US" sz="2400" dirty="0">
                <a:latin typeface="Times New Roman" panose="02020603050405020304" pitchFamily="18" charset="0"/>
                <a:cs typeface="Times New Roman" panose="02020603050405020304" pitchFamily="18" charset="0"/>
              </a:rPr>
              <a:t>又稱之為「球迷」。</a:t>
            </a:r>
            <a:r>
              <a:rPr lang="zh-TW" altLang="en-US" sz="2400" dirty="0">
                <a:solidFill>
                  <a:srgbClr val="FF0000"/>
                </a:solidFill>
                <a:latin typeface="Times New Roman" panose="02020603050405020304" pitchFamily="18" charset="0"/>
                <a:cs typeface="Times New Roman" panose="02020603050405020304" pitchFamily="18" charset="0"/>
              </a:rPr>
              <a:t>觀眾迷多半都不是運動選手出身的，甚至於他們都是一些缺乏規律運動的人，我們稱這種觀眾迷為「假性運動員」</a:t>
            </a:r>
            <a:r>
              <a:rPr lang="zh-TW" altLang="en-US" sz="2400" dirty="0" smtClean="0">
                <a:solidFill>
                  <a:srgbClr val="FF0000"/>
                </a:solidFill>
                <a:latin typeface="Times New Roman" panose="02020603050405020304" pitchFamily="18" charset="0"/>
                <a:cs typeface="Times New Roman" panose="02020603050405020304" pitchFamily="18" charset="0"/>
              </a:rPr>
              <a:t>。</a:t>
            </a:r>
            <a:endParaRPr lang="en-US" altLang="zh-TW" sz="2400"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競技運動觀眾迷與競技運動員一樣，擁有一顆遊戲的心，也存有征服的慾望，並認同遊戲的規則，只差缺少令人「滿意」的運動能力</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運動觀眾迷的</a:t>
            </a:r>
            <a:r>
              <a:rPr lang="zh-TW" altLang="en-US" sz="2400" dirty="0" smtClean="0">
                <a:latin typeface="Times New Roman" panose="02020603050405020304" pitchFamily="18" charset="0"/>
                <a:cs typeface="Times New Roman" panose="02020603050405020304" pitchFamily="18" charset="0"/>
              </a:rPr>
              <a:t>類型：鍾愛</a:t>
            </a:r>
            <a:r>
              <a:rPr lang="zh-TW" altLang="en-US" sz="2400" dirty="0">
                <a:latin typeface="Times New Roman" panose="02020603050405020304" pitchFamily="18" charset="0"/>
                <a:cs typeface="Times New Roman" panose="02020603050405020304" pitchFamily="18" charset="0"/>
              </a:rPr>
              <a:t>一生者、單一死忠者、自命專家者、流氓</a:t>
            </a:r>
            <a:r>
              <a:rPr lang="zh-TW" altLang="en-US" sz="2400" dirty="0" smtClean="0">
                <a:latin typeface="Times New Roman" panose="02020603050405020304" pitchFamily="18" charset="0"/>
                <a:cs typeface="Times New Roman" panose="02020603050405020304" pitchFamily="18" charset="0"/>
              </a:rPr>
              <a:t>行為者。</a:t>
            </a:r>
            <a:endParaRPr lang="zh-TW" altLang="en-US" sz="2400" dirty="0">
              <a:latin typeface="Times New Roman" panose="02020603050405020304" pitchFamily="18" charset="0"/>
              <a:cs typeface="Times New Roman" panose="02020603050405020304" pitchFamily="18" charset="0"/>
            </a:endParaRPr>
          </a:p>
          <a:p>
            <a:pPr algn="just"/>
            <a:r>
              <a:rPr lang="en-US" altLang="zh-TW" sz="2400" dirty="0">
                <a:latin typeface="Times New Roman" panose="02020603050405020304" pitchFamily="18" charset="0"/>
                <a:cs typeface="Times New Roman" panose="02020603050405020304" pitchFamily="18" charset="0"/>
                <a:hlinkClick r:id="rId2"/>
              </a:rPr>
              <a:t>https://</a:t>
            </a:r>
            <a:r>
              <a:rPr lang="en-US" altLang="zh-TW" sz="2400" dirty="0" smtClean="0">
                <a:latin typeface="Times New Roman" panose="02020603050405020304" pitchFamily="18" charset="0"/>
                <a:cs typeface="Times New Roman" panose="02020603050405020304" pitchFamily="18" charset="0"/>
                <a:hlinkClick r:id="rId2"/>
              </a:rPr>
              <a:t>www.youtube.com/watch?v=8Hq1TqpaxSo</a:t>
            </a:r>
            <a:r>
              <a:rPr lang="zh-TW" altLang="en-US" sz="2400" dirty="0" smtClean="0">
                <a:latin typeface="Times New Roman" panose="02020603050405020304" pitchFamily="18" charset="0"/>
                <a:cs typeface="Times New Roman" panose="02020603050405020304" pitchFamily="18" charset="0"/>
              </a:rPr>
              <a:t> </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400" dirty="0">
                <a:latin typeface="Times New Roman" panose="02020603050405020304" pitchFamily="18" charset="0"/>
                <a:cs typeface="Times New Roman" panose="02020603050405020304" pitchFamily="18" charset="0"/>
                <a:hlinkClick r:id="rId3"/>
              </a:rPr>
              <a:t>https://</a:t>
            </a:r>
            <a:r>
              <a:rPr lang="en-US" altLang="zh-TW" sz="2400" dirty="0" smtClean="0">
                <a:latin typeface="Times New Roman" panose="02020603050405020304" pitchFamily="18" charset="0"/>
                <a:cs typeface="Times New Roman" panose="02020603050405020304" pitchFamily="18" charset="0"/>
                <a:hlinkClick r:id="rId3"/>
              </a:rPr>
              <a:t>www.youtube.com/watch?v=LvgNzIJ9aDU</a:t>
            </a:r>
            <a:r>
              <a:rPr lang="zh-TW" altLang="en-US" sz="2400" dirty="0" smtClean="0">
                <a:latin typeface="Times New Roman" panose="02020603050405020304" pitchFamily="18" charset="0"/>
                <a:cs typeface="Times New Roman" panose="02020603050405020304" pitchFamily="18" charset="0"/>
              </a:rPr>
              <a:t> </a:t>
            </a:r>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14</a:t>
            </a:fld>
            <a:endParaRPr lang="zh-TW" altLang="en-US"/>
          </a:p>
        </p:txBody>
      </p:sp>
    </p:spTree>
    <p:extLst>
      <p:ext uri="{BB962C8B-B14F-4D97-AF65-F5344CB8AC3E}">
        <p14:creationId xmlns:p14="http://schemas.microsoft.com/office/powerpoint/2010/main" val="3872146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三、</a:t>
            </a:r>
            <a:r>
              <a:rPr lang="zh-TW" altLang="en-US" dirty="0"/>
              <a:t>競技運動的目標</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dirty="0">
                <a:solidFill>
                  <a:srgbClr val="FF0000"/>
                </a:solidFill>
                <a:latin typeface="Times New Roman" panose="02020603050405020304" pitchFamily="18" charset="0"/>
                <a:cs typeface="Times New Roman" panose="02020603050405020304" pitchFamily="18" charset="0"/>
              </a:rPr>
              <a:t>一、內在性目標 ：追求自我</a:t>
            </a:r>
            <a:r>
              <a:rPr lang="zh-TW" altLang="en-US" sz="2800" dirty="0" smtClean="0">
                <a:solidFill>
                  <a:srgbClr val="FF0000"/>
                </a:solidFill>
                <a:latin typeface="Times New Roman" panose="02020603050405020304" pitchFamily="18" charset="0"/>
                <a:cs typeface="Times New Roman" panose="02020603050405020304" pitchFamily="18" charset="0"/>
              </a:rPr>
              <a:t>實現</a:t>
            </a:r>
            <a:endParaRPr lang="en-US" altLang="zh-TW" sz="2800"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800" dirty="0">
                <a:latin typeface="Times New Roman" panose="02020603050405020304" pitchFamily="18" charset="0"/>
                <a:cs typeface="Times New Roman" panose="02020603050405020304" pitchFamily="18" charset="0"/>
              </a:rPr>
              <a:t>參與競技運動的過程，會面對體能的挑戰</a:t>
            </a:r>
            <a:r>
              <a:rPr lang="zh-TW" altLang="en-US" sz="2800" dirty="0" smtClean="0">
                <a:latin typeface="Times New Roman" panose="02020603050405020304" pitchFamily="18" charset="0"/>
                <a:cs typeface="Times New Roman" panose="02020603050405020304" pitchFamily="18" charset="0"/>
              </a:rPr>
              <a:t>，必須</a:t>
            </a:r>
            <a:r>
              <a:rPr lang="zh-TW" altLang="en-US" sz="2800" dirty="0">
                <a:latin typeface="Times New Roman" panose="02020603050405020304" pitchFamily="18" charset="0"/>
                <a:cs typeface="Times New Roman" panose="02020603050405020304" pitchFamily="18" charset="0"/>
              </a:rPr>
              <a:t>運用意志力去克服生理的</a:t>
            </a:r>
            <a:r>
              <a:rPr lang="zh-TW" altLang="en-US" sz="2800" dirty="0" smtClean="0">
                <a:latin typeface="Times New Roman" panose="02020603050405020304" pitchFamily="18" charset="0"/>
                <a:cs typeface="Times New Roman" panose="02020603050405020304" pitchFamily="18" charset="0"/>
              </a:rPr>
              <a:t>障礙；同時</a:t>
            </a:r>
            <a:r>
              <a:rPr lang="zh-TW" altLang="en-US" sz="2800" dirty="0">
                <a:latin typeface="Times New Roman" panose="02020603050405020304" pitchFamily="18" charset="0"/>
                <a:cs typeface="Times New Roman" panose="02020603050405020304" pitchFamily="18" charset="0"/>
              </a:rPr>
              <a:t>也會面對技術的難關</a:t>
            </a:r>
            <a:r>
              <a:rPr lang="zh-TW" altLang="en-US" sz="2800" dirty="0" smtClean="0">
                <a:latin typeface="Times New Roman" panose="02020603050405020304" pitchFamily="18" charset="0"/>
                <a:cs typeface="Times New Roman" panose="02020603050405020304" pitchFamily="18" charset="0"/>
              </a:rPr>
              <a:t>，必須</a:t>
            </a:r>
            <a:r>
              <a:rPr lang="zh-TW" altLang="en-US" sz="2800" dirty="0">
                <a:latin typeface="Times New Roman" panose="02020603050405020304" pitchFamily="18" charset="0"/>
                <a:cs typeface="Times New Roman" panose="02020603050405020304" pitchFamily="18" charset="0"/>
              </a:rPr>
              <a:t>運用智慧與練習去克服；另外也會遇到人際互動上的關係，必須運用倫理做價值的</a:t>
            </a:r>
            <a:r>
              <a:rPr lang="zh-TW" altLang="en-US" sz="2800" dirty="0" smtClean="0">
                <a:latin typeface="Times New Roman" panose="02020603050405020304" pitchFamily="18" charset="0"/>
                <a:cs typeface="Times New Roman" panose="02020603050405020304" pitchFamily="18" charset="0"/>
              </a:rPr>
              <a:t>判斷。</a:t>
            </a:r>
            <a:endParaRPr lang="en-US" altLang="zh-TW" sz="2800" dirty="0" smtClean="0">
              <a:latin typeface="Times New Roman" panose="02020603050405020304" pitchFamily="18" charset="0"/>
              <a:cs typeface="Times New Roman" panose="02020603050405020304" pitchFamily="18" charset="0"/>
            </a:endParaRPr>
          </a:p>
          <a:p>
            <a:pPr algn="just"/>
            <a:r>
              <a:rPr lang="zh-TW" altLang="en-US" sz="2800" dirty="0">
                <a:solidFill>
                  <a:srgbClr val="FF0000"/>
                </a:solidFill>
                <a:latin typeface="Times New Roman" panose="02020603050405020304" pitchFamily="18" charset="0"/>
                <a:cs typeface="Times New Roman" panose="02020603050405020304" pitchFamily="18" charset="0"/>
              </a:rPr>
              <a:t>二、外在性目標 </a:t>
            </a:r>
            <a:r>
              <a:rPr lang="en-US" altLang="zh-TW" sz="2800" dirty="0">
                <a:solidFill>
                  <a:srgbClr val="FF0000"/>
                </a:solidFill>
                <a:latin typeface="Times New Roman" panose="02020603050405020304" pitchFamily="18" charset="0"/>
                <a:cs typeface="Times New Roman" panose="02020603050405020304" pitchFamily="18" charset="0"/>
              </a:rPr>
              <a:t>:</a:t>
            </a:r>
            <a:r>
              <a:rPr lang="zh-TW" altLang="en-US" sz="2800" dirty="0">
                <a:solidFill>
                  <a:srgbClr val="FF0000"/>
                </a:solidFill>
                <a:latin typeface="Times New Roman" panose="02020603050405020304" pitchFamily="18" charset="0"/>
                <a:cs typeface="Times New Roman" panose="02020603050405020304" pitchFamily="18" charset="0"/>
              </a:rPr>
              <a:t>追求附加</a:t>
            </a:r>
            <a:r>
              <a:rPr lang="zh-TW" altLang="en-US" sz="2800" dirty="0" smtClean="0">
                <a:solidFill>
                  <a:srgbClr val="FF0000"/>
                </a:solidFill>
                <a:latin typeface="Times New Roman" panose="02020603050405020304" pitchFamily="18" charset="0"/>
                <a:cs typeface="Times New Roman" panose="02020603050405020304" pitchFamily="18" charset="0"/>
              </a:rPr>
              <a:t>價值</a:t>
            </a:r>
            <a:endParaRPr lang="en-US" altLang="zh-TW" sz="2800" dirty="0" smtClean="0">
              <a:solidFill>
                <a:srgbClr val="FF0000"/>
              </a:solidFill>
              <a:latin typeface="Times New Roman" panose="02020603050405020304" pitchFamily="18" charset="0"/>
              <a:cs typeface="Times New Roman" panose="02020603050405020304" pitchFamily="18" charset="0"/>
            </a:endParaRPr>
          </a:p>
          <a:p>
            <a:pPr algn="just"/>
            <a:r>
              <a:rPr lang="en-US" altLang="zh-TW" sz="2800" dirty="0">
                <a:latin typeface="Times New Roman" panose="02020603050405020304" pitchFamily="18" charset="0"/>
                <a:cs typeface="Times New Roman" panose="02020603050405020304" pitchFamily="18" charset="0"/>
              </a:rPr>
              <a:t>1.</a:t>
            </a:r>
            <a:r>
              <a:rPr lang="zh-TW" altLang="en-US" sz="2800" dirty="0">
                <a:latin typeface="Times New Roman" panose="02020603050405020304" pitchFamily="18" charset="0"/>
                <a:cs typeface="Times New Roman" panose="02020603050405020304" pitchFamily="18" charset="0"/>
              </a:rPr>
              <a:t>改善體適</a:t>
            </a:r>
            <a:r>
              <a:rPr lang="zh-TW" altLang="en-US" sz="2800" dirty="0" smtClean="0">
                <a:latin typeface="Times New Roman" panose="02020603050405020304" pitchFamily="18" charset="0"/>
                <a:cs typeface="Times New Roman" panose="02020603050405020304" pitchFamily="18" charset="0"/>
              </a:rPr>
              <a:t>能、</a:t>
            </a:r>
            <a:r>
              <a:rPr lang="en-US" altLang="zh-TW" sz="2800" dirty="0" smtClean="0">
                <a:latin typeface="Times New Roman" panose="02020603050405020304" pitchFamily="18" charset="0"/>
                <a:cs typeface="Times New Roman" panose="02020603050405020304" pitchFamily="18" charset="0"/>
              </a:rPr>
              <a:t>2</a:t>
            </a:r>
            <a:r>
              <a:rPr lang="en-US" altLang="zh-TW" sz="2800" dirty="0">
                <a:latin typeface="Times New Roman" panose="02020603050405020304" pitchFamily="18" charset="0"/>
                <a:cs typeface="Times New Roman" panose="02020603050405020304" pitchFamily="18" charset="0"/>
              </a:rPr>
              <a:t>.</a:t>
            </a:r>
            <a:r>
              <a:rPr lang="zh-TW" altLang="en-US" sz="2800" dirty="0">
                <a:latin typeface="Times New Roman" panose="02020603050405020304" pitchFamily="18" charset="0"/>
                <a:cs typeface="Times New Roman" panose="02020603050405020304" pitchFamily="18" charset="0"/>
              </a:rPr>
              <a:t>學習行為的</a:t>
            </a:r>
            <a:r>
              <a:rPr lang="zh-TW" altLang="en-US" sz="2800" dirty="0" smtClean="0">
                <a:latin typeface="Times New Roman" panose="02020603050405020304" pitchFamily="18" charset="0"/>
                <a:cs typeface="Times New Roman" panose="02020603050405020304" pitchFamily="18" charset="0"/>
              </a:rPr>
              <a:t>規範、</a:t>
            </a:r>
            <a:r>
              <a:rPr lang="en-US" altLang="zh-TW" sz="2800" dirty="0" smtClean="0">
                <a:latin typeface="Times New Roman" panose="02020603050405020304" pitchFamily="18" charset="0"/>
                <a:cs typeface="Times New Roman" panose="02020603050405020304" pitchFamily="18" charset="0"/>
              </a:rPr>
              <a:t>3</a:t>
            </a:r>
            <a:r>
              <a:rPr lang="en-US" altLang="zh-TW" sz="2800" dirty="0">
                <a:latin typeface="Times New Roman" panose="02020603050405020304" pitchFamily="18" charset="0"/>
                <a:cs typeface="Times New Roman" panose="02020603050405020304" pitchFamily="18" charset="0"/>
              </a:rPr>
              <a:t>.</a:t>
            </a:r>
            <a:r>
              <a:rPr lang="zh-TW" altLang="en-US" sz="2800" dirty="0">
                <a:latin typeface="Times New Roman" panose="02020603050405020304" pitchFamily="18" charset="0"/>
                <a:cs typeface="Times New Roman" panose="02020603050405020304" pitchFamily="18" charset="0"/>
              </a:rPr>
              <a:t>獲得物質的酬</a:t>
            </a:r>
            <a:r>
              <a:rPr lang="zh-TW" altLang="en-US" sz="2800" dirty="0" smtClean="0">
                <a:latin typeface="Times New Roman" panose="02020603050405020304" pitchFamily="18" charset="0"/>
                <a:cs typeface="Times New Roman" panose="02020603050405020304" pitchFamily="18" charset="0"/>
              </a:rPr>
              <a:t>償。</a:t>
            </a:r>
            <a:endParaRPr lang="en-US" altLang="zh-TW" sz="28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15</a:t>
            </a:fld>
            <a:endParaRPr lang="zh-TW" altLang="en-US"/>
          </a:p>
        </p:txBody>
      </p:sp>
    </p:spTree>
    <p:extLst>
      <p:ext uri="{BB962C8B-B14F-4D97-AF65-F5344CB8AC3E}">
        <p14:creationId xmlns:p14="http://schemas.microsoft.com/office/powerpoint/2010/main" val="14956441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四、</a:t>
            </a:r>
            <a:r>
              <a:rPr lang="zh-TW" altLang="en-US" dirty="0" smtClean="0"/>
              <a:t>競技</a:t>
            </a:r>
            <a:r>
              <a:rPr lang="zh-TW" altLang="en-US" dirty="0"/>
              <a:t>運動的實施</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dirty="0">
                <a:solidFill>
                  <a:srgbClr val="FF0000"/>
                </a:solidFill>
                <a:latin typeface="Times New Roman" panose="02020603050405020304" pitchFamily="18" charset="0"/>
                <a:cs typeface="Times New Roman" panose="02020603050405020304" pitchFamily="18" charset="0"/>
              </a:rPr>
              <a:t>一、選訓制度</a:t>
            </a:r>
          </a:p>
          <a:p>
            <a:pPr algn="just"/>
            <a:r>
              <a:rPr lang="en-US" altLang="zh-TW" sz="2400" dirty="0" smtClean="0">
                <a:latin typeface="Times New Roman" panose="02020603050405020304" pitchFamily="18" charset="0"/>
                <a:cs typeface="Times New Roman" panose="02020603050405020304" pitchFamily="18" charset="0"/>
              </a:rPr>
              <a:t>1.</a:t>
            </a:r>
            <a:r>
              <a:rPr lang="zh-TW" altLang="en-US" sz="2400" dirty="0" smtClean="0">
                <a:latin typeface="Times New Roman" panose="02020603050405020304" pitchFamily="18" charset="0"/>
                <a:cs typeface="Times New Roman" panose="02020603050405020304" pitchFamily="18" charset="0"/>
              </a:rPr>
              <a:t>學校</a:t>
            </a:r>
            <a:r>
              <a:rPr lang="zh-TW" altLang="en-US" sz="2400" dirty="0">
                <a:latin typeface="Times New Roman" panose="02020603050405020304" pitchFamily="18" charset="0"/>
                <a:cs typeface="Times New Roman" panose="02020603050405020304" pitchFamily="18" charset="0"/>
              </a:rPr>
              <a:t>運動代表隊：</a:t>
            </a:r>
            <a:r>
              <a:rPr lang="zh-TW" altLang="en-US" sz="2400" dirty="0" smtClean="0">
                <a:latin typeface="Times New Roman" panose="02020603050405020304" pitchFamily="18" charset="0"/>
                <a:cs typeface="Times New Roman" panose="02020603050405020304" pitchFamily="18" charset="0"/>
              </a:rPr>
              <a:t>學校課餘</a:t>
            </a:r>
            <a:r>
              <a:rPr lang="zh-TW" altLang="en-US" sz="2400" dirty="0">
                <a:latin typeface="Times New Roman" panose="02020603050405020304" pitchFamily="18" charset="0"/>
                <a:cs typeface="Times New Roman" panose="02020603050405020304" pitchFamily="18" charset="0"/>
              </a:rPr>
              <a:t>時</a:t>
            </a:r>
            <a:r>
              <a:rPr lang="zh-TW" altLang="en-US" sz="2400" dirty="0" smtClean="0">
                <a:latin typeface="Times New Roman" panose="02020603050405020304" pitchFamily="18" charset="0"/>
                <a:cs typeface="Times New Roman" panose="02020603050405020304" pitchFamily="18" charset="0"/>
              </a:rPr>
              <a:t>，招募愛好運動</a:t>
            </a:r>
            <a:r>
              <a:rPr lang="zh-TW" altLang="en-US" sz="2400" dirty="0">
                <a:latin typeface="Times New Roman" panose="02020603050405020304" pitchFamily="18" charset="0"/>
                <a:cs typeface="Times New Roman" panose="02020603050405020304" pitchFamily="18" charset="0"/>
              </a:rPr>
              <a:t>的學生，組成運動社團，</a:t>
            </a:r>
            <a:r>
              <a:rPr lang="zh-TW" altLang="en-US" sz="2400" dirty="0" smtClean="0">
                <a:latin typeface="Times New Roman" panose="02020603050405020304" pitchFamily="18" charset="0"/>
                <a:cs typeface="Times New Roman" panose="02020603050405020304" pitchFamily="18" charset="0"/>
              </a:rPr>
              <a:t>經由教師</a:t>
            </a:r>
            <a:r>
              <a:rPr lang="zh-TW" altLang="en-US" sz="2400" dirty="0">
                <a:latin typeface="Times New Roman" panose="02020603050405020304" pitchFamily="18" charset="0"/>
                <a:cs typeface="Times New Roman" panose="02020603050405020304" pitchFamily="18" charset="0"/>
              </a:rPr>
              <a:t>或教練的專業</a:t>
            </a:r>
            <a:r>
              <a:rPr lang="zh-TW" altLang="en-US" sz="2400" dirty="0" smtClean="0">
                <a:latin typeface="Times New Roman" panose="02020603050405020304" pitchFamily="18" charset="0"/>
                <a:cs typeface="Times New Roman" panose="02020603050405020304" pitchFamily="18" charset="0"/>
              </a:rPr>
              <a:t>指導後</a:t>
            </a:r>
            <a:r>
              <a:rPr lang="zh-TW" altLang="en-US" sz="2400" dirty="0">
                <a:latin typeface="Times New Roman" panose="02020603050405020304" pitchFamily="18" charset="0"/>
                <a:cs typeface="Times New Roman" panose="02020603050405020304" pitchFamily="18" charset="0"/>
              </a:rPr>
              <a:t>，從中選出學校的</a:t>
            </a:r>
            <a:r>
              <a:rPr lang="zh-TW" altLang="en-US" sz="2400" dirty="0" smtClean="0">
                <a:latin typeface="Times New Roman" panose="02020603050405020304" pitchFamily="18" charset="0"/>
                <a:cs typeface="Times New Roman" panose="02020603050405020304" pitchFamily="18" charset="0"/>
              </a:rPr>
              <a:t>代表隊，</a:t>
            </a:r>
            <a:r>
              <a:rPr lang="zh-TW" altLang="en-US" sz="2400" dirty="0">
                <a:latin typeface="Times New Roman" panose="02020603050405020304" pitchFamily="18" charset="0"/>
                <a:cs typeface="Times New Roman" panose="02020603050405020304" pitchFamily="18" charset="0"/>
              </a:rPr>
              <a:t>代表校再與其他學校的代表隊比賽。這就是典型的「校隊」之形成過程</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2.</a:t>
            </a:r>
            <a:r>
              <a:rPr lang="zh-TW" altLang="en-US" sz="2400" dirty="0">
                <a:latin typeface="Times New Roman" panose="02020603050405020304" pitchFamily="18" charset="0"/>
                <a:cs typeface="Times New Roman" panose="02020603050405020304" pitchFamily="18" charset="0"/>
              </a:rPr>
              <a:t>運動團體的選訓：依人民團體法成立的運動團體，均以推廣某一</a:t>
            </a:r>
            <a:r>
              <a:rPr lang="zh-TW" altLang="en-US" sz="2400" dirty="0" smtClean="0">
                <a:latin typeface="Times New Roman" panose="02020603050405020304" pitchFamily="18" charset="0"/>
                <a:cs typeface="Times New Roman" panose="02020603050405020304" pitchFamily="18" charset="0"/>
              </a:rPr>
              <a:t>項運動</a:t>
            </a:r>
            <a:r>
              <a:rPr lang="zh-TW" altLang="en-US" sz="2400" dirty="0">
                <a:latin typeface="Times New Roman" panose="02020603050405020304" pitchFamily="18" charset="0"/>
                <a:cs typeface="Times New Roman" panose="02020603050405020304" pitchFamily="18" charset="0"/>
              </a:rPr>
              <a:t>為其主要的目的</a:t>
            </a:r>
            <a:r>
              <a:rPr lang="zh-TW" altLang="en-US" sz="2400" dirty="0" smtClean="0">
                <a:latin typeface="Times New Roman" panose="02020603050405020304" pitchFamily="18" charset="0"/>
                <a:cs typeface="Times New Roman" panose="02020603050405020304" pitchFamily="18" charset="0"/>
              </a:rPr>
              <a:t>事業。運動</a:t>
            </a:r>
            <a:r>
              <a:rPr lang="zh-TW" altLang="en-US" sz="2400" dirty="0">
                <a:latin typeface="Times New Roman" panose="02020603050405020304" pitchFamily="18" charset="0"/>
                <a:cs typeface="Times New Roman" panose="02020603050405020304" pitchFamily="18" charset="0"/>
              </a:rPr>
              <a:t>團體雖是政府培訓選手的好幫手，卻受</a:t>
            </a:r>
            <a:r>
              <a:rPr lang="zh-TW" altLang="en-US" sz="2400" dirty="0" smtClean="0">
                <a:latin typeface="Times New Roman" panose="02020603050405020304" pitchFamily="18" charset="0"/>
                <a:cs typeface="Times New Roman" panose="02020603050405020304" pitchFamily="18" charset="0"/>
              </a:rPr>
              <a:t>限於臺灣</a:t>
            </a:r>
            <a:r>
              <a:rPr lang="zh-TW" altLang="en-US" sz="2400" dirty="0">
                <a:latin typeface="Times New Roman" panose="02020603050405020304" pitchFamily="18" charset="0"/>
                <a:cs typeface="Times New Roman" panose="02020603050405020304" pitchFamily="18" charset="0"/>
              </a:rPr>
              <a:t>競技運動環境之影響，尚未發揮理想的功能</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3.</a:t>
            </a:r>
            <a:r>
              <a:rPr lang="zh-TW" altLang="en-US" sz="2400" dirty="0" smtClean="0">
                <a:latin typeface="Times New Roman" panose="02020603050405020304" pitchFamily="18" charset="0"/>
                <a:cs typeface="Times New Roman" panose="02020603050405020304" pitchFamily="18" charset="0"/>
              </a:rPr>
              <a:t>企業</a:t>
            </a:r>
            <a:r>
              <a:rPr lang="zh-TW" altLang="en-US" sz="2400" dirty="0">
                <a:latin typeface="Times New Roman" panose="02020603050405020304" pitchFamily="18" charset="0"/>
                <a:cs typeface="Times New Roman" panose="02020603050405020304" pitchFamily="18" charset="0"/>
              </a:rPr>
              <a:t>機構的培訓：企業機構</a:t>
            </a:r>
            <a:r>
              <a:rPr lang="zh-TW" altLang="en-US" sz="2400" dirty="0" smtClean="0">
                <a:latin typeface="Times New Roman" panose="02020603050405020304" pitchFamily="18" charset="0"/>
                <a:cs typeface="Times New Roman" panose="02020603050405020304" pitchFamily="18" charset="0"/>
              </a:rPr>
              <a:t>為提高</a:t>
            </a:r>
            <a:r>
              <a:rPr lang="zh-TW" altLang="en-US" sz="2400" dirty="0">
                <a:latin typeface="Times New Roman" panose="02020603050405020304" pitchFamily="18" charset="0"/>
                <a:cs typeface="Times New Roman" panose="02020603050405020304" pitchFamily="18" charset="0"/>
              </a:rPr>
              <a:t>知名度，打商品的廣告與宣傳，因此自行出資培訓一支運動代表隊，專以培養選手，參與各種</a:t>
            </a:r>
            <a:r>
              <a:rPr lang="zh-TW" altLang="en-US" sz="2400" dirty="0" smtClean="0">
                <a:latin typeface="Times New Roman" panose="02020603050405020304" pitchFamily="18" charset="0"/>
                <a:cs typeface="Times New Roman" panose="02020603050405020304" pitchFamily="18" charset="0"/>
              </a:rPr>
              <a:t>比賽。</a:t>
            </a:r>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16</a:t>
            </a:fld>
            <a:endParaRPr lang="zh-TW" altLang="en-US"/>
          </a:p>
        </p:txBody>
      </p:sp>
    </p:spTree>
    <p:extLst>
      <p:ext uri="{BB962C8B-B14F-4D97-AF65-F5344CB8AC3E}">
        <p14:creationId xmlns:p14="http://schemas.microsoft.com/office/powerpoint/2010/main" val="37315492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四、</a:t>
            </a:r>
            <a:r>
              <a:rPr lang="zh-TW" altLang="en-US" dirty="0" smtClean="0"/>
              <a:t>競技</a:t>
            </a:r>
            <a:r>
              <a:rPr lang="zh-TW" altLang="en-US" dirty="0"/>
              <a:t>運動的實施</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dirty="0" smtClean="0">
                <a:solidFill>
                  <a:srgbClr val="FF0000"/>
                </a:solidFill>
                <a:latin typeface="Times New Roman" panose="02020603050405020304" pitchFamily="18" charset="0"/>
                <a:cs typeface="Times New Roman" panose="02020603050405020304" pitchFamily="18" charset="0"/>
              </a:rPr>
              <a:t>二</a:t>
            </a:r>
            <a:r>
              <a:rPr lang="zh-TW" altLang="en-US" sz="2800" dirty="0">
                <a:solidFill>
                  <a:srgbClr val="FF0000"/>
                </a:solidFill>
                <a:latin typeface="Times New Roman" panose="02020603050405020304" pitchFamily="18" charset="0"/>
                <a:cs typeface="Times New Roman" panose="02020603050405020304" pitchFamily="18" charset="0"/>
              </a:rPr>
              <a:t>、競賽</a:t>
            </a:r>
            <a:r>
              <a:rPr lang="zh-TW" altLang="en-US" sz="2800" dirty="0" smtClean="0">
                <a:solidFill>
                  <a:srgbClr val="FF0000"/>
                </a:solidFill>
                <a:latin typeface="Times New Roman" panose="02020603050405020304" pitchFamily="18" charset="0"/>
                <a:cs typeface="Times New Roman" panose="02020603050405020304" pitchFamily="18" charset="0"/>
              </a:rPr>
              <a:t>制度</a:t>
            </a:r>
            <a:endParaRPr lang="en-US" altLang="zh-TW" sz="2800" dirty="0" smtClean="0">
              <a:solidFill>
                <a:srgbClr val="FF0000"/>
              </a:solidFill>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1.</a:t>
            </a:r>
            <a:r>
              <a:rPr lang="zh-TW" altLang="en-US" sz="2400" dirty="0">
                <a:latin typeface="Times New Roman" panose="02020603050405020304" pitchFamily="18" charset="0"/>
                <a:cs typeface="Times New Roman" panose="02020603050405020304" pitchFamily="18" charset="0"/>
              </a:rPr>
              <a:t>競賽規則：公平競爭的原則下</a:t>
            </a:r>
            <a:r>
              <a:rPr lang="zh-TW" altLang="en-US" sz="2400" dirty="0" smtClean="0">
                <a:latin typeface="Times New Roman" panose="02020603050405020304" pitchFamily="18" charset="0"/>
                <a:cs typeface="Times New Roman" panose="02020603050405020304" pitchFamily="18" charset="0"/>
              </a:rPr>
              <a:t>進行。</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2.</a:t>
            </a:r>
            <a:r>
              <a:rPr lang="zh-TW" altLang="en-US" sz="2400" dirty="0">
                <a:latin typeface="Times New Roman" panose="02020603050405020304" pitchFamily="18" charset="0"/>
                <a:cs typeface="Times New Roman" panose="02020603050405020304" pitchFamily="18" charset="0"/>
              </a:rPr>
              <a:t>競賽季節：競賽季節的建立，可釀成一種運動風氣，引發人們參與的熱潮，在不同的季節參與不同的運動項目、變化運動的方式，可以提高參與運動的樂趣。 </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3.</a:t>
            </a:r>
            <a:r>
              <a:rPr lang="zh-TW" altLang="en-US" sz="2400" dirty="0">
                <a:latin typeface="Times New Roman" panose="02020603050405020304" pitchFamily="18" charset="0"/>
                <a:cs typeface="Times New Roman" panose="02020603050405020304" pitchFamily="18" charset="0"/>
              </a:rPr>
              <a:t>競賽聯賽：聯賽制度廣義而言，指的是同質性的運動團隊共同約定的比賽方式；狹義的聯賽制度指的是參與比賽的運動團隊擁有聯盟式的</a:t>
            </a:r>
            <a:r>
              <a:rPr lang="zh-TW" altLang="en-US" sz="2400" dirty="0" smtClean="0">
                <a:latin typeface="Times New Roman" panose="02020603050405020304" pitchFamily="18" charset="0"/>
                <a:cs typeface="Times New Roman" panose="02020603050405020304" pitchFamily="18" charset="0"/>
              </a:rPr>
              <a:t>約定。</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4.</a:t>
            </a:r>
            <a:r>
              <a:rPr lang="zh-TW" altLang="en-US" sz="2400" dirty="0">
                <a:latin typeface="Times New Roman" panose="02020603050405020304" pitchFamily="18" charset="0"/>
                <a:cs typeface="Times New Roman" panose="02020603050405020304" pitchFamily="18" charset="0"/>
              </a:rPr>
              <a:t>競賽管理：舉凡計畫籌款報名，安排場地、賽程，聘請裁判、工作人員，以及安排參與人員的食宿、交通等</a:t>
            </a:r>
            <a:r>
              <a:rPr lang="zh-TW" altLang="en-US" sz="2400" dirty="0" smtClean="0">
                <a:latin typeface="Times New Roman" panose="02020603050405020304" pitchFamily="18" charset="0"/>
                <a:cs typeface="Times New Roman" panose="02020603050405020304" pitchFamily="18" charset="0"/>
              </a:rPr>
              <a:t>問題。</a:t>
            </a:r>
            <a:endParaRPr lang="en-US" altLang="zh-TW" sz="2800" dirty="0" smtClean="0">
              <a:solidFill>
                <a:srgbClr val="FF0000"/>
              </a:solidFill>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17</a:t>
            </a:fld>
            <a:endParaRPr lang="zh-TW" altLang="en-US"/>
          </a:p>
        </p:txBody>
      </p:sp>
    </p:spTree>
    <p:extLst>
      <p:ext uri="{BB962C8B-B14F-4D97-AF65-F5344CB8AC3E}">
        <p14:creationId xmlns:p14="http://schemas.microsoft.com/office/powerpoint/2010/main" val="28839287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四、</a:t>
            </a:r>
            <a:r>
              <a:rPr lang="zh-TW" altLang="en-US" dirty="0" smtClean="0"/>
              <a:t>競技</a:t>
            </a:r>
            <a:r>
              <a:rPr lang="zh-TW" altLang="en-US" dirty="0"/>
              <a:t>運動的實施</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dirty="0" smtClean="0">
                <a:solidFill>
                  <a:srgbClr val="FF0000"/>
                </a:solidFill>
                <a:latin typeface="Times New Roman" panose="02020603050405020304" pitchFamily="18" charset="0"/>
                <a:cs typeface="Times New Roman" panose="02020603050405020304" pitchFamily="18" charset="0"/>
              </a:rPr>
              <a:t>三</a:t>
            </a:r>
            <a:r>
              <a:rPr lang="zh-TW" altLang="en-US" sz="2800" dirty="0">
                <a:solidFill>
                  <a:srgbClr val="FF0000"/>
                </a:solidFill>
                <a:latin typeface="Times New Roman" panose="02020603050405020304" pitchFamily="18" charset="0"/>
                <a:cs typeface="Times New Roman" panose="02020603050405020304" pitchFamily="18" charset="0"/>
              </a:rPr>
              <a:t>、獎勵</a:t>
            </a:r>
            <a:r>
              <a:rPr lang="zh-TW" altLang="en-US" sz="2800" dirty="0" smtClean="0">
                <a:solidFill>
                  <a:srgbClr val="FF0000"/>
                </a:solidFill>
                <a:latin typeface="Times New Roman" panose="02020603050405020304" pitchFamily="18" charset="0"/>
                <a:cs typeface="Times New Roman" panose="02020603050405020304" pitchFamily="18" charset="0"/>
              </a:rPr>
              <a:t>措施</a:t>
            </a:r>
            <a:endParaRPr lang="en-US" altLang="zh-TW" sz="2800" dirty="0" smtClean="0">
              <a:solidFill>
                <a:srgbClr val="FF0000"/>
              </a:solidFill>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1.</a:t>
            </a:r>
            <a:r>
              <a:rPr lang="zh-TW" altLang="en-US" sz="2400" dirty="0">
                <a:latin typeface="Times New Roman" panose="02020603050405020304" pitchFamily="18" charset="0"/>
                <a:cs typeface="Times New Roman" panose="02020603050405020304" pitchFamily="18" charset="0"/>
              </a:rPr>
              <a:t>榮譽：內在性的精神</a:t>
            </a:r>
            <a:r>
              <a:rPr lang="zh-TW" altLang="en-US" sz="2400" dirty="0" smtClean="0">
                <a:latin typeface="Times New Roman" panose="02020603050405020304" pitchFamily="18" charset="0"/>
                <a:cs typeface="Times New Roman" panose="02020603050405020304" pitchFamily="18" charset="0"/>
              </a:rPr>
              <a:t>獎勵。</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2.</a:t>
            </a:r>
            <a:r>
              <a:rPr lang="zh-TW" altLang="en-US" sz="2400" dirty="0">
                <a:latin typeface="Times New Roman" panose="02020603050405020304" pitchFamily="18" charset="0"/>
                <a:cs typeface="Times New Roman" panose="02020603050405020304" pitchFamily="18" charset="0"/>
              </a:rPr>
              <a:t>獲利：獎金、獎品、保送升學、保障就職、陞遷等。</a:t>
            </a:r>
            <a:r>
              <a:rPr lang="zh-TW" altLang="en-US" sz="2400" dirty="0" smtClean="0">
                <a:latin typeface="Times New Roman" panose="02020603050405020304" pitchFamily="18" charset="0"/>
                <a:cs typeface="Times New Roman" panose="02020603050405020304" pitchFamily="18" charset="0"/>
              </a:rPr>
              <a:t>出現許多</a:t>
            </a:r>
            <a:r>
              <a:rPr lang="zh-TW" altLang="en-US" sz="2400" dirty="0">
                <a:latin typeface="Times New Roman" panose="02020603050405020304" pitchFamily="18" charset="0"/>
                <a:cs typeface="Times New Roman" panose="02020603050405020304" pitchFamily="18" charset="0"/>
              </a:rPr>
              <a:t>爭議性的行為和違反社會倫理的偏差</a:t>
            </a:r>
            <a:r>
              <a:rPr lang="zh-TW" altLang="en-US" sz="2400" dirty="0" smtClean="0">
                <a:latin typeface="Times New Roman" panose="02020603050405020304" pitchFamily="18" charset="0"/>
                <a:cs typeface="Times New Roman" panose="02020603050405020304" pitchFamily="18" charset="0"/>
              </a:rPr>
              <a:t>行為。</a:t>
            </a:r>
            <a:endParaRPr lang="zh-TW" altLang="en-US" sz="2400" dirty="0">
              <a:latin typeface="Times New Roman" panose="02020603050405020304" pitchFamily="18" charset="0"/>
              <a:cs typeface="Times New Roman" panose="02020603050405020304" pitchFamily="18" charset="0"/>
            </a:endParaRPr>
          </a:p>
          <a:p>
            <a:pPr algn="just"/>
            <a:endParaRPr lang="zh-TW" altLang="en-US" sz="2800" dirty="0">
              <a:latin typeface="Times New Roman" panose="02020603050405020304" pitchFamily="18" charset="0"/>
              <a:cs typeface="Times New Roman" panose="02020603050405020304" pitchFamily="18" charset="0"/>
            </a:endParaRPr>
          </a:p>
          <a:p>
            <a:pPr algn="just"/>
            <a:endParaRPr lang="zh-TW" altLang="en-US" sz="2800" dirty="0">
              <a:latin typeface="Times New Roman" panose="02020603050405020304" pitchFamily="18" charset="0"/>
              <a:cs typeface="Times New Roman" panose="02020603050405020304" pitchFamily="18" charset="0"/>
            </a:endParaRPr>
          </a:p>
          <a:p>
            <a:pPr algn="just"/>
            <a:endParaRPr lang="zh-TW" altLang="en-US" sz="2800" dirty="0">
              <a:latin typeface="Times New Roman" panose="02020603050405020304" pitchFamily="18" charset="0"/>
              <a:cs typeface="Times New Roman" panose="02020603050405020304" pitchFamily="18" charset="0"/>
            </a:endParaRPr>
          </a:p>
          <a:p>
            <a:pPr algn="just"/>
            <a:endParaRPr lang="zh-TW" altLang="en-US" sz="2800" dirty="0">
              <a:latin typeface="Times New Roman" panose="02020603050405020304" pitchFamily="18" charset="0"/>
              <a:cs typeface="Times New Roman" panose="02020603050405020304" pitchFamily="18" charset="0"/>
            </a:endParaRPr>
          </a:p>
          <a:p>
            <a:pPr algn="just"/>
            <a:endParaRPr lang="zh-TW" altLang="en-US" sz="2800" dirty="0">
              <a:latin typeface="Times New Roman" panose="02020603050405020304" pitchFamily="18" charset="0"/>
              <a:cs typeface="Times New Roman" panose="02020603050405020304" pitchFamily="18" charset="0"/>
            </a:endParaRPr>
          </a:p>
          <a:p>
            <a:pPr algn="just"/>
            <a:endParaRPr lang="zh-TW" altLang="en-US" sz="2800" dirty="0">
              <a:latin typeface="Times New Roman" panose="02020603050405020304" pitchFamily="18" charset="0"/>
              <a:cs typeface="Times New Roman" panose="02020603050405020304" pitchFamily="18" charset="0"/>
            </a:endParaRPr>
          </a:p>
          <a:p>
            <a:pPr algn="just"/>
            <a:endParaRPr lang="zh-TW" altLang="en-US" sz="2800" dirty="0">
              <a:solidFill>
                <a:srgbClr val="FF0000"/>
              </a:solidFill>
              <a:latin typeface="Times New Roman" panose="02020603050405020304" pitchFamily="18" charset="0"/>
              <a:cs typeface="Times New Roman" panose="02020603050405020304" pitchFamily="18" charset="0"/>
            </a:endParaRPr>
          </a:p>
          <a:p>
            <a:pPr algn="just"/>
            <a:endParaRPr lang="en-US" altLang="zh-TW" sz="2800"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800" dirty="0" smtClean="0">
                <a:solidFill>
                  <a:srgbClr val="FF0000"/>
                </a:solidFill>
                <a:latin typeface="Times New Roman" panose="02020603050405020304" pitchFamily="18" charset="0"/>
                <a:cs typeface="Times New Roman" panose="02020603050405020304" pitchFamily="18" charset="0"/>
              </a:rPr>
              <a:t>二</a:t>
            </a:r>
            <a:r>
              <a:rPr lang="zh-TW" altLang="en-US" sz="2800" dirty="0">
                <a:solidFill>
                  <a:srgbClr val="FF0000"/>
                </a:solidFill>
                <a:latin typeface="Times New Roman" panose="02020603050405020304" pitchFamily="18" charset="0"/>
                <a:cs typeface="Times New Roman" panose="02020603050405020304" pitchFamily="18" charset="0"/>
              </a:rPr>
              <a:t>、外在性目標 </a:t>
            </a:r>
            <a:r>
              <a:rPr lang="en-US" altLang="zh-TW" sz="2800" dirty="0">
                <a:solidFill>
                  <a:srgbClr val="FF0000"/>
                </a:solidFill>
                <a:latin typeface="Times New Roman" panose="02020603050405020304" pitchFamily="18" charset="0"/>
                <a:cs typeface="Times New Roman" panose="02020603050405020304" pitchFamily="18" charset="0"/>
              </a:rPr>
              <a:t>:</a:t>
            </a:r>
            <a:r>
              <a:rPr lang="zh-TW" altLang="en-US" sz="2800" dirty="0">
                <a:solidFill>
                  <a:srgbClr val="FF0000"/>
                </a:solidFill>
                <a:latin typeface="Times New Roman" panose="02020603050405020304" pitchFamily="18" charset="0"/>
                <a:cs typeface="Times New Roman" panose="02020603050405020304" pitchFamily="18" charset="0"/>
              </a:rPr>
              <a:t>追求附加</a:t>
            </a:r>
            <a:r>
              <a:rPr lang="zh-TW" altLang="en-US" sz="2800" dirty="0" smtClean="0">
                <a:solidFill>
                  <a:srgbClr val="FF0000"/>
                </a:solidFill>
                <a:latin typeface="Times New Roman" panose="02020603050405020304" pitchFamily="18" charset="0"/>
                <a:cs typeface="Times New Roman" panose="02020603050405020304" pitchFamily="18" charset="0"/>
              </a:rPr>
              <a:t>價值</a:t>
            </a:r>
            <a:endParaRPr lang="en-US" altLang="zh-TW" sz="2800" dirty="0" smtClean="0">
              <a:solidFill>
                <a:srgbClr val="FF0000"/>
              </a:solidFill>
              <a:latin typeface="Times New Roman" panose="02020603050405020304" pitchFamily="18" charset="0"/>
              <a:cs typeface="Times New Roman" panose="02020603050405020304" pitchFamily="18" charset="0"/>
            </a:endParaRPr>
          </a:p>
          <a:p>
            <a:pPr algn="just"/>
            <a:r>
              <a:rPr lang="en-US" altLang="zh-TW" sz="2800" dirty="0">
                <a:latin typeface="Times New Roman" panose="02020603050405020304" pitchFamily="18" charset="0"/>
                <a:cs typeface="Times New Roman" panose="02020603050405020304" pitchFamily="18" charset="0"/>
              </a:rPr>
              <a:t>1.</a:t>
            </a:r>
            <a:r>
              <a:rPr lang="zh-TW" altLang="en-US" sz="2800" dirty="0">
                <a:latin typeface="Times New Roman" panose="02020603050405020304" pitchFamily="18" charset="0"/>
                <a:cs typeface="Times New Roman" panose="02020603050405020304" pitchFamily="18" charset="0"/>
              </a:rPr>
              <a:t>改善體適</a:t>
            </a:r>
            <a:r>
              <a:rPr lang="zh-TW" altLang="en-US" sz="2800" dirty="0" smtClean="0">
                <a:latin typeface="Times New Roman" panose="02020603050405020304" pitchFamily="18" charset="0"/>
                <a:cs typeface="Times New Roman" panose="02020603050405020304" pitchFamily="18" charset="0"/>
              </a:rPr>
              <a:t>能、</a:t>
            </a:r>
            <a:r>
              <a:rPr lang="en-US" altLang="zh-TW" sz="2800" dirty="0" smtClean="0">
                <a:latin typeface="Times New Roman" panose="02020603050405020304" pitchFamily="18" charset="0"/>
                <a:cs typeface="Times New Roman" panose="02020603050405020304" pitchFamily="18" charset="0"/>
              </a:rPr>
              <a:t>2</a:t>
            </a:r>
            <a:r>
              <a:rPr lang="en-US" altLang="zh-TW" sz="2800" dirty="0">
                <a:latin typeface="Times New Roman" panose="02020603050405020304" pitchFamily="18" charset="0"/>
                <a:cs typeface="Times New Roman" panose="02020603050405020304" pitchFamily="18" charset="0"/>
              </a:rPr>
              <a:t>.</a:t>
            </a:r>
            <a:r>
              <a:rPr lang="zh-TW" altLang="en-US" sz="2800" dirty="0">
                <a:latin typeface="Times New Roman" panose="02020603050405020304" pitchFamily="18" charset="0"/>
                <a:cs typeface="Times New Roman" panose="02020603050405020304" pitchFamily="18" charset="0"/>
              </a:rPr>
              <a:t>學習行為的</a:t>
            </a:r>
            <a:r>
              <a:rPr lang="zh-TW" altLang="en-US" sz="2800" dirty="0" smtClean="0">
                <a:latin typeface="Times New Roman" panose="02020603050405020304" pitchFamily="18" charset="0"/>
                <a:cs typeface="Times New Roman" panose="02020603050405020304" pitchFamily="18" charset="0"/>
              </a:rPr>
              <a:t>規範、</a:t>
            </a:r>
            <a:r>
              <a:rPr lang="en-US" altLang="zh-TW" sz="2800" dirty="0" smtClean="0">
                <a:latin typeface="Times New Roman" panose="02020603050405020304" pitchFamily="18" charset="0"/>
                <a:cs typeface="Times New Roman" panose="02020603050405020304" pitchFamily="18" charset="0"/>
              </a:rPr>
              <a:t>3</a:t>
            </a:r>
            <a:r>
              <a:rPr lang="en-US" altLang="zh-TW" sz="2800" dirty="0">
                <a:latin typeface="Times New Roman" panose="02020603050405020304" pitchFamily="18" charset="0"/>
                <a:cs typeface="Times New Roman" panose="02020603050405020304" pitchFamily="18" charset="0"/>
              </a:rPr>
              <a:t>.</a:t>
            </a:r>
            <a:r>
              <a:rPr lang="zh-TW" altLang="en-US" sz="2800" dirty="0">
                <a:latin typeface="Times New Roman" panose="02020603050405020304" pitchFamily="18" charset="0"/>
                <a:cs typeface="Times New Roman" panose="02020603050405020304" pitchFamily="18" charset="0"/>
              </a:rPr>
              <a:t>獲得物質的酬</a:t>
            </a:r>
            <a:r>
              <a:rPr lang="zh-TW" altLang="en-US" sz="2800" dirty="0" smtClean="0">
                <a:latin typeface="Times New Roman" panose="02020603050405020304" pitchFamily="18" charset="0"/>
                <a:cs typeface="Times New Roman" panose="02020603050405020304" pitchFamily="18" charset="0"/>
              </a:rPr>
              <a:t>償。</a:t>
            </a:r>
            <a:endParaRPr lang="en-US" altLang="zh-TW" sz="28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18</a:t>
            </a:fld>
            <a:endParaRPr lang="zh-TW" altLang="en-US"/>
          </a:p>
        </p:txBody>
      </p:sp>
    </p:spTree>
    <p:extLst>
      <p:ext uri="{BB962C8B-B14F-4D97-AF65-F5344CB8AC3E}">
        <p14:creationId xmlns:p14="http://schemas.microsoft.com/office/powerpoint/2010/main" val="24627328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小  結</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400" dirty="0">
                <a:latin typeface="Times New Roman" panose="02020603050405020304" pitchFamily="18" charset="0"/>
                <a:cs typeface="Times New Roman" panose="02020603050405020304" pitchFamily="18" charset="0"/>
              </a:rPr>
              <a:t>自古以來，在人類生活中就存在的競技運動，始終都有人沉迷其間。最具代表性的競技運動首推古希臘的奧林匹克運動會，並在十九世紀末恢復舉辦現代奧運之後，使得競技運動走向國際化和各種競技運動，</a:t>
            </a:r>
            <a:r>
              <a:rPr lang="zh-TW" altLang="en-US" sz="2400" dirty="0">
                <a:solidFill>
                  <a:srgbClr val="FF0000"/>
                </a:solidFill>
                <a:latin typeface="Times New Roman" panose="02020603050405020304" pitchFamily="18" charset="0"/>
                <a:cs typeface="Times New Roman" panose="02020603050405020304" pitchFamily="18" charset="0"/>
              </a:rPr>
              <a:t>並朝組織化、國家化和職業化發展。</a:t>
            </a:r>
          </a:p>
          <a:p>
            <a:pPr algn="just"/>
            <a:r>
              <a:rPr lang="zh-TW" altLang="en-US" sz="2400" dirty="0">
                <a:solidFill>
                  <a:srgbClr val="FF0000"/>
                </a:solidFill>
                <a:latin typeface="Times New Roman" panose="02020603050405020304" pitchFamily="18" charset="0"/>
                <a:cs typeface="Times New Roman" panose="02020603050405020304" pitchFamily="18" charset="0"/>
              </a:rPr>
              <a:t>競技運動通常由競技運動員、競技運動團體、競技運動團隊和競技運動觀眾迷所構成。</a:t>
            </a:r>
            <a:r>
              <a:rPr lang="zh-TW" altLang="en-US" sz="2400" dirty="0">
                <a:latin typeface="Times New Roman" panose="02020603050405020304" pitchFamily="18" charset="0"/>
                <a:cs typeface="Times New Roman" panose="02020603050405020304" pitchFamily="18" charset="0"/>
              </a:rPr>
              <a:t>其中競技運動員實為競技運動的主體，競技運動團體是個組織動者的角色</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競技運動團隊的功能在於提高運動員的表現，而觀眾迷則是幕後支持競技運動發展的要角，是個不容忽視的角色</a:t>
            </a:r>
            <a:r>
              <a:rPr lang="zh-TW" altLang="en-US" sz="2400" dirty="0" smtClean="0">
                <a:latin typeface="Times New Roman" panose="02020603050405020304" pitchFamily="18" charset="0"/>
                <a:cs typeface="Times New Roman" panose="02020603050405020304" pitchFamily="18" charset="0"/>
              </a:rPr>
              <a:t>。</a:t>
            </a:r>
            <a:endParaRPr lang="zh-TW" altLang="en-US" sz="2400" dirty="0">
              <a:latin typeface="Times New Roman" panose="02020603050405020304" pitchFamily="18" charset="0"/>
              <a:cs typeface="Times New Roman" panose="02020603050405020304" pitchFamily="18" charset="0"/>
            </a:endParaRPr>
          </a:p>
          <a:p>
            <a:pPr algn="just"/>
            <a:endParaRPr lang="zh-TW" altLang="en-US" sz="2800" dirty="0">
              <a:latin typeface="Times New Roman" panose="02020603050405020304" pitchFamily="18" charset="0"/>
              <a:cs typeface="Times New Roman" panose="02020603050405020304" pitchFamily="18" charset="0"/>
            </a:endParaRPr>
          </a:p>
          <a:p>
            <a:pPr algn="just"/>
            <a:endParaRPr lang="zh-TW" altLang="en-US" sz="2800" dirty="0">
              <a:latin typeface="Times New Roman" panose="02020603050405020304" pitchFamily="18" charset="0"/>
              <a:cs typeface="Times New Roman" panose="02020603050405020304" pitchFamily="18" charset="0"/>
            </a:endParaRPr>
          </a:p>
          <a:p>
            <a:pPr algn="just"/>
            <a:endParaRPr lang="zh-TW" altLang="en-US" sz="2800" dirty="0">
              <a:latin typeface="Times New Roman" panose="02020603050405020304" pitchFamily="18" charset="0"/>
              <a:cs typeface="Times New Roman" panose="02020603050405020304" pitchFamily="18" charset="0"/>
            </a:endParaRPr>
          </a:p>
          <a:p>
            <a:pPr algn="just"/>
            <a:endParaRPr lang="zh-TW" altLang="en-US" sz="2800" dirty="0">
              <a:latin typeface="Times New Roman" panose="02020603050405020304" pitchFamily="18" charset="0"/>
              <a:cs typeface="Times New Roman" panose="02020603050405020304" pitchFamily="18" charset="0"/>
            </a:endParaRPr>
          </a:p>
          <a:p>
            <a:pPr algn="just"/>
            <a:endParaRPr lang="zh-TW" altLang="en-US" sz="2800" dirty="0">
              <a:latin typeface="Times New Roman" panose="02020603050405020304" pitchFamily="18" charset="0"/>
              <a:cs typeface="Times New Roman" panose="02020603050405020304" pitchFamily="18" charset="0"/>
            </a:endParaRPr>
          </a:p>
          <a:p>
            <a:pPr algn="just"/>
            <a:endParaRPr lang="zh-TW" altLang="en-US" sz="2800" dirty="0">
              <a:solidFill>
                <a:srgbClr val="FF0000"/>
              </a:solidFill>
              <a:latin typeface="Times New Roman" panose="02020603050405020304" pitchFamily="18" charset="0"/>
              <a:cs typeface="Times New Roman" panose="02020603050405020304" pitchFamily="18" charset="0"/>
            </a:endParaRPr>
          </a:p>
          <a:p>
            <a:pPr algn="just"/>
            <a:endParaRPr lang="en-US" altLang="zh-TW" sz="2800"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800" dirty="0" smtClean="0">
                <a:solidFill>
                  <a:srgbClr val="FF0000"/>
                </a:solidFill>
                <a:latin typeface="Times New Roman" panose="02020603050405020304" pitchFamily="18" charset="0"/>
                <a:cs typeface="Times New Roman" panose="02020603050405020304" pitchFamily="18" charset="0"/>
              </a:rPr>
              <a:t>二</a:t>
            </a:r>
            <a:r>
              <a:rPr lang="zh-TW" altLang="en-US" sz="2800" dirty="0">
                <a:solidFill>
                  <a:srgbClr val="FF0000"/>
                </a:solidFill>
                <a:latin typeface="Times New Roman" panose="02020603050405020304" pitchFamily="18" charset="0"/>
                <a:cs typeface="Times New Roman" panose="02020603050405020304" pitchFamily="18" charset="0"/>
              </a:rPr>
              <a:t>、外在性目標 </a:t>
            </a:r>
            <a:r>
              <a:rPr lang="en-US" altLang="zh-TW" sz="2800" dirty="0">
                <a:solidFill>
                  <a:srgbClr val="FF0000"/>
                </a:solidFill>
                <a:latin typeface="Times New Roman" panose="02020603050405020304" pitchFamily="18" charset="0"/>
                <a:cs typeface="Times New Roman" panose="02020603050405020304" pitchFamily="18" charset="0"/>
              </a:rPr>
              <a:t>:</a:t>
            </a:r>
            <a:r>
              <a:rPr lang="zh-TW" altLang="en-US" sz="2800" dirty="0">
                <a:solidFill>
                  <a:srgbClr val="FF0000"/>
                </a:solidFill>
                <a:latin typeface="Times New Roman" panose="02020603050405020304" pitchFamily="18" charset="0"/>
                <a:cs typeface="Times New Roman" panose="02020603050405020304" pitchFamily="18" charset="0"/>
              </a:rPr>
              <a:t>追求附加</a:t>
            </a:r>
            <a:r>
              <a:rPr lang="zh-TW" altLang="en-US" sz="2800" dirty="0" smtClean="0">
                <a:solidFill>
                  <a:srgbClr val="FF0000"/>
                </a:solidFill>
                <a:latin typeface="Times New Roman" panose="02020603050405020304" pitchFamily="18" charset="0"/>
                <a:cs typeface="Times New Roman" panose="02020603050405020304" pitchFamily="18" charset="0"/>
              </a:rPr>
              <a:t>價值</a:t>
            </a:r>
            <a:endParaRPr lang="en-US" altLang="zh-TW" sz="2800" dirty="0" smtClean="0">
              <a:solidFill>
                <a:srgbClr val="FF0000"/>
              </a:solidFill>
              <a:latin typeface="Times New Roman" panose="02020603050405020304" pitchFamily="18" charset="0"/>
              <a:cs typeface="Times New Roman" panose="02020603050405020304" pitchFamily="18" charset="0"/>
            </a:endParaRPr>
          </a:p>
          <a:p>
            <a:pPr algn="just"/>
            <a:r>
              <a:rPr lang="en-US" altLang="zh-TW" sz="2800" dirty="0">
                <a:latin typeface="Times New Roman" panose="02020603050405020304" pitchFamily="18" charset="0"/>
                <a:cs typeface="Times New Roman" panose="02020603050405020304" pitchFamily="18" charset="0"/>
              </a:rPr>
              <a:t>1.</a:t>
            </a:r>
            <a:r>
              <a:rPr lang="zh-TW" altLang="en-US" sz="2800" dirty="0">
                <a:latin typeface="Times New Roman" panose="02020603050405020304" pitchFamily="18" charset="0"/>
                <a:cs typeface="Times New Roman" panose="02020603050405020304" pitchFamily="18" charset="0"/>
              </a:rPr>
              <a:t>改善體適</a:t>
            </a:r>
            <a:r>
              <a:rPr lang="zh-TW" altLang="en-US" sz="2800" dirty="0" smtClean="0">
                <a:latin typeface="Times New Roman" panose="02020603050405020304" pitchFamily="18" charset="0"/>
                <a:cs typeface="Times New Roman" panose="02020603050405020304" pitchFamily="18" charset="0"/>
              </a:rPr>
              <a:t>能、</a:t>
            </a:r>
            <a:r>
              <a:rPr lang="en-US" altLang="zh-TW" sz="2800" dirty="0" smtClean="0">
                <a:latin typeface="Times New Roman" panose="02020603050405020304" pitchFamily="18" charset="0"/>
                <a:cs typeface="Times New Roman" panose="02020603050405020304" pitchFamily="18" charset="0"/>
              </a:rPr>
              <a:t>2</a:t>
            </a:r>
            <a:r>
              <a:rPr lang="en-US" altLang="zh-TW" sz="2800" dirty="0">
                <a:latin typeface="Times New Roman" panose="02020603050405020304" pitchFamily="18" charset="0"/>
                <a:cs typeface="Times New Roman" panose="02020603050405020304" pitchFamily="18" charset="0"/>
              </a:rPr>
              <a:t>.</a:t>
            </a:r>
            <a:r>
              <a:rPr lang="zh-TW" altLang="en-US" sz="2800" dirty="0">
                <a:latin typeface="Times New Roman" panose="02020603050405020304" pitchFamily="18" charset="0"/>
                <a:cs typeface="Times New Roman" panose="02020603050405020304" pitchFamily="18" charset="0"/>
              </a:rPr>
              <a:t>學習行為的</a:t>
            </a:r>
            <a:r>
              <a:rPr lang="zh-TW" altLang="en-US" sz="2800" dirty="0" smtClean="0">
                <a:latin typeface="Times New Roman" panose="02020603050405020304" pitchFamily="18" charset="0"/>
                <a:cs typeface="Times New Roman" panose="02020603050405020304" pitchFamily="18" charset="0"/>
              </a:rPr>
              <a:t>規範、</a:t>
            </a:r>
            <a:r>
              <a:rPr lang="en-US" altLang="zh-TW" sz="2800" dirty="0" smtClean="0">
                <a:latin typeface="Times New Roman" panose="02020603050405020304" pitchFamily="18" charset="0"/>
                <a:cs typeface="Times New Roman" panose="02020603050405020304" pitchFamily="18" charset="0"/>
              </a:rPr>
              <a:t>3</a:t>
            </a:r>
            <a:r>
              <a:rPr lang="en-US" altLang="zh-TW" sz="2800" dirty="0">
                <a:latin typeface="Times New Roman" panose="02020603050405020304" pitchFamily="18" charset="0"/>
                <a:cs typeface="Times New Roman" panose="02020603050405020304" pitchFamily="18" charset="0"/>
              </a:rPr>
              <a:t>.</a:t>
            </a:r>
            <a:r>
              <a:rPr lang="zh-TW" altLang="en-US" sz="2800" dirty="0">
                <a:latin typeface="Times New Roman" panose="02020603050405020304" pitchFamily="18" charset="0"/>
                <a:cs typeface="Times New Roman" panose="02020603050405020304" pitchFamily="18" charset="0"/>
              </a:rPr>
              <a:t>獲得物質的酬</a:t>
            </a:r>
            <a:r>
              <a:rPr lang="zh-TW" altLang="en-US" sz="2800" dirty="0" smtClean="0">
                <a:latin typeface="Times New Roman" panose="02020603050405020304" pitchFamily="18" charset="0"/>
                <a:cs typeface="Times New Roman" panose="02020603050405020304" pitchFamily="18" charset="0"/>
              </a:rPr>
              <a:t>償。</a:t>
            </a:r>
            <a:endParaRPr lang="en-US" altLang="zh-TW" sz="28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19</a:t>
            </a:fld>
            <a:endParaRPr lang="zh-TW" altLang="en-US"/>
          </a:p>
        </p:txBody>
      </p:sp>
    </p:spTree>
    <p:extLst>
      <p:ext uri="{BB962C8B-B14F-4D97-AF65-F5344CB8AC3E}">
        <p14:creationId xmlns:p14="http://schemas.microsoft.com/office/powerpoint/2010/main" val="9967785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ctrTitle"/>
          </p:nvPr>
        </p:nvSpPr>
        <p:spPr>
          <a:xfrm>
            <a:off x="737829" y="476667"/>
            <a:ext cx="7772400" cy="1470026"/>
          </a:xfrm>
        </p:spPr>
        <p:txBody>
          <a:bodyPr/>
          <a:lstStyle/>
          <a:p>
            <a:r>
              <a:rPr lang="zh-TW" altLang="en-US" dirty="0" smtClean="0">
                <a:solidFill>
                  <a:srgbClr val="FF0000"/>
                </a:solidFill>
              </a:rPr>
              <a:t>體育運動</a:t>
            </a:r>
            <a:r>
              <a:rPr lang="zh-TW" altLang="en-US" dirty="0">
                <a:solidFill>
                  <a:srgbClr val="FF0000"/>
                </a:solidFill>
              </a:rPr>
              <a:t>概說</a:t>
            </a:r>
            <a:r>
              <a:rPr lang="zh-TW" altLang="en-US" dirty="0" smtClean="0">
                <a:solidFill>
                  <a:srgbClr val="FF0000"/>
                </a:solidFill>
              </a:rPr>
              <a:t>（下）</a:t>
            </a:r>
            <a:endParaRPr lang="zh-TW" altLang="en-US" dirty="0">
              <a:solidFill>
                <a:srgbClr val="FF0000"/>
              </a:solidFill>
            </a:endParaRPr>
          </a:p>
        </p:txBody>
      </p:sp>
      <p:sp>
        <p:nvSpPr>
          <p:cNvPr id="3" name="副標題 2"/>
          <p:cNvSpPr txBox="1">
            <a:spLocks noGrp="1"/>
          </p:cNvSpPr>
          <p:nvPr>
            <p:ph type="subTitle" idx="1"/>
          </p:nvPr>
        </p:nvSpPr>
        <p:spPr>
          <a:xfrm>
            <a:off x="1475657" y="1988838"/>
            <a:ext cx="6797485" cy="648071"/>
          </a:xfrm>
        </p:spPr>
        <p:txBody>
          <a:bodyPr/>
          <a:lstStyle/>
          <a:p>
            <a:pPr algn="just"/>
            <a:r>
              <a:rPr lang="zh-TW" altLang="en-US" dirty="0" smtClean="0">
                <a:solidFill>
                  <a:srgbClr val="0000FF"/>
                </a:solidFill>
              </a:rPr>
              <a:t>第一部分</a:t>
            </a:r>
            <a:r>
              <a:rPr lang="zh-TW" altLang="en-US" dirty="0">
                <a:solidFill>
                  <a:srgbClr val="0000FF"/>
                </a:solidFill>
              </a:rPr>
              <a:t>：競技運動的演變與</a:t>
            </a:r>
            <a:r>
              <a:rPr lang="zh-TW" altLang="en-US" dirty="0" smtClean="0">
                <a:solidFill>
                  <a:srgbClr val="0000FF"/>
                </a:solidFill>
              </a:rPr>
              <a:t>範疇</a:t>
            </a:r>
            <a:endParaRPr lang="zh-TW" altLang="en-US" dirty="0">
              <a:solidFill>
                <a:srgbClr val="0000FF"/>
              </a:solidFill>
            </a:endParaRPr>
          </a:p>
          <a:p>
            <a:pPr algn="just"/>
            <a:r>
              <a:rPr lang="zh-TW" altLang="en-US" sz="2800" dirty="0" smtClean="0">
                <a:solidFill>
                  <a:schemeClr val="tx1"/>
                </a:solidFill>
              </a:rPr>
              <a:t>一</a:t>
            </a:r>
            <a:r>
              <a:rPr lang="zh-TW" altLang="en-US" sz="2800" dirty="0">
                <a:solidFill>
                  <a:schemeClr val="tx1"/>
                </a:solidFill>
              </a:rPr>
              <a:t>、競技運動的</a:t>
            </a:r>
            <a:r>
              <a:rPr lang="zh-TW" altLang="en-US" sz="2800" dirty="0" smtClean="0">
                <a:solidFill>
                  <a:schemeClr val="tx1"/>
                </a:solidFill>
              </a:rPr>
              <a:t>演變</a:t>
            </a:r>
            <a:endParaRPr lang="en-US" altLang="zh-TW" sz="2800" dirty="0" smtClean="0">
              <a:solidFill>
                <a:schemeClr val="tx1"/>
              </a:solidFill>
            </a:endParaRPr>
          </a:p>
          <a:p>
            <a:pPr algn="just"/>
            <a:r>
              <a:rPr lang="zh-TW" altLang="en-US" sz="2800" dirty="0">
                <a:solidFill>
                  <a:schemeClr val="tx1"/>
                </a:solidFill>
              </a:rPr>
              <a:t>二、競技運動的</a:t>
            </a:r>
            <a:r>
              <a:rPr lang="zh-TW" altLang="en-US" sz="2800" dirty="0" smtClean="0">
                <a:solidFill>
                  <a:schemeClr val="tx1"/>
                </a:solidFill>
              </a:rPr>
              <a:t>範疇</a:t>
            </a:r>
            <a:endParaRPr lang="zh-TW" altLang="en-US" sz="2800" dirty="0">
              <a:solidFill>
                <a:schemeClr val="tx1"/>
              </a:solidFill>
            </a:endParaRPr>
          </a:p>
          <a:p>
            <a:pPr algn="just"/>
            <a:r>
              <a:rPr lang="zh-TW" altLang="en-US" dirty="0" smtClean="0">
                <a:solidFill>
                  <a:srgbClr val="0000FF"/>
                </a:solidFill>
              </a:rPr>
              <a:t>第二部分</a:t>
            </a:r>
            <a:r>
              <a:rPr lang="zh-TW" altLang="en-US" dirty="0">
                <a:solidFill>
                  <a:srgbClr val="0000FF"/>
                </a:solidFill>
              </a:rPr>
              <a:t>：競技運動的目標與實施</a:t>
            </a:r>
            <a:endParaRPr lang="zh-TW" altLang="en-US" dirty="0">
              <a:solidFill>
                <a:srgbClr val="0000FF"/>
              </a:solidFill>
            </a:endParaRPr>
          </a:p>
          <a:p>
            <a:pPr algn="just"/>
            <a:r>
              <a:rPr lang="zh-TW" altLang="en-US" sz="2800" dirty="0">
                <a:solidFill>
                  <a:schemeClr val="tx1"/>
                </a:solidFill>
              </a:rPr>
              <a:t>一</a:t>
            </a:r>
            <a:r>
              <a:rPr lang="zh-TW" altLang="en-US" sz="2800" dirty="0">
                <a:solidFill>
                  <a:schemeClr val="tx1"/>
                </a:solidFill>
              </a:rPr>
              <a:t>、競技運動的</a:t>
            </a:r>
            <a:r>
              <a:rPr lang="zh-TW" altLang="en-US" sz="2800" dirty="0" smtClean="0">
                <a:solidFill>
                  <a:schemeClr val="tx1"/>
                </a:solidFill>
              </a:rPr>
              <a:t>目標</a:t>
            </a:r>
            <a:endParaRPr lang="en-US" altLang="zh-TW" sz="2800" dirty="0">
              <a:solidFill>
                <a:schemeClr val="tx1"/>
              </a:solidFill>
            </a:endParaRPr>
          </a:p>
          <a:p>
            <a:pPr algn="just"/>
            <a:r>
              <a:rPr lang="zh-TW" altLang="en-US" sz="2800" dirty="0" smtClean="0">
                <a:solidFill>
                  <a:schemeClr val="tx1"/>
                </a:solidFill>
              </a:rPr>
              <a:t>二</a:t>
            </a:r>
            <a:r>
              <a:rPr lang="zh-TW" altLang="en-US" sz="2800" dirty="0">
                <a:solidFill>
                  <a:schemeClr val="tx1"/>
                </a:solidFill>
              </a:rPr>
              <a:t>、競技運動</a:t>
            </a:r>
            <a:r>
              <a:rPr lang="zh-TW" altLang="en-US" sz="2800" dirty="0" smtClean="0">
                <a:solidFill>
                  <a:schemeClr val="tx1"/>
                </a:solidFill>
              </a:rPr>
              <a:t>的實施</a:t>
            </a:r>
            <a:endParaRPr lang="zh-TW" altLang="en-US" sz="2800" dirty="0">
              <a:solidFill>
                <a:schemeClr val="tx1"/>
              </a:solidFill>
            </a:endParaRPr>
          </a:p>
        </p:txBody>
      </p:sp>
      <p:pic>
        <p:nvPicPr>
          <p:cNvPr id="4" name="Picture 2" descr="C:\Users\BPC\Downloads\教育部logo991006-1.png"/>
          <p:cNvPicPr>
            <a:picLocks noChangeAspect="1"/>
          </p:cNvPicPr>
          <p:nvPr/>
        </p:nvPicPr>
        <p:blipFill>
          <a:blip r:embed="rId3"/>
          <a:srcRect/>
          <a:stretch>
            <a:fillRect/>
          </a:stretch>
        </p:blipFill>
        <p:spPr>
          <a:xfrm>
            <a:off x="0" y="6411443"/>
            <a:ext cx="1475658" cy="446556"/>
          </a:xfrm>
          <a:prstGeom prst="rect">
            <a:avLst/>
          </a:prstGeom>
          <a:noFill/>
          <a:ln cap="flat">
            <a:noFill/>
          </a:ln>
        </p:spPr>
      </p:pic>
      <p:pic>
        <p:nvPicPr>
          <p:cNvPr id="5" name="Picture 3" descr="C:\Users\BPC\AppData\Local\Temp\Rar$DR60.735\A703(修正型).png"/>
          <p:cNvPicPr>
            <a:picLocks noChangeAspect="1"/>
          </p:cNvPicPr>
          <p:nvPr/>
        </p:nvPicPr>
        <p:blipFill>
          <a:blip r:embed="rId4"/>
          <a:srcRect/>
          <a:stretch>
            <a:fillRect/>
          </a:stretch>
        </p:blipFill>
        <p:spPr>
          <a:xfrm>
            <a:off x="1547667" y="6508351"/>
            <a:ext cx="1263682" cy="252740"/>
          </a:xfrm>
          <a:prstGeom prst="rect">
            <a:avLst/>
          </a:prstGeom>
          <a:noFill/>
          <a:ln cap="flat">
            <a:noFill/>
          </a:ln>
        </p:spPr>
      </p:pic>
      <p:sp>
        <p:nvSpPr>
          <p:cNvPr id="7" name="投影片編號版面配置區 6"/>
          <p:cNvSpPr>
            <a:spLocks noGrp="1"/>
          </p:cNvSpPr>
          <p:nvPr>
            <p:ph type="sldNum" sz="quarter" idx="8"/>
          </p:nvPr>
        </p:nvSpPr>
        <p:spPr/>
        <p:txBody>
          <a:bodyPr/>
          <a:lstStyle/>
          <a:p>
            <a:pPr lvl="0"/>
            <a:fld id="{8A7106E3-4FB2-47FA-B9DA-0CA402FF67C7}" type="slidenum">
              <a:rPr lang="en-US" altLang="zh-TW" smtClean="0"/>
              <a:t>2</a:t>
            </a:fld>
            <a:endParaRPr lang="zh-TW" altLang="en-US"/>
          </a:p>
        </p:txBody>
      </p:sp>
    </p:spTree>
    <p:extLst>
      <p:ext uri="{BB962C8B-B14F-4D97-AF65-F5344CB8AC3E}">
        <p14:creationId xmlns:p14="http://schemas.microsoft.com/office/powerpoint/2010/main" val="218720098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小  結</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400" dirty="0">
                <a:latin typeface="Times New Roman" panose="02020603050405020304" pitchFamily="18" charset="0"/>
                <a:cs typeface="Times New Roman" panose="02020603050405020304" pitchFamily="18" charset="0"/>
              </a:rPr>
              <a:t>參與競技運動者的目標可分為</a:t>
            </a:r>
            <a:r>
              <a:rPr lang="zh-TW" altLang="en-US" sz="2400" dirty="0">
                <a:solidFill>
                  <a:srgbClr val="FF0000"/>
                </a:solidFill>
                <a:latin typeface="Times New Roman" panose="02020603050405020304" pitchFamily="18" charset="0"/>
                <a:cs typeface="Times New Roman" panose="02020603050405020304" pitchFamily="18" charset="0"/>
              </a:rPr>
              <a:t>內在性目標</a:t>
            </a:r>
            <a:r>
              <a:rPr lang="zh-TW" altLang="en-US" sz="2400" dirty="0">
                <a:latin typeface="Times New Roman" panose="02020603050405020304" pitchFamily="18" charset="0"/>
                <a:cs typeface="Times New Roman" panose="02020603050405020304" pitchFamily="18" charset="0"/>
              </a:rPr>
              <a:t>和</a:t>
            </a:r>
            <a:r>
              <a:rPr lang="zh-TW" altLang="en-US" sz="2400" dirty="0">
                <a:solidFill>
                  <a:srgbClr val="FF0000"/>
                </a:solidFill>
                <a:latin typeface="Times New Roman" panose="02020603050405020304" pitchFamily="18" charset="0"/>
                <a:cs typeface="Times New Roman" panose="02020603050405020304" pitchFamily="18" charset="0"/>
              </a:rPr>
              <a:t>外在性目標</a:t>
            </a:r>
            <a:r>
              <a:rPr lang="zh-TW" altLang="en-US" sz="2400" dirty="0">
                <a:latin typeface="Times New Roman" panose="02020603050405020304" pitchFamily="18" charset="0"/>
                <a:cs typeface="Times New Roman" panose="02020603050405020304" pitchFamily="18" charset="0"/>
              </a:rPr>
              <a:t>二類，前者以追求自我實現為主要訴求，後者以追求附加價值為訴求。其本上，多數的競技運動參與者均接受這二個層次的目標，只是在所佔的比例略有差異而已。</a:t>
            </a:r>
          </a:p>
          <a:p>
            <a:pPr algn="just"/>
            <a:r>
              <a:rPr lang="zh-TW" altLang="en-US" sz="2400" dirty="0">
                <a:solidFill>
                  <a:srgbClr val="FF0000"/>
                </a:solidFill>
                <a:latin typeface="Times New Roman" panose="02020603050405020304" pitchFamily="18" charset="0"/>
                <a:cs typeface="Times New Roman" panose="02020603050405020304" pitchFamily="18" charset="0"/>
              </a:rPr>
              <a:t>競技運動的實施包含選、訓、賽、獎等四個流程。</a:t>
            </a:r>
            <a:r>
              <a:rPr lang="zh-TW" altLang="en-US" sz="2400" dirty="0">
                <a:latin typeface="Times New Roman" panose="02020603050405020304" pitchFamily="18" charset="0"/>
                <a:cs typeface="Times New Roman" panose="02020603050405020304" pitchFamily="18" charset="0"/>
              </a:rPr>
              <a:t>每一個國家競技運動的發展程度不同，會受到國家介入的多寡、經濟的能力以及社會風氣的條件所</a:t>
            </a:r>
            <a:r>
              <a:rPr lang="zh-TW" altLang="en-US" sz="2400" dirty="0" smtClean="0">
                <a:latin typeface="Times New Roman" panose="02020603050405020304" pitchFamily="18" charset="0"/>
                <a:cs typeface="Times New Roman" panose="02020603050405020304" pitchFamily="18" charset="0"/>
              </a:rPr>
              <a:t>響。因此</a:t>
            </a:r>
            <a:r>
              <a:rPr lang="zh-TW" altLang="en-US" sz="2400" dirty="0">
                <a:latin typeface="Times New Roman" panose="02020603050405020304" pitchFamily="18" charset="0"/>
                <a:cs typeface="Times New Roman" panose="02020603050405020304" pitchFamily="18" charset="0"/>
              </a:rPr>
              <a:t>，推展競技運動的選、訓、賽、獎之方式，仍有許多發展的空間</a:t>
            </a:r>
            <a:r>
              <a:rPr lang="zh-TW" altLang="en-US" sz="2400" dirty="0" smtClean="0">
                <a:latin typeface="Times New Roman" panose="02020603050405020304" pitchFamily="18" charset="0"/>
                <a:cs typeface="Times New Roman" panose="02020603050405020304" pitchFamily="18" charset="0"/>
              </a:rPr>
              <a:t>。</a:t>
            </a:r>
            <a:endParaRPr lang="zh-TW" altLang="en-US" sz="2800" dirty="0">
              <a:latin typeface="Times New Roman" panose="02020603050405020304" pitchFamily="18" charset="0"/>
              <a:cs typeface="Times New Roman" panose="02020603050405020304" pitchFamily="18" charset="0"/>
            </a:endParaRPr>
          </a:p>
          <a:p>
            <a:pPr marL="0" indent="0" algn="just">
              <a:buNone/>
            </a:pP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20</a:t>
            </a:fld>
            <a:endParaRPr lang="zh-TW" altLang="en-US"/>
          </a:p>
        </p:txBody>
      </p:sp>
    </p:spTree>
    <p:extLst>
      <p:ext uri="{BB962C8B-B14F-4D97-AF65-F5344CB8AC3E}">
        <p14:creationId xmlns:p14="http://schemas.microsoft.com/office/powerpoint/2010/main" val="41852732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參考</a:t>
            </a:r>
            <a:r>
              <a:rPr lang="zh-TW" altLang="en-US" dirty="0"/>
              <a:t>資料來源</a:t>
            </a:r>
          </a:p>
        </p:txBody>
      </p:sp>
      <p:sp>
        <p:nvSpPr>
          <p:cNvPr id="3" name="內容版面配置區 2"/>
          <p:cNvSpPr txBox="1">
            <a:spLocks noGrp="1"/>
          </p:cNvSpPr>
          <p:nvPr>
            <p:ph idx="1"/>
          </p:nvPr>
        </p:nvSpPr>
        <p:spPr/>
        <p:txBody>
          <a:bodyPr/>
          <a:lstStyle/>
          <a:p>
            <a:pPr algn="just"/>
            <a:r>
              <a:rPr lang="zh-TW" altLang="en-US" sz="2400" dirty="0" smtClean="0">
                <a:latin typeface="Times New Roman" panose="02020603050405020304" pitchFamily="18" charset="0"/>
                <a:cs typeface="Times New Roman" panose="02020603050405020304" pitchFamily="18" charset="0"/>
              </a:rPr>
              <a:t>徐元民 </a:t>
            </a:r>
            <a:r>
              <a:rPr lang="en-US" altLang="zh-TW" sz="2400" dirty="0">
                <a:latin typeface="Times New Roman" panose="02020603050405020304" pitchFamily="18" charset="0"/>
                <a:cs typeface="Times New Roman" panose="02020603050405020304" pitchFamily="18" charset="0"/>
              </a:rPr>
              <a:t>(</a:t>
            </a:r>
            <a:r>
              <a:rPr lang="en-US" altLang="zh-TW" sz="2400" dirty="0" smtClean="0">
                <a:latin typeface="Times New Roman" panose="02020603050405020304" pitchFamily="18" charset="0"/>
                <a:cs typeface="Times New Roman" panose="02020603050405020304" pitchFamily="18" charset="0"/>
              </a:rPr>
              <a:t>2006)</a:t>
            </a:r>
            <a:r>
              <a:rPr lang="zh-TW" altLang="en-US" sz="2400" dirty="0" smtClean="0">
                <a:latin typeface="Times New Roman" panose="02020603050405020304" pitchFamily="18" charset="0"/>
                <a:cs typeface="Times New Roman" panose="02020603050405020304" pitchFamily="18" charset="0"/>
              </a:rPr>
              <a:t>。體育學導論。臺北市：品度。</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許義雄 </a:t>
            </a:r>
            <a:r>
              <a:rPr lang="en-US" altLang="zh-TW" sz="2400" dirty="0" smtClean="0">
                <a:latin typeface="Times New Roman" panose="02020603050405020304" pitchFamily="18" charset="0"/>
                <a:cs typeface="Times New Roman" panose="02020603050405020304" pitchFamily="18" charset="0"/>
              </a:rPr>
              <a:t>(2017)</a:t>
            </a:r>
            <a:r>
              <a:rPr lang="zh-TW" altLang="en-US" sz="2400" dirty="0" smtClean="0">
                <a:latin typeface="Times New Roman" panose="02020603050405020304" pitchFamily="18" charset="0"/>
                <a:cs typeface="Times New Roman" panose="02020603050405020304" pitchFamily="18" charset="0"/>
              </a:rPr>
              <a:t>。現代體育學原理上冊。新北市：揚智文化。</a:t>
            </a:r>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p>
          <a:p>
            <a:pPr algn="just"/>
            <a:endParaRPr lang="en-US" altLang="zh-TW" sz="2400" dirty="0" smtClean="0"/>
          </a:p>
          <a:p>
            <a:pPr algn="just"/>
            <a:endParaRPr lang="en-US" altLang="zh-TW" sz="2400" dirty="0" smtClean="0"/>
          </a:p>
          <a:p>
            <a:pPr algn="just"/>
            <a:endParaRPr lang="en-US" altLang="zh-TW" sz="2400" dirty="0" smtClean="0"/>
          </a:p>
          <a:p>
            <a:pPr algn="just"/>
            <a:endParaRPr lang="zh-TW" altLang="en-US" sz="2400"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21</a:t>
            </a:fld>
            <a:endParaRPr lang="zh-TW" altLang="en-US"/>
          </a:p>
        </p:txBody>
      </p:sp>
    </p:spTree>
    <p:extLst>
      <p:ext uri="{BB962C8B-B14F-4D97-AF65-F5344CB8AC3E}">
        <p14:creationId xmlns:p14="http://schemas.microsoft.com/office/powerpoint/2010/main" val="19261587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競技</a:t>
            </a:r>
            <a:r>
              <a:rPr lang="zh-TW" altLang="en-US" dirty="0"/>
              <a:t>運動的演變與</a:t>
            </a:r>
            <a:r>
              <a:rPr lang="zh-TW" altLang="en-US" dirty="0" smtClean="0"/>
              <a:t>範疇</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dirty="0">
                <a:latin typeface="Times New Roman" panose="02020603050405020304" pitchFamily="18" charset="0"/>
                <a:cs typeface="Times New Roman" panose="02020603050405020304" pitchFamily="18" charset="0"/>
              </a:rPr>
              <a:t>「競技運動」，係指透過身體活動從事競爭性的遊戲，其競爭的對手可以是他人，也可以是自己。自古以來，競技運動通常都是以男性為主體，</a:t>
            </a:r>
            <a:r>
              <a:rPr lang="zh-TW" altLang="en-US" sz="2800" dirty="0" smtClean="0">
                <a:latin typeface="Times New Roman" panose="02020603050405020304" pitchFamily="18" charset="0"/>
                <a:cs typeface="Times New Roman" panose="02020603050405020304" pitchFamily="18" charset="0"/>
              </a:rPr>
              <a:t>例如：格鬥</a:t>
            </a:r>
            <a:r>
              <a:rPr lang="zh-TW" altLang="en-US" sz="2800" dirty="0">
                <a:latin typeface="Times New Roman" panose="02020603050405020304" pitchFamily="18" charset="0"/>
                <a:cs typeface="Times New Roman" panose="02020603050405020304" pitchFamily="18" charset="0"/>
              </a:rPr>
              <a:t>行為就是各民族常見的競技運動，在許多宗教祭儀的場合中，也常安排有競技運動的節目，以提振參與者的注意力</a:t>
            </a:r>
            <a:r>
              <a:rPr lang="zh-TW" altLang="en-US" sz="2800" dirty="0" smtClean="0">
                <a:latin typeface="Times New Roman" panose="02020603050405020304" pitchFamily="18" charset="0"/>
                <a:cs typeface="Times New Roman" panose="02020603050405020304" pitchFamily="18" charset="0"/>
              </a:rPr>
              <a:t>。</a:t>
            </a:r>
            <a:endParaRPr lang="en-US" altLang="zh-TW" sz="2800" dirty="0" smtClean="0">
              <a:latin typeface="Times New Roman" panose="02020603050405020304" pitchFamily="18" charset="0"/>
              <a:cs typeface="Times New Roman" panose="02020603050405020304" pitchFamily="18" charset="0"/>
            </a:endParaRPr>
          </a:p>
          <a:p>
            <a:pPr algn="just"/>
            <a:r>
              <a:rPr lang="zh-TW" altLang="en-US" sz="2800" dirty="0">
                <a:latin typeface="Times New Roman" panose="02020603050405020304" pitchFamily="18" charset="0"/>
                <a:cs typeface="Times New Roman" panose="02020603050405020304" pitchFamily="18" charset="0"/>
              </a:rPr>
              <a:t>由於競技運動相當具有娛樂性、刺激性和挑戰性，深得人們打自內心的喜愛與嚮往，因此易於流傳於民間，如果由政府領導推動的話，更可擴大它的規模，掀起競技運動的熱潮。</a:t>
            </a:r>
          </a:p>
          <a:p>
            <a:pPr algn="just"/>
            <a:r>
              <a:rPr lang="en-US" altLang="zh-TW" sz="2400" dirty="0">
                <a:latin typeface="Times New Roman" panose="02020603050405020304" pitchFamily="18" charset="0"/>
                <a:cs typeface="Times New Roman" panose="02020603050405020304" pitchFamily="18" charset="0"/>
                <a:hlinkClick r:id="rId2"/>
              </a:rPr>
              <a:t>https://</a:t>
            </a:r>
            <a:r>
              <a:rPr lang="en-US" altLang="zh-TW" sz="2400" dirty="0" smtClean="0">
                <a:latin typeface="Times New Roman" panose="02020603050405020304" pitchFamily="18" charset="0"/>
                <a:cs typeface="Times New Roman" panose="02020603050405020304" pitchFamily="18" charset="0"/>
                <a:hlinkClick r:id="rId2"/>
              </a:rPr>
              <a:t>www.youtube.com/watch?v=LoakLkFQ_NM</a:t>
            </a:r>
            <a:r>
              <a:rPr lang="zh-TW" altLang="en-US" sz="2400" dirty="0" smtClean="0">
                <a:latin typeface="Times New Roman" panose="02020603050405020304" pitchFamily="18" charset="0"/>
                <a:cs typeface="Times New Roman" panose="02020603050405020304" pitchFamily="18" charset="0"/>
              </a:rPr>
              <a:t> </a:t>
            </a:r>
            <a:endParaRPr lang="zh-TW" altLang="en-US" sz="24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3</a:t>
            </a:fld>
            <a:endParaRPr lang="zh-TW" alt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競技</a:t>
            </a:r>
            <a:r>
              <a:rPr lang="zh-TW" altLang="en-US" dirty="0"/>
              <a:t>運動的演變與</a:t>
            </a:r>
            <a:r>
              <a:rPr lang="zh-TW" altLang="en-US" dirty="0" smtClean="0"/>
              <a:t>範疇</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dirty="0">
                <a:latin typeface="Times New Roman" panose="02020603050405020304" pitchFamily="18" charset="0"/>
                <a:cs typeface="Times New Roman" panose="02020603050405020304" pitchFamily="18" charset="0"/>
              </a:rPr>
              <a:t>當競技運動被列為體育教育的授課教材之後，使得二者之間的概念顯得有點混淆不清，主客體之間往往發生錯亂現象。例如，政府為了提升競技運動的熱潮，便要求各級學校重視體育教育，藉體育教學加強選手的選訓，這就是對「競技運動」與「體育教育」概念不清的典型實例。</a:t>
            </a:r>
          </a:p>
          <a:p>
            <a:pPr algn="just"/>
            <a:r>
              <a:rPr lang="zh-TW" altLang="en-US" sz="2800" dirty="0">
                <a:latin typeface="Times New Roman" panose="02020603050405020304" pitchFamily="18" charset="0"/>
                <a:cs typeface="Times New Roman" panose="02020603050405020304" pitchFamily="18" charset="0"/>
              </a:rPr>
              <a:t>當今競技運動的發展已達國際化與全球化之際，我們更應該對競技運動的基本概念有所認識</a:t>
            </a:r>
            <a:r>
              <a:rPr lang="zh-TW" altLang="en-US" sz="2800" dirty="0" smtClean="0">
                <a:latin typeface="Times New Roman" panose="02020603050405020304" pitchFamily="18" charset="0"/>
                <a:cs typeface="Times New Roman" panose="02020603050405020304" pitchFamily="18" charset="0"/>
              </a:rPr>
              <a:t>。</a:t>
            </a:r>
            <a:endParaRPr lang="zh-TW" altLang="en-US" sz="24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4</a:t>
            </a:fld>
            <a:endParaRPr lang="zh-TW" altLang="en-US"/>
          </a:p>
        </p:txBody>
      </p:sp>
    </p:spTree>
    <p:extLst>
      <p:ext uri="{BB962C8B-B14F-4D97-AF65-F5344CB8AC3E}">
        <p14:creationId xmlns:p14="http://schemas.microsoft.com/office/powerpoint/2010/main" val="26157706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a:t>
            </a:r>
            <a:r>
              <a:rPr lang="zh-TW" altLang="en-US" dirty="0" smtClean="0"/>
              <a:t>競技</a:t>
            </a:r>
            <a:r>
              <a:rPr lang="zh-TW" altLang="en-US" dirty="0"/>
              <a:t>運動的</a:t>
            </a:r>
            <a:r>
              <a:rPr lang="zh-TW" altLang="en-US" dirty="0" smtClean="0"/>
              <a:t>演變</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400" dirty="0">
                <a:latin typeface="Times New Roman" panose="02020603050405020304" pitchFamily="18" charset="0"/>
                <a:cs typeface="Times New Roman" panose="02020603050405020304" pitchFamily="18" charset="0"/>
              </a:rPr>
              <a:t>從競技運動的活動形式來看，在每個古文明遺物或史料中，幾乎都可以發現它的蹤跡。人類最具代表性的</a:t>
            </a:r>
            <a:r>
              <a:rPr lang="zh-TW" altLang="en-US" sz="2400" dirty="0" smtClean="0">
                <a:latin typeface="Times New Roman" panose="02020603050405020304" pitchFamily="18" charset="0"/>
                <a:cs typeface="Times New Roman" panose="02020603050405020304" pitchFamily="18" charset="0"/>
              </a:rPr>
              <a:t>競技運動</a:t>
            </a:r>
            <a:r>
              <a:rPr lang="zh-TW" altLang="en-US" sz="2400" dirty="0">
                <a:latin typeface="Times New Roman" panose="02020603050405020304" pitchFamily="18" charset="0"/>
                <a:cs typeface="Times New Roman" panose="02020603050405020304" pitchFamily="18" charset="0"/>
              </a:rPr>
              <a:t>非古希臘奧運莫屬</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古希臘人為祭祀諸神，定期舉辦各種祭祀典禮，並舉行競技運動，由各城邦選派代表參加，其中以奧林匹克運動會最享盛名。首次有紀錄是西元前</a:t>
            </a:r>
            <a:r>
              <a:rPr lang="en-US" altLang="zh-TW" sz="2400" dirty="0">
                <a:latin typeface="Times New Roman" panose="02020603050405020304" pitchFamily="18" charset="0"/>
                <a:cs typeface="Times New Roman" panose="02020603050405020304" pitchFamily="18" charset="0"/>
              </a:rPr>
              <a:t>776</a:t>
            </a:r>
            <a:r>
              <a:rPr lang="zh-TW" altLang="en-US" sz="2400" dirty="0">
                <a:latin typeface="Times New Roman" panose="02020603050405020304" pitchFamily="18" charset="0"/>
                <a:cs typeface="Times New Roman" panose="02020603050405020304" pitchFamily="18" charset="0"/>
              </a:rPr>
              <a:t>年，至西元</a:t>
            </a:r>
            <a:r>
              <a:rPr lang="en-US" altLang="zh-TW" sz="2400" dirty="0">
                <a:latin typeface="Times New Roman" panose="02020603050405020304" pitchFamily="18" charset="0"/>
                <a:cs typeface="Times New Roman" panose="02020603050405020304" pitchFamily="18" charset="0"/>
              </a:rPr>
              <a:t>394</a:t>
            </a:r>
            <a:r>
              <a:rPr lang="zh-TW" altLang="en-US" sz="2400" dirty="0">
                <a:latin typeface="Times New Roman" panose="02020603050405020304" pitchFamily="18" charset="0"/>
                <a:cs typeface="Times New Roman" panose="02020603050405020304" pitchFamily="18" charset="0"/>
              </a:rPr>
              <a:t>年被羅馬皇帝廢止，共歷經了</a:t>
            </a:r>
            <a:r>
              <a:rPr lang="en-US" altLang="zh-TW" sz="2400" dirty="0">
                <a:latin typeface="Times New Roman" panose="02020603050405020304" pitchFamily="18" charset="0"/>
                <a:cs typeface="Times New Roman" panose="02020603050405020304" pitchFamily="18" charset="0"/>
              </a:rPr>
              <a:t>1170</a:t>
            </a:r>
            <a:r>
              <a:rPr lang="zh-TW" altLang="en-US" sz="2400" dirty="0">
                <a:latin typeface="Times New Roman" panose="02020603050405020304" pitchFamily="18" charset="0"/>
                <a:cs typeface="Times New Roman" panose="02020603050405020304" pitchFamily="18" charset="0"/>
              </a:rPr>
              <a:t>年之久，足見它所建立的競技運動傳統極具文化性意義</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在法國古</a:t>
            </a:r>
            <a:r>
              <a:rPr lang="zh-TW" altLang="en-US" sz="2400" dirty="0">
                <a:latin typeface="Times New Roman" panose="02020603050405020304" pitchFamily="18" charset="0"/>
                <a:cs typeface="Times New Roman" panose="02020603050405020304" pitchFamily="18" charset="0"/>
              </a:rPr>
              <a:t>柏</a:t>
            </a:r>
            <a:r>
              <a:rPr lang="zh-TW" altLang="en-US" sz="2400" dirty="0" smtClean="0">
                <a:latin typeface="Times New Roman" panose="02020603050405020304" pitchFamily="18" charset="0"/>
                <a:cs typeface="Times New Roman" panose="02020603050405020304" pitchFamily="18" charset="0"/>
              </a:rPr>
              <a:t>坦的奔走下</a:t>
            </a:r>
            <a:r>
              <a:rPr lang="zh-TW" altLang="en-US" sz="2400" dirty="0">
                <a:latin typeface="Times New Roman" panose="02020603050405020304" pitchFamily="18" charset="0"/>
                <a:cs typeface="Times New Roman" panose="02020603050405020304" pitchFamily="18" charset="0"/>
              </a:rPr>
              <a:t>，終於在</a:t>
            </a:r>
            <a:r>
              <a:rPr lang="en-US" altLang="zh-TW" sz="2400" dirty="0">
                <a:latin typeface="Times New Roman" panose="02020603050405020304" pitchFamily="18" charset="0"/>
                <a:cs typeface="Times New Roman" panose="02020603050405020304" pitchFamily="18" charset="0"/>
              </a:rPr>
              <a:t>1896</a:t>
            </a:r>
            <a:r>
              <a:rPr lang="zh-TW" altLang="en-US" sz="2400" dirty="0">
                <a:latin typeface="Times New Roman" panose="02020603050405020304" pitchFamily="18" charset="0"/>
                <a:cs typeface="Times New Roman" panose="02020603050405020304" pitchFamily="18" charset="0"/>
              </a:rPr>
              <a:t>年恢復舉辦第一屆的現代奧林匹克運動會，</a:t>
            </a:r>
            <a:r>
              <a:rPr lang="zh-TW" altLang="en-US" sz="2400" dirty="0" smtClean="0">
                <a:latin typeface="Times New Roman" panose="02020603050405020304" pitchFamily="18" charset="0"/>
                <a:cs typeface="Times New Roman" panose="02020603050405020304" pitchFamily="18" charset="0"/>
              </a:rPr>
              <a:t>至</a:t>
            </a:r>
            <a:r>
              <a:rPr lang="en-US" altLang="zh-TW" sz="2400" dirty="0" smtClean="0">
                <a:latin typeface="Times New Roman" panose="02020603050405020304" pitchFamily="18" charset="0"/>
                <a:cs typeface="Times New Roman" panose="02020603050405020304" pitchFamily="18" charset="0"/>
              </a:rPr>
              <a:t>2016</a:t>
            </a:r>
            <a:r>
              <a:rPr lang="zh-TW" altLang="en-US" sz="2400" dirty="0" smtClean="0">
                <a:latin typeface="Times New Roman" panose="02020603050405020304" pitchFamily="18" charset="0"/>
                <a:cs typeface="Times New Roman" panose="02020603050405020304" pitchFamily="18" charset="0"/>
              </a:rPr>
              <a:t>年</a:t>
            </a:r>
            <a:r>
              <a:rPr lang="zh-TW" altLang="en-US" sz="2400" dirty="0">
                <a:latin typeface="Times New Roman" panose="02020603050405020304" pitchFamily="18" charset="0"/>
                <a:cs typeface="Times New Roman" panose="02020603050405020304" pitchFamily="18" charset="0"/>
              </a:rPr>
              <a:t>共舉行</a:t>
            </a:r>
            <a:r>
              <a:rPr lang="zh-TW" altLang="en-US" sz="2400" dirty="0" smtClean="0">
                <a:latin typeface="Times New Roman" panose="02020603050405020304" pitchFamily="18" charset="0"/>
                <a:cs typeface="Times New Roman" panose="02020603050405020304" pitchFamily="18" charset="0"/>
              </a:rPr>
              <a:t>了</a:t>
            </a:r>
            <a:r>
              <a:rPr lang="en-US" altLang="zh-TW" sz="2400" dirty="0" smtClean="0">
                <a:latin typeface="Times New Roman" panose="02020603050405020304" pitchFamily="18" charset="0"/>
                <a:cs typeface="Times New Roman" panose="02020603050405020304" pitchFamily="18" charset="0"/>
              </a:rPr>
              <a:t>31</a:t>
            </a:r>
            <a:r>
              <a:rPr lang="zh-TW" altLang="en-US" sz="2400" dirty="0" smtClean="0">
                <a:latin typeface="Times New Roman" panose="02020603050405020304" pitchFamily="18" charset="0"/>
                <a:cs typeface="Times New Roman" panose="02020603050405020304" pitchFamily="18" charset="0"/>
              </a:rPr>
              <a:t>屆</a:t>
            </a:r>
            <a:r>
              <a:rPr lang="zh-TW" altLang="en-US" sz="2400" dirty="0">
                <a:latin typeface="Times New Roman" panose="02020603050405020304" pitchFamily="18" charset="0"/>
                <a:cs typeface="Times New Roman" panose="02020603050405020304" pitchFamily="18" charset="0"/>
              </a:rPr>
              <a:t>，是當今世界上規模最大的競技運動賽會</a:t>
            </a:r>
            <a:r>
              <a:rPr lang="zh-TW" altLang="en-US" sz="2400" dirty="0" smtClean="0">
                <a:latin typeface="Times New Roman" panose="02020603050405020304" pitchFamily="18" charset="0"/>
                <a:cs typeface="Times New Roman" panose="02020603050405020304" pitchFamily="18" charset="0"/>
              </a:rPr>
              <a:t>。</a:t>
            </a:r>
            <a:endParaRPr lang="zh-TW" altLang="en-US" sz="24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5</a:t>
            </a:fld>
            <a:endParaRPr lang="zh-TW" altLang="en-US"/>
          </a:p>
        </p:txBody>
      </p:sp>
    </p:spTree>
    <p:extLst>
      <p:ext uri="{BB962C8B-B14F-4D97-AF65-F5344CB8AC3E}">
        <p14:creationId xmlns:p14="http://schemas.microsoft.com/office/powerpoint/2010/main" val="34676258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a:t>
            </a:r>
            <a:r>
              <a:rPr lang="zh-TW" altLang="en-US" dirty="0" smtClean="0"/>
              <a:t>競技</a:t>
            </a:r>
            <a:r>
              <a:rPr lang="zh-TW" altLang="en-US" dirty="0"/>
              <a:t>運動的</a:t>
            </a:r>
            <a:r>
              <a:rPr lang="zh-TW" altLang="en-US" dirty="0" smtClean="0"/>
              <a:t>演變</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400" dirty="0" smtClean="0">
                <a:latin typeface="Times New Roman" panose="02020603050405020304" pitchFamily="18" charset="0"/>
                <a:cs typeface="Times New Roman" panose="02020603050405020304" pitchFamily="18" charset="0"/>
              </a:rPr>
              <a:t>中國</a:t>
            </a:r>
            <a:r>
              <a:rPr lang="zh-TW" altLang="en-US" sz="2400" dirty="0">
                <a:latin typeface="Times New Roman" panose="02020603050405020304" pitchFamily="18" charset="0"/>
                <a:cs typeface="Times New Roman" panose="02020603050405020304" pitchFamily="18" charset="0"/>
              </a:rPr>
              <a:t>古代也有許多競技運動的史實，</a:t>
            </a:r>
            <a:r>
              <a:rPr lang="zh-TW" altLang="en-US" sz="2400" dirty="0" smtClean="0">
                <a:latin typeface="Times New Roman" panose="02020603050405020304" pitchFamily="18" charset="0"/>
                <a:cs typeface="Times New Roman" panose="02020603050405020304" pitchFamily="18" charset="0"/>
              </a:rPr>
              <a:t>例如：古代</a:t>
            </a:r>
            <a:r>
              <a:rPr lang="zh-TW" altLang="en-US" sz="2400" dirty="0">
                <a:latin typeface="Times New Roman" panose="02020603050405020304" pitchFamily="18" charset="0"/>
                <a:cs typeface="Times New Roman" panose="02020603050405020304" pitchFamily="18" charset="0"/>
              </a:rPr>
              <a:t>的蹴鞠、角觝、打球、拔河、搏擊等均曾流行在官府或民間，其中流傳最久、最具代表性的當屬龍舟競渡一項</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基本上，競技運動文化當存在於每個國家、每個民族、每個聚落之中，而且各有特色。但是將競技運動組織化、國家化以至國際化，則是在十九世紀末之後的事，其中影響力最大的就是現代奧林匹克運動會。</a:t>
            </a:r>
          </a:p>
          <a:p>
            <a:pPr algn="just"/>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6</a:t>
            </a:fld>
            <a:endParaRPr lang="zh-TW" altLang="en-US"/>
          </a:p>
        </p:txBody>
      </p:sp>
    </p:spTree>
    <p:extLst>
      <p:ext uri="{BB962C8B-B14F-4D97-AF65-F5344CB8AC3E}">
        <p14:creationId xmlns:p14="http://schemas.microsoft.com/office/powerpoint/2010/main" val="14558807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a:t>
            </a:r>
            <a:r>
              <a:rPr lang="zh-TW" altLang="en-US" dirty="0" smtClean="0"/>
              <a:t>競技</a:t>
            </a:r>
            <a:r>
              <a:rPr lang="zh-TW" altLang="en-US" dirty="0"/>
              <a:t>運動的</a:t>
            </a:r>
            <a:r>
              <a:rPr lang="zh-TW" altLang="en-US" dirty="0" smtClean="0"/>
              <a:t>演變</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400" dirty="0" smtClean="0">
                <a:latin typeface="Times New Roman" panose="02020603050405020304" pitchFamily="18" charset="0"/>
                <a:cs typeface="Times New Roman" panose="02020603050405020304" pitchFamily="18" charset="0"/>
              </a:rPr>
              <a:t>1842</a:t>
            </a:r>
            <a:r>
              <a:rPr lang="zh-TW" altLang="en-US" sz="2400" dirty="0">
                <a:latin typeface="Times New Roman" panose="02020603050405020304" pitchFamily="18" charset="0"/>
                <a:cs typeface="Times New Roman" panose="02020603050405020304" pitchFamily="18" charset="0"/>
              </a:rPr>
              <a:t>年鴉片戰爭之後，經由口岸開放之際，由傳教士、外籍商人、外籍軍人、外籍教師以及中國留學生等的媒介傳</a:t>
            </a:r>
            <a:r>
              <a:rPr lang="zh-TW" altLang="en-US" sz="2400" dirty="0" smtClean="0">
                <a:latin typeface="Times New Roman" panose="02020603050405020304" pitchFamily="18" charset="0"/>
                <a:cs typeface="Times New Roman" panose="02020603050405020304" pitchFamily="18" charset="0"/>
              </a:rPr>
              <a:t>入近代競技運動，其中</a:t>
            </a:r>
            <a:r>
              <a:rPr lang="zh-TW" altLang="en-US" sz="2400" dirty="0">
                <a:latin typeface="Times New Roman" panose="02020603050405020304" pitchFamily="18" charset="0"/>
                <a:cs typeface="Times New Roman" panose="02020603050405020304" pitchFamily="18" charset="0"/>
              </a:rPr>
              <a:t>影響最大的就是基督教青年會</a:t>
            </a:r>
            <a:r>
              <a:rPr lang="en-US" altLang="zh-TW" sz="2400" dirty="0">
                <a:latin typeface="Times New Roman" panose="02020603050405020304" pitchFamily="18" charset="0"/>
                <a:cs typeface="Times New Roman" panose="02020603050405020304" pitchFamily="18" charset="0"/>
              </a:rPr>
              <a:t>(YMCA)</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該</a:t>
            </a:r>
            <a:r>
              <a:rPr lang="zh-TW" altLang="en-US" sz="2400" dirty="0">
                <a:latin typeface="Times New Roman" panose="02020603050405020304" pitchFamily="18" charset="0"/>
                <a:cs typeface="Times New Roman" panose="02020603050405020304" pitchFamily="18" charset="0"/>
              </a:rPr>
              <a:t>會有組織性的在中國各大城市設立教會及附屬學校，並聯合在華的教會學校與公私立學校舉辦各種運動賽會，其中</a:t>
            </a:r>
            <a:r>
              <a:rPr lang="zh-TW" altLang="en-US" sz="2400" dirty="0" smtClean="0">
                <a:latin typeface="Times New Roman" panose="02020603050405020304" pitchFamily="18" charset="0"/>
                <a:cs typeface="Times New Roman" panose="02020603050405020304" pitchFamily="18" charset="0"/>
              </a:rPr>
              <a:t>包括全國</a:t>
            </a:r>
            <a:r>
              <a:rPr lang="zh-TW" altLang="en-US" sz="2400" dirty="0">
                <a:latin typeface="Times New Roman" panose="02020603050405020304" pitchFamily="18" charset="0"/>
                <a:cs typeface="Times New Roman" panose="02020603050405020304" pitchFamily="18" charset="0"/>
              </a:rPr>
              <a:t>運動會</a:t>
            </a:r>
            <a:r>
              <a:rPr lang="zh-TW" altLang="en-US" sz="2400" dirty="0" smtClean="0">
                <a:latin typeface="Times New Roman" panose="02020603050405020304" pitchFamily="18" charset="0"/>
                <a:cs typeface="Times New Roman" panose="02020603050405020304" pitchFamily="18" charset="0"/>
              </a:rPr>
              <a:t>，並且</a:t>
            </a:r>
            <a:r>
              <a:rPr lang="zh-TW" altLang="en-US" sz="2400" dirty="0">
                <a:latin typeface="Times New Roman" panose="02020603050405020304" pitchFamily="18" charset="0"/>
                <a:cs typeface="Times New Roman" panose="02020603050405020304" pitchFamily="18" charset="0"/>
              </a:rPr>
              <a:t>組隊參加遠東運動會，</a:t>
            </a:r>
            <a:r>
              <a:rPr lang="zh-TW" altLang="en-US" sz="2400" dirty="0" smtClean="0">
                <a:latin typeface="Times New Roman" panose="02020603050405020304" pitchFamily="18" charset="0"/>
                <a:cs typeface="Times New Roman" panose="02020603050405020304" pitchFamily="18" charset="0"/>
              </a:rPr>
              <a:t>掀起中國</a:t>
            </a:r>
            <a:r>
              <a:rPr lang="zh-TW" altLang="en-US" sz="2400" dirty="0">
                <a:latin typeface="Times New Roman" panose="02020603050405020304" pitchFamily="18" charset="0"/>
                <a:cs typeface="Times New Roman" panose="02020603050405020304" pitchFamily="18" charset="0"/>
              </a:rPr>
              <a:t>推廣現代競技運動之熱潮，最流行的運動項目有田徑、籃球、足球等。</a:t>
            </a:r>
          </a:p>
          <a:p>
            <a:pPr algn="just"/>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7</a:t>
            </a:fld>
            <a:endParaRPr lang="zh-TW" altLang="en-US"/>
          </a:p>
        </p:txBody>
      </p:sp>
    </p:spTree>
    <p:extLst>
      <p:ext uri="{BB962C8B-B14F-4D97-AF65-F5344CB8AC3E}">
        <p14:creationId xmlns:p14="http://schemas.microsoft.com/office/powerpoint/2010/main" val="20508790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a:t>
            </a:r>
            <a:r>
              <a:rPr lang="zh-TW" altLang="en-US" dirty="0" smtClean="0"/>
              <a:t>競技</a:t>
            </a:r>
            <a:r>
              <a:rPr lang="zh-TW" altLang="en-US" dirty="0"/>
              <a:t>運動的</a:t>
            </a:r>
            <a:r>
              <a:rPr lang="zh-TW" altLang="en-US" dirty="0" smtClean="0"/>
              <a:t>演變</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400" dirty="0" smtClean="0">
                <a:latin typeface="Times New Roman" panose="02020603050405020304" pitchFamily="18" charset="0"/>
                <a:cs typeface="Times New Roman" panose="02020603050405020304" pitchFamily="18" charset="0"/>
              </a:rPr>
              <a:t>臺灣</a:t>
            </a:r>
            <a:r>
              <a:rPr lang="zh-TW" altLang="en-US" sz="2400" dirty="0">
                <a:latin typeface="Times New Roman" panose="02020603050405020304" pitchFamily="18" charset="0"/>
                <a:cs typeface="Times New Roman" panose="02020603050405020304" pitchFamily="18" charset="0"/>
              </a:rPr>
              <a:t>在日治時期，學校的正課也與</a:t>
            </a:r>
            <a:r>
              <a:rPr lang="zh-TW" altLang="en-US" sz="2400" dirty="0" smtClean="0">
                <a:latin typeface="Times New Roman" panose="02020603050405020304" pitchFamily="18" charset="0"/>
                <a:cs typeface="Times New Roman" panose="02020603050405020304" pitchFamily="18" charset="0"/>
              </a:rPr>
              <a:t>日本內地一樣，以體操為主體，遊戲、球技、武道等為輔。此時期的運動會，除是</a:t>
            </a:r>
            <a:r>
              <a:rPr lang="zh-TW" altLang="en-US" sz="2400" dirty="0">
                <a:latin typeface="Times New Roman" panose="02020603050405020304" pitchFamily="18" charset="0"/>
                <a:cs typeface="Times New Roman" panose="02020603050405020304" pitchFamily="18" charset="0"/>
              </a:rPr>
              <a:t>學校年中重要</a:t>
            </a:r>
            <a:r>
              <a:rPr lang="zh-TW" altLang="en-US" sz="2400" dirty="0" smtClean="0">
                <a:latin typeface="Times New Roman" panose="02020603050405020304" pitchFamily="18" charset="0"/>
                <a:cs typeface="Times New Roman" panose="02020603050405020304" pitchFamily="18" charset="0"/>
              </a:rPr>
              <a:t>行事外，更是傳播、推廣體育運動重要的機關裝置。社會體育部分，「大</a:t>
            </a:r>
            <a:r>
              <a:rPr lang="zh-TW" altLang="en-US" sz="2400" dirty="0">
                <a:latin typeface="Times New Roman" panose="02020603050405020304" pitchFamily="18" charset="0"/>
                <a:cs typeface="Times New Roman" panose="02020603050405020304" pitchFamily="18" charset="0"/>
              </a:rPr>
              <a:t>日本武德會臺灣地方</a:t>
            </a:r>
            <a:r>
              <a:rPr lang="zh-TW" altLang="en-US" sz="2400" dirty="0" smtClean="0">
                <a:latin typeface="Times New Roman" panose="02020603050405020304" pitchFamily="18" charset="0"/>
                <a:cs typeface="Times New Roman" panose="02020603050405020304" pitchFamily="18" charset="0"/>
              </a:rPr>
              <a:t>本部」肩負起推</a:t>
            </a:r>
            <a:r>
              <a:rPr lang="zh-TW" altLang="en-US" sz="2400" dirty="0">
                <a:latin typeface="Times New Roman" panose="02020603050405020304" pitchFamily="18" charset="0"/>
                <a:cs typeface="Times New Roman" panose="02020603050405020304" pitchFamily="18" charset="0"/>
              </a:rPr>
              <a:t>展武</a:t>
            </a:r>
            <a:r>
              <a:rPr lang="zh-TW" altLang="en-US" sz="2400" dirty="0" smtClean="0">
                <a:latin typeface="Times New Roman" panose="02020603050405020304" pitchFamily="18" charset="0"/>
                <a:cs typeface="Times New Roman" panose="02020603050405020304" pitchFamily="18" charset="0"/>
              </a:rPr>
              <a:t>道；</a:t>
            </a:r>
            <a:r>
              <a:rPr lang="zh-TW" altLang="en-US" sz="2400" dirty="0">
                <a:latin typeface="Times New Roman" panose="02020603050405020304" pitchFamily="18" charset="0"/>
                <a:cs typeface="Times New Roman" panose="02020603050405020304" pitchFamily="18" charset="0"/>
              </a:rPr>
              <a:t>「</a:t>
            </a:r>
            <a:r>
              <a:rPr lang="zh-TW" altLang="en-US" sz="2400" dirty="0" smtClean="0">
                <a:latin typeface="Times New Roman" panose="02020603050405020304" pitchFamily="18" charset="0"/>
                <a:cs typeface="Times New Roman" panose="02020603050405020304" pitchFamily="18" charset="0"/>
              </a:rPr>
              <a:t>體育俱樂部」與「臺灣</a:t>
            </a:r>
            <a:r>
              <a:rPr lang="zh-TW" altLang="en-US" sz="2400" dirty="0">
                <a:latin typeface="Times New Roman" panose="02020603050405020304" pitchFamily="18" charset="0"/>
                <a:cs typeface="Times New Roman" panose="02020603050405020304" pitchFamily="18" charset="0"/>
              </a:rPr>
              <a:t>體育</a:t>
            </a:r>
            <a:r>
              <a:rPr lang="zh-TW" altLang="en-US" sz="2400" dirty="0" smtClean="0">
                <a:latin typeface="Times New Roman" panose="02020603050405020304" pitchFamily="18" charset="0"/>
                <a:cs typeface="Times New Roman" panose="02020603050405020304" pitchFamily="18" charset="0"/>
              </a:rPr>
              <a:t>協會」則以推展近代體育運動項目為主。</a:t>
            </a:r>
            <a:endParaRPr lang="zh-TW" altLang="en-US" sz="2400" dirty="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政府</a:t>
            </a:r>
            <a:r>
              <a:rPr lang="zh-TW" altLang="en-US" sz="2400" dirty="0" smtClean="0">
                <a:latin typeface="Times New Roman" panose="02020603050405020304" pitchFamily="18" charset="0"/>
                <a:cs typeface="Times New Roman" panose="02020603050405020304" pitchFamily="18" charset="0"/>
              </a:rPr>
              <a:t>遷臺之後</a:t>
            </a:r>
            <a:r>
              <a:rPr lang="zh-TW" altLang="en-US" sz="2400" dirty="0">
                <a:latin typeface="Times New Roman" panose="02020603050405020304" pitchFamily="18" charset="0"/>
                <a:cs typeface="Times New Roman" panose="02020603050405020304" pitchFamily="18" charset="0"/>
              </a:rPr>
              <a:t>，由政府主導的競技運動</a:t>
            </a:r>
            <a:r>
              <a:rPr lang="zh-TW" altLang="en-US" sz="2400" dirty="0" smtClean="0">
                <a:latin typeface="Times New Roman" panose="02020603050405020304" pitchFamily="18" charset="0"/>
                <a:cs typeface="Times New Roman" panose="02020603050405020304" pitchFamily="18" charset="0"/>
              </a:rPr>
              <a:t>以臺灣省運動會（</a:t>
            </a:r>
            <a:r>
              <a:rPr lang="zh-TW" altLang="en-US" sz="2400" dirty="0">
                <a:latin typeface="Times New Roman" panose="02020603050405020304" pitchFamily="18" charset="0"/>
                <a:cs typeface="Times New Roman" panose="02020603050405020304" pitchFamily="18" charset="0"/>
              </a:rPr>
              <a:t>爾後發展</a:t>
            </a:r>
            <a:r>
              <a:rPr lang="zh-TW" altLang="en-US" sz="2400" dirty="0" smtClean="0">
                <a:latin typeface="Times New Roman" panose="02020603050405020304" pitchFamily="18" charset="0"/>
                <a:cs typeface="Times New Roman" panose="02020603050405020304" pitchFamily="18" charset="0"/>
              </a:rPr>
              <a:t>為臺灣</a:t>
            </a:r>
            <a:r>
              <a:rPr lang="zh-TW" altLang="en-US" sz="2400" dirty="0">
                <a:latin typeface="Times New Roman" panose="02020603050405020304" pitchFamily="18" charset="0"/>
                <a:cs typeface="Times New Roman" panose="02020603050405020304" pitchFamily="18" charset="0"/>
              </a:rPr>
              <a:t>區運動會和全國運動會</a:t>
            </a:r>
            <a:r>
              <a:rPr lang="zh-TW" altLang="en-US" sz="2400" dirty="0" smtClean="0">
                <a:latin typeface="Times New Roman" panose="02020603050405020304" pitchFamily="18" charset="0"/>
                <a:cs typeface="Times New Roman" panose="02020603050405020304" pitchFamily="18" charset="0"/>
              </a:rPr>
              <a:t>）為主，比賽項目幾乎</a:t>
            </a:r>
            <a:r>
              <a:rPr lang="zh-TW" altLang="en-US" sz="2400" dirty="0">
                <a:latin typeface="Times New Roman" panose="02020603050405020304" pitchFamily="18" charset="0"/>
                <a:cs typeface="Times New Roman" panose="02020603050405020304" pitchFamily="18" charset="0"/>
              </a:rPr>
              <a:t>都</a:t>
            </a:r>
            <a:r>
              <a:rPr lang="zh-TW" altLang="en-US" sz="2400" dirty="0" smtClean="0">
                <a:latin typeface="Times New Roman" panose="02020603050405020304" pitchFamily="18" charset="0"/>
                <a:cs typeface="Times New Roman" panose="02020603050405020304" pitchFamily="18" charset="0"/>
              </a:rPr>
              <a:t>是朝</a:t>
            </a:r>
            <a:r>
              <a:rPr lang="zh-TW" altLang="en-US" sz="2400" dirty="0">
                <a:latin typeface="Times New Roman" panose="02020603050405020304" pitchFamily="18" charset="0"/>
                <a:cs typeface="Times New Roman" panose="02020603050405020304" pitchFamily="18" charset="0"/>
              </a:rPr>
              <a:t>「奧運化」、「亞運化」的方向發展</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臺灣近年</a:t>
            </a:r>
            <a:r>
              <a:rPr lang="zh-TW" altLang="en-US" sz="2400" dirty="0">
                <a:latin typeface="Times New Roman" panose="02020603050405020304" pitchFamily="18" charset="0"/>
                <a:cs typeface="Times New Roman" panose="02020603050405020304" pitchFamily="18" charset="0"/>
              </a:rPr>
              <a:t>競技運動的發展，逐步朝向「組織化」、「國家化」和「職業化」發展。這種發展趨勢幾乎也是世界體育先進國家的發展趨勢。</a:t>
            </a:r>
          </a:p>
          <a:p>
            <a:pPr algn="just"/>
            <a:endParaRPr lang="zh-TW" altLang="en-US" sz="2400" dirty="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8</a:t>
            </a:fld>
            <a:endParaRPr lang="zh-TW" altLang="en-US"/>
          </a:p>
        </p:txBody>
      </p:sp>
    </p:spTree>
    <p:extLst>
      <p:ext uri="{BB962C8B-B14F-4D97-AF65-F5344CB8AC3E}">
        <p14:creationId xmlns:p14="http://schemas.microsoft.com/office/powerpoint/2010/main" val="21472511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a:t>
            </a:r>
            <a:r>
              <a:rPr lang="zh-TW" altLang="en-US" dirty="0" smtClean="0"/>
              <a:t>競技</a:t>
            </a:r>
            <a:r>
              <a:rPr lang="zh-TW" altLang="en-US" dirty="0"/>
              <a:t>運動的</a:t>
            </a:r>
            <a:r>
              <a:rPr lang="zh-TW" altLang="en-US" dirty="0" smtClean="0"/>
              <a:t>演變</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400" b="1" dirty="0">
                <a:solidFill>
                  <a:srgbClr val="FF0000"/>
                </a:solidFill>
                <a:latin typeface="Times New Roman" panose="02020603050405020304" pitchFamily="18" charset="0"/>
                <a:cs typeface="Times New Roman" panose="02020603050405020304" pitchFamily="18" charset="0"/>
              </a:rPr>
              <a:t>一、競技運動組織化：</a:t>
            </a:r>
            <a:r>
              <a:rPr lang="zh-TW" altLang="en-US" sz="2400" dirty="0">
                <a:latin typeface="Times New Roman" panose="02020603050405020304" pitchFamily="18" charset="0"/>
                <a:cs typeface="Times New Roman" panose="02020603050405020304" pitchFamily="18" charset="0"/>
              </a:rPr>
              <a:t>競技運動組織基本上應該是由喜愛同一種競技運動項目的愛好者所組成，他們結社、集會的目的在便於相互比賽、討論比賽技巧、制定比賽規則</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b="1" dirty="0">
                <a:solidFill>
                  <a:srgbClr val="FF0000"/>
                </a:solidFill>
                <a:latin typeface="Times New Roman" panose="02020603050405020304" pitchFamily="18" charset="0"/>
                <a:cs typeface="Times New Roman" panose="02020603050405020304" pitchFamily="18" charset="0"/>
              </a:rPr>
              <a:t>二 、競技運動國家化：</a:t>
            </a:r>
            <a:r>
              <a:rPr lang="zh-TW" altLang="en-US" sz="2400" dirty="0">
                <a:latin typeface="Times New Roman" panose="02020603050405020304" pitchFamily="18" charset="0"/>
                <a:cs typeface="Times New Roman" panose="02020603050405020304" pitchFamily="18" charset="0"/>
              </a:rPr>
              <a:t>各種大型運動賽會受到新聞媒體的批露與傳播後之後，凸顯了競技運動的外在價值，也引發了商業界的重視，不但可以讓優秀選手聲名大躁，一夕成名，而且連帶提升了該名選手所屬國籍的國際地位。政治家們看準了這一點，便主張運用國家的公權力和財力投入培養優秀選手的身上，這就是所謂「</a:t>
            </a:r>
            <a:r>
              <a:rPr lang="zh-TW" altLang="en-US" sz="2400" dirty="0">
                <a:solidFill>
                  <a:srgbClr val="FF0000"/>
                </a:solidFill>
                <a:latin typeface="Times New Roman" panose="02020603050405020304" pitchFamily="18" charset="0"/>
                <a:cs typeface="Times New Roman" panose="02020603050405020304" pitchFamily="18" charset="0"/>
              </a:rPr>
              <a:t>動用國家的機器製造選手</a:t>
            </a:r>
            <a:r>
              <a:rPr lang="zh-TW" altLang="en-US" sz="2400" dirty="0">
                <a:latin typeface="Times New Roman" panose="02020603050405020304" pitchFamily="18" charset="0"/>
                <a:cs typeface="Times New Roman" panose="02020603050405020304" pitchFamily="18" charset="0"/>
              </a:rPr>
              <a:t>」之寫照，進而</a:t>
            </a:r>
            <a:r>
              <a:rPr lang="zh-TW" altLang="en-US" sz="2400" dirty="0" smtClean="0">
                <a:latin typeface="Times New Roman" panose="02020603050405020304" pitchFamily="18" charset="0"/>
                <a:cs typeface="Times New Roman" panose="02020603050405020304" pitchFamily="18" charset="0"/>
              </a:rPr>
              <a:t>造成</a:t>
            </a:r>
            <a:r>
              <a:rPr lang="zh-TW" altLang="en-US" sz="2400" dirty="0" smtClean="0">
                <a:solidFill>
                  <a:srgbClr val="FF0000"/>
                </a:solidFill>
                <a:latin typeface="Times New Roman" panose="02020603050405020304" pitchFamily="18" charset="0"/>
                <a:cs typeface="Times New Roman" panose="02020603050405020304" pitchFamily="18" charset="0"/>
              </a:rPr>
              <a:t>競技</a:t>
            </a:r>
            <a:r>
              <a:rPr lang="zh-TW" altLang="en-US" sz="2400" dirty="0">
                <a:solidFill>
                  <a:srgbClr val="FF0000"/>
                </a:solidFill>
                <a:latin typeface="Times New Roman" panose="02020603050405020304" pitchFamily="18" charset="0"/>
                <a:cs typeface="Times New Roman" panose="02020603050405020304" pitchFamily="18" charset="0"/>
              </a:rPr>
              <a:t>運動文化具有濃厚的愛國主義色彩，以及競技運動有工具化的傾向。</a:t>
            </a:r>
          </a:p>
          <a:p>
            <a:pPr algn="just"/>
            <a:endParaRPr lang="zh-TW" altLang="en-US" sz="2400" dirty="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9</a:t>
            </a:fld>
            <a:endParaRPr lang="zh-TW" altLang="en-US"/>
          </a:p>
        </p:txBody>
      </p:sp>
    </p:spTree>
    <p:extLst>
      <p:ext uri="{BB962C8B-B14F-4D97-AF65-F5344CB8AC3E}">
        <p14:creationId xmlns:p14="http://schemas.microsoft.com/office/powerpoint/2010/main" val="7173505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課程名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課程名稱</Template>
  <TotalTime>1431</TotalTime>
  <Words>2509</Words>
  <Application>Microsoft Office PowerPoint</Application>
  <PresentationFormat>如螢幕大小 (4:3)</PresentationFormat>
  <Paragraphs>141</Paragraphs>
  <Slides>21</Slides>
  <Notes>2</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21</vt:i4>
      </vt:variant>
    </vt:vector>
  </HeadingPairs>
  <TitlesOfParts>
    <vt:vector size="27" baseType="lpstr">
      <vt:lpstr>新細明體</vt:lpstr>
      <vt:lpstr>標楷體</vt:lpstr>
      <vt:lpstr>Arial</vt:lpstr>
      <vt:lpstr>Calibri</vt:lpstr>
      <vt:lpstr>Times New Roman</vt:lpstr>
      <vt:lpstr>課程名稱</vt:lpstr>
      <vt:lpstr>體育學原理</vt:lpstr>
      <vt:lpstr>體育運動概說（下）</vt:lpstr>
      <vt:lpstr>競技運動的演變與範疇</vt:lpstr>
      <vt:lpstr>競技運動的演變與範疇</vt:lpstr>
      <vt:lpstr>一、競技運動的演變</vt:lpstr>
      <vt:lpstr>一、競技運動的演變</vt:lpstr>
      <vt:lpstr>一、競技運動的演變</vt:lpstr>
      <vt:lpstr>一、競技運動的演變</vt:lpstr>
      <vt:lpstr>一、競技運動的演變</vt:lpstr>
      <vt:lpstr>一、競技運動的演變</vt:lpstr>
      <vt:lpstr>二、競技運動的範疇</vt:lpstr>
      <vt:lpstr>二、競技運動的範疇</vt:lpstr>
      <vt:lpstr>二、競技運動的範疇</vt:lpstr>
      <vt:lpstr>二、競技運動的範疇</vt:lpstr>
      <vt:lpstr>三、競技運動的目標</vt:lpstr>
      <vt:lpstr>四、競技運動的實施</vt:lpstr>
      <vt:lpstr>四、競技運動的實施</vt:lpstr>
      <vt:lpstr>四、競技運動的實施</vt:lpstr>
      <vt:lpstr>小  結</vt:lpstr>
      <vt:lpstr>小  結</vt:lpstr>
      <vt:lpstr>參考資料來源</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課程名稱</dc:title>
  <dc:creator>BPC</dc:creator>
  <cp:lastModifiedBy>jin</cp:lastModifiedBy>
  <cp:revision>84</cp:revision>
  <dcterms:created xsi:type="dcterms:W3CDTF">2017-11-07T02:54:43Z</dcterms:created>
  <dcterms:modified xsi:type="dcterms:W3CDTF">2018-06-02T05:05:05Z</dcterms:modified>
</cp:coreProperties>
</file>