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zh-TW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Shape 8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Shape 16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Shape 17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Shape 17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Shape 18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Shape 9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Shape 10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Shape 10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Shape 11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Shape 12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Shape 12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Shape 14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Shape 15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標題投影片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ctrTitle"/>
          </p:nvPr>
        </p:nvSpPr>
        <p:spPr>
          <a:xfrm>
            <a:off x="685800" y="2130423"/>
            <a:ext cx="7772400" cy="1470026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9" name="Shape 19"/>
          <p:cNvSpPr txBox="1"/>
          <p:nvPr>
            <p:ph idx="1" type="subTitle"/>
          </p:nvPr>
        </p:nvSpPr>
        <p:spPr>
          <a:xfrm>
            <a:off x="1371600" y="3886200"/>
            <a:ext cx="6400800" cy="1752603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/>
          <a:lstStyle>
            <a:lvl1pPr lvl="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898989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0" name="Shape 20"/>
          <p:cNvSpPr txBox="1"/>
          <p:nvPr>
            <p:ph idx="10" type="dt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Shape 21"/>
          <p:cNvSpPr txBox="1"/>
          <p:nvPr>
            <p:ph idx="11" type="ftr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Shape 22"/>
          <p:cNvSpPr txBox="1"/>
          <p:nvPr>
            <p:ph idx="12" type="sldNum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標題及直排文字" type="vertTx">
  <p:cSld name="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6" name="Shape 76"/>
          <p:cNvSpPr txBox="1"/>
          <p:nvPr>
            <p:ph idx="1" type="body"/>
          </p:nvPr>
        </p:nvSpPr>
        <p:spPr>
          <a:xfrm rot="5400000">
            <a:off x="2309020" y="-251621"/>
            <a:ext cx="4525959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FF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7" name="Shape 77"/>
          <p:cNvSpPr txBox="1"/>
          <p:nvPr>
            <p:ph idx="10" type="dt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11" type="ftr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" name="Shape 79"/>
          <p:cNvSpPr txBox="1"/>
          <p:nvPr>
            <p:ph idx="12" type="sldNum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直排標題及文字" type="vertTitleAndTx">
  <p:cSld name="VERTICAL_TITLE_AND_VERTICAL_TEX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>
            <p:ph type="title"/>
          </p:nvPr>
        </p:nvSpPr>
        <p:spPr>
          <a:xfrm rot="5400000">
            <a:off x="4732335" y="2171704"/>
            <a:ext cx="5851529" cy="20574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2" name="Shape 82"/>
          <p:cNvSpPr txBox="1"/>
          <p:nvPr>
            <p:ph idx="1" type="body"/>
          </p:nvPr>
        </p:nvSpPr>
        <p:spPr>
          <a:xfrm rot="5400000">
            <a:off x="541334" y="190506"/>
            <a:ext cx="5851529" cy="60197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FF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3" name="Shape 83"/>
          <p:cNvSpPr txBox="1"/>
          <p:nvPr>
            <p:ph idx="10" type="dt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" name="Shape 84"/>
          <p:cNvSpPr txBox="1"/>
          <p:nvPr>
            <p:ph idx="11" type="ftr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" name="Shape 85"/>
          <p:cNvSpPr txBox="1"/>
          <p:nvPr>
            <p:ph idx="12" type="sldNum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標題及物件" type="obj">
  <p:cSld name="OBJEC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/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5" name="Shape 25"/>
          <p:cNvSpPr txBox="1"/>
          <p:nvPr>
            <p:ph idx="1" type="body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FF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6" name="Shape 26"/>
          <p:cNvSpPr txBox="1"/>
          <p:nvPr>
            <p:ph idx="10" type="dt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11" type="ftr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章節標題" type="secHead">
  <p:cSld name="SECTION_HEADER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722311" y="4406895"/>
            <a:ext cx="7772400" cy="13620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1" name="Shape 31"/>
          <p:cNvSpPr txBox="1"/>
          <p:nvPr>
            <p:ph idx="1" type="body"/>
          </p:nvPr>
        </p:nvSpPr>
        <p:spPr>
          <a:xfrm>
            <a:off x="722311" y="2906713"/>
            <a:ext cx="7772400" cy="150018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2" name="Shape 32"/>
          <p:cNvSpPr txBox="1"/>
          <p:nvPr>
            <p:ph idx="10" type="dt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" name="Shape 33"/>
          <p:cNvSpPr txBox="1"/>
          <p:nvPr>
            <p:ph idx="11" type="ftr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兩項物件" type="twoObj">
  <p:cSld name="TWO_OBJECTS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7" name="Shape 37"/>
          <p:cNvSpPr txBox="1"/>
          <p:nvPr>
            <p:ph idx="1" type="body"/>
          </p:nvPr>
        </p:nvSpPr>
        <p:spPr>
          <a:xfrm>
            <a:off x="457200" y="1600200"/>
            <a:ext cx="4038603" cy="45259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8" name="Shape 38"/>
          <p:cNvSpPr txBox="1"/>
          <p:nvPr>
            <p:ph idx="2" type="body"/>
          </p:nvPr>
        </p:nvSpPr>
        <p:spPr>
          <a:xfrm>
            <a:off x="4648196" y="1600200"/>
            <a:ext cx="4038603" cy="45259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9" name="Shape 39"/>
          <p:cNvSpPr txBox="1"/>
          <p:nvPr>
            <p:ph idx="10" type="dt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11" type="ftr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12" type="sldNum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比對" type="twoTxTwoObj">
  <p:cSld name="TWO_OBJECTS_WITH_TEX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/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4" name="Shape 44"/>
          <p:cNvSpPr txBox="1"/>
          <p:nvPr>
            <p:ph idx="1" type="body"/>
          </p:nvPr>
        </p:nvSpPr>
        <p:spPr>
          <a:xfrm>
            <a:off x="457200" y="1535113"/>
            <a:ext cx="4040184" cy="63975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5" name="Shape 45"/>
          <p:cNvSpPr txBox="1"/>
          <p:nvPr>
            <p:ph idx="2" type="body"/>
          </p:nvPr>
        </p:nvSpPr>
        <p:spPr>
          <a:xfrm>
            <a:off x="457200" y="2174872"/>
            <a:ext cx="4040184" cy="39512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810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6" name="Shape 46"/>
          <p:cNvSpPr txBox="1"/>
          <p:nvPr>
            <p:ph idx="3" type="body"/>
          </p:nvPr>
        </p:nvSpPr>
        <p:spPr>
          <a:xfrm>
            <a:off x="4645023" y="1535113"/>
            <a:ext cx="4041776" cy="63975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7" name="Shape 47"/>
          <p:cNvSpPr txBox="1"/>
          <p:nvPr>
            <p:ph idx="4" type="body"/>
          </p:nvPr>
        </p:nvSpPr>
        <p:spPr>
          <a:xfrm>
            <a:off x="4645023" y="2174872"/>
            <a:ext cx="4041776" cy="39512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810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8" name="Shape 48"/>
          <p:cNvSpPr txBox="1"/>
          <p:nvPr>
            <p:ph idx="10" type="dt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1" type="ftr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12" type="sldNum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只有標題" type="titleOnly">
  <p:cSld name="TITLE_ONLY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/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3" name="Shape 53"/>
          <p:cNvSpPr txBox="1"/>
          <p:nvPr>
            <p:ph idx="10" type="dt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1" type="ftr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Shape 55"/>
          <p:cNvSpPr txBox="1"/>
          <p:nvPr>
            <p:ph idx="12" type="sldNum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空白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/>
          <p:nvPr>
            <p:ph idx="10" type="dt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1" type="ftr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2" type="sldNum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含標題的內容" type="objTx">
  <p:cSld name="OBJECT_WITH_CAPTION_TEX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>
            <p:ph type="title"/>
          </p:nvPr>
        </p:nvSpPr>
        <p:spPr>
          <a:xfrm>
            <a:off x="457200" y="273048"/>
            <a:ext cx="3008311" cy="116204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x="3575047" y="273048"/>
            <a:ext cx="5111752" cy="5853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FF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3" name="Shape 63"/>
          <p:cNvSpPr txBox="1"/>
          <p:nvPr>
            <p:ph idx="2" type="body"/>
          </p:nvPr>
        </p:nvSpPr>
        <p:spPr>
          <a:xfrm>
            <a:off x="457200" y="1435095"/>
            <a:ext cx="3008311" cy="46910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4" name="Shape 64"/>
          <p:cNvSpPr txBox="1"/>
          <p:nvPr>
            <p:ph idx="10" type="dt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11" type="ftr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Shape 66"/>
          <p:cNvSpPr txBox="1"/>
          <p:nvPr>
            <p:ph idx="12" type="sldNum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含標題的圖片" type="picTx">
  <p:cSld name="PICTURE_WITH_CAPTION_TEX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/>
          <p:nvPr>
            <p:ph type="title"/>
          </p:nvPr>
        </p:nvSpPr>
        <p:spPr>
          <a:xfrm>
            <a:off x="1792288" y="4800600"/>
            <a:ext cx="5486400" cy="5667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9" name="Shape 69"/>
          <p:cNvSpPr txBox="1"/>
          <p:nvPr>
            <p:ph idx="2" type="pic"/>
          </p:nvPr>
        </p:nvSpPr>
        <p:spPr>
          <a:xfrm>
            <a:off x="1792288" y="61277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FF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1792288" y="5367335"/>
            <a:ext cx="5486400" cy="8048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1" name="Shape 71"/>
          <p:cNvSpPr txBox="1"/>
          <p:nvPr>
            <p:ph idx="10" type="dt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Shape 72"/>
          <p:cNvSpPr txBox="1"/>
          <p:nvPr>
            <p:ph idx="11" type="ftr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Shape 73"/>
          <p:cNvSpPr txBox="1"/>
          <p:nvPr>
            <p:ph idx="12" type="sldNum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2.pn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9AB5E4"/>
            </a:gs>
            <a:gs pos="100000">
              <a:srgbClr val="C2D1ED"/>
            </a:gs>
          </a:gsLst>
          <a:lin ang="5400000" scaled="0"/>
        </a:gra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Shape 11"/>
          <p:cNvSpPr txBox="1"/>
          <p:nvPr>
            <p:ph idx="1" type="body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FF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" name="Shape 12"/>
          <p:cNvSpPr txBox="1"/>
          <p:nvPr>
            <p:ph idx="10" type="dt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1" type="ftr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descr="C:\Users\BPC\Downloads\教育部logo991006-1.png" id="15" name="Shape 15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BPC\AppData\Local\Temp\Rar$DR60.735\A703(修正型).png" id="16" name="Shape 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>
            <p:ph type="ctrTitle"/>
          </p:nvPr>
        </p:nvSpPr>
        <p:spPr>
          <a:xfrm>
            <a:off x="1259632" y="2060848"/>
            <a:ext cx="6422231" cy="1401367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zh-TW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CH15媒體互動溝通原則-1</a:t>
            </a:r>
            <a:br>
              <a:rPr b="0" i="0" lang="zh-TW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zh-TW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zh-TW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馬鈺龍</a:t>
            </a:r>
            <a:endParaRPr b="0" i="0" sz="4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Shape 91"/>
          <p:cNvSpPr txBox="1"/>
          <p:nvPr>
            <p:ph idx="1" type="subTitle"/>
          </p:nvPr>
        </p:nvSpPr>
        <p:spPr>
          <a:xfrm>
            <a:off x="1242512" y="386104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89898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2000">
        <p:fade thruBlk="1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/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gradFill>
            <a:gsLst>
              <a:gs pos="0">
                <a:srgbClr val="F4F8FB"/>
              </a:gs>
              <a:gs pos="74000">
                <a:srgbClr val="AEC5E1"/>
              </a:gs>
              <a:gs pos="83000">
                <a:srgbClr val="AEC5E1"/>
              </a:gs>
              <a:gs pos="100000">
                <a:srgbClr val="C8D8EB"/>
              </a:gs>
            </a:gsLst>
            <a:lin ang="5400000" scaled="0"/>
          </a:gradFill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zh-TW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二、媒體找你的時機有那些？</a:t>
            </a:r>
            <a:endParaRPr b="0" i="0" sz="4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Shape 167"/>
          <p:cNvSpPr/>
          <p:nvPr/>
        </p:nvSpPr>
        <p:spPr>
          <a:xfrm>
            <a:off x="899592" y="2132856"/>
            <a:ext cx="7886700" cy="4351338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extrusionOk="0" fill="none" h="120000" w="120000">
                <a:moveTo>
                  <a:pt x="-10000" y="0"/>
                </a:moveTo>
                <a:close/>
                <a:lnTo>
                  <a:pt x="-10000" y="120000"/>
                </a:lnTo>
              </a:path>
              <a:path extrusionOk="0" fill="none" h="120000" w="120000">
                <a:moveTo>
                  <a:pt x="-10000" y="22500"/>
                </a:moveTo>
                <a:lnTo>
                  <a:pt x="-46000" y="135000"/>
                </a:lnTo>
              </a:path>
            </a:pathLst>
          </a:cu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-114300" lvl="1" marL="114300" marR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b="0" i="0" lang="zh-TW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準備期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14300" lvl="1" marL="114300" marR="0" rtl="0" algn="l">
              <a:lnSpc>
                <a:spcPct val="75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b="0" i="0" lang="zh-TW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訓練期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14300" lvl="1" marL="114300" marR="0" rtl="0" algn="l">
              <a:lnSpc>
                <a:spcPct val="75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b="0" i="0" lang="zh-TW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比賽期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2000">
        <p:fade thruBlk="1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/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zh-TW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準備期</a:t>
            </a:r>
            <a:endParaRPr b="0" i="0" sz="4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Shape 173"/>
          <p:cNvSpPr/>
          <p:nvPr/>
        </p:nvSpPr>
        <p:spPr>
          <a:xfrm>
            <a:off x="457200" y="1600200"/>
            <a:ext cx="8229600" cy="4525963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extrusionOk="0" fill="none" h="120000" w="120000">
                <a:moveTo>
                  <a:pt x="-10000" y="0"/>
                </a:moveTo>
                <a:close/>
                <a:lnTo>
                  <a:pt x="-10000" y="120000"/>
                </a:lnTo>
              </a:path>
              <a:path extrusionOk="0" fill="none" h="120000" w="120000">
                <a:moveTo>
                  <a:pt x="-10000" y="22500"/>
                </a:moveTo>
                <a:lnTo>
                  <a:pt x="-46000" y="135000"/>
                </a:lnTo>
              </a:path>
            </a:pathLst>
          </a:cu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-114300" lvl="1" marL="114300" marR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b="0" i="0" lang="zh-TW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遠期目標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14300" lvl="2" marL="228600" marR="0" rtl="0" algn="l">
              <a:lnSpc>
                <a:spcPct val="75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b="0" i="0" lang="zh-TW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你想達成什麼目標？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2" marL="228600" marR="0" rtl="0" algn="l">
              <a:lnSpc>
                <a:spcPct val="75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14300" lvl="2" marL="228600" marR="0" rtl="0" algn="l">
              <a:lnSpc>
                <a:spcPct val="75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b="0" i="0" lang="zh-TW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誰可以幫你達成目標？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2" marL="228600" marR="0" rtl="0" algn="l">
              <a:lnSpc>
                <a:spcPct val="75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14300" lvl="2" marL="228600" marR="0" rtl="0" algn="l">
              <a:lnSpc>
                <a:spcPct val="75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b="0" i="0" lang="zh-TW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你要如何達成目標？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2" marL="228600" marR="0" rtl="0" algn="l">
              <a:lnSpc>
                <a:spcPct val="75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2000">
        <p:fade thruBlk="1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/>
          <p:nvPr>
            <p:ph type="title"/>
          </p:nvPr>
        </p:nvSpPr>
        <p:spPr>
          <a:xfrm>
            <a:off x="628650" y="365126"/>
            <a:ext cx="7886700" cy="92075"/>
          </a:xfrm>
          <a:prstGeom prst="rect">
            <a:avLst/>
          </a:prstGeom>
          <a:gradFill>
            <a:gsLst>
              <a:gs pos="0">
                <a:srgbClr val="F4F8FB"/>
              </a:gs>
              <a:gs pos="74000">
                <a:srgbClr val="AEC5E1"/>
              </a:gs>
              <a:gs pos="83000">
                <a:srgbClr val="AEC5E1"/>
              </a:gs>
              <a:gs pos="100000">
                <a:srgbClr val="C8D8EB"/>
              </a:gs>
            </a:gsLst>
            <a:lin ang="5400000" scaled="0"/>
          </a:gradFill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60"/>
              <a:buFont typeface="Arial"/>
              <a:buNone/>
            </a:pPr>
            <a:r>
              <a:t/>
            </a:r>
            <a:endParaRPr b="0" i="0" sz="3959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Shape 179"/>
          <p:cNvSpPr/>
          <p:nvPr/>
        </p:nvSpPr>
        <p:spPr>
          <a:xfrm>
            <a:off x="539552" y="365126"/>
            <a:ext cx="7886700" cy="448627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extrusionOk="0" fill="none" h="120000" w="120000">
                <a:moveTo>
                  <a:pt x="-10000" y="0"/>
                </a:moveTo>
                <a:close/>
                <a:lnTo>
                  <a:pt x="-10000" y="120000"/>
                </a:lnTo>
              </a:path>
              <a:path extrusionOk="0" fill="none" h="120000" w="120000">
                <a:moveTo>
                  <a:pt x="-10000" y="22500"/>
                </a:moveTo>
                <a:lnTo>
                  <a:pt x="-46000" y="135000"/>
                </a:lnTo>
              </a:path>
            </a:pathLst>
          </a:cu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-114300" lvl="1" marL="114300" marR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b="0" i="0" lang="zh-TW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心情故事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114300" marR="0" rtl="0" algn="l">
              <a:lnSpc>
                <a:spcPct val="75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14300" lvl="1" marL="114300" marR="0" rtl="0" algn="l">
              <a:lnSpc>
                <a:spcPct val="75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b="0" i="0" lang="zh-TW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時事反應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114300" marR="0" rtl="0" algn="l">
              <a:lnSpc>
                <a:spcPct val="75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14300" lvl="1" marL="114300" marR="0" rtl="0" algn="l">
              <a:lnSpc>
                <a:spcPct val="75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b="0" i="0" lang="zh-TW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光榮時刻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114300" marR="0" rtl="0" algn="l">
              <a:lnSpc>
                <a:spcPct val="75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Shape 180"/>
          <p:cNvSpPr txBox="1"/>
          <p:nvPr/>
        </p:nvSpPr>
        <p:spPr>
          <a:xfrm>
            <a:off x="13305" y="4851401"/>
            <a:ext cx="387798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媒體想知道什麼？</a:t>
            </a:r>
            <a:endParaRPr sz="36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Shape 181"/>
          <p:cNvSpPr txBox="1"/>
          <p:nvPr/>
        </p:nvSpPr>
        <p:spPr>
          <a:xfrm>
            <a:off x="5292080" y="4851400"/>
            <a:ext cx="341632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你要如何回答？</a:t>
            </a:r>
            <a:endParaRPr sz="36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2000">
        <p:fade thruBlk="1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/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Shape 187"/>
          <p:cNvSpPr txBox="1"/>
          <p:nvPr>
            <p:ph idx="1" type="body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6000"/>
              <a:buFont typeface="Arial"/>
              <a:buNone/>
            </a:pPr>
            <a:r>
              <a:t/>
            </a:r>
            <a:endParaRPr b="0" i="0" sz="6000" u="none" cap="none" strike="noStrik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FF"/>
              </a:buClr>
              <a:buSzPts val="6000"/>
              <a:buFont typeface="Arial"/>
              <a:buNone/>
            </a:pPr>
            <a:r>
              <a:rPr b="0" i="0" lang="zh-TW" sz="60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謝謝</a:t>
            </a:r>
            <a:endParaRPr b="0" i="0" sz="6000" u="none" cap="none" strike="noStrik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FF"/>
              </a:buClr>
              <a:buSzPts val="6000"/>
              <a:buFont typeface="Arial"/>
              <a:buNone/>
            </a:pPr>
            <a:r>
              <a:t/>
            </a:r>
            <a:endParaRPr b="0" i="0" sz="6000" u="none" cap="none" strike="noStrik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2000">
        <p:fade thruBlk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zh-TW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前言</a:t>
            </a:r>
            <a:endParaRPr b="0" i="0" sz="4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200"/>
              <a:buFont typeface="Arial"/>
              <a:buChar char="•"/>
            </a:pPr>
            <a:r>
              <a:rPr b="0" i="0" lang="zh-TW" sz="32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一、有那些新聞現場你會跟媒體接觸？</a:t>
            </a:r>
            <a:endParaRPr b="0" i="0" sz="3200" u="none" cap="none" strike="noStrik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FF"/>
              </a:buClr>
              <a:buSzPts val="3200"/>
              <a:buFont typeface="Arial"/>
              <a:buChar char="•"/>
            </a:pPr>
            <a:r>
              <a:rPr b="0" i="0" lang="zh-TW" sz="32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二、媒體找你的時機有那些？</a:t>
            </a:r>
            <a:endParaRPr b="0" i="0" sz="3200" u="none" cap="none" strike="noStrik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39700" lvl="0" marL="3429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FF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FF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39700" lvl="0" marL="3429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FF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2000">
        <p:fade thruBlk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>
            <p:ph type="title"/>
          </p:nvPr>
        </p:nvSpPr>
        <p:spPr>
          <a:xfrm>
            <a:off x="628650" y="365125"/>
            <a:ext cx="7886700" cy="156845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0" i="0" lang="zh-TW" sz="5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一、有那些新聞現場</a:t>
            </a:r>
            <a:br>
              <a:rPr b="0" i="0" lang="zh-TW" sz="5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zh-TW" sz="5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你會跟媒體接觸</a:t>
            </a:r>
            <a:endParaRPr b="0" i="0" sz="5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3" name="Shape 10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82541" y="2101057"/>
            <a:ext cx="5450681" cy="4086225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Shape 104"/>
          <p:cNvSpPr txBox="1"/>
          <p:nvPr/>
        </p:nvSpPr>
        <p:spPr>
          <a:xfrm>
            <a:off x="630544" y="2101057"/>
            <a:ext cx="2441695" cy="2800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賽後訪問</a:t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時間最短</a:t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直播連線</a:t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2000">
        <p:fade thruBlk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/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zh-TW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一：混合區（運動會）</a:t>
            </a:r>
            <a:endParaRPr b="0" i="0" sz="4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0" name="Shape 11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61818" y="3424239"/>
            <a:ext cx="4018294" cy="3294277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Shape 111"/>
          <p:cNvSpPr txBox="1"/>
          <p:nvPr/>
        </p:nvSpPr>
        <p:spPr>
          <a:xfrm>
            <a:off x="1150144" y="1619250"/>
            <a:ext cx="3877985" cy="2308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採訪時間短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記者很多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問題五花八門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可能都是老外記者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2000">
        <p:fade thruBlk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/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gradFill>
            <a:gsLst>
              <a:gs pos="0">
                <a:srgbClr val="F4F8FB"/>
              </a:gs>
              <a:gs pos="74000">
                <a:srgbClr val="AEC5E1"/>
              </a:gs>
              <a:gs pos="83000">
                <a:srgbClr val="AEC5E1"/>
              </a:gs>
              <a:gs pos="100000">
                <a:srgbClr val="C8D8EB"/>
              </a:gs>
            </a:gsLst>
            <a:lin ang="5400000" scaled="0"/>
          </a:gradFill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zh-TW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二：賽前訓練</a:t>
            </a:r>
            <a:endParaRPr b="0" i="0" sz="4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7" name="Shape 11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9552" y="1556792"/>
            <a:ext cx="8229600" cy="3816783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Shape 118"/>
          <p:cNvSpPr txBox="1"/>
          <p:nvPr/>
        </p:nvSpPr>
        <p:spPr>
          <a:xfrm>
            <a:off x="1691680" y="5661248"/>
            <a:ext cx="557075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媒體想知道的是你的賽前訓練近況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2000">
        <p:fade thruBlk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zh-TW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三：記者會</a:t>
            </a:r>
            <a:endParaRPr b="0" i="0" sz="4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Shape 124"/>
          <p:cNvSpPr txBox="1"/>
          <p:nvPr/>
        </p:nvSpPr>
        <p:spPr>
          <a:xfrm>
            <a:off x="2267744" y="4653136"/>
            <a:ext cx="5109091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時間長，特定議題</a:t>
            </a:r>
            <a:endParaRPr sz="4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記者出席多</a:t>
            </a:r>
            <a:endParaRPr sz="4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5" name="Shape 12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83768" y="1250683"/>
            <a:ext cx="4399838" cy="34239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2000">
        <p:fade thruBlk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/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zh-TW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四、賽後採訪</a:t>
            </a:r>
            <a:endParaRPr b="0" i="0" sz="4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1" name="Shape 131"/>
          <p:cNvGrpSpPr/>
          <p:nvPr/>
        </p:nvGrpSpPr>
        <p:grpSpPr>
          <a:xfrm>
            <a:off x="4460296" y="1340768"/>
            <a:ext cx="4512748" cy="5174002"/>
            <a:chOff x="752392" y="0"/>
            <a:chExt cx="4512748" cy="5174002"/>
          </a:xfrm>
        </p:grpSpPr>
        <p:sp>
          <p:nvSpPr>
            <p:cNvPr id="132" name="Shape 132"/>
            <p:cNvSpPr/>
            <p:nvPr/>
          </p:nvSpPr>
          <p:spPr>
            <a:xfrm rot="-5400000">
              <a:off x="105590" y="1570878"/>
              <a:ext cx="3326366" cy="2032762"/>
            </a:xfrm>
            <a:prstGeom prst="round2SameRect">
              <a:avLst>
                <a:gd fmla="val 16670" name="adj1"/>
                <a:gd fmla="val 0" name="adj2"/>
              </a:avLst>
            </a:prstGeom>
            <a:solidFill>
              <a:srgbClr val="C0CCE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Shape 133"/>
            <p:cNvSpPr txBox="1"/>
            <p:nvPr/>
          </p:nvSpPr>
          <p:spPr>
            <a:xfrm>
              <a:off x="851641" y="1023326"/>
              <a:ext cx="1933513" cy="312786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9250" lIns="209550" spcFirstLastPara="1" rIns="314325" wrap="square" tIns="3492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5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比賽表現</a:t>
              </a:r>
              <a:endParaRPr sz="5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Shape 134"/>
            <p:cNvSpPr/>
            <p:nvPr/>
          </p:nvSpPr>
          <p:spPr>
            <a:xfrm rot="5400000">
              <a:off x="2585576" y="1372793"/>
              <a:ext cx="3326366" cy="2032762"/>
            </a:xfrm>
            <a:prstGeom prst="round2SameRect">
              <a:avLst>
                <a:gd fmla="val 16670" name="adj1"/>
                <a:gd fmla="val 0" name="adj2"/>
              </a:avLst>
            </a:prstGeom>
            <a:solidFill>
              <a:srgbClr val="C0CCE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Shape 135"/>
            <p:cNvSpPr txBox="1"/>
            <p:nvPr/>
          </p:nvSpPr>
          <p:spPr>
            <a:xfrm>
              <a:off x="3232378" y="825241"/>
              <a:ext cx="1933513" cy="312786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9250" lIns="314325" spcFirstLastPara="1" rIns="209550" wrap="square" tIns="3492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5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個人感想</a:t>
              </a:r>
              <a:endParaRPr sz="5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Shape 136"/>
            <p:cNvSpPr/>
            <p:nvPr/>
          </p:nvSpPr>
          <p:spPr>
            <a:xfrm>
              <a:off x="1787606" y="0"/>
              <a:ext cx="2125066" cy="2124963"/>
            </a:xfrm>
            <a:custGeom>
              <a:pathLst>
                <a:path extrusionOk="0" h="120000" w="120000">
                  <a:moveTo>
                    <a:pt x="7500" y="60000"/>
                  </a:moveTo>
                  <a:lnTo>
                    <a:pt x="7500" y="60000"/>
                  </a:lnTo>
                  <a:cubicBezTo>
                    <a:pt x="7500" y="33869"/>
                    <a:pt x="26717" y="11717"/>
                    <a:pt x="52586" y="8026"/>
                  </a:cubicBezTo>
                  <a:cubicBezTo>
                    <a:pt x="78454" y="4336"/>
                    <a:pt x="103099" y="20232"/>
                    <a:pt x="110406" y="45320"/>
                  </a:cubicBezTo>
                  <a:lnTo>
                    <a:pt x="117538" y="45320"/>
                  </a:lnTo>
                  <a:lnTo>
                    <a:pt x="105001" y="60000"/>
                  </a:lnTo>
                  <a:lnTo>
                    <a:pt x="87540" y="45320"/>
                  </a:lnTo>
                  <a:lnTo>
                    <a:pt x="94508" y="45320"/>
                  </a:lnTo>
                  <a:lnTo>
                    <a:pt x="94508" y="45320"/>
                  </a:lnTo>
                  <a:cubicBezTo>
                    <a:pt x="87531" y="28919"/>
                    <a:pt x="69973" y="19695"/>
                    <a:pt x="52509" y="23256"/>
                  </a:cubicBezTo>
                  <a:cubicBezTo>
                    <a:pt x="35044" y="26816"/>
                    <a:pt x="22499" y="42177"/>
                    <a:pt x="22499" y="6000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Shape 137"/>
            <p:cNvSpPr/>
            <p:nvPr/>
          </p:nvSpPr>
          <p:spPr>
            <a:xfrm rot="10800000">
              <a:off x="1768565" y="3049039"/>
              <a:ext cx="2125066" cy="2124963"/>
            </a:xfrm>
            <a:custGeom>
              <a:pathLst>
                <a:path extrusionOk="0" h="120000" w="120000">
                  <a:moveTo>
                    <a:pt x="7500" y="60000"/>
                  </a:moveTo>
                  <a:lnTo>
                    <a:pt x="7500" y="60000"/>
                  </a:lnTo>
                  <a:cubicBezTo>
                    <a:pt x="7500" y="33869"/>
                    <a:pt x="26717" y="11717"/>
                    <a:pt x="52586" y="8026"/>
                  </a:cubicBezTo>
                  <a:cubicBezTo>
                    <a:pt x="78454" y="4336"/>
                    <a:pt x="103099" y="20232"/>
                    <a:pt x="110406" y="45320"/>
                  </a:cubicBezTo>
                  <a:lnTo>
                    <a:pt x="117538" y="45320"/>
                  </a:lnTo>
                  <a:lnTo>
                    <a:pt x="105001" y="60000"/>
                  </a:lnTo>
                  <a:lnTo>
                    <a:pt x="87540" y="45320"/>
                  </a:lnTo>
                  <a:lnTo>
                    <a:pt x="94508" y="45320"/>
                  </a:lnTo>
                  <a:lnTo>
                    <a:pt x="94508" y="45320"/>
                  </a:lnTo>
                  <a:cubicBezTo>
                    <a:pt x="87531" y="28919"/>
                    <a:pt x="69973" y="19695"/>
                    <a:pt x="52509" y="23256"/>
                  </a:cubicBezTo>
                  <a:cubicBezTo>
                    <a:pt x="35044" y="26816"/>
                    <a:pt x="22499" y="42177"/>
                    <a:pt x="22499" y="6000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38" name="Shape 13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60" y="2420888"/>
            <a:ext cx="4261768" cy="28411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2000">
        <p:fade thruBlk="1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/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zh-TW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比賽表現</a:t>
            </a:r>
            <a:endParaRPr b="0" i="0" sz="4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4" name="Shape 144"/>
          <p:cNvGrpSpPr/>
          <p:nvPr/>
        </p:nvGrpSpPr>
        <p:grpSpPr>
          <a:xfrm>
            <a:off x="458205" y="1600199"/>
            <a:ext cx="8227590" cy="4525963"/>
            <a:chOff x="1005" y="-1"/>
            <a:chExt cx="8227590" cy="4525963"/>
          </a:xfrm>
        </p:grpSpPr>
        <p:sp>
          <p:nvSpPr>
            <p:cNvPr id="145" name="Shape 145"/>
            <p:cNvSpPr/>
            <p:nvPr/>
          </p:nvSpPr>
          <p:spPr>
            <a:xfrm rot="-5400000">
              <a:off x="-956010" y="957014"/>
              <a:ext cx="4525963" cy="2611933"/>
            </a:xfrm>
            <a:prstGeom prst="flowChartManualOperation">
              <a:avLst/>
            </a:prstGeom>
            <a:solidFill>
              <a:schemeClr val="accen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Shape 146"/>
            <p:cNvSpPr txBox="1"/>
            <p:nvPr/>
          </p:nvSpPr>
          <p:spPr>
            <a:xfrm>
              <a:off x="1005" y="905192"/>
              <a:ext cx="2611933" cy="27155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260350" spcFirstLastPara="1" rIns="259725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41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你對比賽的感想？</a:t>
              </a:r>
              <a:endParaRPr sz="4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285750" lvl="1" marL="285750" marR="0" rtl="0" algn="l">
                <a:lnSpc>
                  <a:spcPct val="90000"/>
                </a:lnSpc>
                <a:spcBef>
                  <a:spcPts val="1435"/>
                </a:spcBef>
                <a:spcAft>
                  <a:spcPts val="0"/>
                </a:spcAft>
                <a:buClr>
                  <a:schemeClr val="lt1"/>
                </a:buClr>
                <a:buSzPts val="3200"/>
                <a:buFont typeface="Calibri"/>
                <a:buChar char="•"/>
              </a:pPr>
              <a:r>
                <a:rPr b="0" i="0" lang="zh-TW" sz="32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贏？</a:t>
              </a:r>
              <a:endPara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285750" lvl="1" marL="285750" marR="0" rtl="0" algn="l">
                <a:lnSpc>
                  <a:spcPct val="90000"/>
                </a:lnSpc>
                <a:spcBef>
                  <a:spcPts val="480"/>
                </a:spcBef>
                <a:spcAft>
                  <a:spcPts val="0"/>
                </a:spcAft>
                <a:buClr>
                  <a:schemeClr val="lt1"/>
                </a:buClr>
                <a:buSzPts val="3200"/>
                <a:buFont typeface="Calibri"/>
                <a:buChar char="•"/>
              </a:pPr>
              <a:r>
                <a:rPr b="0" i="0" lang="zh-TW" sz="32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輸？</a:t>
              </a:r>
              <a:endPara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Shape 147"/>
            <p:cNvSpPr/>
            <p:nvPr/>
          </p:nvSpPr>
          <p:spPr>
            <a:xfrm rot="-5400000">
              <a:off x="1851818" y="957014"/>
              <a:ext cx="4525963" cy="2611933"/>
            </a:xfrm>
            <a:prstGeom prst="flowChartManualOperation">
              <a:avLst/>
            </a:prstGeom>
            <a:solidFill>
              <a:schemeClr val="accen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Shape 148"/>
            <p:cNvSpPr txBox="1"/>
            <p:nvPr/>
          </p:nvSpPr>
          <p:spPr>
            <a:xfrm>
              <a:off x="2808833" y="905192"/>
              <a:ext cx="2611933" cy="27155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260350" spcFirstLastPara="1" rIns="259725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41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比賽的關鍵何在？</a:t>
              </a:r>
              <a:endParaRPr sz="4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285750" lvl="1" marL="285750" marR="0" rtl="0" algn="l">
                <a:lnSpc>
                  <a:spcPct val="90000"/>
                </a:lnSpc>
                <a:spcBef>
                  <a:spcPts val="1435"/>
                </a:spcBef>
                <a:spcAft>
                  <a:spcPts val="0"/>
                </a:spcAft>
                <a:buClr>
                  <a:schemeClr val="lt1"/>
                </a:buClr>
                <a:buSzPts val="3200"/>
                <a:buFont typeface="Calibri"/>
                <a:buChar char="•"/>
              </a:pPr>
              <a:r>
                <a:rPr b="0" i="0" lang="zh-TW" sz="32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贏？</a:t>
              </a:r>
              <a:endPara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285750" lvl="1" marL="285750" marR="0" rtl="0" algn="l">
                <a:lnSpc>
                  <a:spcPct val="90000"/>
                </a:lnSpc>
                <a:spcBef>
                  <a:spcPts val="480"/>
                </a:spcBef>
                <a:spcAft>
                  <a:spcPts val="0"/>
                </a:spcAft>
                <a:buClr>
                  <a:schemeClr val="lt1"/>
                </a:buClr>
                <a:buSzPts val="3200"/>
                <a:buFont typeface="Calibri"/>
                <a:buChar char="•"/>
              </a:pPr>
              <a:r>
                <a:rPr b="0" i="0" lang="zh-TW" sz="32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輸？</a:t>
              </a:r>
              <a:endPara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Shape 149"/>
            <p:cNvSpPr/>
            <p:nvPr/>
          </p:nvSpPr>
          <p:spPr>
            <a:xfrm rot="-5400000">
              <a:off x="4659647" y="957014"/>
              <a:ext cx="4525963" cy="2611933"/>
            </a:xfrm>
            <a:prstGeom prst="flowChartManualOperation">
              <a:avLst/>
            </a:prstGeom>
            <a:solidFill>
              <a:schemeClr val="accen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Shape 150"/>
            <p:cNvSpPr txBox="1"/>
            <p:nvPr/>
          </p:nvSpPr>
          <p:spPr>
            <a:xfrm>
              <a:off x="5616662" y="905192"/>
              <a:ext cx="2611933" cy="27155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260350" spcFirstLastPara="1" rIns="259725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41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未來的計畫？</a:t>
              </a:r>
              <a:endParaRPr sz="4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285750" lvl="1" marL="285750" marR="0" rtl="0" algn="l">
                <a:lnSpc>
                  <a:spcPct val="90000"/>
                </a:lnSpc>
                <a:spcBef>
                  <a:spcPts val="1435"/>
                </a:spcBef>
                <a:spcAft>
                  <a:spcPts val="0"/>
                </a:spcAft>
                <a:buClr>
                  <a:schemeClr val="lt1"/>
                </a:buClr>
                <a:buSzPts val="3200"/>
                <a:buFont typeface="Calibri"/>
                <a:buChar char="•"/>
              </a:pPr>
              <a:r>
                <a:rPr b="0" i="0" lang="zh-TW" sz="32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目標？</a:t>
              </a:r>
              <a:endPara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285750" lvl="1" marL="285750" marR="0" rtl="0" algn="l">
                <a:lnSpc>
                  <a:spcPct val="90000"/>
                </a:lnSpc>
                <a:spcBef>
                  <a:spcPts val="480"/>
                </a:spcBef>
                <a:spcAft>
                  <a:spcPts val="0"/>
                </a:spcAft>
                <a:buClr>
                  <a:schemeClr val="lt1"/>
                </a:buClr>
                <a:buSzPts val="3200"/>
                <a:buFont typeface="Calibri"/>
                <a:buChar char="•"/>
              </a:pPr>
              <a:r>
                <a:rPr b="0" i="0" lang="zh-TW" sz="32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退休？</a:t>
              </a:r>
              <a:endPara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2000">
        <p:fade thruBlk="1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/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zh-TW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由比賽表現延伸到個人感想</a:t>
            </a:r>
            <a:endParaRPr b="0" i="0" sz="4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Shape 156"/>
          <p:cNvSpPr/>
          <p:nvPr/>
        </p:nvSpPr>
        <p:spPr>
          <a:xfrm rot="-5400000">
            <a:off x="971550" y="2577306"/>
            <a:ext cx="1543050" cy="2571750"/>
          </a:xfrm>
          <a:prstGeom prst="flowChartManualOperation">
            <a:avLst/>
          </a:prstGeom>
          <a:solidFill>
            <a:schemeClr val="accen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Shape 157"/>
          <p:cNvSpPr txBox="1"/>
          <p:nvPr/>
        </p:nvSpPr>
        <p:spPr>
          <a:xfrm>
            <a:off x="457200" y="3400260"/>
            <a:ext cx="2571750" cy="9258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把自己完美一面講出來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Shape 158"/>
          <p:cNvSpPr/>
          <p:nvPr/>
        </p:nvSpPr>
        <p:spPr>
          <a:xfrm rot="-5400000">
            <a:off x="3800475" y="2577306"/>
            <a:ext cx="1543050" cy="2571750"/>
          </a:xfrm>
          <a:prstGeom prst="flowChartManualOperation">
            <a:avLst/>
          </a:prstGeom>
          <a:solidFill>
            <a:schemeClr val="accen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Shape 159"/>
          <p:cNvSpPr txBox="1"/>
          <p:nvPr/>
        </p:nvSpPr>
        <p:spPr>
          <a:xfrm>
            <a:off x="3286125" y="3400260"/>
            <a:ext cx="2571750" cy="9258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把自我期許講出來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Shape 160"/>
          <p:cNvSpPr/>
          <p:nvPr/>
        </p:nvSpPr>
        <p:spPr>
          <a:xfrm rot="-5400000">
            <a:off x="6629400" y="2577306"/>
            <a:ext cx="1543050" cy="2571750"/>
          </a:xfrm>
          <a:prstGeom prst="flowChartManualOperation">
            <a:avLst/>
          </a:prstGeom>
          <a:solidFill>
            <a:schemeClr val="accen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Shape 161"/>
          <p:cNvSpPr txBox="1"/>
          <p:nvPr/>
        </p:nvSpPr>
        <p:spPr>
          <a:xfrm>
            <a:off x="6115050" y="3400260"/>
            <a:ext cx="2571750" cy="9258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把身邊的無名英雄講出來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2000">
        <p:fade thruBlk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佈景主題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課程名稱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