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3" r:id="rId6"/>
    <p:sldId id="260" r:id="rId7"/>
    <p:sldId id="269" r:id="rId8"/>
    <p:sldId id="268" r:id="rId9"/>
    <p:sldId id="270" r:id="rId10"/>
    <p:sldId id="266" r:id="rId11"/>
    <p:sldId id="274" r:id="rId12"/>
    <p:sldId id="271" r:id="rId13"/>
    <p:sldId id="272" r:id="rId14"/>
    <p:sldId id="273" r:id="rId15"/>
    <p:sldId id="262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99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8BAFE4-C955-48A0-B311-A6298CCDDD7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3103432-0189-4A4E-BF86-291B49372AF6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受試者間設計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1854A4-F2D9-467B-A567-1D1C10CEB00F}" type="parTrans" cxnId="{5516C5C6-7842-4570-BEC4-CC80C4B306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948CD22-DC9C-4217-ACC3-096F0006EC7B}" type="sibTrans" cxnId="{5516C5C6-7842-4570-BEC4-CC80C4B306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E4502F-0A83-45A6-B90A-C5652F759B8C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受試者內設計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64B6E6D-8F59-4750-8845-0757F1A1C3FE}" type="parTrans" cxnId="{52F06CA7-1E7B-4A7F-9C10-04FC32999B01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CB02B9-BCDE-4377-9361-7F24F255FE67}" type="sibTrans" cxnId="{52F06CA7-1E7B-4A7F-9C10-04FC32999B01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CD1CC2-B02A-4B0C-9018-CE197F0DE52B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 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2B5A038-D443-47C4-BDAD-9986A5BCAF1C}" type="parTrans" cxnId="{A66C555E-8016-48FC-8A68-D41E0722925F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75BBCEF-9087-4EC2-8DC0-F39D0B865828}" type="sibTrans" cxnId="{A66C555E-8016-48FC-8A68-D41E0722925F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9AECA7-327F-475F-9311-2665E74CFCB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準實驗設計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F510B6-BE2C-4AC1-BB9B-6D6C63A5A573}" type="parTrans" cxnId="{DC121C83-4EF3-4609-B932-8623A93BE2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018D7C-4255-4E21-B664-BE3C0FB2C01F}" type="sibTrans" cxnId="{DC121C83-4EF3-4609-B932-8623A93BE2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71BAE0-0FE2-4F92-82F2-79904ACF8A34}" type="pres">
      <dgm:prSet presAssocID="{A58BAFE4-C955-48A0-B311-A6298CCDDD7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C293FED-A9C1-493F-ACA9-D0361DF00869}" type="pres">
      <dgm:prSet presAssocID="{A58BAFE4-C955-48A0-B311-A6298CCDDD72}" presName="diamond" presStyleLbl="bgShp" presStyleIdx="0" presStyleCnt="1"/>
      <dgm:spPr/>
    </dgm:pt>
    <dgm:pt modelId="{190BDF6D-F6DB-4ACF-9DD3-194C7F8152D2}" type="pres">
      <dgm:prSet presAssocID="{A58BAFE4-C955-48A0-B311-A6298CCDDD72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24C4C1-0115-4EF0-BCF7-595A3645A0BF}" type="pres">
      <dgm:prSet presAssocID="{A58BAFE4-C955-48A0-B311-A6298CCDDD72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D9344D-5C0A-4409-8F75-E2EF8D1EC36C}" type="pres">
      <dgm:prSet presAssocID="{A58BAFE4-C955-48A0-B311-A6298CCDDD72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B692B1-ECE3-4E47-ABF6-6A7D4A798028}" type="pres">
      <dgm:prSet presAssocID="{A58BAFE4-C955-48A0-B311-A6298CCDDD72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0C9C224-6ED9-40CA-B5C1-BE0CF4908F4D}" type="presOf" srcId="{A58BAFE4-C955-48A0-B311-A6298CCDDD72}" destId="{D571BAE0-0FE2-4F92-82F2-79904ACF8A34}" srcOrd="0" destOrd="0" presId="urn:microsoft.com/office/officeart/2005/8/layout/matrix3"/>
    <dgm:cxn modelId="{57DE26F2-5DDE-4E46-AE0F-E3E58F01C0CD}" type="presOf" srcId="{53E4502F-0A83-45A6-B90A-C5652F759B8C}" destId="{0824C4C1-0115-4EF0-BCF7-595A3645A0BF}" srcOrd="0" destOrd="0" presId="urn:microsoft.com/office/officeart/2005/8/layout/matrix3"/>
    <dgm:cxn modelId="{A66C555E-8016-48FC-8A68-D41E0722925F}" srcId="{A58BAFE4-C955-48A0-B311-A6298CCDDD72}" destId="{B8CD1CC2-B02A-4B0C-9018-CE197F0DE52B}" srcOrd="2" destOrd="0" parTransId="{62B5A038-D443-47C4-BDAD-9986A5BCAF1C}" sibTransId="{A75BBCEF-9087-4EC2-8DC0-F39D0B865828}"/>
    <dgm:cxn modelId="{5516C5C6-7842-4570-BEC4-CC80C4B30678}" srcId="{A58BAFE4-C955-48A0-B311-A6298CCDDD72}" destId="{D3103432-0189-4A4E-BF86-291B49372AF6}" srcOrd="0" destOrd="0" parTransId="{361854A4-F2D9-467B-A567-1D1C10CEB00F}" sibTransId="{A948CD22-DC9C-4217-ACC3-096F0006EC7B}"/>
    <dgm:cxn modelId="{52F06CA7-1E7B-4A7F-9C10-04FC32999B01}" srcId="{A58BAFE4-C955-48A0-B311-A6298CCDDD72}" destId="{53E4502F-0A83-45A6-B90A-C5652F759B8C}" srcOrd="1" destOrd="0" parTransId="{564B6E6D-8F59-4750-8845-0757F1A1C3FE}" sibTransId="{24CB02B9-BCDE-4377-9361-7F24F255FE67}"/>
    <dgm:cxn modelId="{C87C7B74-5FA5-4048-8F3C-3DE4DA5832A4}" type="presOf" srcId="{DB9AECA7-327F-475F-9311-2665E74CFCB0}" destId="{42B692B1-ECE3-4E47-ABF6-6A7D4A798028}" srcOrd="0" destOrd="0" presId="urn:microsoft.com/office/officeart/2005/8/layout/matrix3"/>
    <dgm:cxn modelId="{04F4CAD8-FEA8-47E5-BAC4-F4C1EC40B9FD}" type="presOf" srcId="{B8CD1CC2-B02A-4B0C-9018-CE197F0DE52B}" destId="{BBD9344D-5C0A-4409-8F75-E2EF8D1EC36C}" srcOrd="0" destOrd="0" presId="urn:microsoft.com/office/officeart/2005/8/layout/matrix3"/>
    <dgm:cxn modelId="{31B34BDE-4A0F-4B0E-99D9-D563BC14DB6C}" type="presOf" srcId="{D3103432-0189-4A4E-BF86-291B49372AF6}" destId="{190BDF6D-F6DB-4ACF-9DD3-194C7F8152D2}" srcOrd="0" destOrd="0" presId="urn:microsoft.com/office/officeart/2005/8/layout/matrix3"/>
    <dgm:cxn modelId="{DC121C83-4EF3-4609-B932-8623A93BE278}" srcId="{A58BAFE4-C955-48A0-B311-A6298CCDDD72}" destId="{DB9AECA7-327F-475F-9311-2665E74CFCB0}" srcOrd="3" destOrd="0" parTransId="{FEF510B6-BE2C-4AC1-BB9B-6D6C63A5A573}" sibTransId="{45018D7C-4255-4E21-B664-BE3C0FB2C01F}"/>
    <dgm:cxn modelId="{00A51F6F-CE3E-47FC-88F5-9BF265D9C598}" type="presParOf" srcId="{D571BAE0-0FE2-4F92-82F2-79904ACF8A34}" destId="{3C293FED-A9C1-493F-ACA9-D0361DF00869}" srcOrd="0" destOrd="0" presId="urn:microsoft.com/office/officeart/2005/8/layout/matrix3"/>
    <dgm:cxn modelId="{D1C932B4-D3DF-4165-8369-2113C4FA820D}" type="presParOf" srcId="{D571BAE0-0FE2-4F92-82F2-79904ACF8A34}" destId="{190BDF6D-F6DB-4ACF-9DD3-194C7F8152D2}" srcOrd="1" destOrd="0" presId="urn:microsoft.com/office/officeart/2005/8/layout/matrix3"/>
    <dgm:cxn modelId="{5CBE2DB0-E084-4047-960D-9E7590E510CF}" type="presParOf" srcId="{D571BAE0-0FE2-4F92-82F2-79904ACF8A34}" destId="{0824C4C1-0115-4EF0-BCF7-595A3645A0BF}" srcOrd="2" destOrd="0" presId="urn:microsoft.com/office/officeart/2005/8/layout/matrix3"/>
    <dgm:cxn modelId="{480790E3-0780-4E7D-9750-9CD3B35AC2A3}" type="presParOf" srcId="{D571BAE0-0FE2-4F92-82F2-79904ACF8A34}" destId="{BBD9344D-5C0A-4409-8F75-E2EF8D1EC36C}" srcOrd="3" destOrd="0" presId="urn:microsoft.com/office/officeart/2005/8/layout/matrix3"/>
    <dgm:cxn modelId="{5A0AB42E-9DA0-4F21-B922-A6A972DAAA1C}" type="presParOf" srcId="{D571BAE0-0FE2-4F92-82F2-79904ACF8A34}" destId="{42B692B1-ECE3-4E47-ABF6-6A7D4A7980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A3D689-4A02-4AF8-8879-94003FDCBF6E}" type="doc">
      <dgm:prSet loTypeId="urn:microsoft.com/office/officeart/2005/8/layout/lProcess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E3233D0-D4A0-47CA-9F59-92022376EFE6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實驗組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A31BB83-A9CE-4601-B22A-7DD72338C3A8}" type="parTrans" cxnId="{0C5FE7A3-116A-4CF8-8F99-BE8D577CEFD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6410580-932F-4EFC-A30B-88DBF2EA45D4}" type="sibTrans" cxnId="{0C5FE7A3-116A-4CF8-8F99-BE8D577CEFD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81D2F4-2F29-41E0-91F6-40FB81BFAC6D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有加入實驗操弄的水準</a:t>
          </a:r>
          <a:r>
            <a: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組別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8C4EF5-0153-4898-B7FD-0CDD56132863}" type="parTrans" cxnId="{553E9A14-743B-4FF4-9F53-557EB8ABC4C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F292E6-4BC3-4B8D-9764-BADD804561DA}" type="sibTrans" cxnId="{553E9A14-743B-4FF4-9F53-557EB8ABC4C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67C5AA-227A-4393-9319-7D04DA5C6EC9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控制組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783CE1-EB98-4973-B3D7-E62F5BCD4E3C}" type="parTrans" cxnId="{2E3B68F1-1519-4F2B-9F6D-EB668754739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F15AA47-47E3-479C-A14C-3EB53FAB8BEC}" type="sibTrans" cxnId="{2E3B68F1-1519-4F2B-9F6D-EB668754739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1215532-B7A9-4567-8057-73B91CC78BFF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無加入實驗操弄的水準</a:t>
          </a:r>
          <a:r>
            <a: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組別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AA8A00E-1591-434D-A501-6C1B4BF20E71}" type="parTrans" cxnId="{3ACABB53-5E37-42BB-9682-BC092F7EA063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868DD26-B2B3-4D14-BE76-A32DC58F8CD1}" type="sibTrans" cxnId="{3ACABB53-5E37-42BB-9682-BC092F7EA063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A4D507-3F90-41E2-86C8-E6C80C15AFDF}" type="pres">
      <dgm:prSet presAssocID="{69A3D689-4A02-4AF8-8879-94003FDCBF6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A7C3007-94E6-4603-AF7E-EFEFFAD46A96}" type="pres">
      <dgm:prSet presAssocID="{5E3233D0-D4A0-47CA-9F59-92022376EFE6}" presName="compNode" presStyleCnt="0"/>
      <dgm:spPr/>
    </dgm:pt>
    <dgm:pt modelId="{17DDFA61-A4C3-4353-8F6E-B6FDCD7DD59F}" type="pres">
      <dgm:prSet presAssocID="{5E3233D0-D4A0-47CA-9F59-92022376EFE6}" presName="aNode" presStyleLbl="bgShp" presStyleIdx="0" presStyleCnt="2"/>
      <dgm:spPr/>
      <dgm:t>
        <a:bodyPr/>
        <a:lstStyle/>
        <a:p>
          <a:endParaRPr lang="zh-TW" altLang="en-US"/>
        </a:p>
      </dgm:t>
    </dgm:pt>
    <dgm:pt modelId="{F7FDBA6D-F10F-4DAA-B905-877653D65635}" type="pres">
      <dgm:prSet presAssocID="{5E3233D0-D4A0-47CA-9F59-92022376EFE6}" presName="textNode" presStyleLbl="bgShp" presStyleIdx="0" presStyleCnt="2"/>
      <dgm:spPr/>
      <dgm:t>
        <a:bodyPr/>
        <a:lstStyle/>
        <a:p>
          <a:endParaRPr lang="zh-TW" altLang="en-US"/>
        </a:p>
      </dgm:t>
    </dgm:pt>
    <dgm:pt modelId="{CDA86A3F-DFCA-41F9-9DE2-BB17925582ED}" type="pres">
      <dgm:prSet presAssocID="{5E3233D0-D4A0-47CA-9F59-92022376EFE6}" presName="compChildNode" presStyleCnt="0"/>
      <dgm:spPr/>
    </dgm:pt>
    <dgm:pt modelId="{36A99AC4-B0F0-430D-AACE-43C0BCA8DE2A}" type="pres">
      <dgm:prSet presAssocID="{5E3233D0-D4A0-47CA-9F59-92022376EFE6}" presName="theInnerList" presStyleCnt="0"/>
      <dgm:spPr/>
    </dgm:pt>
    <dgm:pt modelId="{3BFCD4E7-8537-49C7-AE4A-E1CEA6BAFCDA}" type="pres">
      <dgm:prSet presAssocID="{4381D2F4-2F29-41E0-91F6-40FB81BFAC6D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32DDC5-4F71-417E-9A35-DC7BAC52648E}" type="pres">
      <dgm:prSet presAssocID="{5E3233D0-D4A0-47CA-9F59-92022376EFE6}" presName="aSpace" presStyleCnt="0"/>
      <dgm:spPr/>
    </dgm:pt>
    <dgm:pt modelId="{C155EEF5-BB6F-47CB-909F-633CC7700B75}" type="pres">
      <dgm:prSet presAssocID="{3667C5AA-227A-4393-9319-7D04DA5C6EC9}" presName="compNode" presStyleCnt="0"/>
      <dgm:spPr/>
    </dgm:pt>
    <dgm:pt modelId="{C3DC51A0-F909-414E-B696-C3390FE40C02}" type="pres">
      <dgm:prSet presAssocID="{3667C5AA-227A-4393-9319-7D04DA5C6EC9}" presName="aNode" presStyleLbl="bgShp" presStyleIdx="1" presStyleCnt="2"/>
      <dgm:spPr/>
      <dgm:t>
        <a:bodyPr/>
        <a:lstStyle/>
        <a:p>
          <a:endParaRPr lang="zh-TW" altLang="en-US"/>
        </a:p>
      </dgm:t>
    </dgm:pt>
    <dgm:pt modelId="{53B7EC1F-AC48-47EA-B4C4-6FE4712508FB}" type="pres">
      <dgm:prSet presAssocID="{3667C5AA-227A-4393-9319-7D04DA5C6EC9}" presName="textNode" presStyleLbl="bgShp" presStyleIdx="1" presStyleCnt="2"/>
      <dgm:spPr/>
      <dgm:t>
        <a:bodyPr/>
        <a:lstStyle/>
        <a:p>
          <a:endParaRPr lang="zh-TW" altLang="en-US"/>
        </a:p>
      </dgm:t>
    </dgm:pt>
    <dgm:pt modelId="{F41BFA83-DEE3-4D49-B5C4-9AB69065DA53}" type="pres">
      <dgm:prSet presAssocID="{3667C5AA-227A-4393-9319-7D04DA5C6EC9}" presName="compChildNode" presStyleCnt="0"/>
      <dgm:spPr/>
    </dgm:pt>
    <dgm:pt modelId="{D9728F1D-4454-40DC-8D95-72EE048F611E}" type="pres">
      <dgm:prSet presAssocID="{3667C5AA-227A-4393-9319-7D04DA5C6EC9}" presName="theInnerList" presStyleCnt="0"/>
      <dgm:spPr/>
    </dgm:pt>
    <dgm:pt modelId="{881F0EAC-E9FB-40A6-9CFB-F82B09B1CB8A}" type="pres">
      <dgm:prSet presAssocID="{71215532-B7A9-4567-8057-73B91CC78BFF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A9A00BA-6ACA-4E63-B802-438144859904}" type="presOf" srcId="{3667C5AA-227A-4393-9319-7D04DA5C6EC9}" destId="{53B7EC1F-AC48-47EA-B4C4-6FE4712508FB}" srcOrd="1" destOrd="0" presId="urn:microsoft.com/office/officeart/2005/8/layout/lProcess2"/>
    <dgm:cxn modelId="{884600D8-1B50-45E2-9360-5D41E7B5FEB1}" type="presOf" srcId="{5E3233D0-D4A0-47CA-9F59-92022376EFE6}" destId="{F7FDBA6D-F10F-4DAA-B905-877653D65635}" srcOrd="1" destOrd="0" presId="urn:microsoft.com/office/officeart/2005/8/layout/lProcess2"/>
    <dgm:cxn modelId="{3ACABB53-5E37-42BB-9682-BC092F7EA063}" srcId="{3667C5AA-227A-4393-9319-7D04DA5C6EC9}" destId="{71215532-B7A9-4567-8057-73B91CC78BFF}" srcOrd="0" destOrd="0" parTransId="{0AA8A00E-1591-434D-A501-6C1B4BF20E71}" sibTransId="{2868DD26-B2B3-4D14-BE76-A32DC58F8CD1}"/>
    <dgm:cxn modelId="{553E9A14-743B-4FF4-9F53-557EB8ABC4CF}" srcId="{5E3233D0-D4A0-47CA-9F59-92022376EFE6}" destId="{4381D2F4-2F29-41E0-91F6-40FB81BFAC6D}" srcOrd="0" destOrd="0" parTransId="{388C4EF5-0153-4898-B7FD-0CDD56132863}" sibTransId="{21F292E6-4BC3-4B8D-9764-BADD804561DA}"/>
    <dgm:cxn modelId="{EF2C106C-0C8E-4929-B60C-EDD4032D93F7}" type="presOf" srcId="{3667C5AA-227A-4393-9319-7D04DA5C6EC9}" destId="{C3DC51A0-F909-414E-B696-C3390FE40C02}" srcOrd="0" destOrd="0" presId="urn:microsoft.com/office/officeart/2005/8/layout/lProcess2"/>
    <dgm:cxn modelId="{B8020980-499F-4136-8EE2-26F3E63FD415}" type="presOf" srcId="{4381D2F4-2F29-41E0-91F6-40FB81BFAC6D}" destId="{3BFCD4E7-8537-49C7-AE4A-E1CEA6BAFCDA}" srcOrd="0" destOrd="0" presId="urn:microsoft.com/office/officeart/2005/8/layout/lProcess2"/>
    <dgm:cxn modelId="{3B6CEBE9-39A8-4751-950E-8E1AA6997684}" type="presOf" srcId="{5E3233D0-D4A0-47CA-9F59-92022376EFE6}" destId="{17DDFA61-A4C3-4353-8F6E-B6FDCD7DD59F}" srcOrd="0" destOrd="0" presId="urn:microsoft.com/office/officeart/2005/8/layout/lProcess2"/>
    <dgm:cxn modelId="{E64D61A1-DA58-4A8B-B3DA-E5478B2549EA}" type="presOf" srcId="{69A3D689-4A02-4AF8-8879-94003FDCBF6E}" destId="{4AA4D507-3F90-41E2-86C8-E6C80C15AFDF}" srcOrd="0" destOrd="0" presId="urn:microsoft.com/office/officeart/2005/8/layout/lProcess2"/>
    <dgm:cxn modelId="{8A0FDC06-0D12-41F0-AE1A-1A942D4AE5BB}" type="presOf" srcId="{71215532-B7A9-4567-8057-73B91CC78BFF}" destId="{881F0EAC-E9FB-40A6-9CFB-F82B09B1CB8A}" srcOrd="0" destOrd="0" presId="urn:microsoft.com/office/officeart/2005/8/layout/lProcess2"/>
    <dgm:cxn modelId="{0C5FE7A3-116A-4CF8-8F99-BE8D577CEFDB}" srcId="{69A3D689-4A02-4AF8-8879-94003FDCBF6E}" destId="{5E3233D0-D4A0-47CA-9F59-92022376EFE6}" srcOrd="0" destOrd="0" parTransId="{3A31BB83-A9CE-4601-B22A-7DD72338C3A8}" sibTransId="{F6410580-932F-4EFC-A30B-88DBF2EA45D4}"/>
    <dgm:cxn modelId="{2E3B68F1-1519-4F2B-9F6D-EB6687547395}" srcId="{69A3D689-4A02-4AF8-8879-94003FDCBF6E}" destId="{3667C5AA-227A-4393-9319-7D04DA5C6EC9}" srcOrd="1" destOrd="0" parTransId="{4A783CE1-EB98-4973-B3D7-E62F5BCD4E3C}" sibTransId="{FF15AA47-47E3-479C-A14C-3EB53FAB8BEC}"/>
    <dgm:cxn modelId="{905DE919-C944-4BCE-863E-01E429A2754C}" type="presParOf" srcId="{4AA4D507-3F90-41E2-86C8-E6C80C15AFDF}" destId="{FA7C3007-94E6-4603-AF7E-EFEFFAD46A96}" srcOrd="0" destOrd="0" presId="urn:microsoft.com/office/officeart/2005/8/layout/lProcess2"/>
    <dgm:cxn modelId="{AE522454-3137-477F-937B-0B4B41872BD0}" type="presParOf" srcId="{FA7C3007-94E6-4603-AF7E-EFEFFAD46A96}" destId="{17DDFA61-A4C3-4353-8F6E-B6FDCD7DD59F}" srcOrd="0" destOrd="0" presId="urn:microsoft.com/office/officeart/2005/8/layout/lProcess2"/>
    <dgm:cxn modelId="{746D7C0F-867A-4915-8148-853980B23361}" type="presParOf" srcId="{FA7C3007-94E6-4603-AF7E-EFEFFAD46A96}" destId="{F7FDBA6D-F10F-4DAA-B905-877653D65635}" srcOrd="1" destOrd="0" presId="urn:microsoft.com/office/officeart/2005/8/layout/lProcess2"/>
    <dgm:cxn modelId="{B4A698F6-EC55-404F-B209-AB96E371639B}" type="presParOf" srcId="{FA7C3007-94E6-4603-AF7E-EFEFFAD46A96}" destId="{CDA86A3F-DFCA-41F9-9DE2-BB17925582ED}" srcOrd="2" destOrd="0" presId="urn:microsoft.com/office/officeart/2005/8/layout/lProcess2"/>
    <dgm:cxn modelId="{6090AAA6-3D9F-4603-A2AB-EDD0BFA08CE8}" type="presParOf" srcId="{CDA86A3F-DFCA-41F9-9DE2-BB17925582ED}" destId="{36A99AC4-B0F0-430D-AACE-43C0BCA8DE2A}" srcOrd="0" destOrd="0" presId="urn:microsoft.com/office/officeart/2005/8/layout/lProcess2"/>
    <dgm:cxn modelId="{A5F23897-7A18-47D7-B8D5-7B8EE3A3E6C2}" type="presParOf" srcId="{36A99AC4-B0F0-430D-AACE-43C0BCA8DE2A}" destId="{3BFCD4E7-8537-49C7-AE4A-E1CEA6BAFCDA}" srcOrd="0" destOrd="0" presId="urn:microsoft.com/office/officeart/2005/8/layout/lProcess2"/>
    <dgm:cxn modelId="{BC416C12-A80E-43C1-8A62-F78D2B0A860E}" type="presParOf" srcId="{4AA4D507-3F90-41E2-86C8-E6C80C15AFDF}" destId="{DD32DDC5-4F71-417E-9A35-DC7BAC52648E}" srcOrd="1" destOrd="0" presId="urn:microsoft.com/office/officeart/2005/8/layout/lProcess2"/>
    <dgm:cxn modelId="{1B2B1ACC-01E0-4AB3-998F-4B88ACD9CD91}" type="presParOf" srcId="{4AA4D507-3F90-41E2-86C8-E6C80C15AFDF}" destId="{C155EEF5-BB6F-47CB-909F-633CC7700B75}" srcOrd="2" destOrd="0" presId="urn:microsoft.com/office/officeart/2005/8/layout/lProcess2"/>
    <dgm:cxn modelId="{EBEEBF71-9CE7-4ADB-AC8E-CC6D4C47746B}" type="presParOf" srcId="{C155EEF5-BB6F-47CB-909F-633CC7700B75}" destId="{C3DC51A0-F909-414E-B696-C3390FE40C02}" srcOrd="0" destOrd="0" presId="urn:microsoft.com/office/officeart/2005/8/layout/lProcess2"/>
    <dgm:cxn modelId="{B375FA2B-27AD-4174-B7C9-1705A76E483E}" type="presParOf" srcId="{C155EEF5-BB6F-47CB-909F-633CC7700B75}" destId="{53B7EC1F-AC48-47EA-B4C4-6FE4712508FB}" srcOrd="1" destOrd="0" presId="urn:microsoft.com/office/officeart/2005/8/layout/lProcess2"/>
    <dgm:cxn modelId="{2AC20858-1226-4A5A-AB47-E9DB707637CF}" type="presParOf" srcId="{C155EEF5-BB6F-47CB-909F-633CC7700B75}" destId="{F41BFA83-DEE3-4D49-B5C4-9AB69065DA53}" srcOrd="2" destOrd="0" presId="urn:microsoft.com/office/officeart/2005/8/layout/lProcess2"/>
    <dgm:cxn modelId="{5D613C24-2AC3-4E6D-967D-850CDC4D28CF}" type="presParOf" srcId="{F41BFA83-DEE3-4D49-B5C4-9AB69065DA53}" destId="{D9728F1D-4454-40DC-8D95-72EE048F611E}" srcOrd="0" destOrd="0" presId="urn:microsoft.com/office/officeart/2005/8/layout/lProcess2"/>
    <dgm:cxn modelId="{B78B9723-D4F3-480A-8390-4373917493F2}" type="presParOf" srcId="{D9728F1D-4454-40DC-8D95-72EE048F611E}" destId="{881F0EAC-E9FB-40A6-9CFB-F82B09B1CB8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293FED-A9C1-493F-ACA9-D0361DF00869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BDF6D-F6DB-4ACF-9DD3-194C7F8152D2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受試者間設計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67950" y="516132"/>
        <a:ext cx="1592793" cy="1592793"/>
      </dsp:txXfrm>
    </dsp:sp>
    <dsp:sp modelId="{0824C4C1-0115-4EF0-BCF7-595A3645A0BF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受試者內設計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8855" y="516132"/>
        <a:ext cx="1592793" cy="1592793"/>
      </dsp:txXfrm>
    </dsp:sp>
    <dsp:sp modelId="{BBD9344D-5C0A-4409-8F75-E2EF8D1EC36C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 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67950" y="2417036"/>
        <a:ext cx="1592793" cy="1592793"/>
      </dsp:txXfrm>
    </dsp:sp>
    <dsp:sp modelId="{42B692B1-ECE3-4E47-ABF6-6A7D4A798028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準實驗設計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8855" y="2417036"/>
        <a:ext cx="1592793" cy="159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DFA61-A4C3-4353-8F6E-B6FDCD7DD59F}">
      <dsp:nvSpPr>
        <dsp:cNvPr id="0" name=""/>
        <dsp:cNvSpPr/>
      </dsp:nvSpPr>
      <dsp:spPr>
        <a:xfrm>
          <a:off x="4118" y="0"/>
          <a:ext cx="3962102" cy="452596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實驗組</a:t>
          </a:r>
          <a:endParaRPr lang="zh-TW" altLang="en-US" sz="4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118" y="0"/>
        <a:ext cx="3962102" cy="1357788"/>
      </dsp:txXfrm>
    </dsp:sp>
    <dsp:sp modelId="{3BFCD4E7-8537-49C7-AE4A-E1CEA6BAFCDA}">
      <dsp:nvSpPr>
        <dsp:cNvPr id="0" name=""/>
        <dsp:cNvSpPr/>
      </dsp:nvSpPr>
      <dsp:spPr>
        <a:xfrm>
          <a:off x="400329" y="1357788"/>
          <a:ext cx="3169681" cy="2941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20" tIns="81915" rIns="10922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有加入實驗操弄的水準</a:t>
          </a:r>
          <a:r>
            <a:rPr lang="en-US" altLang="zh-TW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組別</a:t>
          </a:r>
          <a:endParaRPr lang="zh-TW" altLang="en-US" sz="43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6494" y="1443953"/>
        <a:ext cx="2997351" cy="2769545"/>
      </dsp:txXfrm>
    </dsp:sp>
    <dsp:sp modelId="{C3DC51A0-F909-414E-B696-C3390FE40C02}">
      <dsp:nvSpPr>
        <dsp:cNvPr id="0" name=""/>
        <dsp:cNvSpPr/>
      </dsp:nvSpPr>
      <dsp:spPr>
        <a:xfrm>
          <a:off x="4263378" y="0"/>
          <a:ext cx="3962102" cy="452596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控制組</a:t>
          </a:r>
          <a:endParaRPr lang="zh-TW" altLang="en-US" sz="4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3378" y="0"/>
        <a:ext cx="3962102" cy="1357788"/>
      </dsp:txXfrm>
    </dsp:sp>
    <dsp:sp modelId="{881F0EAC-E9FB-40A6-9CFB-F82B09B1CB8A}">
      <dsp:nvSpPr>
        <dsp:cNvPr id="0" name=""/>
        <dsp:cNvSpPr/>
      </dsp:nvSpPr>
      <dsp:spPr>
        <a:xfrm>
          <a:off x="4659589" y="1357788"/>
          <a:ext cx="3169681" cy="2941875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20" tIns="81915" rIns="10922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無加入實驗操弄的水準</a:t>
          </a:r>
          <a:r>
            <a:rPr lang="en-US" altLang="zh-TW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4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組別</a:t>
          </a:r>
          <a:endParaRPr lang="zh-TW" altLang="en-US" sz="43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45754" y="1443953"/>
        <a:ext cx="2997351" cy="2769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4/19/2018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809838" y="2345223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為了更高、更快、更強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</a:t>
            </a:r>
            <a:r>
              <a:rPr lang="zh-TW" altLang="en-US" dirty="0" smtClean="0"/>
              <a:t>實驗設</a:t>
            </a:r>
            <a:r>
              <a:rPr lang="zh-TW" altLang="en-US" dirty="0"/>
              <a:t>計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547667" y="3857394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郭哲</a:t>
            </a:r>
            <a:r>
              <a:rPr lang="zh-TW" altLang="en-US" dirty="0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受試者內設計</a:t>
            </a:r>
            <a:r>
              <a:rPr lang="en-US" altLang="zh-TW" dirty="0" smtClean="0"/>
              <a:t>-</a:t>
            </a:r>
            <a:r>
              <a:rPr lang="zh-TW" altLang="en-US" u="sng" dirty="0" smtClean="0"/>
              <a:t>平衡時序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28599" y="1329170"/>
            <a:ext cx="8656983" cy="111055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200" dirty="0" smtClean="0"/>
              <a:t>又稱「相依樣本設計」</a:t>
            </a:r>
            <a:r>
              <a:rPr lang="zh-TW" altLang="en-US" sz="2200" dirty="0"/>
              <a:t>、</a:t>
            </a:r>
            <a:r>
              <a:rPr lang="zh-TW" altLang="en-US" sz="2200" dirty="0" smtClean="0"/>
              <a:t>「重複量數設計」、「隨機區組化設計」</a:t>
            </a:r>
            <a:endParaRPr lang="en-US" altLang="zh-TW" sz="2200" dirty="0" smtClean="0"/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200" dirty="0" smtClean="0"/>
              <a:t>每一位實驗參與者需要接受所有的實驗情境操作</a:t>
            </a:r>
            <a:endParaRPr lang="zh-TW" altLang="en-US" sz="2200" dirty="0"/>
          </a:p>
        </p:txBody>
      </p:sp>
      <p:sp>
        <p:nvSpPr>
          <p:cNvPr id="4" name="矩形 3"/>
          <p:cNvSpPr/>
          <p:nvPr/>
        </p:nvSpPr>
        <p:spPr>
          <a:xfrm>
            <a:off x="-16525" y="6308719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 flipH="1">
            <a:off x="218661" y="2531009"/>
            <a:ext cx="487017" cy="360527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56791" y="2531009"/>
            <a:ext cx="5357191" cy="36052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未使用時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運動興趣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運動興趣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興趣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興趣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其他個別差異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其他個別差異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未使用時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16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練習效果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練習效果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疲勞效果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疲勞效果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其他時序效果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其他時序效果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805070" y="2531009"/>
            <a:ext cx="1272208" cy="360527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個別差異恆定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因兩實驗情境為同一群人，不會有情境的差異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7593495" y="3947540"/>
            <a:ext cx="695739" cy="853366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8289235" y="2496877"/>
            <a:ext cx="705678" cy="3639408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運動態度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3925957" y="2508971"/>
            <a:ext cx="1570382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平衡時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序</a:t>
            </a:r>
          </a:p>
        </p:txBody>
      </p:sp>
    </p:spTree>
    <p:extLst>
      <p:ext uri="{BB962C8B-B14F-4D97-AF65-F5344CB8AC3E}">
        <p14:creationId xmlns:p14="http://schemas.microsoft.com/office/powerpoint/2010/main" val="1217948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受試者內設計</a:t>
            </a:r>
            <a:r>
              <a:rPr lang="en-US" altLang="zh-TW" dirty="0" smtClean="0"/>
              <a:t>-</a:t>
            </a:r>
            <a:r>
              <a:rPr lang="zh-TW" altLang="en-US" u="sng" dirty="0" smtClean="0"/>
              <a:t>平衡時序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19022"/>
              </p:ext>
            </p:extLst>
          </p:nvPr>
        </p:nvGraphicFramePr>
        <p:xfrm>
          <a:off x="208721" y="1616975"/>
          <a:ext cx="8656640" cy="45751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4160">
                  <a:extLst>
                    <a:ext uri="{9D8B030D-6E8A-4147-A177-3AD203B41FA5}">
                      <a16:colId xmlns:a16="http://schemas.microsoft.com/office/drawing/2014/main" val="321889489"/>
                    </a:ext>
                  </a:extLst>
                </a:gridCol>
                <a:gridCol w="2164160">
                  <a:extLst>
                    <a:ext uri="{9D8B030D-6E8A-4147-A177-3AD203B41FA5}">
                      <a16:colId xmlns:a16="http://schemas.microsoft.com/office/drawing/2014/main" val="1254906751"/>
                    </a:ext>
                  </a:extLst>
                </a:gridCol>
                <a:gridCol w="2164160">
                  <a:extLst>
                    <a:ext uri="{9D8B030D-6E8A-4147-A177-3AD203B41FA5}">
                      <a16:colId xmlns:a16="http://schemas.microsoft.com/office/drawing/2014/main" val="2811152373"/>
                    </a:ext>
                  </a:extLst>
                </a:gridCol>
                <a:gridCol w="2164160">
                  <a:extLst>
                    <a:ext uri="{9D8B030D-6E8A-4147-A177-3AD203B41FA5}">
                      <a16:colId xmlns:a16="http://schemas.microsoft.com/office/drawing/2014/main" val="1610928826"/>
                    </a:ext>
                  </a:extLst>
                </a:gridCol>
              </a:tblGrid>
              <a:tr h="653586"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時序一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時序二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時序三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49626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排列組合</a:t>
                      </a: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298502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排列組合</a:t>
                      </a:r>
                      <a:r>
                        <a:rPr kumimoji="0" lang="en-US" altLang="zh-T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endParaRPr kumimoji="0" lang="zh-TW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544589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排列組合</a:t>
                      </a:r>
                      <a:r>
                        <a:rPr kumimoji="0" lang="en-US" altLang="zh-T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endParaRPr kumimoji="0" lang="zh-TW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572337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排列組合</a:t>
                      </a:r>
                      <a:r>
                        <a:rPr kumimoji="0" lang="en-US" altLang="zh-T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</a:t>
                      </a:r>
                      <a:endParaRPr kumimoji="0" lang="zh-TW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27424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排列組合</a:t>
                      </a:r>
                      <a:r>
                        <a:rPr kumimoji="0" lang="en-US" altLang="zh-T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</a:t>
                      </a:r>
                      <a:endParaRPr kumimoji="0" lang="zh-TW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784198"/>
                  </a:ext>
                </a:extLst>
              </a:tr>
              <a:tr h="653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排列組合</a:t>
                      </a:r>
                      <a:r>
                        <a:rPr kumimoji="0" lang="en-US" altLang="zh-TW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</a:t>
                      </a:r>
                      <a:endParaRPr kumimoji="0" lang="zh-TW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962191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-16525" y="6308719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3118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【Cold &amp; Lonely】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我們常說「空虛寂寞覺得冷」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研究者想了解究竟人被接納或被冷落會不會影響身體的知覺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113249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探討不同的人際互動狀態，是否會影響個人對外在溫度的判斷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1562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受試者內設計</a:t>
            </a:r>
            <a:r>
              <a:rPr lang="en-US" altLang="zh-TW" dirty="0" smtClean="0"/>
              <a:t>-</a:t>
            </a:r>
            <a:r>
              <a:rPr lang="zh-TW" altLang="en-US" u="sng" dirty="0" smtClean="0"/>
              <a:t>平衡時序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28599" y="1329170"/>
            <a:ext cx="8656983" cy="111055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endParaRPr lang="zh-TW" altLang="en-US" sz="2200" dirty="0"/>
          </a:p>
        </p:txBody>
      </p:sp>
      <p:sp>
        <p:nvSpPr>
          <p:cNvPr id="5" name="矩形 4"/>
          <p:cNvSpPr/>
          <p:nvPr/>
        </p:nvSpPr>
        <p:spPr>
          <a:xfrm flipH="1">
            <a:off x="218661" y="2531009"/>
            <a:ext cx="487017" cy="360527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56791" y="2531009"/>
            <a:ext cx="5595731" cy="36052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被接納時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被冷落時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齡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被接納時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齡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被冷落時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獨立性特徵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接納時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獨立性特徵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冷落時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2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參與時間疲勞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接納時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參與時間疲勞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冷落時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自身身體變化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接納時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自身身體變化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冷落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805070" y="2531009"/>
            <a:ext cx="1272208" cy="360527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個別差異恆定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因兩實驗情境為同一群人，不會有情境的差異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7593495" y="3947540"/>
            <a:ext cx="695739" cy="853366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8289235" y="2496877"/>
            <a:ext cx="705678" cy="3639408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空間溫度判斷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3925957" y="2508971"/>
            <a:ext cx="1570382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平衡時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序</a:t>
            </a:r>
          </a:p>
        </p:txBody>
      </p:sp>
    </p:spTree>
    <p:extLst>
      <p:ext uri="{BB962C8B-B14F-4D97-AF65-F5344CB8AC3E}">
        <p14:creationId xmlns:p14="http://schemas.microsoft.com/office/powerpoint/2010/main" val="126661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受試者間與受試者內設計的異同</a:t>
            </a:r>
            <a:endParaRPr lang="en-US" altLang="zh-TW" dirty="0" smtClean="0"/>
          </a:p>
          <a:p>
            <a:r>
              <a:rPr lang="zh-TW" altLang="en-US" dirty="0" smtClean="0"/>
              <a:t>隨機分派的重要性</a:t>
            </a:r>
            <a:endParaRPr lang="en-US" altLang="zh-TW" dirty="0" smtClean="0"/>
          </a:p>
          <a:p>
            <a:r>
              <a:rPr lang="zh-TW" altLang="en-US" dirty="0" smtClean="0"/>
              <a:t>平衡時序的重要</a:t>
            </a:r>
            <a:r>
              <a:rPr lang="zh-TW" altLang="en-US" dirty="0"/>
              <a:t>性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4010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90471" y="2656448"/>
            <a:ext cx="7695282" cy="57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所以你剛剛究竟想了幾次白熊？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09740" y="5242171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白熊效應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(by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 smtClean="0">
                <a:solidFill>
                  <a:schemeClr val="bg1"/>
                </a:solidFill>
              </a:rPr>
              <a:t>Daniel </a:t>
            </a:r>
            <a:r>
              <a:rPr lang="en-US" altLang="zh-TW" sz="2400" dirty="0">
                <a:solidFill>
                  <a:schemeClr val="bg1"/>
                </a:solidFill>
              </a:rPr>
              <a:t>M. Wegner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206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809740" y="1632717"/>
            <a:ext cx="76952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現在，讓我們花五分鐘的時間來想事情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>
              <a:lnSpc>
                <a:spcPct val="150000"/>
              </a:lnSpc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09740" y="3343797"/>
            <a:ext cx="7695282" cy="174009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在這五分鐘裡，請你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妳專心地想，你想要想什麼就想什麼，但絕對不能想</a:t>
            </a:r>
            <a:r>
              <a:rPr lang="zh-TW" altLang="en-US" sz="5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「白熊」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0" name="Picture 2" descr="「白熊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32" b="89889" l="10000" r="96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699" y="3919333"/>
            <a:ext cx="2170323" cy="274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3128791" y="6488668"/>
            <a:ext cx="4879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圖片來源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/>
              <a:t>https://www.niusnews.com/=P2s7ju65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9487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實驗設計的類型</a:t>
            </a:r>
            <a:endParaRPr lang="en-US" altLang="zh-TW" dirty="0" smtClean="0"/>
          </a:p>
          <a:p>
            <a:r>
              <a:rPr lang="zh-TW" altLang="en-US" dirty="0" smtClean="0"/>
              <a:t>實驗中的控制</a:t>
            </a:r>
            <a:endParaRPr lang="en-US" altLang="zh-TW" dirty="0" smtClean="0"/>
          </a:p>
          <a:p>
            <a:r>
              <a:rPr lang="zh-TW" altLang="en-US" dirty="0" smtClean="0"/>
              <a:t>受試者間設計</a:t>
            </a:r>
            <a:endParaRPr lang="en-US" altLang="zh-TW" dirty="0" smtClean="0"/>
          </a:p>
          <a:p>
            <a:r>
              <a:rPr lang="zh-TW" altLang="en-US" dirty="0" smtClean="0"/>
              <a:t>受試者內設計</a:t>
            </a:r>
            <a:endParaRPr lang="en-US" altLang="zh-TW" dirty="0" smtClean="0"/>
          </a:p>
          <a:p>
            <a:r>
              <a:rPr lang="zh-TW" altLang="en-US" dirty="0" smtClean="0"/>
              <a:t>重點摘</a:t>
            </a:r>
            <a:r>
              <a:rPr lang="zh-TW" altLang="en-US" dirty="0"/>
              <a:t>述</a:t>
            </a: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實驗設計</a:t>
            </a:r>
            <a:r>
              <a:rPr lang="zh-TW" altLang="en-US" dirty="0"/>
              <a:t>的類型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9209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矩形 3"/>
          <p:cNvSpPr/>
          <p:nvPr/>
        </p:nvSpPr>
        <p:spPr>
          <a:xfrm>
            <a:off x="-16525" y="5875074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實驗中的控制這件事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171733"/>
              </p:ext>
            </p:extLst>
          </p:nvPr>
        </p:nvGraphicFramePr>
        <p:xfrm>
          <a:off x="457200" y="196794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內容版面配置區 2"/>
          <p:cNvSpPr txBox="1">
            <a:spLocks/>
          </p:cNvSpPr>
          <p:nvPr/>
        </p:nvSpPr>
        <p:spPr>
          <a:xfrm>
            <a:off x="457200" y="1282149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 smtClean="0"/>
              <a:t>在實驗中加入控制組的重要性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7434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受試者間設計</a:t>
            </a:r>
            <a:r>
              <a:rPr lang="en-US" altLang="zh-TW" dirty="0" smtClean="0"/>
              <a:t>-</a:t>
            </a:r>
            <a:r>
              <a:rPr lang="zh-TW" altLang="en-US" u="sng" dirty="0" smtClean="0"/>
              <a:t>隨機</a:t>
            </a:r>
            <a:r>
              <a:rPr lang="zh-TW" altLang="en-US" dirty="0" smtClean="0"/>
              <a:t>分派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111055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又稱「獨立樣本設計」或「完全隨機化設計」</a:t>
            </a:r>
            <a:endParaRPr lang="en-US" altLang="zh-TW" sz="2400" dirty="0" smtClean="0"/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TW" altLang="en-US" sz="2400" dirty="0" smtClean="0"/>
              <a:t>以</a:t>
            </a:r>
            <a:r>
              <a:rPr lang="zh-TW" altLang="en-US" sz="2400" u="sng" dirty="0" smtClean="0"/>
              <a:t>隨機分派</a:t>
            </a:r>
            <a:r>
              <a:rPr lang="zh-TW" altLang="en-US" sz="2400" dirty="0" smtClean="0"/>
              <a:t>方式將每位受試者分派到其中一種實驗情境。</a:t>
            </a:r>
            <a:endParaRPr lang="zh-TW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-16525" y="6308719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98374" y="2882535"/>
            <a:ext cx="3637722" cy="636104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63487" y="3862851"/>
            <a:ext cx="5337313" cy="227343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性別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未使用組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運動興趣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運動興趣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興趣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興趣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未使用組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其他混淆變項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其他混淆變項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2932044" y="3633594"/>
            <a:ext cx="1570382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隨機分派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6520069" y="4494445"/>
            <a:ext cx="978408" cy="853366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7603435" y="3863507"/>
            <a:ext cx="705678" cy="2273434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運動態度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著名的吊橋效應實驗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我們常說「因為一時氣氛美」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研究者想了解究竟人對他人的心動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好感究竟會不會受到外在環境的影響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探討外在環境的改變，是否會對他人好感度產生影響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16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受試者間設計</a:t>
            </a:r>
            <a:r>
              <a:rPr lang="en-US" altLang="zh-TW" dirty="0" smtClean="0"/>
              <a:t>-</a:t>
            </a:r>
            <a:r>
              <a:rPr lang="zh-TW" altLang="en-US" u="sng" dirty="0" smtClean="0"/>
              <a:t>隨機</a:t>
            </a:r>
            <a:r>
              <a:rPr lang="zh-TW" altLang="en-US" dirty="0" smtClean="0"/>
              <a:t>分派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908314" y="2127161"/>
            <a:ext cx="3637722" cy="636104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73427" y="3107477"/>
            <a:ext cx="5337313" cy="227343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齡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吊橋組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齡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穩橋組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感情狀態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吊橋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感情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狀態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穩橋組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狀態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吊橋組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狀態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穩橋組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2941984" y="2878220"/>
            <a:ext cx="1570382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隨機分派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6530009" y="3739071"/>
            <a:ext cx="978408" cy="853366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7613375" y="3108133"/>
            <a:ext cx="705678" cy="2273434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聯絡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行為</a:t>
            </a:r>
          </a:p>
        </p:txBody>
      </p:sp>
    </p:spTree>
    <p:extLst>
      <p:ext uri="{BB962C8B-B14F-4D97-AF65-F5344CB8AC3E}">
        <p14:creationId xmlns:p14="http://schemas.microsoft.com/office/powerpoint/2010/main" val="3819331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吊橋實驗解析</a:t>
            </a:r>
            <a:endParaRPr lang="zh-TW" altLang="en-US" dirty="0"/>
          </a:p>
        </p:txBody>
      </p:sp>
      <p:pic>
        <p:nvPicPr>
          <p:cNvPr id="1028" name="Picture 4" descr="「吊橋實驗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2115"/>
            <a:ext cx="4676948" cy="515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1.bp.blogspot.com/-uyp7_k5beJQ/Vnq6zeghdQI/AAAAAAAAAQs/5N3SDsnjoXY/s400/%25E6%259C%25AA%25E5%2591%25BD%25E5%2590%258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517" y="1292115"/>
            <a:ext cx="3017283" cy="512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0" y="6075352"/>
            <a:ext cx="54910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/>
              <a:t>圖片來源</a:t>
            </a:r>
            <a:r>
              <a:rPr lang="en-US" altLang="zh-TW" sz="1400" dirty="0" smtClean="0"/>
              <a:t>:</a:t>
            </a:r>
          </a:p>
          <a:p>
            <a:r>
              <a:rPr lang="en-US" altLang="zh-TW" sz="1400" dirty="0"/>
              <a:t>http://magazine.chinatimes.com/information/20170301001360-300802</a:t>
            </a:r>
            <a:r>
              <a:rPr lang="zh-TW" altLang="en-US" sz="1400" dirty="0" smtClean="0"/>
              <a:t> </a:t>
            </a:r>
            <a:endParaRPr lang="en-US" altLang="zh-TW" sz="1400" dirty="0" smtClean="0"/>
          </a:p>
          <a:p>
            <a:r>
              <a:rPr lang="en-US" altLang="zh-TW" sz="1400" dirty="0" smtClean="0"/>
              <a:t>http</a:t>
            </a:r>
            <a:r>
              <a:rPr lang="en-US" altLang="zh-TW" sz="1400" dirty="0"/>
              <a:t>://kmupsynews.blogspot.tw/2015/12/blog-post_90.html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35192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571</TotalTime>
  <Words>823</Words>
  <Application>Microsoft Office PowerPoint</Application>
  <PresentationFormat>如螢幕大小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課程名稱</vt:lpstr>
      <vt:lpstr>為了更高、更快、更強 -實驗設計(二)</vt:lpstr>
      <vt:lpstr>PowerPoint 簡報</vt:lpstr>
      <vt:lpstr>在開始之前…</vt:lpstr>
      <vt:lpstr>實驗設計的類型</vt:lpstr>
      <vt:lpstr>實驗中的控制這件事</vt:lpstr>
      <vt:lpstr>受試者間設計-隨機分派</vt:lpstr>
      <vt:lpstr>PowerPoint 簡報</vt:lpstr>
      <vt:lpstr>受試者間設計-隨機分派</vt:lpstr>
      <vt:lpstr>吊橋實驗解析</vt:lpstr>
      <vt:lpstr>受試者內設計-平衡時序</vt:lpstr>
      <vt:lpstr>受試者內設計-平衡時序</vt:lpstr>
      <vt:lpstr>PowerPoint 簡報</vt:lpstr>
      <vt:lpstr>受試者內設計-平衡時序</vt:lpstr>
      <vt:lpstr>重點摘述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53</cp:revision>
  <dcterms:created xsi:type="dcterms:W3CDTF">2017-11-07T02:54:43Z</dcterms:created>
  <dcterms:modified xsi:type="dcterms:W3CDTF">2018-04-19T15:18:58Z</dcterms:modified>
</cp:coreProperties>
</file>