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316" r:id="rId5"/>
    <p:sldId id="27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3" r:id="rId15"/>
    <p:sldId id="305" r:id="rId16"/>
    <p:sldId id="318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7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9900"/>
    <a:srgbClr val="33CC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4CCBB-09BD-4658-9E5B-ECA09EC15355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BA0F7-F1C4-41C7-8186-5533E51ADB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38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A0F7-F1C4-41C7-8186-5533E51ADBC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53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3E5C3-0962-4117-A52E-6B54D118C0D5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7106E3-4FB2-47FA-B9DA-0CA402FF67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0143C-5814-4BC0-A211-643890BBFD78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80B5FB-7F97-4513-953E-188D3A5E0B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81A84F-EAF1-4F0F-966E-A6B4F9DA1ED1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BF27D9-FA2D-453B-9B08-7D5184C562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2207E-BCD7-4568-BD4D-13B507683493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85501C-BE7C-4A2D-ABC7-A8F0EC08F3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E315D1-4E3D-47FC-BE7E-FFA7565E01B2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20DD8F-C30A-4EE2-9A30-B621E2F94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045E6-B5D8-40B0-83E4-510A4350D6EE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51ACCA-E3E3-40A2-BF9C-64F998965A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F7C1E-447A-4D53-A996-E100865878C0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A4AA2-F9A5-49D0-83A4-688E28B7B6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E6836B-838F-4EB9-A83D-711D6213B817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A003D1-8793-4A32-9F81-AD7AB42052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B8D0AB-C300-4FEA-BC69-04ABCEE61E6F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21665-EA18-4789-8753-8BA8592D58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4381F-BF59-466A-8826-9B616CDAA181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AF7684-8B26-451A-9650-8B5AB01E96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C1EA3-43EC-4114-9A8F-2B2DD2742C7F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1FE640-523D-4AA6-B930-184AEEF04E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34F684B-5F53-452C-AF7D-9B6B4F1FA7CB}" type="datetime1">
              <a:rPr lang="en-US" altLang="zh-TW" smtClean="0"/>
              <a:t>5/30/2018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DD5D5E1B-5B72-46C2-AD70-F8136475E606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體育學原理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金湘斌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 smtClean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33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A7106E3-4FB2-47FA-B9DA-0CA402FF67C7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二、日文</a:t>
            </a:r>
            <a:r>
              <a:rPr lang="zh-TW" altLang="en-US" dirty="0"/>
              <a:t>的「體力」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根據日本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體力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局界定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說法：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「本案所謂體力，略採廣義的綜合概念，係指型態、精神及機能等三方面的能力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。形態方面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指肌肉、骨骼、或身高、體重、胸圍等，有如一般所謂的體格；精神方面則泛指智、情、意等的能力；機能方面，是指作業能力或適應能力。」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二次大戰後，日本之體力論述，有消極的抵抗疾病及積極的行動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能力。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年，日本運動生理學家豬飼道夫，提出體力區分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行動體力與防衛體力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的論述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行動體力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：形態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上的體格、機能上的肌力、敏捷性、耐力、瞬發力、平衡、柔軟性及協調性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等；「防衛體力」：對物理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化學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生物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生理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等干擾的抵抗力而言。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9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二、日文</a:t>
            </a:r>
            <a:r>
              <a:rPr lang="zh-TW" altLang="en-US" dirty="0"/>
              <a:t>的「體力」</a:t>
            </a:r>
          </a:p>
        </p:txBody>
      </p:sp>
      <p:pic>
        <p:nvPicPr>
          <p:cNvPr id="65" name="內容版面配置區 6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442" y="1353065"/>
            <a:ext cx="6551115" cy="452596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6" name="矩形 65"/>
          <p:cNvSpPr/>
          <p:nvPr/>
        </p:nvSpPr>
        <p:spPr>
          <a:xfrm>
            <a:off x="1214882" y="5879028"/>
            <a:ext cx="6994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二：日本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之體力結構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來源：許義雄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(2017)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。現代體育學原理下冊。新北市：揚智文化。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8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三、華文</a:t>
            </a:r>
            <a:r>
              <a:rPr lang="zh-TW" altLang="en-US" dirty="0"/>
              <a:t>的「體力」與「國力」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「體力」就是「國力」，是國人耳熟能詳的概念。意指身體強壯，體力充沛，人人健康，不只有利個人事業發展，有助於社會和諧進步，更能促進國家興盛，經濟永續發展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華語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「體力」乙詞，應為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年，嚴復於「原強」乙文中，最先創用，雖與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今日「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fitness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意涵不盡相同，卻是引自英國斯賓賽所提一國盛衰強弱之道的教育論述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2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三、華文</a:t>
            </a:r>
            <a:r>
              <a:rPr lang="zh-TW" altLang="en-US" dirty="0"/>
              <a:t>的「體力」與「國力」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臺灣對體適能用語的關心，應是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年代初期，國立臺灣師範大學體育學系的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體育研究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及相關刊物之專文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論述。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惟因初步引進，仍以美國及日本的詮釋為主，多屬基礎概念之傳播，並未有深入研究或建構創新理論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，盱衡國際趨勢，發現國內青少年體適能水準，無法與先進國家之水準相抗衡，開始大力推展學生體適能之增進，並擴及全民健康體適能之推行。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7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臺灣於日治時期曾有不同的體力檢測，並訂有體力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標準。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年臺灣光復，學校接踵改制，部份師範學校於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年起，即於入學考試時加考體能測驗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年代起，政府機關開始注意學生體適能之發展，或於小學畢業加考體能測驗，或於初高中入學試辦體能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檢定。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年代，臺灣體育學界，興起體適能概念之正名，成立自發性之研究委員會，研訂體育獎章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制度。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年代，體適能之推展工作，從實驗研究邁入實際實施，頒佈「臺灣省中小學校學生體能測驗手冊」，通令全面施測，績效顯著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3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年代，教育部著手體育獎章測驗項目之編製，公布「教育部國民獎章測驗手冊」，制訂金、銀、銅牌之測驗成績標準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年代起，提升國民體適能列為政府體育重要政策，推出提升學生體適能中程計畫（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計畫，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等專案計畫，藉以達成推展體適能之預期目的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7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851189" cy="4525959"/>
          </a:xfrm>
        </p:spPr>
        <p:txBody>
          <a:bodyPr/>
          <a:lstStyle/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年代起，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推動「學生每週在校運動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分鐘方案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」，簡稱「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SH150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方案」，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，為培育學生運動知能，激發學生運動動機與興趣，養成規律運動習慣，奠定終身參與身體活動的能力與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態度。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24" y="1600196"/>
            <a:ext cx="382647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860324" y="6115129"/>
            <a:ext cx="536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圖三：體適能宣導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運動健康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http://www.fitness.org.tw/msgdesc.php?id=574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2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入學考試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測驗：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年代後期，國民政府遷臺過後，師範學校改制，部份入學考試，加考體能。如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年，臺灣省立屏東師範學校每年入學考試加考體能測驗：男生一百公尺跑，女生五十公尺跑，男女生急行跳遠、推鉛球、及引體向上等項。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年，臺北市教育局試辦中學入學體能測驗，其項目為：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公尺跑、壘球擲遠、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公尺跑、立定跳遠、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磅鉛球推遠等。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8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一、入學考試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測驗：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臺灣省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政府於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年，指定臺南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師範學校及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臺北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師範學校，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負責辦理四十二學年度（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）應屆國校畢業生體能測驗，約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25,000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名學生受測。測驗項目為：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五十公尺跑，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立定跳遠，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壘球擲遠，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俯臥撐雙臂屈伸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年，教育部為提倡國校學童智育、德育與體育並重，消除惡性補習，由中等教育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司及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國民體育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委員會，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邀請體育教師研訂「初中入學考試體育測驗辦法」，項目包含急行跳遠及壘球擲遠兩項，殘障及疾病學生經公立醫院證明者可免參加，後因輿論反應等因素而未實施。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3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二、青少年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體適能研究發展委員會的成立：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日，中國青年反共救國團成立青少年體能適應研究發展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委員會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，目的在研究我國青少年體能發展有關問題，以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加強臺灣青少年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之體能適應情形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年體育獎章測驗之應用（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JCR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測驗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年中國青年反共救國團，曾編製體育獎章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測驗，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區分青年、健兒、武士、英雄及青年救國等五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級。不過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因部份標準訂得不適當，如游泳標準訂得太高，田徑訂得太低，影響到獎章測驗之實施，而停辦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7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體</a:t>
            </a:r>
            <a:r>
              <a:rPr lang="zh-TW" altLang="en-US" dirty="0">
                <a:solidFill>
                  <a:srgbClr val="C00000"/>
                </a:solidFill>
              </a:rPr>
              <a:t>適</a:t>
            </a:r>
            <a:r>
              <a:rPr lang="zh-TW" altLang="en-US" dirty="0" smtClean="0">
                <a:solidFill>
                  <a:srgbClr val="C00000"/>
                </a:solidFill>
              </a:rPr>
              <a:t>能（上）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algn="just"/>
            <a:r>
              <a:rPr lang="zh-TW" altLang="en-US" dirty="0" smtClean="0">
                <a:solidFill>
                  <a:srgbClr val="0000FF"/>
                </a:solidFill>
              </a:rPr>
              <a:t>第一部份：體</a:t>
            </a:r>
            <a:r>
              <a:rPr lang="zh-TW" altLang="en-US" dirty="0">
                <a:solidFill>
                  <a:srgbClr val="0000FF"/>
                </a:solidFill>
              </a:rPr>
              <a:t>適能</a:t>
            </a:r>
            <a:r>
              <a:rPr lang="zh-TW" altLang="en-US" dirty="0" smtClean="0">
                <a:solidFill>
                  <a:srgbClr val="0000FF"/>
                </a:solidFill>
              </a:rPr>
              <a:t>的定義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>
                <a:solidFill>
                  <a:schemeClr val="tx1"/>
                </a:solidFill>
              </a:rPr>
              <a:t>一、「體適能」譯自英文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>
                <a:solidFill>
                  <a:schemeClr val="tx1"/>
                </a:solidFill>
              </a:rPr>
              <a:t>二、日文的「體力</a:t>
            </a:r>
            <a:r>
              <a:rPr lang="zh-TW" altLang="en-US" sz="2400" dirty="0" smtClean="0">
                <a:solidFill>
                  <a:schemeClr val="tx1"/>
                </a:solidFill>
              </a:rPr>
              <a:t>」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>
                <a:solidFill>
                  <a:schemeClr val="tx1"/>
                </a:solidFill>
              </a:rPr>
              <a:t>三、華文的「體力」與「國力」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dirty="0" smtClean="0">
                <a:solidFill>
                  <a:srgbClr val="0000FF"/>
                </a:solidFill>
              </a:rPr>
              <a:t>第二部分：體</a:t>
            </a:r>
            <a:r>
              <a:rPr lang="zh-TW" altLang="en-US" dirty="0">
                <a:solidFill>
                  <a:srgbClr val="0000FF"/>
                </a:solidFill>
              </a:rPr>
              <a:t>適能的</a:t>
            </a:r>
            <a:r>
              <a:rPr lang="zh-TW" altLang="en-US" dirty="0" smtClean="0">
                <a:solidFill>
                  <a:srgbClr val="0000FF"/>
                </a:solidFill>
              </a:rPr>
              <a:t>演變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 smtClean="0">
                <a:solidFill>
                  <a:schemeClr val="tx1"/>
                </a:solidFill>
              </a:rPr>
              <a:t>一、入學考試</a:t>
            </a:r>
            <a:r>
              <a:rPr lang="zh-TW" altLang="en-US" sz="2400" dirty="0">
                <a:solidFill>
                  <a:schemeClr val="tx1"/>
                </a:solidFill>
              </a:rPr>
              <a:t>體能</a:t>
            </a:r>
            <a:r>
              <a:rPr lang="zh-TW" altLang="en-US" sz="2400" dirty="0" smtClean="0">
                <a:solidFill>
                  <a:schemeClr val="tx1"/>
                </a:solidFill>
              </a:rPr>
              <a:t>測驗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>
                <a:solidFill>
                  <a:schemeClr val="tx1"/>
                </a:solidFill>
              </a:rPr>
              <a:t>二、青少年體適能研究發展委員會的</a:t>
            </a:r>
            <a:r>
              <a:rPr lang="zh-TW" altLang="en-US" sz="2400" dirty="0" smtClean="0">
                <a:solidFill>
                  <a:schemeClr val="tx1"/>
                </a:solidFill>
              </a:rPr>
              <a:t>成立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>
                <a:solidFill>
                  <a:schemeClr val="tx1"/>
                </a:solidFill>
              </a:rPr>
              <a:t>三、</a:t>
            </a:r>
            <a:r>
              <a:rPr lang="en-US" altLang="zh-TW" sz="2400" dirty="0">
                <a:solidFill>
                  <a:schemeClr val="tx1"/>
                </a:solidFill>
              </a:rPr>
              <a:t>1956</a:t>
            </a:r>
            <a:r>
              <a:rPr lang="zh-TW" altLang="en-US" sz="2400" dirty="0">
                <a:solidFill>
                  <a:schemeClr val="tx1"/>
                </a:solidFill>
              </a:rPr>
              <a:t>年體育獎章測驗之應用（</a:t>
            </a:r>
            <a:r>
              <a:rPr lang="en-US" altLang="zh-TW" sz="2400" dirty="0">
                <a:solidFill>
                  <a:schemeClr val="tx1"/>
                </a:solidFill>
              </a:rPr>
              <a:t>JCR</a:t>
            </a:r>
            <a:r>
              <a:rPr lang="zh-TW" altLang="en-US" sz="2400" dirty="0">
                <a:solidFill>
                  <a:schemeClr val="tx1"/>
                </a:solidFill>
              </a:rPr>
              <a:t>測驗）</a:t>
            </a:r>
          </a:p>
          <a:p>
            <a:pPr algn="just">
              <a:lnSpc>
                <a:spcPts val="2000"/>
              </a:lnSpc>
            </a:pPr>
            <a:r>
              <a:rPr lang="zh-TW" altLang="en-US" sz="2400" dirty="0">
                <a:solidFill>
                  <a:schemeClr val="tx1"/>
                </a:solidFill>
              </a:rPr>
              <a:t>四、從實驗研究到縣市實施體能</a:t>
            </a:r>
            <a:r>
              <a:rPr lang="zh-TW" altLang="en-US" sz="2400" dirty="0" smtClean="0">
                <a:solidFill>
                  <a:schemeClr val="tx1"/>
                </a:solidFill>
              </a:rPr>
              <a:t>檢定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 smtClean="0">
                <a:solidFill>
                  <a:schemeClr val="tx1"/>
                </a:solidFill>
              </a:rPr>
              <a:t>五</a:t>
            </a:r>
            <a:r>
              <a:rPr lang="zh-TW" altLang="en-US" sz="2400" dirty="0">
                <a:solidFill>
                  <a:schemeClr val="tx1"/>
                </a:solidFill>
              </a:rPr>
              <a:t>、教育部落實國民體能</a:t>
            </a:r>
            <a:r>
              <a:rPr lang="zh-TW" altLang="en-US" sz="2400" dirty="0" smtClean="0">
                <a:solidFill>
                  <a:schemeClr val="tx1"/>
                </a:solidFill>
              </a:rPr>
              <a:t>檢測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zh-TW" altLang="en-US" sz="2400" dirty="0">
                <a:solidFill>
                  <a:schemeClr val="tx1"/>
                </a:solidFill>
              </a:rPr>
              <a:t>六、全面推動體適能</a:t>
            </a:r>
            <a:r>
              <a:rPr lang="zh-TW" altLang="en-US" sz="2400" dirty="0" smtClean="0">
                <a:solidFill>
                  <a:schemeClr val="tx1"/>
                </a:solidFill>
              </a:rPr>
              <a:t>計畫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algn="just"/>
            <a:endParaRPr lang="en-US" altLang="zh-TW" sz="2400" dirty="0" smtClean="0">
              <a:solidFill>
                <a:srgbClr val="0000FF"/>
              </a:solidFill>
            </a:endParaRPr>
          </a:p>
          <a:p>
            <a:pPr algn="just"/>
            <a:endParaRPr lang="zh-TW" altLang="en-US" sz="2400" dirty="0">
              <a:solidFill>
                <a:srgbClr val="0000FF"/>
              </a:solidFill>
            </a:endParaRPr>
          </a:p>
          <a:p>
            <a:pPr algn="just"/>
            <a:endParaRPr lang="zh-TW" altLang="en-US" sz="2400" dirty="0">
              <a:solidFill>
                <a:srgbClr val="0000FF"/>
              </a:solidFill>
            </a:endParaRPr>
          </a:p>
          <a:p>
            <a:pPr algn="just"/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A7106E3-4FB2-47FA-B9DA-0CA402FF67C7}" type="slidenum"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年體育獎章測驗之應用（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JCR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測驗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賈智林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將其項目略作更改，提出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JCR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測驗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〔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）、引體向上（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 up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）、跑（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）測驗，簡稱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JCR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測驗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〕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。測驗結果，編制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量表，區分甲（優）、乙（良）、丙（中）、丁（劣）等四級給分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四、從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實驗研究到縣市實施體能檢定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臺灣省教育廳研商初中入學考試體能測驗，經多次實驗及各縣市自行演練，確定項目為：（一）仰臥起坐（男生）（二）前後滾翻（男生）（三）側翻（男生）（四）跳繩（男女生）（五）爬竿（男生）（六）前滾翻（女生）（七）低平均台（女生）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踢毽（女生）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。在通令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各縣市學校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實施後，發現頗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具成效。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7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219201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五、教育部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落實國民體能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檢測</a:t>
            </a: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教育部國民獎章測驗，於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月起委請國立臺灣師範大學體育學系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規劃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，區分三期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，於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月公布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教育部國民體育獎章測驗手冊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，分組及測驗項目如下：</a:t>
            </a: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表二：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年教育部國民體育獎章測驗組別及其項目</a:t>
            </a: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來源：許義雄 </a:t>
            </a: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</a:t>
            </a:r>
            <a:r>
              <a:rPr lang="zh-TW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。現代體育學原理下冊。新北市：揚智文化</a:t>
            </a:r>
            <a:r>
              <a:rPr lang="zh-TW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36844"/>
              </p:ext>
            </p:extLst>
          </p:nvPr>
        </p:nvGraphicFramePr>
        <p:xfrm>
          <a:off x="594670" y="3358613"/>
          <a:ext cx="8092130" cy="2918619"/>
        </p:xfrm>
        <a:graphic>
          <a:graphicData uri="http://schemas.openxmlformats.org/drawingml/2006/table">
            <a:tbl>
              <a:tblPr firstRow="1" firstCol="1" bandRow="1"/>
              <a:tblGrid>
                <a:gridCol w="2527341"/>
                <a:gridCol w="718786"/>
                <a:gridCol w="2527341"/>
                <a:gridCol w="2318662"/>
              </a:tblGrid>
              <a:tr h="26273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組別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（歲）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測驗項目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7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少年組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公尺、仰臥起坐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分鐘）、立定三次跳、壘球擲遠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公尺、仰臥起坐、立定三次跳、壘球擲遠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青年組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公尺、引體向上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立定三次跳、壘球擲遠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公尺、仰臥起坐（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分鐘）、立定跳遠、壘球擲遠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壯年組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曲折跑、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公尺、引體向上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立定三次跳、手球擲遠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曲折跑、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公尺、立定跳遠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仰臥起坐（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秒）、手球擲遠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中年組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曲折跑、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公尺、立定三次跳、手球擲遠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曲折跑、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公尺、立定跳遠、手球擲遠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忘年組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曲折跑、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2400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公尺、手球擲遠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曲折跑、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公尺、手球擲遠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4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713471"/>
            <a:ext cx="8229600" cy="4525959"/>
          </a:xfrm>
        </p:spPr>
        <p:txBody>
          <a:bodyPr/>
          <a:lstStyle/>
          <a:p>
            <a:pPr algn="just"/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教育部落實國民體能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檢測</a:t>
            </a: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全案送部後，因教育部長毛高文，熱中校園籃球聯賽，對國民體育獎章並不特別重視，導致國民體育獎章的推展工作，戛然而止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直至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年，教育部為獎勵體適能優異及規律運動學生，以台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(88)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體字第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88068467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號公布「體適能優異學生獎勵要點」後，臺灣的體能獎章制度，前後事隔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年，始告定案，雖測驗項目略有不同，等級區分標準，亦略有差異，惟其精神並無二致。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8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219201"/>
            <a:ext cx="4831492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六、全面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推動體適能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計畫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年代，教育部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制訂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提升國民體適能政策，先後公布「中小學生健康體適能調查報告書」，培訓體適能指導及檢測人員，以及「健康體育網路護照」、「體適能納入升學計分推廣」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具體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計畫如：「提升學生體適能中程計畫（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333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計畫）」（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1999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中小學生健康體位計畫」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2004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2008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快活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計畫」（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2011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）及「體適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能躍昇計畫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起）等。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10" y="1219201"/>
            <a:ext cx="3269599" cy="49015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5519351" y="6027003"/>
            <a:ext cx="3739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圖四：體適能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333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再升級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/210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增活力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https://www.google.com.tw/search?q=%E9%AB%94%E9%81%A9%E8%83%BD+333+210&amp;source=lnms&amp;tbm=isch&amp;sa=X&amp;ved=0ahUKEwj_oeW6_7vaAhVCtJQKHXN4A1AQ_AUICygC&amp;biw=1920&amp;bih=966#imgrc=_poA-gNoZxWbHM:</a:t>
            </a:r>
            <a:endParaRPr lang="zh-TW" altLang="en-US" sz="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4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體適能的演變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31093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六、全面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推動體適能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計畫</a:t>
            </a: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從學生活動的推廣，體適能專業指導人力的培育，及體適能檢測站的設立，到多元化體適能資訊推廣，體適能資料庫的建立，統計年報的出版等，可說體適能推廣制度已然成形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施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測對象，並從中小學生到大專校院學生的體能評估與常模修正，學校體適能的推展成果，逐步顯現。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0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</a:t>
            </a:r>
            <a:r>
              <a:rPr lang="zh-TW" altLang="en-US" dirty="0"/>
              <a:t>資料來源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徐元民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(2006)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。體育學導論。臺北市：品度。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許義雄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(2017)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。現代體育學原理下冊。新北市：揚智文化。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 smtClean="0"/>
              <a:t>教育部體育署網站 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www.sa.gov.tw/wSite/mp?mp=11</a:t>
            </a: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1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體</a:t>
            </a:r>
            <a:r>
              <a:rPr lang="zh-TW" altLang="en-US" dirty="0"/>
              <a:t>適能</a:t>
            </a:r>
            <a:r>
              <a:rPr lang="zh-TW" altLang="en-US" dirty="0" smtClean="0"/>
              <a:t>的定義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493741" cy="4525959"/>
          </a:xfrm>
        </p:spPr>
        <p:txBody>
          <a:bodyPr/>
          <a:lstStyle/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近年，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體適能的議題，不只是政府體育的重要政策，更是學校體育的主要議題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體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適能的推展工作，從理論探討，到實際應用；從基礎資料的掌握，到國際體適能的比較，如火如荼的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展開，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且鄭重其事的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推行。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全民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體適能檢測、體適能常模的建立，以及體適能網站的構建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等均是體適能重要的推展工作。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29" y="1762897"/>
            <a:ext cx="3861122" cy="323570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090984" y="4998606"/>
            <a:ext cx="40530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圖一：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久久檢視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體適能擁抱健康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https://www.sa.gov.tw/wSite/ct?xItem=11132&amp;ctNode=1251&amp;mp=11/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體</a:t>
            </a:r>
            <a:r>
              <a:rPr lang="zh-TW" altLang="en-US" dirty="0"/>
              <a:t>適能</a:t>
            </a:r>
            <a:r>
              <a:rPr lang="zh-TW" altLang="en-US" dirty="0" smtClean="0"/>
              <a:t>的定義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體適能（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Fitness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）的定義，可視為身體適應生活、動與環境 （例如；溫度、氣候變化或病毒等因素）的綜合能力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體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適能較好的 人在日常生活或工作中，從事體力性活動或運動皆有較佳的活力及適應能力，而不會輕易產生疲勞或力不從心的感覺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科技進步的文明 社會中，人類身體活動的機會越來越少，營養攝取越來越高，工作與生活壓力和休閒時間相對增加，每個人更加感受到良好體適能和規律 運動的重要性。</a:t>
            </a:r>
          </a:p>
          <a:p>
            <a:pPr marL="0" indent="0" algn="just">
              <a:buNone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一、「</a:t>
            </a:r>
            <a:r>
              <a:rPr lang="zh-TW" altLang="en-US" dirty="0"/>
              <a:t>體適能」譯自英文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體適能乙詞，係由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英語「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fitness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」翻譯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而來，臺灣早期有譯為「健適體能」、「健適」、「身體適應」、「體能」、「體力」及「身體適應能力」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，取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自英語系統的譯法，採生物性身體的觀點，直譯為「身體適應能力」，簡稱為「體適能」，已被廣為使用。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意指「身體不僅能精力充沛、機敏靈活，且毫無倦怠地完成日常工作，還有餘力享受休閒和應付突如其來的緊急狀況，從而達到促進身體健康及防止疾病的目的」。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7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一、「</a:t>
            </a:r>
            <a:r>
              <a:rPr lang="zh-TW" altLang="en-US" dirty="0"/>
              <a:t>體適能」譯自英文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關於「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體適能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」的解釋有：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靜態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或醫學適應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(static or medical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：是有關人體組織，如心、肺臟等之健全。</a:t>
            </a: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能力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或功能適應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(dynamic functional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：指在工作情況下，身體有效的操作。</a:t>
            </a: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運動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能力適應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(motor skill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：是有關身體活動時的協調和力量。</a:t>
            </a: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事實上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」乙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詞，除有「適應」含意外，也可說是一種「健康」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狀態。所以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，一般論述的體適能，可說是身體所有適能的一部份，並未含情緒適能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(emotional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、精神適能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(mental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及社會適能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(social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等面向。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一、「</a:t>
            </a:r>
            <a:r>
              <a:rPr lang="zh-TW" altLang="en-US" dirty="0"/>
              <a:t>體適能」譯自英文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關於「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體適能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」的解釋有：</a:t>
            </a:r>
            <a:endPara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靜態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或醫學適應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(static or medical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：是有關人體組織，如心、肺臟等之健全。</a:t>
            </a: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能力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或功能適應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(dynamic functional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：指在工作情況下，身體有效的操作。</a:t>
            </a: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運動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能力適應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(motor skill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：是有關身體活動時的協調和力量。</a:t>
            </a: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事實上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」乙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詞，除有「適應」含意外，也可說是一種「健康」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狀態。所以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，一般論述的體適能，可說是身體所有適能的一部份，並未含情緒適能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(emotional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、精神適能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(mental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及社會適能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(social fitness)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等面向。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0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一、「</a:t>
            </a:r>
            <a:r>
              <a:rPr lang="zh-TW" altLang="en-US" dirty="0"/>
              <a:t>體適能」譯自英文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美國總統體適能與營養審議會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，並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不對體適能做定義，而只提出一個體適能的概念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結構。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一：美國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總統體適能與營養審議會的體適能概念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結構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來源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：許義雄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。現代體育學原理下冊。新北市：揚智文化。</a:t>
            </a:r>
          </a:p>
          <a:p>
            <a:pPr marL="0" indent="0" algn="just">
              <a:buNone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98413"/>
              </p:ext>
            </p:extLst>
          </p:nvPr>
        </p:nvGraphicFramePr>
        <p:xfrm>
          <a:off x="457200" y="3417389"/>
          <a:ext cx="813816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074"/>
                <a:gridCol w="2011680"/>
                <a:gridCol w="2063932"/>
                <a:gridCol w="21074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生理的體適能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健康體適能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競技體適能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運動的體適能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生理的體適能</a:t>
                      </a:r>
                      <a:endParaRPr lang="en-US" altLang="zh-TW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新陳代謝</a:t>
                      </a:r>
                      <a:endParaRPr lang="en-US" altLang="zh-TW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骨質密度</a:t>
                      </a:r>
                      <a:endParaRPr lang="en-US" altLang="zh-TW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身體組成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心肺耐力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柔軟度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肌耐力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肌力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敏捷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平衡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協調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瞬發力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速度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反應時間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團對運動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個人運動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終生運動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3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二、日文</a:t>
            </a:r>
            <a:r>
              <a:rPr lang="zh-TW" altLang="en-US" dirty="0"/>
              <a:t>的「體力」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日文方面，將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fitness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譯成「體力」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認為體力，不只是單純的耐力或肌力，更包含了柔軟性、平衡、敏捷性及防衛能力（即抵抗細菌或環境干擾的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能力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免疫力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日本對「體力」乙詞的用法，起源甚早。自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年代起，為戰爭需要，先後有「體力」檢查、「體力」獎章檢定及「國民體力」管理法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顯見日本早期對「國民體力」，採取國家管理體制。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985501C-BE7C-4A2D-ABC7-A8F0EC08F371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3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1829</TotalTime>
  <Words>3141</Words>
  <Application>Microsoft Office PowerPoint</Application>
  <PresentationFormat>如螢幕大小 (4:3)</PresentationFormat>
  <Paragraphs>217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新細明體</vt:lpstr>
      <vt:lpstr>標楷體</vt:lpstr>
      <vt:lpstr>Arial</vt:lpstr>
      <vt:lpstr>Calibri</vt:lpstr>
      <vt:lpstr>Times New Roman</vt:lpstr>
      <vt:lpstr>課程名稱</vt:lpstr>
      <vt:lpstr>體育學原理</vt:lpstr>
      <vt:lpstr>體適能（上）</vt:lpstr>
      <vt:lpstr>體適能的定義</vt:lpstr>
      <vt:lpstr>體適能的定義</vt:lpstr>
      <vt:lpstr>一、「體適能」譯自英文</vt:lpstr>
      <vt:lpstr>一、「體適能」譯自英文</vt:lpstr>
      <vt:lpstr>一、「體適能」譯自英文</vt:lpstr>
      <vt:lpstr>一、「體適能」譯自英文</vt:lpstr>
      <vt:lpstr>二、日文的「體力」</vt:lpstr>
      <vt:lpstr>二、日文的「體力」</vt:lpstr>
      <vt:lpstr>二、日文的「體力」</vt:lpstr>
      <vt:lpstr>三、華文的「體力」與「國力」</vt:lpstr>
      <vt:lpstr>三、華文的「體力」與「國力」</vt:lpstr>
      <vt:lpstr>體適能的演變</vt:lpstr>
      <vt:lpstr>體適能的演變</vt:lpstr>
      <vt:lpstr>體適能的演變</vt:lpstr>
      <vt:lpstr>體適能的演變</vt:lpstr>
      <vt:lpstr>體適能的演變</vt:lpstr>
      <vt:lpstr>體適能的演變</vt:lpstr>
      <vt:lpstr>體適能的演變</vt:lpstr>
      <vt:lpstr>體適能的演變</vt:lpstr>
      <vt:lpstr>體適能的演變</vt:lpstr>
      <vt:lpstr>體適能的演變</vt:lpstr>
      <vt:lpstr>體適能的演變</vt:lpstr>
      <vt:lpstr>參考資料來源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jin</cp:lastModifiedBy>
  <cp:revision>136</cp:revision>
  <dcterms:created xsi:type="dcterms:W3CDTF">2017-11-07T02:54:43Z</dcterms:created>
  <dcterms:modified xsi:type="dcterms:W3CDTF">2018-05-30T06:01:53Z</dcterms:modified>
</cp:coreProperties>
</file>