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708" r:id="rId3"/>
    <p:sldMasterId id="2147483709" r:id="rId4"/>
    <p:sldMasterId id="2147483710" r:id="rId5"/>
    <p:sldMasterId id="2147483711" r:id="rId6"/>
    <p:sldMasterId id="2147483712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</p:sldIdLst>
  <p:sldSz cy="6858000" cx="9144000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2.xml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21" Type="http://schemas.openxmlformats.org/officeDocument/2006/relationships/slide" Target="slides/slide13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" Type="http://schemas.openxmlformats.org/officeDocument/2006/relationships/theme" Target="theme/theme5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1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5" Type="http://schemas.openxmlformats.org/officeDocument/2006/relationships/slideMaster" Target="slideMasters/slideMaster3.xml"/><Relationship Id="rId19" Type="http://schemas.openxmlformats.org/officeDocument/2006/relationships/slide" Target="slides/slide11.xml"/><Relationship Id="rId6" Type="http://schemas.openxmlformats.org/officeDocument/2006/relationships/slideMaster" Target="slideMasters/slideMaster4.xml"/><Relationship Id="rId18" Type="http://schemas.openxmlformats.org/officeDocument/2006/relationships/slide" Target="slides/slide10.xml"/><Relationship Id="rId7" Type="http://schemas.openxmlformats.org/officeDocument/2006/relationships/slideMaster" Target="slideMasters/slideMaster5.xml"/><Relationship Id="rId8" Type="http://schemas.openxmlformats.org/officeDocument/2006/relationships/notesMaster" Target="notesMasters/notesMaster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Shape 279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Shape 354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Shape 360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Shape 366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Shape 372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Shape 287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Shape 293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Shape 305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Shape 312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Shape 324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Shape 330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Shape 337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Shape 343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" name="Shape 17"/>
          <p:cNvSpPr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</p:sp>
      <p:sp>
        <p:nvSpPr>
          <p:cNvPr id="18" name="Shape 18"/>
          <p:cNvSpPr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2" name="Shape 52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6" name="Shape 56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7" name="Shape 57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8" name="Shape 58"/>
          <p:cNvSpPr txBox="1"/>
          <p:nvPr>
            <p:ph idx="4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1" name="Shape 71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2" name="Shape 72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3" name="Shape 73"/>
          <p:cNvSpPr txBox="1"/>
          <p:nvPr>
            <p:ph idx="4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7" name="Shape 77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4" name="Shape 84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idx="1" type="subTitle"/>
          </p:nvPr>
        </p:nvSpPr>
        <p:spPr>
          <a:xfrm>
            <a:off x="457200" y="274680"/>
            <a:ext cx="8229600" cy="5299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>
  <p:cSld name="Blank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2" name="Shape 92"/>
          <p:cNvSpPr txBox="1"/>
          <p:nvPr>
            <p:ph idx="2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3" name="Shape 93"/>
          <p:cNvSpPr txBox="1"/>
          <p:nvPr>
            <p:ph idx="3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7" name="Shape 97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8" name="Shape 98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2" name="Shape 102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3" name="Shape 103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7" name="Shape 107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1" name="Shape 111"/>
          <p:cNvSpPr txBox="1"/>
          <p:nvPr>
            <p:ph idx="2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2" name="Shape 112"/>
          <p:cNvSpPr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</p:sp>
      <p:sp>
        <p:nvSpPr>
          <p:cNvPr id="113" name="Shape 113"/>
          <p:cNvSpPr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5" name="Shape 125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2" name="Shape 132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" name="Shape 22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subTitle"/>
          </p:nvPr>
        </p:nvSpPr>
        <p:spPr>
          <a:xfrm>
            <a:off x="457200" y="274680"/>
            <a:ext cx="8229600" cy="5299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40" name="Shape 140"/>
          <p:cNvSpPr txBox="1"/>
          <p:nvPr>
            <p:ph idx="2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41" name="Shape 141"/>
          <p:cNvSpPr txBox="1"/>
          <p:nvPr>
            <p:ph idx="3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45" name="Shape 145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46" name="Shape 146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50" name="Shape 150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51" name="Shape 151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55" name="Shape 155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59" name="Shape 159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0" name="Shape 160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1" name="Shape 161"/>
          <p:cNvSpPr txBox="1"/>
          <p:nvPr>
            <p:ph idx="4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5" name="Shape 165"/>
          <p:cNvSpPr txBox="1"/>
          <p:nvPr>
            <p:ph idx="2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6" name="Shape 166"/>
          <p:cNvSpPr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</p:sp>
      <p:sp>
        <p:nvSpPr>
          <p:cNvPr id="167" name="Shape 167"/>
          <p:cNvSpPr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9" name="Shape 179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86" name="Shape 186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>
            <p:ph idx="1" type="subTitle"/>
          </p:nvPr>
        </p:nvSpPr>
        <p:spPr>
          <a:xfrm>
            <a:off x="457200" y="274680"/>
            <a:ext cx="8229600" cy="5299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94" name="Shape 194"/>
          <p:cNvSpPr txBox="1"/>
          <p:nvPr>
            <p:ph idx="2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95" name="Shape 195"/>
          <p:cNvSpPr txBox="1"/>
          <p:nvPr>
            <p:ph idx="3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99" name="Shape 199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00" name="Shape 200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03" name="Shape 203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04" name="Shape 204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05" name="Shape 205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08" name="Shape 208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09" name="Shape 209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13" name="Shape 213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14" name="Shape 214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15" name="Shape 215"/>
          <p:cNvSpPr txBox="1"/>
          <p:nvPr>
            <p:ph idx="4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18" name="Shape 218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19" name="Shape 219"/>
          <p:cNvSpPr txBox="1"/>
          <p:nvPr>
            <p:ph idx="2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0" name="Shape 220"/>
          <p:cNvSpPr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</p:sp>
      <p:sp>
        <p:nvSpPr>
          <p:cNvPr id="221" name="Shape 221"/>
          <p:cNvSpPr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9" name="Shape 29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34" name="Shape 234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37" name="Shape 237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40" name="Shape 240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41" name="Shape 241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/>
          <p:nvPr>
            <p:ph idx="1" type="subTitle"/>
          </p:nvPr>
        </p:nvSpPr>
        <p:spPr>
          <a:xfrm>
            <a:off x="457200" y="274680"/>
            <a:ext cx="8229600" cy="5299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49" name="Shape 249"/>
          <p:cNvSpPr txBox="1"/>
          <p:nvPr>
            <p:ph idx="2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50" name="Shape 250"/>
          <p:cNvSpPr txBox="1"/>
          <p:nvPr>
            <p:ph idx="3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53" name="Shape 253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54" name="Shape 254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55" name="Shape 255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59" name="Shape 259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60" name="Shape 260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63" name="Shape 263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64" name="Shape 264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67" name="Shape 267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68" name="Shape 268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69" name="Shape 269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0" name="Shape 270"/>
          <p:cNvSpPr txBox="1"/>
          <p:nvPr>
            <p:ph idx="4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3" name="Shape 273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4" name="Shape 274"/>
          <p:cNvSpPr txBox="1"/>
          <p:nvPr>
            <p:ph idx="2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5" name="Shape 275"/>
          <p:cNvSpPr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</p:sp>
      <p:sp>
        <p:nvSpPr>
          <p:cNvPr id="276" name="Shape 276"/>
          <p:cNvSpPr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idx="1" type="subTitle"/>
          </p:nvPr>
        </p:nvSpPr>
        <p:spPr>
          <a:xfrm>
            <a:off x="457200" y="274680"/>
            <a:ext cx="8229600" cy="529956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7" name="Shape 37"/>
          <p:cNvSpPr txBox="1"/>
          <p:nvPr>
            <p:ph idx="2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8" name="Shape 38"/>
          <p:cNvSpPr txBox="1"/>
          <p:nvPr>
            <p:ph idx="3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2" name="Shape 42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3" name="Shape 43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1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5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4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_rels/slideMaster4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46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5" Type="http://schemas.openxmlformats.org/officeDocument/2006/relationships/theme" Target="../theme/theme3.xml"/><Relationship Id="rId1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/Relationships>
</file>

<file path=ppt/slideMasters/_rels/slideMaster5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58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5" Type="http://schemas.openxmlformats.org/officeDocument/2006/relationships/theme" Target="../theme/theme4.xml"/><Relationship Id="rId14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BPC\Downloads\教育部logo991006-1.png" id="6" name="Shape 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600"/>
            <a:ext cx="1475640" cy="446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7" name="Shape 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40" y="6508440"/>
            <a:ext cx="1263600" cy="25272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8"/>
          <p:cNvSpPr txBox="1"/>
          <p:nvPr>
            <p:ph type="title"/>
          </p:nvPr>
        </p:nvSpPr>
        <p:spPr>
          <a:xfrm>
            <a:off x="685800" y="2130480"/>
            <a:ext cx="7772400" cy="146988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Shape 9"/>
          <p:cNvSpPr txBox="1"/>
          <p:nvPr>
            <p:ph idx="10" type="dt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Shape 10"/>
          <p:cNvSpPr txBox="1"/>
          <p:nvPr>
            <p:ph idx="11" type="ftr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240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BPC\Downloads\教育部logo991006-1.png" id="60" name="Shape 6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600"/>
            <a:ext cx="1475640" cy="446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61" name="Shape 6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40" y="6508440"/>
            <a:ext cx="1263600" cy="25272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Shape 62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3" name="Shape 63"/>
          <p:cNvSpPr txBox="1"/>
          <p:nvPr>
            <p:ph idx="2" type="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240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7" name="Shape 117"/>
          <p:cNvSpPr txBox="1"/>
          <p:nvPr>
            <p:ph idx="10" type="dt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8" name="Shape 118"/>
          <p:cNvSpPr txBox="1"/>
          <p:nvPr>
            <p:ph idx="11" type="ftr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9" name="Shape 119"/>
          <p:cNvSpPr txBox="1"/>
          <p:nvPr>
            <p:ph idx="12" type="sldNum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240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C:\Users\BPC\Downloads\教育部logo991006-1.png" id="120" name="Shape 12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600"/>
            <a:ext cx="1475640" cy="446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121" name="Shape 1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40" y="6508440"/>
            <a:ext cx="1263600" cy="25272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BPC\Downloads\教育部logo991006-1.png" id="169" name="Shape 16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600"/>
            <a:ext cx="1475640" cy="446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170" name="Shape 17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40" y="6508440"/>
            <a:ext cx="1263600" cy="25272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Shape 171"/>
          <p:cNvSpPr txBox="1"/>
          <p:nvPr>
            <p:ph type="title"/>
          </p:nvPr>
        </p:nvSpPr>
        <p:spPr>
          <a:xfrm>
            <a:off x="722160" y="4406760"/>
            <a:ext cx="7772400" cy="1362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722160" y="2906640"/>
            <a:ext cx="7772400" cy="15001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3" name="Shape 173"/>
          <p:cNvSpPr txBox="1"/>
          <p:nvPr>
            <p:ph idx="10" type="dt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4" name="Shape 174"/>
          <p:cNvSpPr txBox="1"/>
          <p:nvPr>
            <p:ph idx="11" type="ftr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5" name="Shape 175"/>
          <p:cNvSpPr txBox="1"/>
          <p:nvPr>
            <p:ph idx="12" type="sldNum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240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BPC\Downloads\教育部logo991006-1.png" id="223" name="Shape 22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600"/>
            <a:ext cx="1475640" cy="446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224" name="Shape 2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40" y="6508440"/>
            <a:ext cx="1263600" cy="25272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Shape 225"/>
          <p:cNvSpPr txBox="1"/>
          <p:nvPr>
            <p:ph type="title"/>
          </p:nvPr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6" name="Shape 226"/>
          <p:cNvSpPr txBox="1"/>
          <p:nvPr>
            <p:ph idx="2" type="title"/>
          </p:nvPr>
        </p:nvSpPr>
        <p:spPr>
          <a:xfrm>
            <a:off x="45720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7" name="Shape 227"/>
          <p:cNvSpPr txBox="1"/>
          <p:nvPr>
            <p:ph idx="3" type="title"/>
          </p:nvPr>
        </p:nvSpPr>
        <p:spPr>
          <a:xfrm>
            <a:off x="464832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8" name="Shape 228"/>
          <p:cNvSpPr txBox="1"/>
          <p:nvPr>
            <p:ph idx="10" type="dt"/>
          </p:nvPr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9" name="Shape 229"/>
          <p:cNvSpPr txBox="1"/>
          <p:nvPr>
            <p:ph idx="11" type="ftr"/>
          </p:nvPr>
        </p:nvSpPr>
        <p:spPr>
          <a:xfrm>
            <a:off x="3124080" y="6356520"/>
            <a:ext cx="289548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30" name="Shape 230"/>
          <p:cNvSpPr txBox="1"/>
          <p:nvPr>
            <p:ph idx="12" type="sldNum"/>
          </p:nvPr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sz="1200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240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/>
        </p:nvSpPr>
        <p:spPr>
          <a:xfrm>
            <a:off x="738000" y="1166760"/>
            <a:ext cx="7772400" cy="146988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CH15媒體互動溝通原則─2</a:t>
            </a:r>
            <a:b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44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2" name="Shape 282"/>
          <p:cNvSpPr txBox="1"/>
          <p:nvPr/>
        </p:nvSpPr>
        <p:spPr>
          <a:xfrm>
            <a:off x="1423800" y="2637000"/>
            <a:ext cx="6400800" cy="648000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馬鈺龍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C:\Users\BPC\Downloads\教育部logo991006-1.png" id="283" name="Shape 2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11600"/>
            <a:ext cx="1475640" cy="446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284" name="Shape 28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47640" y="6508440"/>
            <a:ext cx="1263600" cy="252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 txBox="1"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4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7" name="Shape 357"/>
          <p:cNvSpPr txBox="1"/>
          <p:nvPr/>
        </p:nvSpPr>
        <p:spPr>
          <a:xfrm>
            <a:off x="457200" y="134424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長期資訊曝光：內容持續發佈，而不僅是像廣告一樣的短期效益。</a:t>
            </a:r>
            <a:endParaRPr b="0" sz="32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品牌建立：你只要發佈品牌內容，你就是在建立目標受眾對於你的品牌認知。</a:t>
            </a:r>
            <a:endParaRPr b="0" sz="32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議題操作：社群媒體是操作議題非常好的平台，可以建立受眾對你的認知。</a:t>
            </a:r>
            <a:endParaRPr b="0" sz="32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口碑行銷：受眾是幫助你社群行銷的一員，他們在社群媒體上的評價、留言、都是口碑行銷的一環。</a:t>
            </a:r>
            <a:endParaRPr b="0" sz="32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lang="en-US" sz="44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en-US" sz="44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en-US" sz="44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四、體育媒體不是猛獸</a:t>
            </a:r>
            <a:br>
              <a:rPr b="0" lang="en-US" sz="44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en-US" sz="44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sz="44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363" name="Shape 3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77560" y="1600200"/>
            <a:ext cx="6788880" cy="4525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 txBox="1"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4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69" name="Shape 369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先去了解媒體工作的模式</a:t>
            </a:r>
            <a:endParaRPr b="0" sz="32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自行觀察值得信任的媒體</a:t>
            </a:r>
            <a:endParaRPr b="0" sz="32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不要對媒體說謊</a:t>
            </a:r>
            <a:endParaRPr b="0" sz="32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以交朋友的心態面對</a:t>
            </a:r>
            <a:endParaRPr b="0" sz="32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4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75" name="Shape 375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8000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謝謝</a:t>
            </a:r>
            <a:endParaRPr b="0" sz="32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前言</a:t>
            </a:r>
            <a:endParaRPr b="0" i="0" sz="44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90" name="Shape 290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一、如何與媒體溝通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二、化被動為主動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三、善用社群媒體的影響力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四、體育媒體不是猛獸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一、如何與媒體溝通</a:t>
            </a:r>
            <a:endParaRPr b="0" i="0" sz="44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96" name="Shape 296"/>
          <p:cNvSpPr/>
          <p:nvPr/>
        </p:nvSpPr>
        <p:spPr>
          <a:xfrm>
            <a:off x="1906560" y="1398600"/>
            <a:ext cx="1480680" cy="1480680"/>
          </a:xfrm>
          <a:custGeom>
            <a:pathLst>
              <a:path extrusionOk="0" h="5" w="5">
                <a:moveTo>
                  <a:pt x="0" y="2"/>
                </a:moveTo>
                <a:cubicBezTo>
                  <a:pt x="0" y="3"/>
                  <a:pt x="3" y="0"/>
                  <a:pt x="2" y="0"/>
                </a:cubicBezTo>
                <a:cubicBezTo>
                  <a:pt x="4" y="0"/>
                  <a:pt x="5" y="3"/>
                  <a:pt x="5" y="2"/>
                </a:cubicBezTo>
                <a:cubicBezTo>
                  <a:pt x="5" y="4"/>
                  <a:pt x="4" y="5"/>
                  <a:pt x="2" y="5"/>
                </a:cubicBezTo>
                <a:cubicBezTo>
                  <a:pt x="3" y="5"/>
                  <a:pt x="0" y="4"/>
                  <a:pt x="0" y="2"/>
                </a:cubicBezTo>
                <a:close/>
              </a:path>
            </a:pathLst>
          </a:custGeom>
          <a:solidFill>
            <a:srgbClr val="5B9BD5"/>
          </a:solidFill>
          <a:ln cap="flat" cmpd="sng" w="126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257400" lIns="257400" spcFirstLastPara="1" rIns="257400" wrap="square" tIns="2574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經驗分享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97" name="Shape 297"/>
          <p:cNvSpPr/>
          <p:nvPr/>
        </p:nvSpPr>
        <p:spPr>
          <a:xfrm>
            <a:off x="2217600" y="2999520"/>
            <a:ext cx="858960" cy="858960"/>
          </a:xfrm>
          <a:custGeom>
            <a:pathLst>
              <a:path extrusionOk="0" h="3" w="3">
                <a:moveTo>
                  <a:pt x="2" y="3"/>
                </a:moveTo>
                <a:lnTo>
                  <a:pt x="3" y="3"/>
                </a:lnTo>
                <a:lnTo>
                  <a:pt x="3" y="2"/>
                </a:lnTo>
                <a:lnTo>
                  <a:pt x="4" y="2"/>
                </a:lnTo>
                <a:lnTo>
                  <a:pt x="4" y="3"/>
                </a:lnTo>
                <a:lnTo>
                  <a:pt x="5" y="3"/>
                </a:lnTo>
                <a:lnTo>
                  <a:pt x="5" y="4"/>
                </a:lnTo>
                <a:lnTo>
                  <a:pt x="4" y="4"/>
                </a:lnTo>
                <a:lnTo>
                  <a:pt x="4" y="5"/>
                </a:lnTo>
                <a:lnTo>
                  <a:pt x="3" y="5"/>
                </a:lnTo>
                <a:lnTo>
                  <a:pt x="3" y="4"/>
                </a:lnTo>
                <a:lnTo>
                  <a:pt x="2" y="4"/>
                </a:lnTo>
                <a:lnTo>
                  <a:pt x="2" y="3"/>
                </a:lnTo>
                <a:close/>
              </a:path>
            </a:pathLst>
          </a:custGeom>
          <a:solidFill>
            <a:srgbClr val="B5CBE7"/>
          </a:solidFill>
          <a:ln>
            <a:noFill/>
          </a:ln>
        </p:spPr>
      </p:sp>
      <p:sp>
        <p:nvSpPr>
          <p:cNvPr id="298" name="Shape 298"/>
          <p:cNvSpPr/>
          <p:nvPr/>
        </p:nvSpPr>
        <p:spPr>
          <a:xfrm>
            <a:off x="1906560" y="3978720"/>
            <a:ext cx="1480680" cy="1480680"/>
          </a:xfrm>
          <a:custGeom>
            <a:pathLst>
              <a:path extrusionOk="0" h="5" w="5">
                <a:moveTo>
                  <a:pt x="0" y="2"/>
                </a:moveTo>
                <a:cubicBezTo>
                  <a:pt x="0" y="3"/>
                  <a:pt x="3" y="0"/>
                  <a:pt x="2" y="0"/>
                </a:cubicBezTo>
                <a:cubicBezTo>
                  <a:pt x="4" y="0"/>
                  <a:pt x="5" y="3"/>
                  <a:pt x="5" y="2"/>
                </a:cubicBezTo>
                <a:cubicBezTo>
                  <a:pt x="5" y="4"/>
                  <a:pt x="4" y="5"/>
                  <a:pt x="2" y="5"/>
                </a:cubicBezTo>
                <a:cubicBezTo>
                  <a:pt x="3" y="5"/>
                  <a:pt x="0" y="4"/>
                  <a:pt x="0" y="2"/>
                </a:cubicBezTo>
                <a:close/>
              </a:path>
            </a:pathLst>
          </a:custGeom>
          <a:solidFill>
            <a:srgbClr val="5B9BD5"/>
          </a:solidFill>
          <a:ln cap="flat" cmpd="sng" w="126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257400" lIns="257400" spcFirstLastPara="1" rIns="257400" wrap="square" tIns="2574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自我期許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99" name="Shape 299"/>
          <p:cNvSpPr/>
          <p:nvPr/>
        </p:nvSpPr>
        <p:spPr>
          <a:xfrm>
            <a:off x="3609360" y="3153600"/>
            <a:ext cx="470880" cy="550800"/>
          </a:xfrm>
          <a:custGeom>
            <a:pathLst>
              <a:path extrusionOk="0" h="6" w="4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1" y="5"/>
                </a:lnTo>
                <a:lnTo>
                  <a:pt x="4" y="2"/>
                </a:lnTo>
                <a:lnTo>
                  <a:pt x="4" y="6"/>
                </a:lnTo>
                <a:lnTo>
                  <a:pt x="0" y="6"/>
                </a:lnTo>
                <a:lnTo>
                  <a:pt x="0" y="3"/>
                </a:lnTo>
                <a:close/>
              </a:path>
            </a:pathLst>
          </a:custGeom>
          <a:solidFill>
            <a:srgbClr val="B5CBE7"/>
          </a:solidFill>
          <a:ln>
            <a:noFill/>
          </a:ln>
        </p:spPr>
      </p:sp>
      <p:sp>
        <p:nvSpPr>
          <p:cNvPr id="300" name="Shape 300"/>
          <p:cNvSpPr/>
          <p:nvPr/>
        </p:nvSpPr>
        <p:spPr>
          <a:xfrm>
            <a:off x="4275720" y="1948320"/>
            <a:ext cx="2961720" cy="2961720"/>
          </a:xfrm>
          <a:custGeom>
            <a:pathLst>
              <a:path extrusionOk="0" h="5" w="5">
                <a:moveTo>
                  <a:pt x="0" y="2"/>
                </a:moveTo>
                <a:cubicBezTo>
                  <a:pt x="0" y="3"/>
                  <a:pt x="3" y="0"/>
                  <a:pt x="2" y="0"/>
                </a:cubicBezTo>
                <a:cubicBezTo>
                  <a:pt x="4" y="0"/>
                  <a:pt x="5" y="3"/>
                  <a:pt x="5" y="2"/>
                </a:cubicBezTo>
                <a:cubicBezTo>
                  <a:pt x="5" y="4"/>
                  <a:pt x="4" y="5"/>
                  <a:pt x="2" y="5"/>
                </a:cubicBezTo>
                <a:cubicBezTo>
                  <a:pt x="3" y="5"/>
                  <a:pt x="0" y="4"/>
                  <a:pt x="0" y="2"/>
                </a:cubicBezTo>
                <a:close/>
              </a:path>
            </a:pathLst>
          </a:custGeom>
          <a:solidFill>
            <a:srgbClr val="5B9BD5"/>
          </a:solidFill>
          <a:ln cap="flat" cmpd="sng" w="126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515150" lIns="515150" spcFirstLastPara="1" rIns="515150" wrap="square" tIns="5151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媒體解讀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01" name="Shape 301"/>
          <p:cNvSpPr txBox="1"/>
          <p:nvPr/>
        </p:nvSpPr>
        <p:spPr>
          <a:xfrm>
            <a:off x="3214080" y="5460840"/>
            <a:ext cx="5929920" cy="523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媒體多數發問之後就扮演傾聽的角色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02" name="Shape 302"/>
          <p:cNvSpPr txBox="1"/>
          <p:nvPr/>
        </p:nvSpPr>
        <p:spPr>
          <a:xfrm>
            <a:off x="1767960" y="3177720"/>
            <a:ext cx="1621080" cy="523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自我表達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08" name="Shape 308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經驗分享─把你自己的心路歷程，包含挫折，喜悅，感動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自我期許─你為自己訂下的未來目標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309" name="Shape 30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34200" y="3443760"/>
            <a:ext cx="4023360" cy="2682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二、化被動為主動</a:t>
            </a:r>
            <a:endParaRPr b="0" i="0" sz="44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15" name="Shape 315"/>
          <p:cNvSpPr/>
          <p:nvPr/>
        </p:nvSpPr>
        <p:spPr>
          <a:xfrm>
            <a:off x="4345560" y="3636720"/>
            <a:ext cx="2489400" cy="2489400"/>
          </a:xfrm>
          <a:custGeom>
            <a:pathLst>
              <a:path extrusionOk="0" h="86" w="86">
                <a:moveTo>
                  <a:pt x="2" y="3"/>
                </a:moveTo>
                <a:lnTo>
                  <a:pt x="4" y="5"/>
                </a:lnTo>
                <a:lnTo>
                  <a:pt x="6" y="7"/>
                </a:lnTo>
                <a:lnTo>
                  <a:pt x="8" y="9"/>
                </a:lnTo>
                <a:cubicBezTo>
                  <a:pt x="10" y="11"/>
                  <a:pt x="12" y="13"/>
                  <a:pt x="14" y="15"/>
                </a:cubicBezTo>
                <a:lnTo>
                  <a:pt x="16" y="17"/>
                </a:lnTo>
                <a:lnTo>
                  <a:pt x="18" y="19"/>
                </a:lnTo>
                <a:lnTo>
                  <a:pt x="20" y="21"/>
                </a:lnTo>
                <a:cubicBezTo>
                  <a:pt x="22" y="23"/>
                  <a:pt x="24" y="25"/>
                  <a:pt x="26" y="27"/>
                </a:cubicBezTo>
                <a:lnTo>
                  <a:pt x="28" y="29"/>
                </a:lnTo>
                <a:lnTo>
                  <a:pt x="30" y="31"/>
                </a:lnTo>
                <a:lnTo>
                  <a:pt x="32" y="33"/>
                </a:lnTo>
                <a:cubicBezTo>
                  <a:pt x="34" y="35"/>
                  <a:pt x="36" y="37"/>
                  <a:pt x="38" y="39"/>
                </a:cubicBezTo>
                <a:lnTo>
                  <a:pt x="40" y="41"/>
                </a:lnTo>
                <a:lnTo>
                  <a:pt x="42" y="43"/>
                </a:lnTo>
                <a:lnTo>
                  <a:pt x="44" y="45"/>
                </a:lnTo>
                <a:cubicBezTo>
                  <a:pt x="46" y="47"/>
                  <a:pt x="48" y="47"/>
                  <a:pt x="49" y="45"/>
                </a:cubicBezTo>
                <a:lnTo>
                  <a:pt x="50" y="43"/>
                </a:lnTo>
                <a:lnTo>
                  <a:pt x="51" y="41"/>
                </a:lnTo>
                <a:lnTo>
                  <a:pt x="52" y="53"/>
                </a:lnTo>
                <a:cubicBezTo>
                  <a:pt x="54" y="55"/>
                  <a:pt x="56" y="57"/>
                  <a:pt x="58" y="59"/>
                </a:cubicBezTo>
                <a:lnTo>
                  <a:pt x="60" y="31"/>
                </a:lnTo>
                <a:lnTo>
                  <a:pt x="61" y="29"/>
                </a:lnTo>
                <a:lnTo>
                  <a:pt x="62" y="27"/>
                </a:lnTo>
                <a:cubicBezTo>
                  <a:pt x="63" y="25"/>
                  <a:pt x="64" y="23"/>
                  <a:pt x="65" y="21"/>
                </a:cubicBezTo>
                <a:lnTo>
                  <a:pt x="66" y="19"/>
                </a:lnTo>
                <a:lnTo>
                  <a:pt x="67" y="17"/>
                </a:lnTo>
                <a:lnTo>
                  <a:pt x="68" y="69"/>
                </a:lnTo>
                <a:cubicBezTo>
                  <a:pt x="70" y="13"/>
                  <a:pt x="71" y="11"/>
                  <a:pt x="72" y="73"/>
                </a:cubicBezTo>
                <a:lnTo>
                  <a:pt x="74" y="7"/>
                </a:lnTo>
                <a:lnTo>
                  <a:pt x="75" y="5"/>
                </a:lnTo>
                <a:lnTo>
                  <a:pt x="76" y="3"/>
                </a:lnTo>
                <a:cubicBezTo>
                  <a:pt x="77" y="78"/>
                  <a:pt x="79" y="80"/>
                  <a:pt x="81" y="82"/>
                </a:cubicBezTo>
                <a:lnTo>
                  <a:pt x="83" y="84"/>
                </a:lnTo>
                <a:lnTo>
                  <a:pt x="85" y="84"/>
                </a:lnTo>
                <a:lnTo>
                  <a:pt x="86" y="82"/>
                </a:lnTo>
                <a:cubicBezTo>
                  <a:pt x="87" y="80"/>
                  <a:pt x="88" y="89"/>
                  <a:pt x="2" y="3"/>
                </a:cubicBezTo>
                <a:close/>
              </a:path>
            </a:pathLst>
          </a:custGeom>
          <a:solidFill>
            <a:srgbClr val="5B9BD5"/>
          </a:solidFill>
          <a:ln cap="flat" cmpd="sng" w="126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660950" lIns="534600" spcFirstLastPara="1" rIns="534600" wrap="square" tIns="6174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自我想法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16" name="Shape 316"/>
          <p:cNvSpPr/>
          <p:nvPr/>
        </p:nvSpPr>
        <p:spPr>
          <a:xfrm>
            <a:off x="2897280" y="3048480"/>
            <a:ext cx="1810440" cy="1810440"/>
          </a:xfrm>
          <a:custGeom>
            <a:pathLst>
              <a:path extrusionOk="0" h="40" w="39">
                <a:moveTo>
                  <a:pt x="2" y="3"/>
                </a:moveTo>
                <a:lnTo>
                  <a:pt x="4" y="5"/>
                </a:lnTo>
                <a:lnTo>
                  <a:pt x="6" y="7"/>
                </a:lnTo>
                <a:lnTo>
                  <a:pt x="8" y="9"/>
                </a:lnTo>
                <a:cubicBezTo>
                  <a:pt x="10" y="11"/>
                  <a:pt x="10" y="12"/>
                  <a:pt x="8" y="13"/>
                </a:cubicBezTo>
                <a:lnTo>
                  <a:pt x="6" y="14"/>
                </a:lnTo>
                <a:lnTo>
                  <a:pt x="4" y="15"/>
                </a:lnTo>
                <a:lnTo>
                  <a:pt x="2" y="16"/>
                </a:lnTo>
                <a:cubicBezTo>
                  <a:pt x="17" y="18"/>
                  <a:pt x="19" y="20"/>
                  <a:pt x="21" y="22"/>
                </a:cubicBezTo>
                <a:lnTo>
                  <a:pt x="23" y="24"/>
                </a:lnTo>
                <a:lnTo>
                  <a:pt x="25" y="24"/>
                </a:lnTo>
                <a:lnTo>
                  <a:pt x="26" y="22"/>
                </a:lnTo>
                <a:cubicBezTo>
                  <a:pt x="27" y="28"/>
                  <a:pt x="29" y="30"/>
                  <a:pt x="31" y="16"/>
                </a:cubicBezTo>
                <a:lnTo>
                  <a:pt x="32" y="15"/>
                </a:lnTo>
                <a:lnTo>
                  <a:pt x="33" y="14"/>
                </a:lnTo>
                <a:lnTo>
                  <a:pt x="34" y="13"/>
                </a:lnTo>
                <a:cubicBezTo>
                  <a:pt x="35" y="12"/>
                  <a:pt x="35" y="11"/>
                  <a:pt x="34" y="9"/>
                </a:cubicBezTo>
                <a:lnTo>
                  <a:pt x="33" y="7"/>
                </a:lnTo>
                <a:lnTo>
                  <a:pt x="32" y="5"/>
                </a:lnTo>
                <a:lnTo>
                  <a:pt x="31" y="3"/>
                </a:lnTo>
                <a:cubicBezTo>
                  <a:pt x="29" y="36"/>
                  <a:pt x="37" y="38"/>
                  <a:pt x="26" y="39"/>
                </a:cubicBezTo>
                <a:lnTo>
                  <a:pt x="25" y="40"/>
                </a:lnTo>
                <a:lnTo>
                  <a:pt x="23" y="40"/>
                </a:lnTo>
                <a:lnTo>
                  <a:pt x="21" y="39"/>
                </a:lnTo>
                <a:cubicBezTo>
                  <a:pt x="41" y="42"/>
                  <a:pt x="17" y="43"/>
                  <a:pt x="2" y="3"/>
                </a:cubicBezTo>
                <a:close/>
              </a:path>
            </a:pathLst>
          </a:custGeom>
          <a:solidFill>
            <a:srgbClr val="5B9BD5"/>
          </a:solidFill>
          <a:ln cap="flat" cmpd="sng" w="126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492825" lIns="489950" spcFirstLastPara="1" rIns="489950" wrap="square" tIns="4928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重大宣布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17" name="Shape 317"/>
          <p:cNvSpPr/>
          <p:nvPr/>
        </p:nvSpPr>
        <p:spPr>
          <a:xfrm>
            <a:off x="3711960" y="1600200"/>
            <a:ext cx="2172600" cy="2172600"/>
          </a:xfrm>
          <a:custGeom>
            <a:pathLst>
              <a:path extrusionOk="0" h="51" w="49">
                <a:moveTo>
                  <a:pt x="2" y="3"/>
                </a:moveTo>
                <a:lnTo>
                  <a:pt x="4" y="5"/>
                </a:lnTo>
                <a:lnTo>
                  <a:pt x="6" y="7"/>
                </a:lnTo>
                <a:lnTo>
                  <a:pt x="8" y="9"/>
                </a:lnTo>
                <a:cubicBezTo>
                  <a:pt x="10" y="11"/>
                  <a:pt x="12" y="13"/>
                  <a:pt x="14" y="15"/>
                </a:cubicBezTo>
                <a:lnTo>
                  <a:pt x="16" y="17"/>
                </a:lnTo>
                <a:lnTo>
                  <a:pt x="18" y="19"/>
                </a:lnTo>
                <a:lnTo>
                  <a:pt x="20" y="21"/>
                </a:lnTo>
                <a:cubicBezTo>
                  <a:pt x="22" y="23"/>
                  <a:pt x="24" y="22"/>
                  <a:pt x="25" y="20"/>
                </a:cubicBezTo>
                <a:lnTo>
                  <a:pt x="19" y="26"/>
                </a:lnTo>
                <a:lnTo>
                  <a:pt x="17" y="16"/>
                </a:lnTo>
                <a:lnTo>
                  <a:pt x="27" y="28"/>
                </a:lnTo>
                <a:cubicBezTo>
                  <a:pt x="29" y="30"/>
                  <a:pt x="11" y="31"/>
                  <a:pt x="9" y="8"/>
                </a:cubicBezTo>
                <a:lnTo>
                  <a:pt x="7" y="6"/>
                </a:lnTo>
                <a:lnTo>
                  <a:pt x="5" y="4"/>
                </a:lnTo>
                <a:lnTo>
                  <a:pt x="3" y="2"/>
                </a:lnTo>
                <a:cubicBezTo>
                  <a:pt x="32" y="33"/>
                  <a:pt x="34" y="35"/>
                  <a:pt x="36" y="37"/>
                </a:cubicBezTo>
                <a:lnTo>
                  <a:pt x="38" y="39"/>
                </a:lnTo>
                <a:lnTo>
                  <a:pt x="40" y="41"/>
                </a:lnTo>
                <a:lnTo>
                  <a:pt x="42" y="43"/>
                </a:lnTo>
                <a:cubicBezTo>
                  <a:pt x="44" y="45"/>
                  <a:pt x="46" y="44"/>
                  <a:pt x="47" y="42"/>
                </a:cubicBezTo>
                <a:lnTo>
                  <a:pt x="41" y="48"/>
                </a:lnTo>
                <a:lnTo>
                  <a:pt x="39" y="38"/>
                </a:lnTo>
                <a:lnTo>
                  <a:pt x="49" y="50"/>
                </a:lnTo>
                <a:cubicBezTo>
                  <a:pt x="51" y="52"/>
                  <a:pt x="33" y="53"/>
                  <a:pt x="2" y="3"/>
                </a:cubicBezTo>
                <a:close/>
              </a:path>
            </a:pathLst>
          </a:custGeom>
          <a:solidFill>
            <a:srgbClr val="5B9BD5"/>
          </a:solidFill>
          <a:ln cap="flat" cmpd="sng" w="126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622800" lIns="622800" spcFirstLastPara="1" rIns="622800" wrap="square" tIns="6228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事件 澄清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18" name="Shape 318"/>
          <p:cNvSpPr/>
          <p:nvPr/>
        </p:nvSpPr>
        <p:spPr>
          <a:xfrm>
            <a:off x="4158000" y="3259080"/>
            <a:ext cx="3186360" cy="3186360"/>
          </a:xfrm>
          <a:custGeom>
            <a:pathLst>
              <a:path extrusionOk="0" h="119" w="119">
                <a:moveTo>
                  <a:pt x="6" y="7"/>
                </a:moveTo>
                <a:lnTo>
                  <a:pt x="11" y="12"/>
                </a:lnTo>
                <a:lnTo>
                  <a:pt x="13" y="14"/>
                </a:lnTo>
                <a:lnTo>
                  <a:pt x="15" y="16"/>
                </a:lnTo>
                <a:lnTo>
                  <a:pt x="17" y="18"/>
                </a:lnTo>
                <a:close/>
              </a:path>
            </a:pathLst>
          </a:custGeom>
          <a:solidFill>
            <a:srgbClr val="B5CBE7"/>
          </a:solidFill>
          <a:ln>
            <a:noFill/>
          </a:ln>
        </p:spPr>
      </p:sp>
      <p:sp>
        <p:nvSpPr>
          <p:cNvPr id="319" name="Shape 319"/>
          <p:cNvSpPr/>
          <p:nvPr/>
        </p:nvSpPr>
        <p:spPr>
          <a:xfrm>
            <a:off x="2576880" y="2646360"/>
            <a:ext cx="2315160" cy="2315160"/>
          </a:xfrm>
          <a:custGeom>
            <a:pathLst>
              <a:path extrusionOk="0" h="121" w="121">
                <a:moveTo>
                  <a:pt x="6" y="7"/>
                </a:moveTo>
                <a:lnTo>
                  <a:pt x="8" y="9"/>
                </a:lnTo>
                <a:lnTo>
                  <a:pt x="12" y="13"/>
                </a:lnTo>
                <a:lnTo>
                  <a:pt x="14" y="15"/>
                </a:lnTo>
                <a:lnTo>
                  <a:pt x="16" y="17"/>
                </a:lnTo>
                <a:lnTo>
                  <a:pt x="18" y="19"/>
                </a:lnTo>
                <a:close/>
              </a:path>
            </a:pathLst>
          </a:custGeom>
          <a:solidFill>
            <a:srgbClr val="B5CBE7"/>
          </a:solidFill>
          <a:ln>
            <a:noFill/>
          </a:ln>
        </p:spPr>
      </p:sp>
      <p:sp>
        <p:nvSpPr>
          <p:cNvPr id="320" name="Shape 320"/>
          <p:cNvSpPr/>
          <p:nvPr/>
        </p:nvSpPr>
        <p:spPr>
          <a:xfrm>
            <a:off x="3501000" y="1409400"/>
            <a:ext cx="2496240" cy="2496240"/>
          </a:xfrm>
          <a:custGeom>
            <a:pathLst>
              <a:path extrusionOk="0" h="119" w="119">
                <a:moveTo>
                  <a:pt x="6" y="7"/>
                </a:moveTo>
                <a:lnTo>
                  <a:pt x="11" y="12"/>
                </a:lnTo>
                <a:lnTo>
                  <a:pt x="13" y="14"/>
                </a:lnTo>
                <a:lnTo>
                  <a:pt x="15" y="16"/>
                </a:lnTo>
                <a:lnTo>
                  <a:pt x="17" y="18"/>
                </a:lnTo>
                <a:close/>
              </a:path>
            </a:pathLst>
          </a:custGeom>
          <a:solidFill>
            <a:srgbClr val="B5CBE7"/>
          </a:solidFill>
          <a:ln>
            <a:noFill/>
          </a:ln>
        </p:spPr>
      </p:sp>
      <p:sp>
        <p:nvSpPr>
          <p:cNvPr id="321" name="Shape 321"/>
          <p:cNvSpPr txBox="1"/>
          <p:nvPr/>
        </p:nvSpPr>
        <p:spPr>
          <a:xfrm>
            <a:off x="358920" y="5157360"/>
            <a:ext cx="3467520" cy="584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積極打造個人品牌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訊息自我過濾</a:t>
            </a:r>
            <a:endParaRPr b="0" i="0" sz="44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27" name="Shape 327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正面部份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一、記得自己的好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二、不要忘了周遭親友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負面部份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一、誠實為上策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二、不要迴避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 txBox="1"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三、善用社群媒體</a:t>
            </a:r>
            <a:endParaRPr b="0" i="0" sz="44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333" name="Shape 3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68840" y="1353600"/>
            <a:ext cx="5205960" cy="3473280"/>
          </a:xfrm>
          <a:prstGeom prst="rect">
            <a:avLst/>
          </a:prstGeom>
          <a:noFill/>
          <a:ln>
            <a:noFill/>
          </a:ln>
        </p:spPr>
      </p:pic>
      <p:sp>
        <p:nvSpPr>
          <p:cNvPr id="334" name="Shape 334"/>
          <p:cNvSpPr txBox="1"/>
          <p:nvPr/>
        </p:nvSpPr>
        <p:spPr>
          <a:xfrm>
            <a:off x="1968840" y="5074920"/>
            <a:ext cx="526284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別忘了，你自己就是媒體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40" name="Shape 340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308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人們用來創作、分享、交流意見、觀點及經驗的虛擬社區和網絡平台。一般的社會大眾媒體最顯著的不同是，讓用戶享有更多的選擇權利和編輯能力，自行集結成某種閱聽社群。社群媒體能夠以多種不同的形式來呈現，包括文本、圖像、音樂和影片。流行的社群媒體包括Facebook、LINE、Instagram、Twitter、Google+等。</a:t>
            </a:r>
            <a:endParaRPr b="0" i="0" sz="32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/>
          <p:nvPr/>
        </p:nvSpPr>
        <p:spPr>
          <a:xfrm>
            <a:off x="457200" y="25416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46" name="Shape 346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32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47" name="Shape 347"/>
          <p:cNvSpPr/>
          <p:nvPr/>
        </p:nvSpPr>
        <p:spPr>
          <a:xfrm>
            <a:off x="3373560" y="1598040"/>
            <a:ext cx="2268720" cy="2268720"/>
          </a:xfrm>
          <a:custGeom>
            <a:pathLst>
              <a:path extrusionOk="0" h="1" w="2">
                <a:moveTo>
                  <a:pt x="0" y="1"/>
                </a:moveTo>
                <a:lnTo>
                  <a:pt x="2" y="0"/>
                </a:lnTo>
                <a:lnTo>
                  <a:pt x="1" y="1"/>
                </a:lnTo>
                <a:lnTo>
                  <a:pt x="0" y="1"/>
                </a:lnTo>
                <a:close/>
              </a:path>
            </a:pathLst>
          </a:custGeom>
          <a:solidFill>
            <a:srgbClr val="5B9BD5"/>
          </a:solidFill>
          <a:ln cap="flat" cmpd="sng" w="126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114475" lIns="681475" spcFirstLastPara="1" rIns="681475" wrap="square" tIns="12488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000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分享轉載</a:t>
            </a:r>
            <a:endParaRPr b="0" sz="18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48" name="Shape 348"/>
          <p:cNvSpPr/>
          <p:nvPr/>
        </p:nvSpPr>
        <p:spPr>
          <a:xfrm>
            <a:off x="2239200" y="3866760"/>
            <a:ext cx="2268720" cy="2268720"/>
          </a:xfrm>
          <a:custGeom>
            <a:pathLst>
              <a:path extrusionOk="0" h="1" w="2">
                <a:moveTo>
                  <a:pt x="0" y="1"/>
                </a:moveTo>
                <a:lnTo>
                  <a:pt x="2" y="0"/>
                </a:lnTo>
                <a:lnTo>
                  <a:pt x="1" y="1"/>
                </a:lnTo>
                <a:lnTo>
                  <a:pt x="0" y="1"/>
                </a:lnTo>
                <a:close/>
              </a:path>
            </a:pathLst>
          </a:custGeom>
          <a:solidFill>
            <a:srgbClr val="5B9BD5"/>
          </a:solidFill>
          <a:ln cap="flat" cmpd="sng" w="126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114475" lIns="681475" spcFirstLastPara="1" rIns="681475" wrap="square" tIns="12488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000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精彩故事</a:t>
            </a:r>
            <a:endParaRPr b="0" sz="18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49" name="Shape 349"/>
          <p:cNvSpPr/>
          <p:nvPr/>
        </p:nvSpPr>
        <p:spPr>
          <a:xfrm>
            <a:off x="3373560" y="3866760"/>
            <a:ext cx="2268720" cy="2268720"/>
          </a:xfrm>
          <a:custGeom>
            <a:pathLst>
              <a:path extrusionOk="0" h="1" w="2">
                <a:moveTo>
                  <a:pt x="1" y="0"/>
                </a:moveTo>
                <a:lnTo>
                  <a:pt x="2" y="1"/>
                </a:lnTo>
                <a:lnTo>
                  <a:pt x="0" y="0"/>
                </a:lnTo>
                <a:lnTo>
                  <a:pt x="1" y="0"/>
                </a:lnTo>
                <a:close/>
              </a:path>
            </a:pathLst>
          </a:custGeom>
          <a:solidFill>
            <a:srgbClr val="5B9BD5"/>
          </a:solidFill>
          <a:ln cap="flat" cmpd="sng" w="126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1248825" lIns="681475" spcFirstLastPara="1" rIns="681475" wrap="square" tIns="1144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000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社群媒體</a:t>
            </a:r>
            <a:endParaRPr b="0" sz="18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0" name="Shape 350"/>
          <p:cNvSpPr/>
          <p:nvPr/>
        </p:nvSpPr>
        <p:spPr>
          <a:xfrm>
            <a:off x="4507920" y="3866760"/>
            <a:ext cx="2268720" cy="2268720"/>
          </a:xfrm>
          <a:custGeom>
            <a:pathLst>
              <a:path extrusionOk="0" h="1" w="2">
                <a:moveTo>
                  <a:pt x="0" y="1"/>
                </a:moveTo>
                <a:lnTo>
                  <a:pt x="2" y="0"/>
                </a:lnTo>
                <a:lnTo>
                  <a:pt x="1" y="1"/>
                </a:lnTo>
                <a:lnTo>
                  <a:pt x="0" y="1"/>
                </a:lnTo>
                <a:close/>
              </a:path>
            </a:pathLst>
          </a:custGeom>
          <a:solidFill>
            <a:srgbClr val="5B9BD5"/>
          </a:solidFill>
          <a:ln cap="flat" cmpd="sng" w="126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114475" lIns="681475" spcFirstLastPara="1" rIns="681475" wrap="square" tIns="12488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000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自我品牌</a:t>
            </a:r>
            <a:endParaRPr b="0" sz="18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1" name="Shape 351"/>
          <p:cNvSpPr txBox="1"/>
          <p:nvPr/>
        </p:nvSpPr>
        <p:spPr>
          <a:xfrm>
            <a:off x="649080" y="2395800"/>
            <a:ext cx="3057120" cy="1077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2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把自已當成訊息</a:t>
            </a:r>
            <a:endParaRPr b="0" sz="18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2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的發送中心</a:t>
            </a:r>
            <a:endParaRPr b="0" sz="1800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