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58" r:id="rId3"/>
    <p:sldId id="259" r:id="rId4"/>
    <p:sldId id="271" r:id="rId5"/>
    <p:sldId id="286" r:id="rId6"/>
    <p:sldId id="287" r:id="rId7"/>
    <p:sldId id="288" r:id="rId8"/>
    <p:sldId id="289" r:id="rId9"/>
    <p:sldId id="290" r:id="rId10"/>
    <p:sldId id="292" r:id="rId11"/>
    <p:sldId id="291" r:id="rId12"/>
    <p:sldId id="293" r:id="rId13"/>
    <p:sldId id="277" r:id="rId14"/>
    <p:sldId id="278" r:id="rId15"/>
    <p:sldId id="279" r:id="rId16"/>
    <p:sldId id="280" r:id="rId17"/>
    <p:sldId id="281" r:id="rId18"/>
    <p:sldId id="282" r:id="rId19"/>
    <p:sldId id="283" r:id="rId20"/>
    <p:sldId id="284" r:id="rId21"/>
    <p:sldId id="285" r:id="rId22"/>
    <p:sldId id="270" r:id="rId23"/>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9900"/>
    <a:srgbClr val="33CC33"/>
    <a:srgbClr val="FF66CC"/>
    <a:srgbClr val="CC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168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49B18D-CABB-4E96-B206-AEDC75DBA935}" type="datetimeFigureOut">
              <a:rPr lang="zh-TW" altLang="en-US" smtClean="0"/>
              <a:t>2018/5/30</a:t>
            </a:fld>
            <a:endParaRPr lang="zh-TW" altLang="en-US"/>
          </a:p>
        </p:txBody>
      </p:sp>
      <p:sp>
        <p:nvSpPr>
          <p:cNvPr id="4" name="投影片圖像版面配置區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9B5DEA9-7529-47E1-8C60-C0A0282F63BC}" type="slidenum">
              <a:rPr lang="zh-TW" altLang="en-US" smtClean="0"/>
              <a:t>‹#›</a:t>
            </a:fld>
            <a:endParaRPr lang="zh-TW" altLang="en-US"/>
          </a:p>
        </p:txBody>
      </p:sp>
    </p:spTree>
    <p:extLst>
      <p:ext uri="{BB962C8B-B14F-4D97-AF65-F5344CB8AC3E}">
        <p14:creationId xmlns:p14="http://schemas.microsoft.com/office/powerpoint/2010/main" val="35546015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49B5DEA9-7529-47E1-8C60-C0A0282F63BC}" type="slidenum">
              <a:rPr lang="zh-TW" altLang="en-US" smtClean="0"/>
              <a:t>1</a:t>
            </a:fld>
            <a:endParaRPr lang="zh-TW" altLang="en-US"/>
          </a:p>
        </p:txBody>
      </p:sp>
    </p:spTree>
    <p:extLst>
      <p:ext uri="{BB962C8B-B14F-4D97-AF65-F5344CB8AC3E}">
        <p14:creationId xmlns:p14="http://schemas.microsoft.com/office/powerpoint/2010/main" val="40677575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txBox="1">
            <a:spLocks noGrp="1"/>
          </p:cNvSpPr>
          <p:nvPr>
            <p:ph type="ctrTitle"/>
          </p:nvPr>
        </p:nvSpPr>
        <p:spPr>
          <a:xfrm>
            <a:off x="685800" y="2130423"/>
            <a:ext cx="7772400" cy="1470026"/>
          </a:xfrm>
        </p:spPr>
        <p:txBody>
          <a:bodyPr/>
          <a:lstStyle>
            <a:lvl1pPr>
              <a:defRPr/>
            </a:lvl1pPr>
          </a:lstStyle>
          <a:p>
            <a:pPr lvl="0"/>
            <a:r>
              <a:rPr lang="zh-TW"/>
              <a:t>按一下以編輯母片標題樣式</a:t>
            </a:r>
            <a:endParaRPr lang="en-US"/>
          </a:p>
        </p:txBody>
      </p:sp>
      <p:sp>
        <p:nvSpPr>
          <p:cNvPr id="3" name="副標題 2"/>
          <p:cNvSpPr txBox="1">
            <a:spLocks noGrp="1"/>
          </p:cNvSpPr>
          <p:nvPr>
            <p:ph type="subTitle" idx="1"/>
          </p:nvPr>
        </p:nvSpPr>
        <p:spPr>
          <a:xfrm>
            <a:off x="1371600" y="3886200"/>
            <a:ext cx="6400800" cy="1752603"/>
          </a:xfrm>
        </p:spPr>
        <p:txBody>
          <a:bodyPr anchorCtr="1"/>
          <a:lstStyle>
            <a:lvl1pPr marL="0" indent="0" algn="ctr">
              <a:buNone/>
              <a:defRPr>
                <a:solidFill>
                  <a:srgbClr val="898989"/>
                </a:solidFill>
              </a:defRPr>
            </a:lvl1pPr>
          </a:lstStyle>
          <a:p>
            <a:pPr lvl="0"/>
            <a:r>
              <a:rPr lang="zh-TW"/>
              <a:t>按一下以編輯母片副標題樣式</a:t>
            </a:r>
            <a:endParaRPr lang="en-US"/>
          </a:p>
        </p:txBody>
      </p:sp>
      <p:sp>
        <p:nvSpPr>
          <p:cNvPr id="4" name="日期版面配置區 3"/>
          <p:cNvSpPr txBox="1">
            <a:spLocks noGrp="1"/>
          </p:cNvSpPr>
          <p:nvPr>
            <p:ph type="dt" sz="half" idx="7"/>
          </p:nvPr>
        </p:nvSpPr>
        <p:spPr/>
        <p:txBody>
          <a:bodyPr/>
          <a:lstStyle>
            <a:lvl1pPr>
              <a:defRPr/>
            </a:lvl1pPr>
          </a:lstStyle>
          <a:p>
            <a:pPr lvl="0"/>
            <a:fld id="{E27A17E2-BC1C-4D48-9773-2278E288055D}" type="datetime1">
              <a:rPr lang="en-US" altLang="zh-TW" smtClean="0"/>
              <a:t>5/30/2018</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8A7106E3-4FB2-47FA-B9DA-0CA402FF67C7}" type="slidenum">
              <a:t>‹#›</a:t>
            </a:fld>
            <a:endParaRPr lang="en-US"/>
          </a:p>
        </p:txBody>
      </p:sp>
    </p:spTree>
    <p:extLst>
      <p:ext uri="{BB962C8B-B14F-4D97-AF65-F5344CB8AC3E}">
        <p14:creationId xmlns:p14="http://schemas.microsoft.com/office/powerpoint/2010/main" val="29082071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直排文字版面配置區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p:cNvSpPr txBox="1">
            <a:spLocks noGrp="1"/>
          </p:cNvSpPr>
          <p:nvPr>
            <p:ph type="dt" sz="half" idx="7"/>
          </p:nvPr>
        </p:nvSpPr>
        <p:spPr/>
        <p:txBody>
          <a:bodyPr/>
          <a:lstStyle>
            <a:lvl1pPr>
              <a:defRPr/>
            </a:lvl1pPr>
          </a:lstStyle>
          <a:p>
            <a:pPr lvl="0"/>
            <a:fld id="{BFCB7984-253B-4055-90F8-75CDCEA47446}" type="datetime1">
              <a:rPr lang="en-US" altLang="zh-TW" smtClean="0"/>
              <a:t>5/30/2018</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8C80B5FB-7F97-4513-953E-188D3A5E0B7A}" type="slidenum">
              <a:t>‹#›</a:t>
            </a:fld>
            <a:endParaRPr lang="en-US"/>
          </a:p>
        </p:txBody>
      </p:sp>
    </p:spTree>
    <p:extLst>
      <p:ext uri="{BB962C8B-B14F-4D97-AF65-F5344CB8AC3E}">
        <p14:creationId xmlns:p14="http://schemas.microsoft.com/office/powerpoint/2010/main" val="19815411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txBox="1">
            <a:spLocks noGrp="1"/>
          </p:cNvSpPr>
          <p:nvPr>
            <p:ph type="title" orient="vert"/>
          </p:nvPr>
        </p:nvSpPr>
        <p:spPr>
          <a:xfrm>
            <a:off x="6629400" y="274640"/>
            <a:ext cx="2057400" cy="5851529"/>
          </a:xfrm>
        </p:spPr>
        <p:txBody>
          <a:bodyPr vert="eaVert"/>
          <a:lstStyle>
            <a:lvl1pPr>
              <a:defRPr/>
            </a:lvl1pPr>
          </a:lstStyle>
          <a:p>
            <a:pPr lvl="0"/>
            <a:r>
              <a:rPr lang="zh-TW"/>
              <a:t>按一下以編輯母片標題樣式</a:t>
            </a:r>
            <a:endParaRPr lang="en-US"/>
          </a:p>
        </p:txBody>
      </p:sp>
      <p:sp>
        <p:nvSpPr>
          <p:cNvPr id="3" name="直排文字版面配置區 2"/>
          <p:cNvSpPr txBox="1">
            <a:spLocks noGrp="1"/>
          </p:cNvSpPr>
          <p:nvPr>
            <p:ph type="body" orient="vert" idx="1"/>
          </p:nvPr>
        </p:nvSpPr>
        <p:spPr>
          <a:xfrm>
            <a:off x="457200" y="274640"/>
            <a:ext cx="6019796" cy="5851529"/>
          </a:xfrm>
        </p:spPr>
        <p:txBody>
          <a:bodyPr vert="eaVert"/>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p:cNvSpPr txBox="1">
            <a:spLocks noGrp="1"/>
          </p:cNvSpPr>
          <p:nvPr>
            <p:ph type="dt" sz="half" idx="7"/>
          </p:nvPr>
        </p:nvSpPr>
        <p:spPr/>
        <p:txBody>
          <a:bodyPr/>
          <a:lstStyle>
            <a:lvl1pPr>
              <a:defRPr/>
            </a:lvl1pPr>
          </a:lstStyle>
          <a:p>
            <a:pPr lvl="0"/>
            <a:fld id="{FDEB1AA8-7576-4795-9CE3-A450C22B0B07}" type="datetime1">
              <a:rPr lang="en-US" altLang="zh-TW" smtClean="0"/>
              <a:t>5/30/2018</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05BF27D9-FA2D-453B-9B08-7D5184C562E8}" type="slidenum">
              <a:t>‹#›</a:t>
            </a:fld>
            <a:endParaRPr lang="en-US"/>
          </a:p>
        </p:txBody>
      </p:sp>
    </p:spTree>
    <p:extLst>
      <p:ext uri="{BB962C8B-B14F-4D97-AF65-F5344CB8AC3E}">
        <p14:creationId xmlns:p14="http://schemas.microsoft.com/office/powerpoint/2010/main" val="10767211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內容版面配置區 2"/>
          <p:cNvSpPr txBox="1">
            <a:spLocks noGrp="1"/>
          </p:cNvSpPr>
          <p:nvPr>
            <p:ph idx="1"/>
          </p:nvPr>
        </p:nvSpPr>
        <p:spPr/>
        <p:txBody>
          <a:bodyPr/>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p:cNvSpPr txBox="1">
            <a:spLocks noGrp="1"/>
          </p:cNvSpPr>
          <p:nvPr>
            <p:ph type="dt" sz="half" idx="7"/>
          </p:nvPr>
        </p:nvSpPr>
        <p:spPr/>
        <p:txBody>
          <a:bodyPr/>
          <a:lstStyle>
            <a:lvl1pPr>
              <a:defRPr/>
            </a:lvl1pPr>
          </a:lstStyle>
          <a:p>
            <a:pPr lvl="0"/>
            <a:fld id="{6EB45B2A-2AAE-4EFA-B2B1-773F6BCA2177}" type="datetime1">
              <a:rPr lang="en-US" altLang="zh-TW" smtClean="0"/>
              <a:t>5/30/2018</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A985501C-BE7C-4A2D-ABC7-A8F0EC08F371}" type="slidenum">
              <a:t>‹#›</a:t>
            </a:fld>
            <a:endParaRPr lang="en-US"/>
          </a:p>
        </p:txBody>
      </p:sp>
    </p:spTree>
    <p:extLst>
      <p:ext uri="{BB962C8B-B14F-4D97-AF65-F5344CB8AC3E}">
        <p14:creationId xmlns:p14="http://schemas.microsoft.com/office/powerpoint/2010/main" val="26082997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txBox="1">
            <a:spLocks noGrp="1"/>
          </p:cNvSpPr>
          <p:nvPr>
            <p:ph type="title"/>
          </p:nvPr>
        </p:nvSpPr>
        <p:spPr>
          <a:xfrm>
            <a:off x="722311" y="4406895"/>
            <a:ext cx="7772400" cy="1362071"/>
          </a:xfrm>
        </p:spPr>
        <p:txBody>
          <a:bodyPr anchor="t" anchorCtr="0"/>
          <a:lstStyle>
            <a:lvl1pPr algn="l">
              <a:defRPr sz="4000" b="1" cap="all"/>
            </a:lvl1pPr>
          </a:lstStyle>
          <a:p>
            <a:pPr lvl="0"/>
            <a:r>
              <a:rPr lang="zh-TW"/>
              <a:t>按一下以編輯母片標題樣式</a:t>
            </a:r>
            <a:endParaRPr lang="en-US"/>
          </a:p>
        </p:txBody>
      </p:sp>
      <p:sp>
        <p:nvSpPr>
          <p:cNvPr id="3" name="文字版面配置區 2"/>
          <p:cNvSpPr txBox="1">
            <a:spLocks noGrp="1"/>
          </p:cNvSpPr>
          <p:nvPr>
            <p:ph type="body" idx="1"/>
          </p:nvPr>
        </p:nvSpPr>
        <p:spPr>
          <a:xfrm>
            <a:off x="722311" y="2906713"/>
            <a:ext cx="7772400" cy="1500182"/>
          </a:xfrm>
        </p:spPr>
        <p:txBody>
          <a:bodyPr anchor="b"/>
          <a:lstStyle>
            <a:lvl1pPr marL="0" indent="0">
              <a:spcBef>
                <a:spcPts val="500"/>
              </a:spcBef>
              <a:buNone/>
              <a:defRPr sz="2000">
                <a:solidFill>
                  <a:srgbClr val="898989"/>
                </a:solidFill>
              </a:defRPr>
            </a:lvl1pPr>
          </a:lstStyle>
          <a:p>
            <a:pPr lvl="0"/>
            <a:r>
              <a:rPr lang="zh-TW"/>
              <a:t>按一下以編輯母片文字樣式</a:t>
            </a:r>
          </a:p>
        </p:txBody>
      </p:sp>
      <p:sp>
        <p:nvSpPr>
          <p:cNvPr id="4" name="日期版面配置區 3"/>
          <p:cNvSpPr txBox="1">
            <a:spLocks noGrp="1"/>
          </p:cNvSpPr>
          <p:nvPr>
            <p:ph type="dt" sz="half" idx="7"/>
          </p:nvPr>
        </p:nvSpPr>
        <p:spPr/>
        <p:txBody>
          <a:bodyPr/>
          <a:lstStyle>
            <a:lvl1pPr>
              <a:defRPr/>
            </a:lvl1pPr>
          </a:lstStyle>
          <a:p>
            <a:pPr lvl="0"/>
            <a:fld id="{99C02E90-73D2-4812-A493-D57F623B9597}" type="datetime1">
              <a:rPr lang="en-US" altLang="zh-TW" smtClean="0"/>
              <a:t>5/30/2018</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CB20DD8F-C30A-4EE2-9A30-B621E2F9423C}" type="slidenum">
              <a:t>‹#›</a:t>
            </a:fld>
            <a:endParaRPr lang="en-US"/>
          </a:p>
        </p:txBody>
      </p:sp>
    </p:spTree>
    <p:extLst>
      <p:ext uri="{BB962C8B-B14F-4D97-AF65-F5344CB8AC3E}">
        <p14:creationId xmlns:p14="http://schemas.microsoft.com/office/powerpoint/2010/main" val="128761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內容版面配置區 2"/>
          <p:cNvSpPr txBox="1">
            <a:spLocks noGrp="1"/>
          </p:cNvSpPr>
          <p:nvPr>
            <p:ph idx="1"/>
          </p:nvPr>
        </p:nvSpPr>
        <p:spPr>
          <a:xfrm>
            <a:off x="457200" y="1600200"/>
            <a:ext cx="4038603" cy="4525959"/>
          </a:xfrm>
        </p:spPr>
        <p:txBody>
          <a:bodyPr/>
          <a:lstStyle>
            <a:lvl1pPr>
              <a:spcBef>
                <a:spcPts val="700"/>
              </a:spcBef>
              <a:defRPr sz="2800"/>
            </a:lvl1pPr>
            <a:lvl2pPr>
              <a:spcBef>
                <a:spcPts val="600"/>
              </a:spcBef>
              <a:defRPr sz="2400"/>
            </a:lvl2pPr>
            <a:lvl3pPr>
              <a:spcBef>
                <a:spcPts val="500"/>
              </a:spcBef>
              <a:defRPr sz="2000"/>
            </a:lvl3pPr>
            <a:lvl4pPr>
              <a:spcBef>
                <a:spcPts val="400"/>
              </a:spcBef>
              <a:defRPr sz="1800"/>
            </a:lvl4pPr>
            <a:lvl5pPr>
              <a:spcBef>
                <a:spcPts val="400"/>
              </a:spcBef>
              <a:defRPr sz="18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內容版面配置區 3"/>
          <p:cNvSpPr txBox="1">
            <a:spLocks noGrp="1"/>
          </p:cNvSpPr>
          <p:nvPr>
            <p:ph idx="2"/>
          </p:nvPr>
        </p:nvSpPr>
        <p:spPr>
          <a:xfrm>
            <a:off x="4648196" y="1600200"/>
            <a:ext cx="4038603" cy="4525959"/>
          </a:xfrm>
        </p:spPr>
        <p:txBody>
          <a:bodyPr/>
          <a:lstStyle>
            <a:lvl1pPr>
              <a:spcBef>
                <a:spcPts val="700"/>
              </a:spcBef>
              <a:defRPr sz="2800"/>
            </a:lvl1pPr>
            <a:lvl2pPr>
              <a:spcBef>
                <a:spcPts val="600"/>
              </a:spcBef>
              <a:defRPr sz="2400"/>
            </a:lvl2pPr>
            <a:lvl3pPr>
              <a:spcBef>
                <a:spcPts val="500"/>
              </a:spcBef>
              <a:defRPr sz="2000"/>
            </a:lvl3pPr>
            <a:lvl4pPr>
              <a:spcBef>
                <a:spcPts val="400"/>
              </a:spcBef>
              <a:defRPr sz="1800"/>
            </a:lvl4pPr>
            <a:lvl5pPr>
              <a:spcBef>
                <a:spcPts val="400"/>
              </a:spcBef>
              <a:defRPr sz="18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5" name="日期版面配置區 4"/>
          <p:cNvSpPr txBox="1">
            <a:spLocks noGrp="1"/>
          </p:cNvSpPr>
          <p:nvPr>
            <p:ph type="dt" sz="half" idx="7"/>
          </p:nvPr>
        </p:nvSpPr>
        <p:spPr/>
        <p:txBody>
          <a:bodyPr/>
          <a:lstStyle>
            <a:lvl1pPr>
              <a:defRPr/>
            </a:lvl1pPr>
          </a:lstStyle>
          <a:p>
            <a:pPr lvl="0"/>
            <a:fld id="{6E334F9F-0194-4CD8-B63E-C76F5E1D1D21}" type="datetime1">
              <a:rPr lang="en-US" altLang="zh-TW" smtClean="0"/>
              <a:t>5/30/2018</a:t>
            </a:fld>
            <a:endParaRPr lang="en-US"/>
          </a:p>
        </p:txBody>
      </p:sp>
      <p:sp>
        <p:nvSpPr>
          <p:cNvPr id="6" name="頁尾版面配置區 5"/>
          <p:cNvSpPr txBox="1">
            <a:spLocks noGrp="1"/>
          </p:cNvSpPr>
          <p:nvPr>
            <p:ph type="ftr" sz="quarter" idx="9"/>
          </p:nvPr>
        </p:nvSpPr>
        <p:spPr/>
        <p:txBody>
          <a:bodyPr/>
          <a:lstStyle>
            <a:lvl1pPr>
              <a:defRPr/>
            </a:lvl1pPr>
          </a:lstStyle>
          <a:p>
            <a:pPr lvl="0"/>
            <a:endParaRPr lang="en-US"/>
          </a:p>
        </p:txBody>
      </p:sp>
      <p:sp>
        <p:nvSpPr>
          <p:cNvPr id="7" name="投影片編號版面配置區 6"/>
          <p:cNvSpPr txBox="1">
            <a:spLocks noGrp="1"/>
          </p:cNvSpPr>
          <p:nvPr>
            <p:ph type="sldNum" sz="quarter" idx="8"/>
          </p:nvPr>
        </p:nvSpPr>
        <p:spPr/>
        <p:txBody>
          <a:bodyPr/>
          <a:lstStyle>
            <a:lvl1pPr>
              <a:defRPr/>
            </a:lvl1pPr>
          </a:lstStyle>
          <a:p>
            <a:pPr lvl="0"/>
            <a:fld id="{0851ACCA-E3E3-40A2-BF9C-64F998965A5A}" type="slidenum">
              <a:t>‹#›</a:t>
            </a:fld>
            <a:endParaRPr lang="en-US"/>
          </a:p>
        </p:txBody>
      </p:sp>
    </p:spTree>
    <p:extLst>
      <p:ext uri="{BB962C8B-B14F-4D97-AF65-F5344CB8AC3E}">
        <p14:creationId xmlns:p14="http://schemas.microsoft.com/office/powerpoint/2010/main" val="8023482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文字版面配置區 2"/>
          <p:cNvSpPr txBox="1">
            <a:spLocks noGrp="1"/>
          </p:cNvSpPr>
          <p:nvPr>
            <p:ph type="body" idx="1"/>
          </p:nvPr>
        </p:nvSpPr>
        <p:spPr>
          <a:xfrm>
            <a:off x="457200" y="1535113"/>
            <a:ext cx="4040184" cy="639759"/>
          </a:xfrm>
        </p:spPr>
        <p:txBody>
          <a:bodyPr anchor="b"/>
          <a:lstStyle>
            <a:lvl1pPr marL="0" indent="0">
              <a:spcBef>
                <a:spcPts val="600"/>
              </a:spcBef>
              <a:buNone/>
              <a:defRPr sz="2400" b="1"/>
            </a:lvl1pPr>
          </a:lstStyle>
          <a:p>
            <a:pPr lvl="0"/>
            <a:r>
              <a:rPr lang="zh-TW"/>
              <a:t>按一下以編輯母片文字樣式</a:t>
            </a:r>
          </a:p>
        </p:txBody>
      </p:sp>
      <p:sp>
        <p:nvSpPr>
          <p:cNvPr id="4" name="內容版面配置區 3"/>
          <p:cNvSpPr txBox="1">
            <a:spLocks noGrp="1"/>
          </p:cNvSpPr>
          <p:nvPr>
            <p:ph idx="2"/>
          </p:nvPr>
        </p:nvSpPr>
        <p:spPr>
          <a:xfrm>
            <a:off x="457200" y="2174872"/>
            <a:ext cx="4040184" cy="3951286"/>
          </a:xfrm>
        </p:spPr>
        <p:txBody>
          <a:bodyPr/>
          <a:lstStyle>
            <a:lvl1pPr>
              <a:spcBef>
                <a:spcPts val="600"/>
              </a:spcBef>
              <a:defRPr sz="2400"/>
            </a:lvl1pPr>
            <a:lvl2pPr>
              <a:spcBef>
                <a:spcPts val="500"/>
              </a:spcBef>
              <a:defRPr sz="2000"/>
            </a:lvl2pPr>
            <a:lvl3pPr>
              <a:spcBef>
                <a:spcPts val="400"/>
              </a:spcBef>
              <a:defRPr sz="1800"/>
            </a:lvl3pPr>
            <a:lvl4pPr>
              <a:spcBef>
                <a:spcPts val="400"/>
              </a:spcBef>
              <a:defRPr sz="1600"/>
            </a:lvl4pPr>
            <a:lvl5pPr>
              <a:spcBef>
                <a:spcPts val="400"/>
              </a:spcBef>
              <a:defRPr sz="16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5" name="文字版面配置區 4"/>
          <p:cNvSpPr txBox="1">
            <a:spLocks noGrp="1"/>
          </p:cNvSpPr>
          <p:nvPr>
            <p:ph type="body" idx="3"/>
          </p:nvPr>
        </p:nvSpPr>
        <p:spPr>
          <a:xfrm>
            <a:off x="4645023" y="1535113"/>
            <a:ext cx="4041776" cy="639759"/>
          </a:xfrm>
        </p:spPr>
        <p:txBody>
          <a:bodyPr anchor="b"/>
          <a:lstStyle>
            <a:lvl1pPr marL="0" indent="0">
              <a:spcBef>
                <a:spcPts val="600"/>
              </a:spcBef>
              <a:buNone/>
              <a:defRPr sz="2400" b="1"/>
            </a:lvl1pPr>
          </a:lstStyle>
          <a:p>
            <a:pPr lvl="0"/>
            <a:r>
              <a:rPr lang="zh-TW"/>
              <a:t>按一下以編輯母片文字樣式</a:t>
            </a:r>
          </a:p>
        </p:txBody>
      </p:sp>
      <p:sp>
        <p:nvSpPr>
          <p:cNvPr id="6" name="內容版面配置區 5"/>
          <p:cNvSpPr txBox="1">
            <a:spLocks noGrp="1"/>
          </p:cNvSpPr>
          <p:nvPr>
            <p:ph idx="4"/>
          </p:nvPr>
        </p:nvSpPr>
        <p:spPr>
          <a:xfrm>
            <a:off x="4645023" y="2174872"/>
            <a:ext cx="4041776" cy="3951286"/>
          </a:xfrm>
        </p:spPr>
        <p:txBody>
          <a:bodyPr/>
          <a:lstStyle>
            <a:lvl1pPr>
              <a:spcBef>
                <a:spcPts val="600"/>
              </a:spcBef>
              <a:defRPr sz="2400"/>
            </a:lvl1pPr>
            <a:lvl2pPr>
              <a:spcBef>
                <a:spcPts val="500"/>
              </a:spcBef>
              <a:defRPr sz="2000"/>
            </a:lvl2pPr>
            <a:lvl3pPr>
              <a:spcBef>
                <a:spcPts val="400"/>
              </a:spcBef>
              <a:defRPr sz="1800"/>
            </a:lvl3pPr>
            <a:lvl4pPr>
              <a:spcBef>
                <a:spcPts val="400"/>
              </a:spcBef>
              <a:defRPr sz="1600"/>
            </a:lvl4pPr>
            <a:lvl5pPr>
              <a:spcBef>
                <a:spcPts val="400"/>
              </a:spcBef>
              <a:defRPr sz="16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7" name="日期版面配置區 6"/>
          <p:cNvSpPr txBox="1">
            <a:spLocks noGrp="1"/>
          </p:cNvSpPr>
          <p:nvPr>
            <p:ph type="dt" sz="half" idx="7"/>
          </p:nvPr>
        </p:nvSpPr>
        <p:spPr/>
        <p:txBody>
          <a:bodyPr/>
          <a:lstStyle>
            <a:lvl1pPr>
              <a:defRPr/>
            </a:lvl1pPr>
          </a:lstStyle>
          <a:p>
            <a:pPr lvl="0"/>
            <a:fld id="{A2CFBC3C-B8DE-4C9B-A72C-36817D4A5F96}" type="datetime1">
              <a:rPr lang="en-US" altLang="zh-TW" smtClean="0"/>
              <a:t>5/30/2018</a:t>
            </a:fld>
            <a:endParaRPr lang="en-US"/>
          </a:p>
        </p:txBody>
      </p:sp>
      <p:sp>
        <p:nvSpPr>
          <p:cNvPr id="8" name="頁尾版面配置區 7"/>
          <p:cNvSpPr txBox="1">
            <a:spLocks noGrp="1"/>
          </p:cNvSpPr>
          <p:nvPr>
            <p:ph type="ftr" sz="quarter" idx="9"/>
          </p:nvPr>
        </p:nvSpPr>
        <p:spPr/>
        <p:txBody>
          <a:bodyPr/>
          <a:lstStyle>
            <a:lvl1pPr>
              <a:defRPr/>
            </a:lvl1pPr>
          </a:lstStyle>
          <a:p>
            <a:pPr lvl="0"/>
            <a:endParaRPr lang="en-US"/>
          </a:p>
        </p:txBody>
      </p:sp>
      <p:sp>
        <p:nvSpPr>
          <p:cNvPr id="9" name="投影片編號版面配置區 8"/>
          <p:cNvSpPr txBox="1">
            <a:spLocks noGrp="1"/>
          </p:cNvSpPr>
          <p:nvPr>
            <p:ph type="sldNum" sz="quarter" idx="8"/>
          </p:nvPr>
        </p:nvSpPr>
        <p:spPr/>
        <p:txBody>
          <a:bodyPr/>
          <a:lstStyle>
            <a:lvl1pPr>
              <a:defRPr/>
            </a:lvl1pPr>
          </a:lstStyle>
          <a:p>
            <a:pPr lvl="0"/>
            <a:fld id="{60CA4AA2-F9A5-49D0-83A4-688E28B7B61D}" type="slidenum">
              <a:t>‹#›</a:t>
            </a:fld>
            <a:endParaRPr lang="en-US"/>
          </a:p>
        </p:txBody>
      </p:sp>
    </p:spTree>
    <p:extLst>
      <p:ext uri="{BB962C8B-B14F-4D97-AF65-F5344CB8AC3E}">
        <p14:creationId xmlns:p14="http://schemas.microsoft.com/office/powerpoint/2010/main" val="17151672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日期版面配置區 2"/>
          <p:cNvSpPr txBox="1">
            <a:spLocks noGrp="1"/>
          </p:cNvSpPr>
          <p:nvPr>
            <p:ph type="dt" sz="half" idx="7"/>
          </p:nvPr>
        </p:nvSpPr>
        <p:spPr/>
        <p:txBody>
          <a:bodyPr/>
          <a:lstStyle>
            <a:lvl1pPr>
              <a:defRPr/>
            </a:lvl1pPr>
          </a:lstStyle>
          <a:p>
            <a:pPr lvl="0"/>
            <a:fld id="{9032185B-0B7B-4518-9BAA-C0E8B63E90B3}" type="datetime1">
              <a:rPr lang="en-US" altLang="zh-TW" smtClean="0"/>
              <a:t>5/30/2018</a:t>
            </a:fld>
            <a:endParaRPr lang="en-US"/>
          </a:p>
        </p:txBody>
      </p:sp>
      <p:sp>
        <p:nvSpPr>
          <p:cNvPr id="4" name="頁尾版面配置區 3"/>
          <p:cNvSpPr txBox="1">
            <a:spLocks noGrp="1"/>
          </p:cNvSpPr>
          <p:nvPr>
            <p:ph type="ftr" sz="quarter" idx="9"/>
          </p:nvPr>
        </p:nvSpPr>
        <p:spPr/>
        <p:txBody>
          <a:bodyPr/>
          <a:lstStyle>
            <a:lvl1pPr>
              <a:defRPr/>
            </a:lvl1pPr>
          </a:lstStyle>
          <a:p>
            <a:pPr lvl="0"/>
            <a:endParaRPr lang="en-US"/>
          </a:p>
        </p:txBody>
      </p:sp>
      <p:sp>
        <p:nvSpPr>
          <p:cNvPr id="5" name="投影片編號版面配置區 4"/>
          <p:cNvSpPr txBox="1">
            <a:spLocks noGrp="1"/>
          </p:cNvSpPr>
          <p:nvPr>
            <p:ph type="sldNum" sz="quarter" idx="8"/>
          </p:nvPr>
        </p:nvSpPr>
        <p:spPr/>
        <p:txBody>
          <a:bodyPr/>
          <a:lstStyle>
            <a:lvl1pPr>
              <a:defRPr/>
            </a:lvl1pPr>
          </a:lstStyle>
          <a:p>
            <a:pPr lvl="0"/>
            <a:fld id="{C8A003D1-8793-4A32-9F81-AD7AB420525B}" type="slidenum">
              <a:t>‹#›</a:t>
            </a:fld>
            <a:endParaRPr lang="en-US"/>
          </a:p>
        </p:txBody>
      </p:sp>
    </p:spTree>
    <p:extLst>
      <p:ext uri="{BB962C8B-B14F-4D97-AF65-F5344CB8AC3E}">
        <p14:creationId xmlns:p14="http://schemas.microsoft.com/office/powerpoint/2010/main" val="9453465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txBox="1">
            <a:spLocks noGrp="1"/>
          </p:cNvSpPr>
          <p:nvPr>
            <p:ph type="dt" sz="half" idx="7"/>
          </p:nvPr>
        </p:nvSpPr>
        <p:spPr/>
        <p:txBody>
          <a:bodyPr/>
          <a:lstStyle>
            <a:lvl1pPr>
              <a:defRPr/>
            </a:lvl1pPr>
          </a:lstStyle>
          <a:p>
            <a:pPr lvl="0"/>
            <a:fld id="{65791FC3-6272-4462-B18B-50AEB957FE4C}" type="datetime1">
              <a:rPr lang="en-US" altLang="zh-TW" smtClean="0"/>
              <a:t>5/30/2018</a:t>
            </a:fld>
            <a:endParaRPr lang="en-US"/>
          </a:p>
        </p:txBody>
      </p:sp>
      <p:sp>
        <p:nvSpPr>
          <p:cNvPr id="3" name="頁尾版面配置區 2"/>
          <p:cNvSpPr txBox="1">
            <a:spLocks noGrp="1"/>
          </p:cNvSpPr>
          <p:nvPr>
            <p:ph type="ftr" sz="quarter" idx="9"/>
          </p:nvPr>
        </p:nvSpPr>
        <p:spPr/>
        <p:txBody>
          <a:bodyPr/>
          <a:lstStyle>
            <a:lvl1pPr>
              <a:defRPr/>
            </a:lvl1pPr>
          </a:lstStyle>
          <a:p>
            <a:pPr lvl="0"/>
            <a:endParaRPr lang="en-US"/>
          </a:p>
        </p:txBody>
      </p:sp>
      <p:sp>
        <p:nvSpPr>
          <p:cNvPr id="4" name="投影片編號版面配置區 3"/>
          <p:cNvSpPr txBox="1">
            <a:spLocks noGrp="1"/>
          </p:cNvSpPr>
          <p:nvPr>
            <p:ph type="sldNum" sz="quarter" idx="8"/>
          </p:nvPr>
        </p:nvSpPr>
        <p:spPr/>
        <p:txBody>
          <a:bodyPr/>
          <a:lstStyle>
            <a:lvl1pPr>
              <a:defRPr/>
            </a:lvl1pPr>
          </a:lstStyle>
          <a:p>
            <a:pPr lvl="0"/>
            <a:fld id="{CD821665-EA18-4789-8753-8BA8592D58C6}" type="slidenum">
              <a:t>‹#›</a:t>
            </a:fld>
            <a:endParaRPr lang="en-US"/>
          </a:p>
        </p:txBody>
      </p:sp>
    </p:spTree>
    <p:extLst>
      <p:ext uri="{BB962C8B-B14F-4D97-AF65-F5344CB8AC3E}">
        <p14:creationId xmlns:p14="http://schemas.microsoft.com/office/powerpoint/2010/main" val="8735911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txBox="1">
            <a:spLocks noGrp="1"/>
          </p:cNvSpPr>
          <p:nvPr>
            <p:ph type="title"/>
          </p:nvPr>
        </p:nvSpPr>
        <p:spPr>
          <a:xfrm>
            <a:off x="457200" y="273048"/>
            <a:ext cx="3008311" cy="1162046"/>
          </a:xfrm>
        </p:spPr>
        <p:txBody>
          <a:bodyPr anchor="b" anchorCtr="0"/>
          <a:lstStyle>
            <a:lvl1pPr algn="l">
              <a:defRPr sz="2000" b="1"/>
            </a:lvl1pPr>
          </a:lstStyle>
          <a:p>
            <a:pPr lvl="0"/>
            <a:r>
              <a:rPr lang="zh-TW"/>
              <a:t>按一下以編輯母片標題樣式</a:t>
            </a:r>
            <a:endParaRPr lang="en-US"/>
          </a:p>
        </p:txBody>
      </p:sp>
      <p:sp>
        <p:nvSpPr>
          <p:cNvPr id="3" name="內容版面配置區 2"/>
          <p:cNvSpPr txBox="1">
            <a:spLocks noGrp="1"/>
          </p:cNvSpPr>
          <p:nvPr>
            <p:ph idx="1"/>
          </p:nvPr>
        </p:nvSpPr>
        <p:spPr>
          <a:xfrm>
            <a:off x="3575047" y="273048"/>
            <a:ext cx="5111752" cy="5853110"/>
          </a:xfrm>
        </p:spPr>
        <p:txBody>
          <a:bodyPr/>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文字版面配置區 3"/>
          <p:cNvSpPr txBox="1">
            <a:spLocks noGrp="1"/>
          </p:cNvSpPr>
          <p:nvPr>
            <p:ph type="body" idx="2"/>
          </p:nvPr>
        </p:nvSpPr>
        <p:spPr>
          <a:xfrm>
            <a:off x="457200" y="1435095"/>
            <a:ext cx="3008311" cy="4691064"/>
          </a:xfrm>
        </p:spPr>
        <p:txBody>
          <a:bodyPr/>
          <a:lstStyle>
            <a:lvl1pPr marL="0" indent="0">
              <a:spcBef>
                <a:spcPts val="300"/>
              </a:spcBef>
              <a:buNone/>
              <a:defRPr sz="1400"/>
            </a:lvl1pPr>
          </a:lstStyle>
          <a:p>
            <a:pPr lvl="0"/>
            <a:r>
              <a:rPr lang="zh-TW"/>
              <a:t>按一下以編輯母片文字樣式</a:t>
            </a:r>
          </a:p>
        </p:txBody>
      </p:sp>
      <p:sp>
        <p:nvSpPr>
          <p:cNvPr id="5" name="日期版面配置區 4"/>
          <p:cNvSpPr txBox="1">
            <a:spLocks noGrp="1"/>
          </p:cNvSpPr>
          <p:nvPr>
            <p:ph type="dt" sz="half" idx="7"/>
          </p:nvPr>
        </p:nvSpPr>
        <p:spPr/>
        <p:txBody>
          <a:bodyPr/>
          <a:lstStyle>
            <a:lvl1pPr>
              <a:defRPr/>
            </a:lvl1pPr>
          </a:lstStyle>
          <a:p>
            <a:pPr lvl="0"/>
            <a:fld id="{73C874E5-D65D-4D46-8678-6296E52A8F06}" type="datetime1">
              <a:rPr lang="en-US" altLang="zh-TW" smtClean="0"/>
              <a:t>5/30/2018</a:t>
            </a:fld>
            <a:endParaRPr lang="en-US"/>
          </a:p>
        </p:txBody>
      </p:sp>
      <p:sp>
        <p:nvSpPr>
          <p:cNvPr id="6" name="頁尾版面配置區 5"/>
          <p:cNvSpPr txBox="1">
            <a:spLocks noGrp="1"/>
          </p:cNvSpPr>
          <p:nvPr>
            <p:ph type="ftr" sz="quarter" idx="9"/>
          </p:nvPr>
        </p:nvSpPr>
        <p:spPr/>
        <p:txBody>
          <a:bodyPr/>
          <a:lstStyle>
            <a:lvl1pPr>
              <a:defRPr/>
            </a:lvl1pPr>
          </a:lstStyle>
          <a:p>
            <a:pPr lvl="0"/>
            <a:endParaRPr lang="en-US"/>
          </a:p>
        </p:txBody>
      </p:sp>
      <p:sp>
        <p:nvSpPr>
          <p:cNvPr id="7" name="投影片編號版面配置區 6"/>
          <p:cNvSpPr txBox="1">
            <a:spLocks noGrp="1"/>
          </p:cNvSpPr>
          <p:nvPr>
            <p:ph type="sldNum" sz="quarter" idx="8"/>
          </p:nvPr>
        </p:nvSpPr>
        <p:spPr/>
        <p:txBody>
          <a:bodyPr/>
          <a:lstStyle>
            <a:lvl1pPr>
              <a:defRPr/>
            </a:lvl1pPr>
          </a:lstStyle>
          <a:p>
            <a:pPr lvl="0"/>
            <a:fld id="{EEAF7684-8B26-451A-9650-8B5AB01E9637}" type="slidenum">
              <a:t>‹#›</a:t>
            </a:fld>
            <a:endParaRPr lang="en-US"/>
          </a:p>
        </p:txBody>
      </p:sp>
    </p:spTree>
    <p:extLst>
      <p:ext uri="{BB962C8B-B14F-4D97-AF65-F5344CB8AC3E}">
        <p14:creationId xmlns:p14="http://schemas.microsoft.com/office/powerpoint/2010/main" val="28986691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txBox="1">
            <a:spLocks noGrp="1"/>
          </p:cNvSpPr>
          <p:nvPr>
            <p:ph type="title"/>
          </p:nvPr>
        </p:nvSpPr>
        <p:spPr>
          <a:xfrm>
            <a:off x="1792288" y="4800600"/>
            <a:ext cx="5486400" cy="566735"/>
          </a:xfrm>
        </p:spPr>
        <p:txBody>
          <a:bodyPr anchor="b" anchorCtr="0"/>
          <a:lstStyle>
            <a:lvl1pPr algn="l">
              <a:defRPr sz="2000" b="1"/>
            </a:lvl1pPr>
          </a:lstStyle>
          <a:p>
            <a:pPr lvl="0"/>
            <a:r>
              <a:rPr lang="zh-TW"/>
              <a:t>按一下以編輯母片標題樣式</a:t>
            </a:r>
            <a:endParaRPr lang="en-US"/>
          </a:p>
        </p:txBody>
      </p:sp>
      <p:sp>
        <p:nvSpPr>
          <p:cNvPr id="3" name="圖片版面配置區 2"/>
          <p:cNvSpPr txBox="1">
            <a:spLocks noGrp="1"/>
          </p:cNvSpPr>
          <p:nvPr>
            <p:ph type="pic" idx="1"/>
          </p:nvPr>
        </p:nvSpPr>
        <p:spPr>
          <a:xfrm>
            <a:off x="1792288" y="612776"/>
            <a:ext cx="5486400" cy="4114800"/>
          </a:xfrm>
        </p:spPr>
        <p:txBody>
          <a:bodyPr/>
          <a:lstStyle>
            <a:lvl1pPr marL="0" indent="0">
              <a:buNone/>
              <a:defRPr/>
            </a:lvl1pPr>
          </a:lstStyle>
          <a:p>
            <a:pPr lvl="0"/>
            <a:r>
              <a:rPr lang="zh-TW"/>
              <a:t>按一下圖示以新增圖片</a:t>
            </a:r>
            <a:endParaRPr lang="en-US"/>
          </a:p>
        </p:txBody>
      </p:sp>
      <p:sp>
        <p:nvSpPr>
          <p:cNvPr id="4" name="文字版面配置區 3"/>
          <p:cNvSpPr txBox="1">
            <a:spLocks noGrp="1"/>
          </p:cNvSpPr>
          <p:nvPr>
            <p:ph type="body" idx="2"/>
          </p:nvPr>
        </p:nvSpPr>
        <p:spPr>
          <a:xfrm>
            <a:off x="1792288" y="5367335"/>
            <a:ext cx="5486400" cy="804864"/>
          </a:xfrm>
        </p:spPr>
        <p:txBody>
          <a:bodyPr/>
          <a:lstStyle>
            <a:lvl1pPr marL="0" indent="0">
              <a:spcBef>
                <a:spcPts val="300"/>
              </a:spcBef>
              <a:buNone/>
              <a:defRPr sz="1400"/>
            </a:lvl1pPr>
          </a:lstStyle>
          <a:p>
            <a:pPr lvl="0"/>
            <a:r>
              <a:rPr lang="zh-TW"/>
              <a:t>按一下以編輯母片文字樣式</a:t>
            </a:r>
          </a:p>
        </p:txBody>
      </p:sp>
      <p:sp>
        <p:nvSpPr>
          <p:cNvPr id="5" name="日期版面配置區 4"/>
          <p:cNvSpPr txBox="1">
            <a:spLocks noGrp="1"/>
          </p:cNvSpPr>
          <p:nvPr>
            <p:ph type="dt" sz="half" idx="7"/>
          </p:nvPr>
        </p:nvSpPr>
        <p:spPr/>
        <p:txBody>
          <a:bodyPr/>
          <a:lstStyle>
            <a:lvl1pPr>
              <a:defRPr/>
            </a:lvl1pPr>
          </a:lstStyle>
          <a:p>
            <a:pPr lvl="0"/>
            <a:fld id="{4D38CA80-6F22-4477-ABAE-35742ECEFFAF}" type="datetime1">
              <a:rPr lang="en-US" altLang="zh-TW" smtClean="0"/>
              <a:t>5/30/2018</a:t>
            </a:fld>
            <a:endParaRPr lang="en-US"/>
          </a:p>
        </p:txBody>
      </p:sp>
      <p:sp>
        <p:nvSpPr>
          <p:cNvPr id="6" name="頁尾版面配置區 5"/>
          <p:cNvSpPr txBox="1">
            <a:spLocks noGrp="1"/>
          </p:cNvSpPr>
          <p:nvPr>
            <p:ph type="ftr" sz="quarter" idx="9"/>
          </p:nvPr>
        </p:nvSpPr>
        <p:spPr/>
        <p:txBody>
          <a:bodyPr/>
          <a:lstStyle>
            <a:lvl1pPr>
              <a:defRPr/>
            </a:lvl1pPr>
          </a:lstStyle>
          <a:p>
            <a:pPr lvl="0"/>
            <a:endParaRPr lang="en-US"/>
          </a:p>
        </p:txBody>
      </p:sp>
      <p:sp>
        <p:nvSpPr>
          <p:cNvPr id="7" name="投影片編號版面配置區 6"/>
          <p:cNvSpPr txBox="1">
            <a:spLocks noGrp="1"/>
          </p:cNvSpPr>
          <p:nvPr>
            <p:ph type="sldNum" sz="quarter" idx="8"/>
          </p:nvPr>
        </p:nvSpPr>
        <p:spPr/>
        <p:txBody>
          <a:bodyPr/>
          <a:lstStyle>
            <a:lvl1pPr>
              <a:defRPr/>
            </a:lvl1pPr>
          </a:lstStyle>
          <a:p>
            <a:pPr lvl="0"/>
            <a:fld id="{B41FE640-523D-4AA6-B930-184AEEF04E36}" type="slidenum">
              <a:t>‹#›</a:t>
            </a:fld>
            <a:endParaRPr lang="en-US"/>
          </a:p>
        </p:txBody>
      </p:sp>
    </p:spTree>
    <p:extLst>
      <p:ext uri="{BB962C8B-B14F-4D97-AF65-F5344CB8AC3E}">
        <p14:creationId xmlns:p14="http://schemas.microsoft.com/office/powerpoint/2010/main" val="6939977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9AB5E4"/>
            </a:gs>
            <a:gs pos="100000">
              <a:srgbClr val="C2D1ED"/>
            </a:gs>
          </a:gsLst>
          <a:lin ang="5400000"/>
        </a:gradFill>
        <a:effectLst/>
      </p:bgPr>
    </p:bg>
    <p:spTree>
      <p:nvGrpSpPr>
        <p:cNvPr id="1" name=""/>
        <p:cNvGrpSpPr/>
        <p:nvPr/>
      </p:nvGrpSpPr>
      <p:grpSpPr>
        <a:xfrm>
          <a:off x="0" y="0"/>
          <a:ext cx="0" cy="0"/>
          <a:chOff x="0" y="0"/>
          <a:chExt cx="0" cy="0"/>
        </a:xfrm>
      </p:grpSpPr>
      <p:sp>
        <p:nvSpPr>
          <p:cNvPr id="2" name="標題版面配置區 1"/>
          <p:cNvSpPr txBox="1">
            <a:spLocks noGrp="1"/>
          </p:cNvSpPr>
          <p:nvPr>
            <p:ph type="title"/>
          </p:nvPr>
        </p:nvSpPr>
        <p:spPr>
          <a:xfrm>
            <a:off x="457200" y="274640"/>
            <a:ext cx="8229600" cy="1143000"/>
          </a:xfrm>
          <a:prstGeom prst="rect">
            <a:avLst/>
          </a:prstGeom>
          <a:noFill/>
          <a:ln>
            <a:noFill/>
          </a:ln>
        </p:spPr>
        <p:txBody>
          <a:bodyPr vert="horz" wrap="square" lIns="91440" tIns="45720" rIns="91440" bIns="45720" anchor="ctr" anchorCtr="1" compatLnSpc="1">
            <a:noAutofit/>
          </a:bodyPr>
          <a:lstStyle/>
          <a:p>
            <a:pPr lvl="0"/>
            <a:r>
              <a:rPr lang="zh-TW"/>
              <a:t>按一下以編輯母片標題樣式</a:t>
            </a:r>
            <a:endParaRPr lang="en-US"/>
          </a:p>
        </p:txBody>
      </p:sp>
      <p:sp>
        <p:nvSpPr>
          <p:cNvPr id="3" name="文字版面配置區 2"/>
          <p:cNvSpPr txBox="1">
            <a:spLocks noGrp="1"/>
          </p:cNvSpPr>
          <p:nvPr>
            <p:ph type="body" idx="1"/>
          </p:nvPr>
        </p:nvSpPr>
        <p:spPr>
          <a:xfrm>
            <a:off x="457200" y="1600200"/>
            <a:ext cx="8229600" cy="4525959"/>
          </a:xfrm>
          <a:prstGeom prst="rect">
            <a:avLst/>
          </a:prstGeom>
          <a:noFill/>
          <a:ln>
            <a:noFill/>
          </a:ln>
        </p:spPr>
        <p:txBody>
          <a:bodyPr vert="horz" wrap="square" lIns="91440" tIns="45720" rIns="91440" bIns="45720" anchor="t" anchorCtr="0" compatLnSpc="1">
            <a:noAutofit/>
          </a:body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p:cNvSpPr txBox="1">
            <a:spLocks noGrp="1"/>
          </p:cNvSpPr>
          <p:nvPr>
            <p:ph type="dt" sz="half" idx="2"/>
          </p:nvPr>
        </p:nvSpPr>
        <p:spPr>
          <a:xfrm>
            <a:off x="457200" y="6356351"/>
            <a:ext cx="2133596"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ea typeface="新細明體"/>
                <a:cs typeface=""/>
              </a:defRPr>
            </a:lvl1pPr>
          </a:lstStyle>
          <a:p>
            <a:pPr lvl="0"/>
            <a:fld id="{23BF9C1C-F88D-429B-BB84-935E8897F769}" type="datetime1">
              <a:rPr lang="en-US" altLang="zh-TW" smtClean="0"/>
              <a:t>5/30/2018</a:t>
            </a:fld>
            <a:endParaRPr lang="en-US"/>
          </a:p>
        </p:txBody>
      </p:sp>
      <p:sp>
        <p:nvSpPr>
          <p:cNvPr id="5" name="頁尾版面配置區 4"/>
          <p:cNvSpPr txBox="1">
            <a:spLocks noGrp="1"/>
          </p:cNvSpPr>
          <p:nvPr>
            <p:ph type="ftr" sz="quarter" idx="3"/>
          </p:nvPr>
        </p:nvSpPr>
        <p:spPr>
          <a:xfrm>
            <a:off x="3124203" y="6356351"/>
            <a:ext cx="2895603"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ea typeface="新細明體"/>
                <a:cs typeface=""/>
              </a:defRPr>
            </a:lvl1pPr>
          </a:lstStyle>
          <a:p>
            <a:pPr lvl="0"/>
            <a:endParaRPr lang="en-US"/>
          </a:p>
        </p:txBody>
      </p:sp>
      <p:sp>
        <p:nvSpPr>
          <p:cNvPr id="6" name="投影片編號版面配置區 5"/>
          <p:cNvSpPr txBox="1">
            <a:spLocks noGrp="1"/>
          </p:cNvSpPr>
          <p:nvPr>
            <p:ph type="sldNum" sz="quarter" idx="4"/>
          </p:nvPr>
        </p:nvSpPr>
        <p:spPr>
          <a:xfrm>
            <a:off x="6553203" y="6356351"/>
            <a:ext cx="2133596"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ea typeface="新細明體"/>
                <a:cs typeface=""/>
              </a:defRPr>
            </a:lvl1pPr>
          </a:lstStyle>
          <a:p>
            <a:pPr lvl="0"/>
            <a:fld id="{DD5D5E1B-5B72-46C2-AD70-F8136475E606}" type="slidenum">
              <a:t>‹#›</a:t>
            </a:fld>
            <a:endParaRPr lang="en-US"/>
          </a:p>
        </p:txBody>
      </p:sp>
      <p:pic>
        <p:nvPicPr>
          <p:cNvPr id="7" name="Picture 2" descr="C:\Users\BPC\Downloads\教育部logo991006-1.png"/>
          <p:cNvPicPr>
            <a:picLocks noChangeAspect="1"/>
          </p:cNvPicPr>
          <p:nvPr/>
        </p:nvPicPr>
        <p:blipFill>
          <a:blip r:embed="rId13"/>
          <a:srcRect/>
          <a:stretch>
            <a:fillRect/>
          </a:stretch>
        </p:blipFill>
        <p:spPr>
          <a:xfrm>
            <a:off x="0" y="6411443"/>
            <a:ext cx="1475658" cy="446556"/>
          </a:xfrm>
          <a:prstGeom prst="rect">
            <a:avLst/>
          </a:prstGeom>
          <a:noFill/>
          <a:ln cap="flat">
            <a:noFill/>
          </a:ln>
        </p:spPr>
      </p:pic>
      <p:pic>
        <p:nvPicPr>
          <p:cNvPr id="8" name="Picture 3" descr="C:\Users\BPC\AppData\Local\Temp\Rar$DR60.735\A703(修正型).png"/>
          <p:cNvPicPr>
            <a:picLocks noChangeAspect="1"/>
          </p:cNvPicPr>
          <p:nvPr/>
        </p:nvPicPr>
        <p:blipFill>
          <a:blip r:embed="rId14"/>
          <a:srcRect/>
          <a:stretch>
            <a:fillRect/>
          </a:stretch>
        </p:blipFill>
        <p:spPr>
          <a:xfrm>
            <a:off x="1547667" y="6508351"/>
            <a:ext cx="1263682" cy="252740"/>
          </a:xfrm>
          <a:prstGeom prst="rect">
            <a:avLst/>
          </a:prstGeom>
          <a:noFill/>
          <a:ln cap="flat">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hf hdr="0" ftr="0" dt="0"/>
  <p:txStyles>
    <p:titleStyle>
      <a:lvl1pPr marL="0" marR="0" lvl="0" indent="0" algn="ctr" defTabSz="914400" rtl="0" fontAlgn="auto" hangingPunct="1">
        <a:lnSpc>
          <a:spcPct val="100000"/>
        </a:lnSpc>
        <a:spcBef>
          <a:spcPts val="0"/>
        </a:spcBef>
        <a:spcAft>
          <a:spcPts val="0"/>
        </a:spcAft>
        <a:buNone/>
        <a:tabLst/>
        <a:defRPr lang="zh-TW" sz="4400" b="0" i="0" u="none" strike="noStrike" kern="1200" cap="none" spc="0" baseline="0">
          <a:solidFill>
            <a:srgbClr val="000000"/>
          </a:solidFill>
          <a:uFillTx/>
          <a:latin typeface="標楷體" pitchFamily="65"/>
          <a:ea typeface="標楷體" pitchFamily="65"/>
          <a:cs typeface="標楷體" pitchFamily="65"/>
        </a:defRPr>
      </a:lvl1pPr>
    </p:titleStyle>
    <p:bodyStyle>
      <a:lvl1pPr marL="342900" marR="0" lvl="0" indent="-342900" algn="l" defTabSz="914400" rtl="0" fontAlgn="auto" hangingPunct="1">
        <a:lnSpc>
          <a:spcPct val="100000"/>
        </a:lnSpc>
        <a:spcBef>
          <a:spcPts val="800"/>
        </a:spcBef>
        <a:spcAft>
          <a:spcPts val="0"/>
        </a:spcAft>
        <a:buSzPct val="100000"/>
        <a:buFont typeface="Arial" pitchFamily="34"/>
        <a:buChar char="•"/>
        <a:tabLst/>
        <a:defRPr lang="zh-TW" sz="3200" b="0" i="0" u="none" strike="noStrike" kern="1200" cap="none" spc="0" baseline="0">
          <a:solidFill>
            <a:srgbClr val="0000FF"/>
          </a:solidFill>
          <a:uFillTx/>
          <a:latin typeface="標楷體" pitchFamily="65"/>
          <a:ea typeface="標楷體" pitchFamily="65"/>
          <a:cs typeface="標楷體" pitchFamily="65"/>
        </a:defRPr>
      </a:lvl1pPr>
      <a:lvl2pPr marL="742950" marR="0" lvl="1" indent="-285750" algn="l" defTabSz="914400" rtl="0" fontAlgn="auto" hangingPunct="1">
        <a:lnSpc>
          <a:spcPct val="100000"/>
        </a:lnSpc>
        <a:spcBef>
          <a:spcPts val="700"/>
        </a:spcBef>
        <a:spcAft>
          <a:spcPts val="0"/>
        </a:spcAft>
        <a:buSzPct val="100000"/>
        <a:buFont typeface="Arial" pitchFamily="34"/>
        <a:buChar char="–"/>
        <a:tabLst/>
        <a:defRPr lang="zh-TW" sz="2800" b="0" i="0" u="none" strike="noStrike" kern="1200" cap="none" spc="0" baseline="0">
          <a:solidFill>
            <a:srgbClr val="000000"/>
          </a:solidFill>
          <a:uFillTx/>
          <a:latin typeface="Calibri"/>
          <a:ea typeface="新細明體"/>
          <a:cs typeface=""/>
        </a:defRPr>
      </a:lvl2pPr>
      <a:lvl3pPr marL="1143000" marR="0" lvl="2" indent="-228600" algn="l" defTabSz="914400" rtl="0" fontAlgn="auto" hangingPunct="1">
        <a:lnSpc>
          <a:spcPct val="100000"/>
        </a:lnSpc>
        <a:spcBef>
          <a:spcPts val="600"/>
        </a:spcBef>
        <a:spcAft>
          <a:spcPts val="0"/>
        </a:spcAft>
        <a:buSzPct val="100000"/>
        <a:buFont typeface="Arial" pitchFamily="34"/>
        <a:buChar char="•"/>
        <a:tabLst/>
        <a:defRPr lang="zh-TW" sz="2400" b="0" i="0" u="none" strike="noStrike" kern="1200" cap="none" spc="0" baseline="0">
          <a:solidFill>
            <a:srgbClr val="000000"/>
          </a:solidFill>
          <a:uFillTx/>
          <a:latin typeface="Calibri"/>
          <a:ea typeface="新細明體"/>
          <a:cs typeface=""/>
        </a:defRPr>
      </a:lvl3pPr>
      <a:lvl4pPr marL="1600200" marR="0" lvl="3" indent="-228600" algn="l" defTabSz="914400" rtl="0" fontAlgn="auto" hangingPunct="1">
        <a:lnSpc>
          <a:spcPct val="100000"/>
        </a:lnSpc>
        <a:spcBef>
          <a:spcPts val="500"/>
        </a:spcBef>
        <a:spcAft>
          <a:spcPts val="0"/>
        </a:spcAft>
        <a:buSzPct val="100000"/>
        <a:buFont typeface="Arial" pitchFamily="34"/>
        <a:buChar char="–"/>
        <a:tabLst/>
        <a:defRPr lang="zh-TW" sz="2000" b="0" i="0" u="none" strike="noStrike" kern="1200" cap="none" spc="0" baseline="0">
          <a:solidFill>
            <a:srgbClr val="000000"/>
          </a:solidFill>
          <a:uFillTx/>
          <a:latin typeface="Calibri"/>
          <a:ea typeface="新細明體"/>
          <a:cs typeface=""/>
        </a:defRPr>
      </a:lvl4pPr>
      <a:lvl5pPr marL="2057400" marR="0" lvl="4" indent="-228600" algn="l" defTabSz="914400" rtl="0" fontAlgn="auto" hangingPunct="1">
        <a:lnSpc>
          <a:spcPct val="100000"/>
        </a:lnSpc>
        <a:spcBef>
          <a:spcPts val="500"/>
        </a:spcBef>
        <a:spcAft>
          <a:spcPts val="0"/>
        </a:spcAft>
        <a:buSzPct val="100000"/>
        <a:buFont typeface="Arial" pitchFamily="34"/>
        <a:buChar char="»"/>
        <a:tabLst/>
        <a:defRPr lang="zh-TW" sz="2000" b="0" i="0" u="none" strike="noStrike" kern="1200" cap="none" spc="0" baseline="0">
          <a:solidFill>
            <a:srgbClr val="000000"/>
          </a:solidFill>
          <a:uFillTx/>
          <a:latin typeface="Calibri"/>
          <a:ea typeface="新細明體"/>
          <a:cs typeface=""/>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ww.youtube.com/watch?v=uGrPVDyOABs" TargetMode="External"/><Relationship Id="rId2" Type="http://schemas.openxmlformats.org/officeDocument/2006/relationships/hyperlink" Target="https://www.youtube.com/watch?v=aUw499cXqjI"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name="Slide1">
    <p:spTree>
      <p:nvGrpSpPr>
        <p:cNvPr id="1" name=""/>
        <p:cNvGrpSpPr/>
        <p:nvPr/>
      </p:nvGrpSpPr>
      <p:grpSpPr>
        <a:xfrm>
          <a:off x="0" y="0"/>
          <a:ext cx="0" cy="0"/>
          <a:chOff x="0" y="0"/>
          <a:chExt cx="0" cy="0"/>
        </a:xfrm>
      </p:grpSpPr>
      <p:sp>
        <p:nvSpPr>
          <p:cNvPr id="2" name="標題 1"/>
          <p:cNvSpPr txBox="1">
            <a:spLocks noGrp="1"/>
          </p:cNvSpPr>
          <p:nvPr>
            <p:ph type="ctrTitle"/>
          </p:nvPr>
        </p:nvSpPr>
        <p:spPr>
          <a:xfrm>
            <a:off x="737829" y="476667"/>
            <a:ext cx="7772400" cy="1470026"/>
          </a:xfrm>
        </p:spPr>
        <p:txBody>
          <a:bodyPr/>
          <a:lstStyle/>
          <a:p>
            <a:pPr lvl="0"/>
            <a:r>
              <a:rPr lang="zh-TW" altLang="en-US" dirty="0" smtClean="0"/>
              <a:t>體育學原理</a:t>
            </a:r>
            <a:endParaRPr lang="zh-TW" dirty="0"/>
          </a:p>
        </p:txBody>
      </p:sp>
      <p:sp>
        <p:nvSpPr>
          <p:cNvPr id="3" name="副標題 2"/>
          <p:cNvSpPr txBox="1">
            <a:spLocks noGrp="1"/>
          </p:cNvSpPr>
          <p:nvPr>
            <p:ph type="subTitle" idx="1"/>
          </p:nvPr>
        </p:nvSpPr>
        <p:spPr>
          <a:xfrm>
            <a:off x="1475658" y="1988838"/>
            <a:ext cx="6400800" cy="648071"/>
          </a:xfrm>
        </p:spPr>
        <p:txBody>
          <a:bodyPr/>
          <a:lstStyle/>
          <a:p>
            <a:pPr lvl="0"/>
            <a:r>
              <a:rPr lang="zh-TW" altLang="en-US" dirty="0" smtClean="0"/>
              <a:t>金湘斌</a:t>
            </a:r>
            <a:endParaRPr lang="en-US" dirty="0"/>
          </a:p>
        </p:txBody>
      </p:sp>
      <p:pic>
        <p:nvPicPr>
          <p:cNvPr id="4" name="Picture 2" descr="C:\Users\BPC\Downloads\教育部logo991006-1.png"/>
          <p:cNvPicPr>
            <a:picLocks noChangeAspect="1"/>
          </p:cNvPicPr>
          <p:nvPr/>
        </p:nvPicPr>
        <p:blipFill>
          <a:blip r:embed="rId3"/>
          <a:srcRect/>
          <a:stretch>
            <a:fillRect/>
          </a:stretch>
        </p:blipFill>
        <p:spPr>
          <a:xfrm>
            <a:off x="0" y="6411443"/>
            <a:ext cx="1475658" cy="446556"/>
          </a:xfrm>
          <a:prstGeom prst="rect">
            <a:avLst/>
          </a:prstGeom>
          <a:noFill/>
          <a:ln cap="flat">
            <a:noFill/>
          </a:ln>
        </p:spPr>
      </p:pic>
      <p:pic>
        <p:nvPicPr>
          <p:cNvPr id="5" name="Picture 3" descr="C:\Users\BPC\AppData\Local\Temp\Rar$DR60.735\A703(修正型).png"/>
          <p:cNvPicPr>
            <a:picLocks noChangeAspect="1"/>
          </p:cNvPicPr>
          <p:nvPr/>
        </p:nvPicPr>
        <p:blipFill>
          <a:blip r:embed="rId4"/>
          <a:srcRect/>
          <a:stretch>
            <a:fillRect/>
          </a:stretch>
        </p:blipFill>
        <p:spPr>
          <a:xfrm>
            <a:off x="1547667" y="6508351"/>
            <a:ext cx="1263682" cy="252740"/>
          </a:xfrm>
          <a:prstGeom prst="rect">
            <a:avLst/>
          </a:prstGeom>
          <a:noFill/>
          <a:ln cap="flat">
            <a:noFill/>
          </a:ln>
        </p:spPr>
      </p:pic>
      <p:sp>
        <p:nvSpPr>
          <p:cNvPr id="6" name="副標題 2"/>
          <p:cNvSpPr txBox="1"/>
          <p:nvPr/>
        </p:nvSpPr>
        <p:spPr>
          <a:xfrm>
            <a:off x="1535579" y="2996955"/>
            <a:ext cx="6400800" cy="648071"/>
          </a:xfrm>
          <a:prstGeom prst="rect">
            <a:avLst/>
          </a:prstGeom>
          <a:noFill/>
          <a:ln cap="flat">
            <a:noFill/>
          </a:ln>
        </p:spPr>
        <p:txBody>
          <a:bodyPr vert="horz" wrap="square" lIns="91440" tIns="45720" rIns="91440" bIns="45720" anchor="t" anchorCtr="1" compatLnSpc="1">
            <a:noAutofit/>
          </a:bodyPr>
          <a:lstStyle/>
          <a:p>
            <a:pPr marL="0" marR="0" lvl="0" indent="0" algn="ctr" defTabSz="914400" rtl="0" fontAlgn="auto" hangingPunct="1">
              <a:lnSpc>
                <a:spcPct val="100000"/>
              </a:lnSpc>
              <a:spcBef>
                <a:spcPts val="800"/>
              </a:spcBef>
              <a:spcAft>
                <a:spcPts val="0"/>
              </a:spcAft>
              <a:buNone/>
              <a:tabLst/>
              <a:defRPr sz="1800" b="0" i="0" u="none" strike="noStrike" kern="0" cap="none" spc="0" baseline="0">
                <a:solidFill>
                  <a:srgbClr val="000000"/>
                </a:solidFill>
                <a:uFillTx/>
              </a:defRPr>
            </a:pPr>
            <a:r>
              <a:rPr lang="en-US" sz="3200" kern="0" dirty="0" smtClean="0">
                <a:solidFill>
                  <a:srgbClr val="898989"/>
                </a:solidFill>
                <a:latin typeface="Times New Roman" panose="02020603050405020304" pitchFamily="18" charset="0"/>
                <a:ea typeface="新細明體"/>
                <a:cs typeface="Times New Roman" panose="02020603050405020304" pitchFamily="18" charset="0"/>
              </a:rPr>
              <a:t>36</a:t>
            </a:r>
            <a:endParaRPr lang="en-US" sz="3200" b="0" i="0" u="none" strike="noStrike" kern="1200" cap="none" spc="0" baseline="0" dirty="0">
              <a:solidFill>
                <a:srgbClr val="898989"/>
              </a:solidFill>
              <a:uFillTx/>
              <a:latin typeface="Times New Roman" panose="02020603050405020304" pitchFamily="18" charset="0"/>
              <a:ea typeface="新細明體"/>
              <a:cs typeface="Times New Roman" panose="02020603050405020304" pitchFamily="18" charset="0"/>
            </a:endParaRPr>
          </a:p>
        </p:txBody>
      </p:sp>
      <p:sp>
        <p:nvSpPr>
          <p:cNvPr id="7" name="投影片編號版面配置區 6"/>
          <p:cNvSpPr>
            <a:spLocks noGrp="1"/>
          </p:cNvSpPr>
          <p:nvPr>
            <p:ph type="sldNum" sz="quarter" idx="8"/>
          </p:nvPr>
        </p:nvSpPr>
        <p:spPr/>
        <p:txBody>
          <a:bodyPr/>
          <a:lstStyle/>
          <a:p>
            <a:pPr lvl="0"/>
            <a:fld id="{8A7106E3-4FB2-47FA-B9DA-0CA402FF67C7}" type="slidenum">
              <a:rPr lang="en-US" altLang="zh-TW" smtClean="0">
                <a:latin typeface="Times New Roman" panose="02020603050405020304" pitchFamily="18" charset="0"/>
                <a:cs typeface="Times New Roman" panose="02020603050405020304" pitchFamily="18" charset="0"/>
              </a:rPr>
              <a:t>1</a:t>
            </a:fld>
            <a:endParaRPr lang="zh-TW" altLang="en-US" dirty="0">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a:t>三</a:t>
            </a:r>
            <a:r>
              <a:rPr lang="zh-TW" altLang="en-US" dirty="0" smtClean="0"/>
              <a:t>、規律</a:t>
            </a:r>
            <a:r>
              <a:rPr lang="zh-TW" altLang="en-US" dirty="0"/>
              <a:t>運動從日常生活做起</a:t>
            </a:r>
          </a:p>
        </p:txBody>
      </p:sp>
      <p:sp>
        <p:nvSpPr>
          <p:cNvPr id="3" name="內容版面配置區 2"/>
          <p:cNvSpPr txBox="1">
            <a:spLocks noGrp="1"/>
          </p:cNvSpPr>
          <p:nvPr>
            <p:ph idx="1"/>
          </p:nvPr>
        </p:nvSpPr>
        <p:spPr>
          <a:xfrm>
            <a:off x="457200" y="1600200"/>
            <a:ext cx="8229600" cy="4525959"/>
          </a:xfrm>
        </p:spPr>
        <p:txBody>
          <a:bodyPr/>
          <a:lstStyle/>
          <a:p>
            <a:pPr algn="just"/>
            <a:r>
              <a:rPr lang="en-US" altLang="zh-TW" sz="2800" b="1" dirty="0" smtClean="0">
                <a:solidFill>
                  <a:srgbClr val="FF0000"/>
                </a:solidFill>
                <a:latin typeface="Times New Roman" panose="02020603050405020304" pitchFamily="18" charset="0"/>
                <a:cs typeface="Times New Roman" panose="02020603050405020304" pitchFamily="18" charset="0"/>
              </a:rPr>
              <a:t>1.</a:t>
            </a:r>
            <a:r>
              <a:rPr lang="zh-TW" altLang="en-US" sz="2800" b="1" dirty="0" smtClean="0">
                <a:solidFill>
                  <a:srgbClr val="FF0000"/>
                </a:solidFill>
                <a:latin typeface="Times New Roman" panose="02020603050405020304" pitchFamily="18" charset="0"/>
                <a:cs typeface="Times New Roman" panose="02020603050405020304" pitchFamily="18" charset="0"/>
              </a:rPr>
              <a:t>步行</a:t>
            </a:r>
            <a:r>
              <a:rPr lang="zh-TW" altLang="en-US" sz="2800" b="1" dirty="0">
                <a:solidFill>
                  <a:srgbClr val="FF0000"/>
                </a:solidFill>
                <a:latin typeface="Times New Roman" panose="02020603050405020304" pitchFamily="18" charset="0"/>
                <a:cs typeface="Times New Roman" panose="02020603050405020304" pitchFamily="18" charset="0"/>
              </a:rPr>
              <a:t>：從上學、通勤到</a:t>
            </a:r>
            <a:r>
              <a:rPr lang="zh-TW" altLang="en-US" sz="2800" b="1" dirty="0" smtClean="0">
                <a:solidFill>
                  <a:srgbClr val="FF0000"/>
                </a:solidFill>
                <a:latin typeface="Times New Roman" panose="02020603050405020304" pitchFamily="18" charset="0"/>
                <a:cs typeface="Times New Roman" panose="02020603050405020304" pitchFamily="18" charset="0"/>
              </a:rPr>
              <a:t>購物</a:t>
            </a:r>
          </a:p>
          <a:p>
            <a:pPr algn="just"/>
            <a:r>
              <a:rPr lang="zh-TW" altLang="en-US" sz="2400" dirty="0" smtClean="0">
                <a:latin typeface="Times New Roman" panose="02020603050405020304" pitchFamily="18" charset="0"/>
                <a:cs typeface="Times New Roman" panose="02020603050405020304" pitchFamily="18" charset="0"/>
              </a:rPr>
              <a:t>根據</a:t>
            </a:r>
            <a:r>
              <a:rPr lang="zh-TW" altLang="en-US" sz="2400" dirty="0">
                <a:latin typeface="Times New Roman" panose="02020603050405020304" pitchFamily="18" charset="0"/>
                <a:cs typeface="Times New Roman" panose="02020603050405020304" pitchFamily="18" charset="0"/>
              </a:rPr>
              <a:t>最新有關步行研究資料顯示</a:t>
            </a:r>
            <a:r>
              <a:rPr lang="zh-TW" altLang="en-US" sz="2400" dirty="0" smtClean="0">
                <a:latin typeface="Times New Roman" panose="02020603050405020304" pitchFamily="18" charset="0"/>
                <a:cs typeface="Times New Roman" panose="02020603050405020304" pitchFamily="18" charset="0"/>
              </a:rPr>
              <a:t>，即使</a:t>
            </a:r>
            <a:r>
              <a:rPr lang="zh-TW" altLang="en-US" sz="2400" dirty="0">
                <a:latin typeface="Times New Roman" panose="02020603050405020304" pitchFamily="18" charset="0"/>
                <a:cs typeface="Times New Roman" panose="02020603050405020304" pitchFamily="18" charset="0"/>
              </a:rPr>
              <a:t>未能有較長的時間運動，而以</a:t>
            </a:r>
            <a:r>
              <a:rPr lang="en-US" altLang="zh-TW" sz="2400" dirty="0">
                <a:latin typeface="Times New Roman" panose="02020603050405020304" pitchFamily="18" charset="0"/>
                <a:cs typeface="Times New Roman" panose="02020603050405020304" pitchFamily="18" charset="0"/>
              </a:rPr>
              <a:t>10</a:t>
            </a:r>
            <a:r>
              <a:rPr lang="zh-TW" altLang="en-US" sz="2400" dirty="0">
                <a:latin typeface="Times New Roman" panose="02020603050405020304" pitchFamily="18" charset="0"/>
                <a:cs typeface="Times New Roman" panose="02020603050405020304" pitchFamily="18" charset="0"/>
              </a:rPr>
              <a:t>分鐘為度的多次的短時間運動，每天累積起來的運動時間，也可以得到同樣效果</a:t>
            </a:r>
            <a:r>
              <a:rPr lang="zh-TW" altLang="en-US" sz="2400" dirty="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a:latin typeface="Times New Roman" panose="02020603050405020304" pitchFamily="18" charset="0"/>
                <a:cs typeface="Times New Roman" panose="02020603050405020304" pitchFamily="18" charset="0"/>
              </a:rPr>
              <a:t>即使是血糖質偏高的糖尿病患者，快速走路的人，死亡率較低，同時，也較少心肌梗塞</a:t>
            </a:r>
            <a:r>
              <a:rPr lang="zh-TW" altLang="en-US" sz="2400" dirty="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smtClean="0">
                <a:latin typeface="Times New Roman" panose="02020603050405020304" pitchFamily="18" charset="0"/>
                <a:cs typeface="Times New Roman" panose="02020603050405020304" pitchFamily="18" charset="0"/>
              </a:rPr>
              <a:t>高齡</a:t>
            </a:r>
            <a:r>
              <a:rPr lang="zh-TW" altLang="en-US" sz="2400" dirty="0">
                <a:latin typeface="Times New Roman" panose="02020603050405020304" pitchFamily="18" charset="0"/>
                <a:cs typeface="Times New Roman" panose="02020603050405020304" pitchFamily="18" charset="0"/>
              </a:rPr>
              <a:t>者的研究指出，高齡者的走路速度較高的人，不只較長壽，且身體較少受傷或生病</a:t>
            </a:r>
            <a:r>
              <a:rPr lang="zh-TW" altLang="en-US" sz="2400" dirty="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a:latin typeface="Times New Roman" panose="02020603050405020304" pitchFamily="18" charset="0"/>
                <a:cs typeface="Times New Roman" panose="02020603050405020304" pitchFamily="18" charset="0"/>
              </a:rPr>
              <a:t>一般而言，適度的走路運動，胰島素分泌較佳，可促進心、肺血管機能，同時，腳、腰也較結實。平常養成腳程較快的走路習慣，既可維持健康，並可防止老化。</a:t>
            </a:r>
            <a:endParaRPr lang="en-US" altLang="zh-TW" sz="2400" dirty="0" smtClean="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10</a:t>
            </a:fld>
            <a:endParaRPr lang="zh-TW" altLang="en-US"/>
          </a:p>
        </p:txBody>
      </p:sp>
    </p:spTree>
    <p:extLst>
      <p:ext uri="{BB962C8B-B14F-4D97-AF65-F5344CB8AC3E}">
        <p14:creationId xmlns:p14="http://schemas.microsoft.com/office/powerpoint/2010/main" val="4088694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a:t>三</a:t>
            </a:r>
            <a:r>
              <a:rPr lang="zh-TW" altLang="en-US" dirty="0" smtClean="0"/>
              <a:t>、規律</a:t>
            </a:r>
            <a:r>
              <a:rPr lang="zh-TW" altLang="en-US" dirty="0"/>
              <a:t>運動從日常生活做起</a:t>
            </a:r>
          </a:p>
        </p:txBody>
      </p:sp>
      <p:sp>
        <p:nvSpPr>
          <p:cNvPr id="3" name="內容版面配置區 2"/>
          <p:cNvSpPr txBox="1">
            <a:spLocks noGrp="1"/>
          </p:cNvSpPr>
          <p:nvPr>
            <p:ph idx="1"/>
          </p:nvPr>
        </p:nvSpPr>
        <p:spPr>
          <a:xfrm>
            <a:off x="457200" y="1600200"/>
            <a:ext cx="8229600" cy="4525959"/>
          </a:xfrm>
        </p:spPr>
        <p:txBody>
          <a:bodyPr/>
          <a:lstStyle/>
          <a:p>
            <a:pPr algn="just"/>
            <a:r>
              <a:rPr lang="en-US" altLang="zh-TW" sz="2800" b="1" dirty="0">
                <a:solidFill>
                  <a:srgbClr val="FF0000"/>
                </a:solidFill>
                <a:latin typeface="Times New Roman" panose="02020603050405020304" pitchFamily="18" charset="0"/>
                <a:cs typeface="Times New Roman" panose="02020603050405020304" pitchFamily="18" charset="0"/>
              </a:rPr>
              <a:t>2</a:t>
            </a:r>
            <a:r>
              <a:rPr lang="en-US" altLang="zh-TW" sz="2800" b="1" dirty="0" smtClean="0">
                <a:solidFill>
                  <a:srgbClr val="FF0000"/>
                </a:solidFill>
                <a:latin typeface="Times New Roman" panose="02020603050405020304" pitchFamily="18" charset="0"/>
                <a:cs typeface="Times New Roman" panose="02020603050405020304" pitchFamily="18" charset="0"/>
              </a:rPr>
              <a:t>.</a:t>
            </a:r>
            <a:r>
              <a:rPr lang="zh-TW" altLang="en-US" sz="2800" b="1" dirty="0" smtClean="0">
                <a:solidFill>
                  <a:srgbClr val="FF0000"/>
                </a:solidFill>
                <a:latin typeface="Times New Roman" panose="02020603050405020304" pitchFamily="18" charset="0"/>
                <a:cs typeface="Times New Roman" panose="02020603050405020304" pitchFamily="18" charset="0"/>
              </a:rPr>
              <a:t>階梯</a:t>
            </a:r>
            <a:r>
              <a:rPr lang="zh-TW" altLang="en-US" sz="2800" b="1" dirty="0">
                <a:solidFill>
                  <a:srgbClr val="FF0000"/>
                </a:solidFill>
                <a:latin typeface="Times New Roman" panose="02020603050405020304" pitchFamily="18" charset="0"/>
                <a:cs typeface="Times New Roman" panose="02020603050405020304" pitchFamily="18" charset="0"/>
              </a:rPr>
              <a:t>是有效的運動</a:t>
            </a:r>
            <a:r>
              <a:rPr lang="zh-TW" altLang="en-US" sz="2800" b="1" dirty="0" smtClean="0">
                <a:solidFill>
                  <a:srgbClr val="FF0000"/>
                </a:solidFill>
                <a:latin typeface="Times New Roman" panose="02020603050405020304" pitchFamily="18" charset="0"/>
                <a:cs typeface="Times New Roman" panose="02020603050405020304" pitchFamily="18" charset="0"/>
              </a:rPr>
              <a:t>場所</a:t>
            </a:r>
            <a:endParaRPr lang="en-US" altLang="zh-TW" sz="2800" b="1" dirty="0" smtClean="0">
              <a:solidFill>
                <a:srgbClr val="FF0000"/>
              </a:solidFill>
              <a:latin typeface="Times New Roman" panose="02020603050405020304" pitchFamily="18" charset="0"/>
              <a:cs typeface="Times New Roman" panose="02020603050405020304" pitchFamily="18" charset="0"/>
            </a:endParaRPr>
          </a:p>
          <a:p>
            <a:pPr algn="just"/>
            <a:r>
              <a:rPr lang="zh-TW" altLang="en-US" sz="2400" dirty="0">
                <a:latin typeface="Times New Roman" panose="02020603050405020304" pitchFamily="18" charset="0"/>
                <a:cs typeface="Times New Roman" panose="02020603050405020304" pitchFamily="18" charset="0"/>
              </a:rPr>
              <a:t>一般斜坡運動要比平坦路上的運動，要多</a:t>
            </a:r>
            <a:r>
              <a:rPr lang="en-US" altLang="zh-TW" sz="2400" dirty="0">
                <a:latin typeface="Times New Roman" panose="02020603050405020304" pitchFamily="18" charset="0"/>
                <a:cs typeface="Times New Roman" panose="02020603050405020304" pitchFamily="18" charset="0"/>
              </a:rPr>
              <a:t>2</a:t>
            </a:r>
            <a:r>
              <a:rPr lang="zh-TW" altLang="en-US" sz="2400" dirty="0">
                <a:latin typeface="Times New Roman" panose="02020603050405020304" pitchFamily="18" charset="0"/>
                <a:cs typeface="Times New Roman" panose="02020603050405020304" pitchFamily="18" charset="0"/>
              </a:rPr>
              <a:t>到</a:t>
            </a:r>
            <a:r>
              <a:rPr lang="en-US" altLang="zh-TW" sz="2400" dirty="0">
                <a:latin typeface="Times New Roman" panose="02020603050405020304" pitchFamily="18" charset="0"/>
                <a:cs typeface="Times New Roman" panose="02020603050405020304" pitchFamily="18" charset="0"/>
              </a:rPr>
              <a:t>3</a:t>
            </a:r>
            <a:r>
              <a:rPr lang="zh-TW" altLang="en-US" sz="2400" dirty="0">
                <a:latin typeface="Times New Roman" panose="02020603050405020304" pitchFamily="18" charset="0"/>
                <a:cs typeface="Times New Roman" panose="02020603050405020304" pitchFamily="18" charset="0"/>
              </a:rPr>
              <a:t>倍的負荷量，熱量消耗也較多</a:t>
            </a:r>
            <a:r>
              <a:rPr lang="zh-TW" altLang="en-US" sz="2400" dirty="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a:latin typeface="Times New Roman" panose="02020603050405020304" pitchFamily="18" charset="0"/>
                <a:cs typeface="Times New Roman" panose="02020603050405020304" pitchFamily="18" charset="0"/>
              </a:rPr>
              <a:t>台階（階梯）到處都有，可說是日常生活中隨時可做的運動。在車站或一般建築物，儘量利用階梯上下，不搭電梯或手</a:t>
            </a:r>
            <a:r>
              <a:rPr lang="zh-TW" altLang="en-US" sz="2400" dirty="0" smtClean="0">
                <a:latin typeface="Times New Roman" panose="02020603050405020304" pitchFamily="18" charset="0"/>
                <a:cs typeface="Times New Roman" panose="02020603050405020304" pitchFamily="18" charset="0"/>
              </a:rPr>
              <a:t>扶梯。</a:t>
            </a:r>
            <a:endParaRPr lang="en-US" altLang="zh-TW" sz="2400" dirty="0" smtClean="0">
              <a:latin typeface="Times New Roman" panose="02020603050405020304" pitchFamily="18" charset="0"/>
              <a:cs typeface="Times New Roman" panose="02020603050405020304" pitchFamily="18" charset="0"/>
            </a:endParaRPr>
          </a:p>
          <a:p>
            <a:pPr algn="just"/>
            <a:r>
              <a:rPr lang="en-US" altLang="zh-TW" sz="2800" b="1" dirty="0" smtClean="0">
                <a:solidFill>
                  <a:srgbClr val="FF0000"/>
                </a:solidFill>
                <a:latin typeface="Times New Roman" panose="02020603050405020304" pitchFamily="18" charset="0"/>
                <a:cs typeface="Times New Roman" panose="02020603050405020304" pitchFamily="18" charset="0"/>
              </a:rPr>
              <a:t>3.</a:t>
            </a:r>
            <a:r>
              <a:rPr lang="zh-TW" altLang="en-US" sz="2800" b="1" dirty="0" smtClean="0">
                <a:solidFill>
                  <a:srgbClr val="FF0000"/>
                </a:solidFill>
                <a:latin typeface="Times New Roman" panose="02020603050405020304" pitchFamily="18" charset="0"/>
                <a:cs typeface="Times New Roman" panose="02020603050405020304" pitchFamily="18" charset="0"/>
              </a:rPr>
              <a:t>看</a:t>
            </a:r>
            <a:r>
              <a:rPr lang="zh-TW" altLang="en-US" sz="2800" b="1" dirty="0">
                <a:solidFill>
                  <a:srgbClr val="FF0000"/>
                </a:solidFill>
                <a:latin typeface="Times New Roman" panose="02020603050405020304" pitchFamily="18" charset="0"/>
                <a:cs typeface="Times New Roman" panose="02020603050405020304" pitchFamily="18" charset="0"/>
              </a:rPr>
              <a:t>電視，做運動</a:t>
            </a:r>
            <a:endParaRPr lang="en-US" altLang="zh-TW" sz="2800" b="1" dirty="0">
              <a:solidFill>
                <a:srgbClr val="FF0000"/>
              </a:solidFill>
              <a:latin typeface="Times New Roman" panose="02020603050405020304" pitchFamily="18" charset="0"/>
              <a:cs typeface="Times New Roman" panose="02020603050405020304" pitchFamily="18" charset="0"/>
            </a:endParaRPr>
          </a:p>
          <a:p>
            <a:pPr algn="just"/>
            <a:r>
              <a:rPr lang="zh-TW" altLang="en-US" sz="2400" dirty="0" smtClean="0">
                <a:latin typeface="Times New Roman" panose="02020603050405020304" pitchFamily="18" charset="0"/>
                <a:cs typeface="Times New Roman" panose="02020603050405020304" pitchFamily="18" charset="0"/>
              </a:rPr>
              <a:t>每天利用約</a:t>
            </a:r>
            <a:r>
              <a:rPr lang="en-US" altLang="zh-TW" sz="2400" dirty="0" smtClean="0">
                <a:latin typeface="Times New Roman" panose="02020603050405020304" pitchFamily="18" charset="0"/>
                <a:cs typeface="Times New Roman" panose="02020603050405020304" pitchFamily="18" charset="0"/>
              </a:rPr>
              <a:t>5</a:t>
            </a:r>
            <a:r>
              <a:rPr lang="zh-TW" altLang="en-US" sz="2400" dirty="0" smtClean="0">
                <a:latin typeface="Times New Roman" panose="02020603050405020304" pitchFamily="18" charset="0"/>
                <a:cs typeface="Times New Roman" panose="02020603050405020304" pitchFamily="18" charset="0"/>
              </a:rPr>
              <a:t>～</a:t>
            </a:r>
            <a:r>
              <a:rPr lang="en-US" altLang="zh-TW" sz="2400" dirty="0" smtClean="0">
                <a:latin typeface="Times New Roman" panose="02020603050405020304" pitchFamily="18" charset="0"/>
                <a:cs typeface="Times New Roman" panose="02020603050405020304" pitchFamily="18" charset="0"/>
              </a:rPr>
              <a:t>10</a:t>
            </a:r>
            <a:r>
              <a:rPr lang="zh-TW" altLang="en-US" sz="2400" dirty="0">
                <a:latin typeface="Times New Roman" panose="02020603050405020304" pitchFamily="18" charset="0"/>
                <a:cs typeface="Times New Roman" panose="02020603050405020304" pitchFamily="18" charset="0"/>
              </a:rPr>
              <a:t>分種，一面看電視，一面做簡易運動，</a:t>
            </a:r>
            <a:r>
              <a:rPr lang="zh-TW" altLang="en-US" sz="2400" dirty="0" smtClean="0">
                <a:latin typeface="Times New Roman" panose="02020603050405020304" pitchFamily="18" charset="0"/>
                <a:cs typeface="Times New Roman" panose="02020603050405020304" pitchFamily="18" charset="0"/>
              </a:rPr>
              <a:t>成習慣</a:t>
            </a:r>
            <a:r>
              <a:rPr lang="zh-TW" altLang="en-US" sz="2400" dirty="0">
                <a:latin typeface="Times New Roman" panose="02020603050405020304" pitchFamily="18" charset="0"/>
                <a:cs typeface="Times New Roman" panose="02020603050405020304" pitchFamily="18" charset="0"/>
              </a:rPr>
              <a:t>後，就可以持續進行，不致中斷。一般</a:t>
            </a:r>
            <a:r>
              <a:rPr lang="en-US" altLang="zh-TW" sz="2400" dirty="0">
                <a:latin typeface="Times New Roman" panose="02020603050405020304" pitchFamily="18" charset="0"/>
                <a:cs typeface="Times New Roman" panose="02020603050405020304" pitchFamily="18" charset="0"/>
              </a:rPr>
              <a:t>10</a:t>
            </a:r>
            <a:r>
              <a:rPr lang="zh-TW" altLang="en-US" sz="2400" dirty="0">
                <a:latin typeface="Times New Roman" panose="02020603050405020304" pitchFamily="18" charset="0"/>
                <a:cs typeface="Times New Roman" panose="02020603050405020304" pitchFamily="18" charset="0"/>
              </a:rPr>
              <a:t>分鐘的肌肉運動，約消耗熱量在</a:t>
            </a:r>
            <a:r>
              <a:rPr lang="en-US" altLang="zh-TW" sz="2400" dirty="0">
                <a:latin typeface="Times New Roman" panose="02020603050405020304" pitchFamily="18" charset="0"/>
                <a:cs typeface="Times New Roman" panose="02020603050405020304" pitchFamily="18" charset="0"/>
              </a:rPr>
              <a:t>80</a:t>
            </a:r>
            <a:r>
              <a:rPr lang="zh-TW" altLang="en-US" sz="2400" dirty="0">
                <a:latin typeface="Times New Roman" panose="02020603050405020304" pitchFamily="18" charset="0"/>
                <a:cs typeface="Times New Roman" panose="02020603050405020304" pitchFamily="18" charset="0"/>
              </a:rPr>
              <a:t>卡到</a:t>
            </a:r>
            <a:r>
              <a:rPr lang="en-US" altLang="zh-TW" sz="2400" dirty="0">
                <a:latin typeface="Times New Roman" panose="02020603050405020304" pitchFamily="18" charset="0"/>
                <a:cs typeface="Times New Roman" panose="02020603050405020304" pitchFamily="18" charset="0"/>
              </a:rPr>
              <a:t>100</a:t>
            </a:r>
            <a:r>
              <a:rPr lang="zh-TW" altLang="en-US" sz="2400" dirty="0">
                <a:latin typeface="Times New Roman" panose="02020603050405020304" pitchFamily="18" charset="0"/>
                <a:cs typeface="Times New Roman" panose="02020603050405020304" pitchFamily="18" charset="0"/>
              </a:rPr>
              <a:t>卡之間，肌肉量增加，會增加基礎代謝量，提高熱量消耗，對身體都有正面效果。</a:t>
            </a:r>
            <a:endParaRPr lang="en-US" altLang="zh-TW" sz="2400" dirty="0" smtClean="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11</a:t>
            </a:fld>
            <a:endParaRPr lang="zh-TW" altLang="en-US"/>
          </a:p>
        </p:txBody>
      </p:sp>
    </p:spTree>
    <p:extLst>
      <p:ext uri="{BB962C8B-B14F-4D97-AF65-F5344CB8AC3E}">
        <p14:creationId xmlns:p14="http://schemas.microsoft.com/office/powerpoint/2010/main" val="6356588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a:t>三</a:t>
            </a:r>
            <a:r>
              <a:rPr lang="zh-TW" altLang="en-US" dirty="0" smtClean="0"/>
              <a:t>、規律</a:t>
            </a:r>
            <a:r>
              <a:rPr lang="zh-TW" altLang="en-US" dirty="0"/>
              <a:t>運動從日常生活做起</a:t>
            </a:r>
          </a:p>
        </p:txBody>
      </p:sp>
      <p:sp>
        <p:nvSpPr>
          <p:cNvPr id="3" name="內容版面配置區 2"/>
          <p:cNvSpPr txBox="1">
            <a:spLocks noGrp="1"/>
          </p:cNvSpPr>
          <p:nvPr>
            <p:ph idx="1"/>
          </p:nvPr>
        </p:nvSpPr>
        <p:spPr>
          <a:xfrm>
            <a:off x="457200" y="1600200"/>
            <a:ext cx="8229600" cy="4525959"/>
          </a:xfrm>
        </p:spPr>
        <p:txBody>
          <a:bodyPr/>
          <a:lstStyle/>
          <a:p>
            <a:pPr algn="just"/>
            <a:r>
              <a:rPr lang="en-US" altLang="zh-TW" sz="2800" b="1" dirty="0" smtClean="0">
                <a:solidFill>
                  <a:srgbClr val="FF0000"/>
                </a:solidFill>
                <a:latin typeface="Times New Roman" panose="02020603050405020304" pitchFamily="18" charset="0"/>
                <a:cs typeface="Times New Roman" panose="02020603050405020304" pitchFamily="18" charset="0"/>
              </a:rPr>
              <a:t>4.</a:t>
            </a:r>
            <a:r>
              <a:rPr lang="zh-TW" altLang="en-US" sz="2800" b="1" dirty="0" smtClean="0">
                <a:solidFill>
                  <a:srgbClr val="FF0000"/>
                </a:solidFill>
                <a:latin typeface="Times New Roman" panose="02020603050405020304" pitchFamily="18" charset="0"/>
                <a:cs typeface="Times New Roman" panose="02020603050405020304" pitchFamily="18" charset="0"/>
              </a:rPr>
              <a:t>認真</a:t>
            </a:r>
            <a:r>
              <a:rPr lang="zh-TW" altLang="en-US" sz="2800" b="1" dirty="0">
                <a:solidFill>
                  <a:srgbClr val="FF0000"/>
                </a:solidFill>
                <a:latin typeface="Times New Roman" panose="02020603050405020304" pitchFamily="18" charset="0"/>
                <a:cs typeface="Times New Roman" panose="02020603050405020304" pitchFamily="18" charset="0"/>
              </a:rPr>
              <a:t>做家事，是最好的</a:t>
            </a:r>
            <a:r>
              <a:rPr lang="zh-TW" altLang="en-US" sz="2800" b="1" dirty="0" smtClean="0">
                <a:solidFill>
                  <a:srgbClr val="FF0000"/>
                </a:solidFill>
                <a:latin typeface="Times New Roman" panose="02020603050405020304" pitchFamily="18" charset="0"/>
                <a:cs typeface="Times New Roman" panose="02020603050405020304" pitchFamily="18" charset="0"/>
              </a:rPr>
              <a:t>運動</a:t>
            </a:r>
            <a:endParaRPr lang="en-US" altLang="zh-TW" sz="2800" b="1" dirty="0" smtClean="0">
              <a:solidFill>
                <a:srgbClr val="FF0000"/>
              </a:solidFill>
              <a:latin typeface="Times New Roman" panose="02020603050405020304" pitchFamily="18" charset="0"/>
              <a:cs typeface="Times New Roman" panose="02020603050405020304" pitchFamily="18" charset="0"/>
            </a:endParaRPr>
          </a:p>
          <a:p>
            <a:pPr algn="just"/>
            <a:r>
              <a:rPr lang="zh-TW" altLang="en-US" sz="2400" dirty="0">
                <a:latin typeface="Times New Roman" panose="02020603050405020304" pitchFamily="18" charset="0"/>
                <a:cs typeface="Times New Roman" panose="02020603050405020304" pitchFamily="18" charset="0"/>
              </a:rPr>
              <a:t>樂於做家事的人，不只協助家人，完成家務事，更是身體活動的重要媒介，達到</a:t>
            </a:r>
            <a:r>
              <a:rPr lang="zh-TW" altLang="en-US" sz="2400" dirty="0" smtClean="0">
                <a:latin typeface="Times New Roman" panose="02020603050405020304" pitchFamily="18" charset="0"/>
                <a:cs typeface="Times New Roman" panose="02020603050405020304" pitchFamily="18" charset="0"/>
              </a:rPr>
              <a:t>意想不到</a:t>
            </a:r>
            <a:r>
              <a:rPr lang="zh-TW" altLang="en-US" sz="2400" dirty="0">
                <a:latin typeface="Times New Roman" panose="02020603050405020304" pitchFamily="18" charset="0"/>
                <a:cs typeface="Times New Roman" panose="02020603050405020304" pitchFamily="18" charset="0"/>
              </a:rPr>
              <a:t>的運動效果</a:t>
            </a:r>
            <a:r>
              <a:rPr lang="zh-TW" altLang="en-US" sz="2400" dirty="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a:latin typeface="Times New Roman" panose="02020603050405020304" pitchFamily="18" charset="0"/>
                <a:cs typeface="Times New Roman" panose="02020603050405020304" pitchFamily="18" charset="0"/>
              </a:rPr>
              <a:t>舉例來說，整理房間，操作除塵器</a:t>
            </a:r>
            <a:r>
              <a:rPr lang="en-US" altLang="zh-TW" sz="2400" dirty="0">
                <a:latin typeface="Times New Roman" panose="02020603050405020304" pitchFamily="18" charset="0"/>
                <a:cs typeface="Times New Roman" panose="02020603050405020304" pitchFamily="18" charset="0"/>
              </a:rPr>
              <a:t>15</a:t>
            </a:r>
            <a:r>
              <a:rPr lang="zh-TW" altLang="en-US" sz="2400" dirty="0">
                <a:latin typeface="Times New Roman" panose="02020603050405020304" pitchFamily="18" charset="0"/>
                <a:cs typeface="Times New Roman" panose="02020603050405020304" pitchFamily="18" charset="0"/>
              </a:rPr>
              <a:t>到</a:t>
            </a:r>
            <a:r>
              <a:rPr lang="en-US" altLang="zh-TW" sz="2400" dirty="0">
                <a:latin typeface="Times New Roman" panose="02020603050405020304" pitchFamily="18" charset="0"/>
                <a:cs typeface="Times New Roman" panose="02020603050405020304" pitchFamily="18" charset="0"/>
              </a:rPr>
              <a:t>20</a:t>
            </a:r>
            <a:r>
              <a:rPr lang="zh-TW" altLang="en-US" sz="2400" dirty="0">
                <a:latin typeface="Times New Roman" panose="02020603050405020304" pitchFamily="18" charset="0"/>
                <a:cs typeface="Times New Roman" panose="02020603050405020304" pitchFamily="18" charset="0"/>
              </a:rPr>
              <a:t>分鐘的身體，消耗熱量約</a:t>
            </a:r>
            <a:r>
              <a:rPr lang="en-US" altLang="zh-TW" sz="2400" dirty="0">
                <a:latin typeface="Times New Roman" panose="02020603050405020304" pitchFamily="18" charset="0"/>
                <a:cs typeface="Times New Roman" panose="02020603050405020304" pitchFamily="18" charset="0"/>
              </a:rPr>
              <a:t>50</a:t>
            </a:r>
            <a:r>
              <a:rPr lang="zh-TW" altLang="en-US" sz="2400" dirty="0">
                <a:latin typeface="Times New Roman" panose="02020603050405020304" pitchFamily="18" charset="0"/>
                <a:cs typeface="Times New Roman" panose="02020603050405020304" pitchFamily="18" charset="0"/>
              </a:rPr>
              <a:t>～</a:t>
            </a:r>
            <a:r>
              <a:rPr lang="en-US" altLang="zh-TW" sz="2400" dirty="0">
                <a:latin typeface="Times New Roman" panose="02020603050405020304" pitchFamily="18" charset="0"/>
                <a:cs typeface="Times New Roman" panose="02020603050405020304" pitchFamily="18" charset="0"/>
              </a:rPr>
              <a:t>60</a:t>
            </a:r>
            <a:r>
              <a:rPr lang="zh-TW" altLang="en-US" sz="2400" dirty="0">
                <a:latin typeface="Times New Roman" panose="02020603050405020304" pitchFamily="18" charset="0"/>
                <a:cs typeface="Times New Roman" panose="02020603050405020304" pitchFamily="18" charset="0"/>
              </a:rPr>
              <a:t>卡，相當於走路</a:t>
            </a:r>
            <a:r>
              <a:rPr lang="en-US" altLang="zh-TW" sz="2400" dirty="0">
                <a:latin typeface="Times New Roman" panose="02020603050405020304" pitchFamily="18" charset="0"/>
                <a:cs typeface="Times New Roman" panose="02020603050405020304" pitchFamily="18" charset="0"/>
              </a:rPr>
              <a:t>10</a:t>
            </a:r>
            <a:r>
              <a:rPr lang="zh-TW" altLang="en-US" sz="2400" dirty="0">
                <a:latin typeface="Times New Roman" panose="02020603050405020304" pitchFamily="18" charset="0"/>
                <a:cs typeface="Times New Roman" panose="02020603050405020304" pitchFamily="18" charset="0"/>
              </a:rPr>
              <a:t>～</a:t>
            </a:r>
            <a:r>
              <a:rPr lang="en-US" altLang="zh-TW" sz="2400" dirty="0">
                <a:latin typeface="Times New Roman" panose="02020603050405020304" pitchFamily="18" charset="0"/>
                <a:cs typeface="Times New Roman" panose="02020603050405020304" pitchFamily="18" charset="0"/>
              </a:rPr>
              <a:t>15</a:t>
            </a:r>
            <a:r>
              <a:rPr lang="zh-TW" altLang="en-US" sz="2400" dirty="0">
                <a:latin typeface="Times New Roman" panose="02020603050405020304" pitchFamily="18" charset="0"/>
                <a:cs typeface="Times New Roman" panose="02020603050405020304" pitchFamily="18" charset="0"/>
              </a:rPr>
              <a:t>分鐘的熱量消耗。清掃盥洗室或擦拭門窗玻璃</a:t>
            </a:r>
            <a:r>
              <a:rPr lang="en-US" altLang="zh-TW" sz="2400" dirty="0">
                <a:latin typeface="Times New Roman" panose="02020603050405020304" pitchFamily="18" charset="0"/>
                <a:cs typeface="Times New Roman" panose="02020603050405020304" pitchFamily="18" charset="0"/>
              </a:rPr>
              <a:t>10</a:t>
            </a:r>
            <a:r>
              <a:rPr lang="zh-TW" altLang="en-US" sz="2400" dirty="0">
                <a:latin typeface="Times New Roman" panose="02020603050405020304" pitchFamily="18" charset="0"/>
                <a:cs typeface="Times New Roman" panose="02020603050405020304" pitchFamily="18" charset="0"/>
              </a:rPr>
              <a:t>分鐘，則約消耗</a:t>
            </a:r>
            <a:r>
              <a:rPr lang="en-US" altLang="zh-TW" sz="2400" dirty="0">
                <a:latin typeface="Times New Roman" panose="02020603050405020304" pitchFamily="18" charset="0"/>
                <a:cs typeface="Times New Roman" panose="02020603050405020304" pitchFamily="18" charset="0"/>
              </a:rPr>
              <a:t>40</a:t>
            </a:r>
            <a:r>
              <a:rPr lang="zh-TW" altLang="en-US" sz="2400" dirty="0">
                <a:latin typeface="Times New Roman" panose="02020603050405020304" pitchFamily="18" charset="0"/>
                <a:cs typeface="Times New Roman" panose="02020603050405020304" pitchFamily="18" charset="0"/>
              </a:rPr>
              <a:t>卡的熱量，都是很好的身體運動</a:t>
            </a:r>
            <a:r>
              <a:rPr lang="zh-TW" altLang="en-US" sz="2400" dirty="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a:latin typeface="Times New Roman" panose="02020603050405020304" pitchFamily="18" charset="0"/>
                <a:cs typeface="Times New Roman" panose="02020603050405020304" pitchFamily="18" charset="0"/>
              </a:rPr>
              <a:t>做家事時，常常會運用到身體的不同部位，對日常的身體動作，也較能得心應手，更能提升手腳末稍部分的感覺機能，有益血液供輸及賀爾蒙的分泌，自能改善身體健康。</a:t>
            </a:r>
            <a:endParaRPr lang="en-US" altLang="zh-TW" sz="2400" dirty="0" smtClean="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12</a:t>
            </a:fld>
            <a:endParaRPr lang="zh-TW" altLang="en-US"/>
          </a:p>
        </p:txBody>
      </p:sp>
    </p:spTree>
    <p:extLst>
      <p:ext uri="{BB962C8B-B14F-4D97-AF65-F5344CB8AC3E}">
        <p14:creationId xmlns:p14="http://schemas.microsoft.com/office/powerpoint/2010/main" val="29483962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銀髮</a:t>
            </a:r>
            <a:r>
              <a:rPr lang="zh-TW" altLang="en-US" dirty="0"/>
              <a:t>族健康促進計畫</a:t>
            </a:r>
          </a:p>
        </p:txBody>
      </p:sp>
      <p:sp>
        <p:nvSpPr>
          <p:cNvPr id="3" name="內容版面配置區 2"/>
          <p:cNvSpPr txBox="1">
            <a:spLocks noGrp="1"/>
          </p:cNvSpPr>
          <p:nvPr>
            <p:ph idx="1"/>
          </p:nvPr>
        </p:nvSpPr>
        <p:spPr>
          <a:xfrm>
            <a:off x="457200" y="1600200"/>
            <a:ext cx="8229600" cy="4525959"/>
          </a:xfrm>
        </p:spPr>
        <p:txBody>
          <a:bodyPr/>
          <a:lstStyle/>
          <a:p>
            <a:pPr algn="just"/>
            <a:r>
              <a:rPr lang="zh-TW" altLang="en-US" b="1" dirty="0">
                <a:solidFill>
                  <a:srgbClr val="FF0000"/>
                </a:solidFill>
                <a:latin typeface="Times New Roman" panose="02020603050405020304" pitchFamily="18" charset="0"/>
                <a:cs typeface="Times New Roman" panose="02020603050405020304" pitchFamily="18" charset="0"/>
              </a:rPr>
              <a:t>一、銀髮族未來</a:t>
            </a:r>
            <a:r>
              <a:rPr lang="zh-TW" altLang="en-US" b="1" dirty="0" smtClean="0">
                <a:solidFill>
                  <a:srgbClr val="FF0000"/>
                </a:solidFill>
                <a:latin typeface="Times New Roman" panose="02020603050405020304" pitchFamily="18" charset="0"/>
                <a:cs typeface="Times New Roman" panose="02020603050405020304" pitchFamily="18" charset="0"/>
              </a:rPr>
              <a:t>需求</a:t>
            </a:r>
            <a:endParaRPr lang="en-US" altLang="zh-TW" b="1" dirty="0" smtClean="0">
              <a:solidFill>
                <a:srgbClr val="FF0000"/>
              </a:solidFill>
              <a:latin typeface="Times New Roman" panose="02020603050405020304" pitchFamily="18" charset="0"/>
              <a:cs typeface="Times New Roman" panose="02020603050405020304" pitchFamily="18" charset="0"/>
            </a:endParaRPr>
          </a:p>
          <a:p>
            <a:pPr algn="just"/>
            <a:r>
              <a:rPr lang="en-US" altLang="zh-TW" sz="2800" b="1" dirty="0" smtClean="0">
                <a:solidFill>
                  <a:srgbClr val="FF0000"/>
                </a:solidFill>
                <a:latin typeface="Times New Roman" panose="02020603050405020304" pitchFamily="18" charset="0"/>
                <a:cs typeface="Times New Roman" panose="02020603050405020304" pitchFamily="18" charset="0"/>
              </a:rPr>
              <a:t>1.</a:t>
            </a:r>
            <a:r>
              <a:rPr lang="zh-TW" altLang="en-US" sz="2800" b="1" dirty="0">
                <a:solidFill>
                  <a:srgbClr val="FF0000"/>
                </a:solidFill>
                <a:latin typeface="Times New Roman" panose="02020603050405020304" pitchFamily="18" charset="0"/>
                <a:cs typeface="Times New Roman" panose="02020603050405020304" pitchFamily="18" charset="0"/>
              </a:rPr>
              <a:t>人口老化快速</a:t>
            </a:r>
          </a:p>
          <a:p>
            <a:pPr algn="just"/>
            <a:r>
              <a:rPr lang="zh-TW" altLang="en-US" sz="2800" dirty="0" smtClean="0">
                <a:latin typeface="Times New Roman" panose="02020603050405020304" pitchFamily="18" charset="0"/>
                <a:cs typeface="Times New Roman" panose="02020603050405020304" pitchFamily="18" charset="0"/>
              </a:rPr>
              <a:t>臺灣</a:t>
            </a:r>
            <a:r>
              <a:rPr lang="zh-TW" altLang="en-US" sz="2800" dirty="0">
                <a:latin typeface="Times New Roman" panose="02020603050405020304" pitchFamily="18" charset="0"/>
                <a:cs typeface="Times New Roman" panose="02020603050405020304" pitchFamily="18" charset="0"/>
              </a:rPr>
              <a:t>於</a:t>
            </a:r>
            <a:r>
              <a:rPr lang="en-US" altLang="zh-TW" sz="2800" dirty="0">
                <a:latin typeface="Times New Roman" panose="02020603050405020304" pitchFamily="18" charset="0"/>
                <a:cs typeface="Times New Roman" panose="02020603050405020304" pitchFamily="18" charset="0"/>
              </a:rPr>
              <a:t>1993</a:t>
            </a:r>
            <a:r>
              <a:rPr lang="zh-TW" altLang="en-US" sz="2800" dirty="0">
                <a:latin typeface="Times New Roman" panose="02020603050405020304" pitchFamily="18" charset="0"/>
                <a:cs typeface="Times New Roman" panose="02020603050405020304" pitchFamily="18" charset="0"/>
              </a:rPr>
              <a:t>年起，</a:t>
            </a:r>
            <a:r>
              <a:rPr lang="en-US" altLang="zh-TW" sz="2800" dirty="0">
                <a:latin typeface="Times New Roman" panose="02020603050405020304" pitchFamily="18" charset="0"/>
                <a:cs typeface="Times New Roman" panose="02020603050405020304" pitchFamily="18" charset="0"/>
              </a:rPr>
              <a:t>65</a:t>
            </a:r>
            <a:r>
              <a:rPr lang="zh-TW" altLang="en-US" sz="2800" dirty="0">
                <a:latin typeface="Times New Roman" panose="02020603050405020304" pitchFamily="18" charset="0"/>
                <a:cs typeface="Times New Roman" panose="02020603050405020304" pitchFamily="18" charset="0"/>
              </a:rPr>
              <a:t>歲以上的人口超過</a:t>
            </a:r>
            <a:r>
              <a:rPr lang="en-US" altLang="zh-TW" sz="2800" dirty="0">
                <a:latin typeface="Times New Roman" panose="02020603050405020304" pitchFamily="18" charset="0"/>
                <a:cs typeface="Times New Roman" panose="02020603050405020304" pitchFamily="18" charset="0"/>
              </a:rPr>
              <a:t>7%</a:t>
            </a:r>
            <a:r>
              <a:rPr lang="zh-TW" altLang="en-US" sz="2800" dirty="0">
                <a:latin typeface="Times New Roman" panose="02020603050405020304" pitchFamily="18" charset="0"/>
                <a:cs typeface="Times New Roman" panose="02020603050405020304" pitchFamily="18" charset="0"/>
              </a:rPr>
              <a:t>，也從此正式進入高齡化社會，根據行政院經濟建設委員會的推估，</a:t>
            </a:r>
            <a:r>
              <a:rPr lang="en-US" altLang="zh-TW" sz="2800" dirty="0">
                <a:solidFill>
                  <a:srgbClr val="FF0000"/>
                </a:solidFill>
                <a:latin typeface="Times New Roman" panose="02020603050405020304" pitchFamily="18" charset="0"/>
                <a:cs typeface="Times New Roman" panose="02020603050405020304" pitchFamily="18" charset="0"/>
              </a:rPr>
              <a:t>2028</a:t>
            </a:r>
            <a:r>
              <a:rPr lang="zh-TW" altLang="en-US" sz="2800" dirty="0">
                <a:solidFill>
                  <a:srgbClr val="FF0000"/>
                </a:solidFill>
                <a:latin typeface="Times New Roman" panose="02020603050405020304" pitchFamily="18" charset="0"/>
                <a:cs typeface="Times New Roman" panose="02020603050405020304" pitchFamily="18" charset="0"/>
              </a:rPr>
              <a:t>年老人人口將達到</a:t>
            </a:r>
            <a:r>
              <a:rPr lang="en-US" altLang="zh-TW" sz="2800" dirty="0">
                <a:solidFill>
                  <a:srgbClr val="FF0000"/>
                </a:solidFill>
                <a:latin typeface="Times New Roman" panose="02020603050405020304" pitchFamily="18" charset="0"/>
                <a:cs typeface="Times New Roman" panose="02020603050405020304" pitchFamily="18" charset="0"/>
              </a:rPr>
              <a:t>22.5%</a:t>
            </a:r>
            <a:r>
              <a:rPr lang="zh-TW" altLang="en-US" sz="2800" dirty="0">
                <a:solidFill>
                  <a:srgbClr val="FF0000"/>
                </a:solidFill>
                <a:latin typeface="Times New Roman" panose="02020603050405020304" pitchFamily="18" charset="0"/>
                <a:cs typeface="Times New Roman" panose="02020603050405020304" pitchFamily="18" charset="0"/>
              </a:rPr>
              <a:t>，即約每</a:t>
            </a:r>
            <a:r>
              <a:rPr lang="en-US" altLang="zh-TW" sz="2800" dirty="0">
                <a:solidFill>
                  <a:srgbClr val="FF0000"/>
                </a:solidFill>
                <a:latin typeface="Times New Roman" panose="02020603050405020304" pitchFamily="18" charset="0"/>
                <a:cs typeface="Times New Roman" panose="02020603050405020304" pitchFamily="18" charset="0"/>
              </a:rPr>
              <a:t>5</a:t>
            </a:r>
            <a:r>
              <a:rPr lang="zh-TW" altLang="en-US" sz="2800" dirty="0">
                <a:solidFill>
                  <a:srgbClr val="FF0000"/>
                </a:solidFill>
                <a:latin typeface="Times New Roman" panose="02020603050405020304" pitchFamily="18" charset="0"/>
                <a:cs typeface="Times New Roman" panose="02020603050405020304" pitchFamily="18" charset="0"/>
              </a:rPr>
              <a:t>人就有一位老人</a:t>
            </a:r>
            <a:r>
              <a:rPr lang="zh-TW" altLang="en-US" sz="2800" dirty="0" smtClean="0">
                <a:latin typeface="Times New Roman" panose="02020603050405020304" pitchFamily="18" charset="0"/>
                <a:cs typeface="Times New Roman" panose="02020603050405020304" pitchFamily="18" charset="0"/>
              </a:rPr>
              <a:t>。</a:t>
            </a:r>
            <a:endParaRPr lang="zh-TW" altLang="en-US" sz="2800" dirty="0">
              <a:latin typeface="Times New Roman" panose="02020603050405020304" pitchFamily="18" charset="0"/>
              <a:cs typeface="Times New Roman" panose="02020603050405020304" pitchFamily="18" charset="0"/>
            </a:endParaRPr>
          </a:p>
          <a:p>
            <a:pPr algn="just"/>
            <a:endParaRPr lang="zh-TW" altLang="en-US"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13</a:t>
            </a:fld>
            <a:endParaRPr lang="zh-TW" altLang="en-US"/>
          </a:p>
        </p:txBody>
      </p:sp>
    </p:spTree>
    <p:extLst>
      <p:ext uri="{BB962C8B-B14F-4D97-AF65-F5344CB8AC3E}">
        <p14:creationId xmlns:p14="http://schemas.microsoft.com/office/powerpoint/2010/main" val="15815219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a:t>一、銀髮族未來</a:t>
            </a:r>
            <a:r>
              <a:rPr lang="zh-TW" altLang="en-US" dirty="0" smtClean="0"/>
              <a:t>需求</a:t>
            </a:r>
            <a:endParaRPr lang="zh-TW" altLang="en-US" dirty="0"/>
          </a:p>
        </p:txBody>
      </p:sp>
      <p:sp>
        <p:nvSpPr>
          <p:cNvPr id="3" name="內容版面配置區 2"/>
          <p:cNvSpPr txBox="1">
            <a:spLocks noGrp="1"/>
          </p:cNvSpPr>
          <p:nvPr>
            <p:ph idx="1"/>
          </p:nvPr>
        </p:nvSpPr>
        <p:spPr>
          <a:xfrm>
            <a:off x="457200" y="1600200"/>
            <a:ext cx="8229600" cy="4525959"/>
          </a:xfrm>
        </p:spPr>
        <p:txBody>
          <a:bodyPr/>
          <a:lstStyle/>
          <a:p>
            <a:pPr algn="just"/>
            <a:r>
              <a:rPr lang="en-US" altLang="zh-TW" sz="2800" b="1" dirty="0">
                <a:solidFill>
                  <a:srgbClr val="FF0000"/>
                </a:solidFill>
                <a:latin typeface="Times New Roman" panose="02020603050405020304" pitchFamily="18" charset="0"/>
                <a:cs typeface="Times New Roman" panose="02020603050405020304" pitchFamily="18" charset="0"/>
              </a:rPr>
              <a:t>2</a:t>
            </a:r>
            <a:r>
              <a:rPr lang="en-US" altLang="zh-TW" sz="2800" b="1" dirty="0" smtClean="0">
                <a:solidFill>
                  <a:srgbClr val="FF0000"/>
                </a:solidFill>
                <a:latin typeface="Times New Roman" panose="02020603050405020304" pitchFamily="18" charset="0"/>
                <a:cs typeface="Times New Roman" panose="02020603050405020304" pitchFamily="18" charset="0"/>
              </a:rPr>
              <a:t>.</a:t>
            </a:r>
            <a:r>
              <a:rPr lang="zh-TW" altLang="en-US" sz="2800" b="1" dirty="0">
                <a:solidFill>
                  <a:srgbClr val="FF0000"/>
                </a:solidFill>
                <a:latin typeface="Times New Roman" panose="02020603050405020304" pitchFamily="18" charset="0"/>
                <a:cs typeface="Times New Roman" panose="02020603050405020304" pitchFamily="18" charset="0"/>
              </a:rPr>
              <a:t>銀髮族罹病及死因以慢性病</a:t>
            </a:r>
            <a:r>
              <a:rPr lang="zh-TW" altLang="en-US" sz="2800" b="1" dirty="0" smtClean="0">
                <a:solidFill>
                  <a:srgbClr val="FF0000"/>
                </a:solidFill>
                <a:latin typeface="Times New Roman" panose="02020603050405020304" pitchFamily="18" charset="0"/>
                <a:cs typeface="Times New Roman" panose="02020603050405020304" pitchFamily="18" charset="0"/>
              </a:rPr>
              <a:t>為主</a:t>
            </a:r>
            <a:endParaRPr lang="en-US" altLang="zh-TW" sz="2800" b="1" dirty="0" smtClean="0">
              <a:solidFill>
                <a:srgbClr val="FF0000"/>
              </a:solidFill>
              <a:latin typeface="Times New Roman" panose="02020603050405020304" pitchFamily="18" charset="0"/>
              <a:cs typeface="Times New Roman" panose="02020603050405020304" pitchFamily="18" charset="0"/>
            </a:endParaRPr>
          </a:p>
          <a:p>
            <a:pPr algn="just"/>
            <a:r>
              <a:rPr lang="en-US" altLang="zh-TW" sz="2800" dirty="0">
                <a:latin typeface="Times New Roman" panose="02020603050405020304" pitchFamily="18" charset="0"/>
                <a:cs typeface="Times New Roman" panose="02020603050405020304" pitchFamily="18" charset="0"/>
              </a:rPr>
              <a:t>2013</a:t>
            </a:r>
            <a:r>
              <a:rPr lang="zh-TW" altLang="en-US" sz="2800" dirty="0">
                <a:latin typeface="Times New Roman" panose="02020603050405020304" pitchFamily="18" charset="0"/>
                <a:cs typeface="Times New Roman" panose="02020603050405020304" pitchFamily="18" charset="0"/>
              </a:rPr>
              <a:t>年死因統計年報數據指出造成</a:t>
            </a:r>
            <a:r>
              <a:rPr lang="en-US" altLang="zh-TW" sz="2800" dirty="0">
                <a:latin typeface="Times New Roman" panose="02020603050405020304" pitchFamily="18" charset="0"/>
                <a:cs typeface="Times New Roman" panose="02020603050405020304" pitchFamily="18" charset="0"/>
              </a:rPr>
              <a:t>65</a:t>
            </a:r>
            <a:r>
              <a:rPr lang="zh-TW" altLang="en-US" sz="2800" dirty="0">
                <a:latin typeface="Times New Roman" panose="02020603050405020304" pitchFamily="18" charset="0"/>
                <a:cs typeface="Times New Roman" panose="02020603050405020304" pitchFamily="18" charset="0"/>
              </a:rPr>
              <a:t>歲以上老人死因的前五名男性為：惡性腫瘤、心臟疾病（高血壓性疾病除外）、肺炎、腦血管疾病、慢性下呼吸道疾病，女性為：惡性腫瘤、心臟疾病（高血壓性疾病除外）、糖尿病、腦血管疾病、肺炎。另，因為女性的平均餘命較男性長，因此老年女性在慢性病預防或是照顧方面也比男性更需要受到重視</a:t>
            </a:r>
            <a:r>
              <a:rPr lang="zh-TW" altLang="en-US" sz="2800" dirty="0" smtClean="0">
                <a:latin typeface="Times New Roman" panose="02020603050405020304" pitchFamily="18" charset="0"/>
                <a:cs typeface="Times New Roman" panose="02020603050405020304" pitchFamily="18" charset="0"/>
              </a:rPr>
              <a:t>。</a:t>
            </a:r>
            <a:endParaRPr lang="zh-TW" altLang="en-US"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14</a:t>
            </a:fld>
            <a:endParaRPr lang="zh-TW" altLang="en-US"/>
          </a:p>
        </p:txBody>
      </p:sp>
    </p:spTree>
    <p:extLst>
      <p:ext uri="{BB962C8B-B14F-4D97-AF65-F5344CB8AC3E}">
        <p14:creationId xmlns:p14="http://schemas.microsoft.com/office/powerpoint/2010/main" val="4067659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a:t>一、銀髮族未來</a:t>
            </a:r>
            <a:r>
              <a:rPr lang="zh-TW" altLang="en-US" dirty="0" smtClean="0"/>
              <a:t>需求</a:t>
            </a:r>
            <a:endParaRPr lang="zh-TW" altLang="en-US" dirty="0"/>
          </a:p>
        </p:txBody>
      </p:sp>
      <p:sp>
        <p:nvSpPr>
          <p:cNvPr id="3" name="內容版面配置區 2"/>
          <p:cNvSpPr txBox="1">
            <a:spLocks noGrp="1"/>
          </p:cNvSpPr>
          <p:nvPr>
            <p:ph idx="1"/>
          </p:nvPr>
        </p:nvSpPr>
        <p:spPr>
          <a:xfrm>
            <a:off x="457200" y="1600200"/>
            <a:ext cx="8229600" cy="4525959"/>
          </a:xfrm>
        </p:spPr>
        <p:txBody>
          <a:bodyPr/>
          <a:lstStyle/>
          <a:p>
            <a:pPr algn="just"/>
            <a:r>
              <a:rPr lang="en-US" altLang="zh-TW" sz="2800" b="1" dirty="0" smtClean="0">
                <a:solidFill>
                  <a:srgbClr val="FF0000"/>
                </a:solidFill>
                <a:latin typeface="Times New Roman" panose="02020603050405020304" pitchFamily="18" charset="0"/>
                <a:cs typeface="Times New Roman" panose="02020603050405020304" pitchFamily="18" charset="0"/>
              </a:rPr>
              <a:t>3.</a:t>
            </a:r>
            <a:r>
              <a:rPr lang="zh-TW" altLang="en-US" sz="2800" b="1" dirty="0">
                <a:solidFill>
                  <a:srgbClr val="FF0000"/>
                </a:solidFill>
                <a:latin typeface="Times New Roman" panose="02020603050405020304" pitchFamily="18" charset="0"/>
                <a:cs typeface="Times New Roman" panose="02020603050405020304" pitchFamily="18" charset="0"/>
              </a:rPr>
              <a:t>銀髮族之醫療照護使用率及醫療費用增加</a:t>
            </a:r>
          </a:p>
          <a:p>
            <a:pPr algn="just"/>
            <a:r>
              <a:rPr lang="zh-TW" altLang="en-US" sz="2800" dirty="0">
                <a:latin typeface="Times New Roman" panose="02020603050405020304" pitchFamily="18" charset="0"/>
                <a:cs typeface="Times New Roman" panose="02020603050405020304" pitchFamily="18" charset="0"/>
              </a:rPr>
              <a:t>根據</a:t>
            </a:r>
            <a:r>
              <a:rPr lang="en-US" altLang="zh-TW" sz="2800" dirty="0">
                <a:latin typeface="Times New Roman" panose="02020603050405020304" pitchFamily="18" charset="0"/>
                <a:cs typeface="Times New Roman" panose="02020603050405020304" pitchFamily="18" charset="0"/>
              </a:rPr>
              <a:t>2011</a:t>
            </a:r>
            <a:r>
              <a:rPr lang="zh-TW" altLang="en-US" sz="2800" dirty="0">
                <a:latin typeface="Times New Roman" panose="02020603050405020304" pitchFamily="18" charset="0"/>
                <a:cs typeface="Times New Roman" panose="02020603050405020304" pitchFamily="18" charset="0"/>
              </a:rPr>
              <a:t>、</a:t>
            </a:r>
            <a:r>
              <a:rPr lang="en-US" altLang="zh-TW" sz="2800" dirty="0">
                <a:latin typeface="Times New Roman" panose="02020603050405020304" pitchFamily="18" charset="0"/>
                <a:cs typeface="Times New Roman" panose="02020603050405020304" pitchFamily="18" charset="0"/>
              </a:rPr>
              <a:t>2012</a:t>
            </a:r>
            <a:r>
              <a:rPr lang="zh-TW" altLang="en-US" sz="2800" dirty="0">
                <a:latin typeface="Times New Roman" panose="02020603050405020304" pitchFamily="18" charset="0"/>
                <a:cs typeface="Times New Roman" panose="02020603050405020304" pitchFamily="18" charset="0"/>
              </a:rPr>
              <a:t>年衛生福利部的統計資料顯示，平均每人每年的醫療費用是隨著年齡增加而逐漸提高的。以</a:t>
            </a:r>
            <a:r>
              <a:rPr lang="en-US" altLang="zh-TW" sz="2800" dirty="0">
                <a:latin typeface="Times New Roman" panose="02020603050405020304" pitchFamily="18" charset="0"/>
                <a:cs typeface="Times New Roman" panose="02020603050405020304" pitchFamily="18" charset="0"/>
              </a:rPr>
              <a:t>2012</a:t>
            </a:r>
            <a:r>
              <a:rPr lang="zh-TW" altLang="en-US" sz="2800" dirty="0">
                <a:latin typeface="Times New Roman" panose="02020603050405020304" pitchFamily="18" charset="0"/>
                <a:cs typeface="Times New Roman" panose="02020603050405020304" pitchFamily="18" charset="0"/>
              </a:rPr>
              <a:t>年為例，</a:t>
            </a:r>
            <a:r>
              <a:rPr lang="en-US" altLang="zh-TW" sz="2800" dirty="0">
                <a:latin typeface="Times New Roman" panose="02020603050405020304" pitchFamily="18" charset="0"/>
                <a:cs typeface="Times New Roman" panose="02020603050405020304" pitchFamily="18" charset="0"/>
              </a:rPr>
              <a:t>20~49</a:t>
            </a:r>
            <a:r>
              <a:rPr lang="zh-TW" altLang="en-US" sz="2800" dirty="0">
                <a:latin typeface="Times New Roman" panose="02020603050405020304" pitchFamily="18" charset="0"/>
                <a:cs typeface="Times New Roman" panose="02020603050405020304" pitchFamily="18" charset="0"/>
              </a:rPr>
              <a:t>歲平均每人每年的醫療費用介於</a:t>
            </a:r>
            <a:r>
              <a:rPr lang="en-US" altLang="zh-TW" sz="2800" dirty="0">
                <a:latin typeface="Times New Roman" panose="02020603050405020304" pitchFamily="18" charset="0"/>
                <a:cs typeface="Times New Roman" panose="02020603050405020304" pitchFamily="18" charset="0"/>
              </a:rPr>
              <a:t>15,178~26,964</a:t>
            </a:r>
            <a:r>
              <a:rPr lang="zh-TW" altLang="en-US" sz="2800" dirty="0">
                <a:latin typeface="Times New Roman" panose="02020603050405020304" pitchFamily="18" charset="0"/>
                <a:cs typeface="Times New Roman" panose="02020603050405020304" pitchFamily="18" charset="0"/>
              </a:rPr>
              <a:t>元，</a:t>
            </a:r>
            <a:r>
              <a:rPr lang="en-US" altLang="zh-TW" sz="2800" dirty="0">
                <a:latin typeface="Times New Roman" panose="02020603050405020304" pitchFamily="18" charset="0"/>
                <a:cs typeface="Times New Roman" panose="02020603050405020304" pitchFamily="18" charset="0"/>
              </a:rPr>
              <a:t>50~59</a:t>
            </a:r>
            <a:r>
              <a:rPr lang="zh-TW" altLang="en-US" sz="2800" dirty="0">
                <a:latin typeface="Times New Roman" panose="02020603050405020304" pitchFamily="18" charset="0"/>
                <a:cs typeface="Times New Roman" panose="02020603050405020304" pitchFamily="18" charset="0"/>
              </a:rPr>
              <a:t>歲上升到</a:t>
            </a:r>
            <a:r>
              <a:rPr lang="en-US" altLang="zh-TW" sz="2800" dirty="0">
                <a:latin typeface="Times New Roman" panose="02020603050405020304" pitchFamily="18" charset="0"/>
                <a:cs typeface="Times New Roman" panose="02020603050405020304" pitchFamily="18" charset="0"/>
              </a:rPr>
              <a:t>44,365</a:t>
            </a:r>
            <a:r>
              <a:rPr lang="zh-TW" altLang="en-US" sz="2800" dirty="0">
                <a:latin typeface="Times New Roman" panose="02020603050405020304" pitchFamily="18" charset="0"/>
                <a:cs typeface="Times New Roman" panose="02020603050405020304" pitchFamily="18" charset="0"/>
              </a:rPr>
              <a:t>元，</a:t>
            </a:r>
            <a:r>
              <a:rPr lang="en-US" altLang="zh-TW" sz="2800" dirty="0">
                <a:latin typeface="Times New Roman" panose="02020603050405020304" pitchFamily="18" charset="0"/>
                <a:cs typeface="Times New Roman" panose="02020603050405020304" pitchFamily="18" charset="0"/>
              </a:rPr>
              <a:t>60~69</a:t>
            </a:r>
            <a:r>
              <a:rPr lang="zh-TW" altLang="en-US" sz="2800" dirty="0">
                <a:latin typeface="Times New Roman" panose="02020603050405020304" pitchFamily="18" charset="0"/>
                <a:cs typeface="Times New Roman" panose="02020603050405020304" pitchFamily="18" charset="0"/>
              </a:rPr>
              <a:t>歲已增加至</a:t>
            </a:r>
            <a:r>
              <a:rPr lang="en-US" altLang="zh-TW" sz="2800" dirty="0">
                <a:latin typeface="Times New Roman" panose="02020603050405020304" pitchFamily="18" charset="0"/>
                <a:cs typeface="Times New Roman" panose="02020603050405020304" pitchFamily="18" charset="0"/>
              </a:rPr>
              <a:t>75,104</a:t>
            </a:r>
            <a:r>
              <a:rPr lang="zh-TW" altLang="en-US" sz="2800" dirty="0">
                <a:latin typeface="Times New Roman" panose="02020603050405020304" pitchFamily="18" charset="0"/>
                <a:cs typeface="Times New Roman" panose="02020603050405020304" pitchFamily="18" charset="0"/>
              </a:rPr>
              <a:t>元，</a:t>
            </a:r>
            <a:r>
              <a:rPr lang="en-US" altLang="zh-TW" sz="2800" dirty="0">
                <a:solidFill>
                  <a:srgbClr val="FF0000"/>
                </a:solidFill>
                <a:latin typeface="Times New Roman" panose="02020603050405020304" pitchFamily="18" charset="0"/>
                <a:cs typeface="Times New Roman" panose="02020603050405020304" pitchFamily="18" charset="0"/>
              </a:rPr>
              <a:t>70~79</a:t>
            </a:r>
            <a:r>
              <a:rPr lang="zh-TW" altLang="en-US" sz="2800" dirty="0">
                <a:solidFill>
                  <a:srgbClr val="FF0000"/>
                </a:solidFill>
                <a:latin typeface="Times New Roman" panose="02020603050405020304" pitchFamily="18" charset="0"/>
                <a:cs typeface="Times New Roman" panose="02020603050405020304" pitchFamily="18" charset="0"/>
              </a:rPr>
              <a:t>歲更高達</a:t>
            </a:r>
            <a:r>
              <a:rPr lang="en-US" altLang="zh-TW" sz="2800" dirty="0">
                <a:solidFill>
                  <a:srgbClr val="FF0000"/>
                </a:solidFill>
                <a:latin typeface="Times New Roman" panose="02020603050405020304" pitchFamily="18" charset="0"/>
                <a:cs typeface="Times New Roman" panose="02020603050405020304" pitchFamily="18" charset="0"/>
              </a:rPr>
              <a:t>105,373</a:t>
            </a:r>
            <a:r>
              <a:rPr lang="zh-TW" altLang="en-US" sz="2800" dirty="0">
                <a:solidFill>
                  <a:srgbClr val="FF0000"/>
                </a:solidFill>
                <a:latin typeface="Times New Roman" panose="02020603050405020304" pitchFamily="18" charset="0"/>
                <a:cs typeface="Times New Roman" panose="02020603050405020304" pitchFamily="18" charset="0"/>
              </a:rPr>
              <a:t>元。</a:t>
            </a:r>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15</a:t>
            </a:fld>
            <a:endParaRPr lang="zh-TW" altLang="en-US"/>
          </a:p>
        </p:txBody>
      </p:sp>
    </p:spTree>
    <p:extLst>
      <p:ext uri="{BB962C8B-B14F-4D97-AF65-F5344CB8AC3E}">
        <p14:creationId xmlns:p14="http://schemas.microsoft.com/office/powerpoint/2010/main" val="37028030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a:t>一、銀髮族未來</a:t>
            </a:r>
            <a:r>
              <a:rPr lang="zh-TW" altLang="en-US" dirty="0" smtClean="0"/>
              <a:t>需求</a:t>
            </a:r>
            <a:endParaRPr lang="zh-TW" altLang="en-US" dirty="0"/>
          </a:p>
        </p:txBody>
      </p:sp>
      <p:sp>
        <p:nvSpPr>
          <p:cNvPr id="3" name="內容版面配置區 2"/>
          <p:cNvSpPr txBox="1">
            <a:spLocks noGrp="1"/>
          </p:cNvSpPr>
          <p:nvPr>
            <p:ph idx="1"/>
          </p:nvPr>
        </p:nvSpPr>
        <p:spPr>
          <a:xfrm>
            <a:off x="457200" y="1600200"/>
            <a:ext cx="8229600" cy="4525959"/>
          </a:xfrm>
        </p:spPr>
        <p:txBody>
          <a:bodyPr/>
          <a:lstStyle/>
          <a:p>
            <a:pPr algn="just"/>
            <a:r>
              <a:rPr lang="en-US" altLang="zh-TW" sz="2800" b="1" dirty="0">
                <a:solidFill>
                  <a:srgbClr val="FF0000"/>
                </a:solidFill>
                <a:latin typeface="Times New Roman" panose="02020603050405020304" pitchFamily="18" charset="0"/>
                <a:cs typeface="Times New Roman" panose="02020603050405020304" pitchFamily="18" charset="0"/>
              </a:rPr>
              <a:t>4</a:t>
            </a:r>
            <a:r>
              <a:rPr lang="en-US" altLang="zh-TW" sz="2800" b="1" dirty="0" smtClean="0">
                <a:solidFill>
                  <a:srgbClr val="FF0000"/>
                </a:solidFill>
                <a:latin typeface="Times New Roman" panose="02020603050405020304" pitchFamily="18" charset="0"/>
                <a:cs typeface="Times New Roman" panose="02020603050405020304" pitchFamily="18" charset="0"/>
              </a:rPr>
              <a:t>.</a:t>
            </a:r>
            <a:r>
              <a:rPr lang="zh-TW" altLang="en-US" sz="2800" b="1" dirty="0">
                <a:solidFill>
                  <a:srgbClr val="FF0000"/>
                </a:solidFill>
                <a:latin typeface="Times New Roman" panose="02020603050405020304" pitchFamily="18" charset="0"/>
                <a:cs typeface="Times New Roman" panose="02020603050405020304" pitchFamily="18" charset="0"/>
              </a:rPr>
              <a:t>長期照護需求增加</a:t>
            </a:r>
          </a:p>
          <a:p>
            <a:pPr algn="just"/>
            <a:r>
              <a:rPr lang="zh-TW" altLang="en-US" sz="2400" dirty="0">
                <a:latin typeface="Times New Roman" panose="02020603050405020304" pitchFamily="18" charset="0"/>
                <a:cs typeface="Times New Roman" panose="02020603050405020304" pitchFamily="18" charset="0"/>
              </a:rPr>
              <a:t>銀髮族慢性病的控制和慢性病併發症的發生是造成銀髮族失能的主要原因</a:t>
            </a:r>
            <a:r>
              <a:rPr lang="zh-TW" altLang="en-US" sz="2400" dirty="0" smtClean="0">
                <a:latin typeface="Times New Roman" panose="02020603050405020304" pitchFamily="18" charset="0"/>
                <a:cs typeface="Times New Roman" panose="02020603050405020304" pitchFamily="18" charset="0"/>
              </a:rPr>
              <a:t>。依據</a:t>
            </a:r>
            <a:r>
              <a:rPr lang="en-US" altLang="zh-TW" sz="2400" dirty="0">
                <a:latin typeface="Times New Roman" panose="02020603050405020304" pitchFamily="18" charset="0"/>
                <a:cs typeface="Times New Roman" panose="02020603050405020304" pitchFamily="18" charset="0"/>
              </a:rPr>
              <a:t>2007</a:t>
            </a:r>
            <a:r>
              <a:rPr lang="zh-TW" altLang="en-US" sz="2400" dirty="0">
                <a:latin typeface="Times New Roman" panose="02020603050405020304" pitchFamily="18" charset="0"/>
                <a:cs typeface="Times New Roman" panose="02020603050405020304" pitchFamily="18" charset="0"/>
              </a:rPr>
              <a:t>年</a:t>
            </a:r>
            <a:r>
              <a:rPr lang="zh-TW" altLang="en-US" sz="2400" dirty="0" smtClean="0">
                <a:latin typeface="Times New Roman" panose="02020603050405020304" pitchFamily="18" charset="0"/>
                <a:cs typeface="Times New Roman" panose="02020603050405020304" pitchFamily="18" charset="0"/>
              </a:rPr>
              <a:t>「臺灣</a:t>
            </a:r>
            <a:r>
              <a:rPr lang="zh-TW" altLang="en-US" sz="2400" dirty="0">
                <a:latin typeface="Times New Roman" panose="02020603050405020304" pitchFamily="18" charset="0"/>
                <a:cs typeface="Times New Roman" panose="02020603050405020304" pitchFamily="18" charset="0"/>
              </a:rPr>
              <a:t>中老年身心社會生活狀況長期追蹤調查」，在</a:t>
            </a:r>
            <a:r>
              <a:rPr lang="zh-TW" altLang="en-US" sz="2400" dirty="0">
                <a:solidFill>
                  <a:srgbClr val="FF0000"/>
                </a:solidFill>
                <a:latin typeface="Times New Roman" panose="02020603050405020304" pitchFamily="18" charset="0"/>
                <a:cs typeface="Times New Roman" panose="02020603050405020304" pitchFamily="18" charset="0"/>
              </a:rPr>
              <a:t>進食、上下床、洗澡、如廁、穿脫衣物、室內走動</a:t>
            </a:r>
            <a:r>
              <a:rPr lang="zh-TW" altLang="en-US" sz="2400" dirty="0">
                <a:latin typeface="Times New Roman" panose="02020603050405020304" pitchFamily="18" charset="0"/>
                <a:cs typeface="Times New Roman" panose="02020603050405020304" pitchFamily="18" charset="0"/>
              </a:rPr>
              <a:t>中最少有一項困難的銀髮族為</a:t>
            </a:r>
            <a:r>
              <a:rPr lang="en-US" altLang="zh-TW" sz="2400" dirty="0">
                <a:latin typeface="Times New Roman" panose="02020603050405020304" pitchFamily="18" charset="0"/>
                <a:cs typeface="Times New Roman" panose="02020603050405020304" pitchFamily="18" charset="0"/>
              </a:rPr>
              <a:t>14.5%</a:t>
            </a:r>
            <a:r>
              <a:rPr lang="zh-TW" altLang="en-US" sz="2400" dirty="0">
                <a:latin typeface="Times New Roman" panose="02020603050405020304" pitchFamily="18" charset="0"/>
                <a:cs typeface="Times New Roman" panose="02020603050405020304" pitchFamily="18" charset="0"/>
              </a:rPr>
              <a:t>，二項以上有困難者則為</a:t>
            </a:r>
            <a:r>
              <a:rPr lang="en-US" altLang="zh-TW" sz="2400" dirty="0">
                <a:latin typeface="Times New Roman" panose="02020603050405020304" pitchFamily="18" charset="0"/>
                <a:cs typeface="Times New Roman" panose="02020603050405020304" pitchFamily="18" charset="0"/>
              </a:rPr>
              <a:t>12.8%</a:t>
            </a:r>
            <a:r>
              <a:rPr lang="zh-TW" altLang="en-US" sz="2400" dirty="0" smtClean="0">
                <a:latin typeface="Times New Roman" panose="02020603050405020304" pitchFamily="18" charset="0"/>
                <a:cs typeface="Times New Roman" panose="02020603050405020304" pitchFamily="18" charset="0"/>
              </a:rPr>
              <a:t>。而</a:t>
            </a:r>
            <a:r>
              <a:rPr lang="zh-TW" altLang="en-US" sz="2400" dirty="0">
                <a:latin typeface="Times New Roman" panose="02020603050405020304" pitchFamily="18" charset="0"/>
                <a:cs typeface="Times New Roman" panose="02020603050405020304" pitchFamily="18" charset="0"/>
              </a:rPr>
              <a:t>在獨自進行</a:t>
            </a:r>
            <a:r>
              <a:rPr lang="zh-TW" altLang="en-US" sz="2400" dirty="0">
                <a:solidFill>
                  <a:srgbClr val="FF0000"/>
                </a:solidFill>
                <a:latin typeface="Times New Roman" panose="02020603050405020304" pitchFamily="18" charset="0"/>
                <a:cs typeface="Times New Roman" panose="02020603050405020304" pitchFamily="18" charset="0"/>
              </a:rPr>
              <a:t>購買日常生活用品、粗重工作、輕鬆工作、自己坐車、打電話、金錢處理</a:t>
            </a:r>
            <a:r>
              <a:rPr lang="zh-TW" altLang="en-US" sz="2400" dirty="0">
                <a:latin typeface="Times New Roman" panose="02020603050405020304" pitchFamily="18" charset="0"/>
                <a:cs typeface="Times New Roman" panose="02020603050405020304" pitchFamily="18" charset="0"/>
              </a:rPr>
              <a:t>等之日常生活活動中，最少有一項困難者為</a:t>
            </a:r>
            <a:r>
              <a:rPr lang="en-US" altLang="zh-TW" sz="2400" dirty="0">
                <a:latin typeface="Times New Roman" panose="02020603050405020304" pitchFamily="18" charset="0"/>
                <a:cs typeface="Times New Roman" panose="02020603050405020304" pitchFamily="18" charset="0"/>
              </a:rPr>
              <a:t>47.6%</a:t>
            </a:r>
            <a:r>
              <a:rPr lang="zh-TW" altLang="en-US" sz="2400" dirty="0">
                <a:latin typeface="Times New Roman" panose="02020603050405020304" pitchFamily="18" charset="0"/>
                <a:cs typeface="Times New Roman" panose="02020603050405020304" pitchFamily="18" charset="0"/>
              </a:rPr>
              <a:t>，二項以上有困難者則為</a:t>
            </a:r>
            <a:r>
              <a:rPr lang="en-US" altLang="zh-TW" sz="2400" dirty="0">
                <a:latin typeface="Times New Roman" panose="02020603050405020304" pitchFamily="18" charset="0"/>
                <a:cs typeface="Times New Roman" panose="02020603050405020304" pitchFamily="18" charset="0"/>
              </a:rPr>
              <a:t>30.5%</a:t>
            </a:r>
            <a:r>
              <a:rPr lang="zh-TW" altLang="en-US" sz="2400" dirty="0">
                <a:latin typeface="Times New Roman" panose="02020603050405020304" pitchFamily="18" charset="0"/>
                <a:cs typeface="Times New Roman" panose="02020603050405020304" pitchFamily="18" charset="0"/>
              </a:rPr>
              <a:t>。因此慢性病危險因子的預防宣導、健康促進活動，推動可近性的保健篩檢服務等，對於促進銀髮族加強自我照護的能力、減少長期照護的需求是相當重要的。</a:t>
            </a:r>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16</a:t>
            </a:fld>
            <a:endParaRPr lang="zh-TW" altLang="en-US"/>
          </a:p>
        </p:txBody>
      </p:sp>
    </p:spTree>
    <p:extLst>
      <p:ext uri="{BB962C8B-B14F-4D97-AF65-F5344CB8AC3E}">
        <p14:creationId xmlns:p14="http://schemas.microsoft.com/office/powerpoint/2010/main" val="39268694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a:t>一、銀髮族未來</a:t>
            </a:r>
            <a:r>
              <a:rPr lang="zh-TW" altLang="en-US" dirty="0" smtClean="0"/>
              <a:t>需求</a:t>
            </a:r>
            <a:endParaRPr lang="zh-TW" altLang="en-US" dirty="0"/>
          </a:p>
        </p:txBody>
      </p:sp>
      <p:sp>
        <p:nvSpPr>
          <p:cNvPr id="3" name="內容版面配置區 2"/>
          <p:cNvSpPr txBox="1">
            <a:spLocks noGrp="1"/>
          </p:cNvSpPr>
          <p:nvPr>
            <p:ph idx="1"/>
          </p:nvPr>
        </p:nvSpPr>
        <p:spPr>
          <a:xfrm>
            <a:off x="457200" y="1600200"/>
            <a:ext cx="8229600" cy="4525959"/>
          </a:xfrm>
        </p:spPr>
        <p:txBody>
          <a:bodyPr/>
          <a:lstStyle/>
          <a:p>
            <a:pPr algn="just"/>
            <a:r>
              <a:rPr lang="en-US" altLang="zh-TW" sz="2800" b="1" dirty="0">
                <a:solidFill>
                  <a:srgbClr val="FF0000"/>
                </a:solidFill>
                <a:latin typeface="Times New Roman" panose="02020603050405020304" pitchFamily="18" charset="0"/>
                <a:cs typeface="Times New Roman" panose="02020603050405020304" pitchFamily="18" charset="0"/>
              </a:rPr>
              <a:t>4</a:t>
            </a:r>
            <a:r>
              <a:rPr lang="en-US" altLang="zh-TW" sz="2800" b="1" dirty="0" smtClean="0">
                <a:solidFill>
                  <a:srgbClr val="FF0000"/>
                </a:solidFill>
                <a:latin typeface="Times New Roman" panose="02020603050405020304" pitchFamily="18" charset="0"/>
                <a:cs typeface="Times New Roman" panose="02020603050405020304" pitchFamily="18" charset="0"/>
              </a:rPr>
              <a:t>.</a:t>
            </a:r>
            <a:r>
              <a:rPr lang="zh-TW" altLang="en-US" sz="2800" b="1" dirty="0">
                <a:solidFill>
                  <a:srgbClr val="FF0000"/>
                </a:solidFill>
                <a:latin typeface="Times New Roman" panose="02020603050405020304" pitchFamily="18" charset="0"/>
                <a:cs typeface="Times New Roman" panose="02020603050405020304" pitchFamily="18" charset="0"/>
              </a:rPr>
              <a:t>長期照護需求增加</a:t>
            </a:r>
          </a:p>
          <a:p>
            <a:pPr algn="just"/>
            <a:r>
              <a:rPr lang="zh-TW" altLang="en-US" sz="2400" dirty="0" smtClean="0">
                <a:latin typeface="Times New Roman" panose="02020603050405020304" pitchFamily="18" charset="0"/>
                <a:cs typeface="Times New Roman" panose="02020603050405020304" pitchFamily="18" charset="0"/>
              </a:rPr>
              <a:t>衛生</a:t>
            </a:r>
            <a:r>
              <a:rPr lang="zh-TW" altLang="en-US" sz="2400" dirty="0">
                <a:latin typeface="Times New Roman" panose="02020603050405020304" pitchFamily="18" charset="0"/>
                <a:cs typeface="Times New Roman" panose="02020603050405020304" pitchFamily="18" charset="0"/>
              </a:rPr>
              <a:t>福利部於</a:t>
            </a:r>
            <a:r>
              <a:rPr lang="en-US" altLang="zh-TW" sz="2400" dirty="0">
                <a:latin typeface="Times New Roman" panose="02020603050405020304" pitchFamily="18" charset="0"/>
                <a:cs typeface="Times New Roman" panose="02020603050405020304" pitchFamily="18" charset="0"/>
              </a:rPr>
              <a:t>2013</a:t>
            </a:r>
            <a:r>
              <a:rPr lang="zh-TW" altLang="en-US" sz="2400" dirty="0">
                <a:latin typeface="Times New Roman" panose="02020603050405020304" pitchFamily="18" charset="0"/>
                <a:cs typeface="Times New Roman" panose="02020603050405020304" pitchFamily="18" charset="0"/>
              </a:rPr>
              <a:t>年</a:t>
            </a:r>
            <a:r>
              <a:rPr lang="en-US" altLang="zh-TW" sz="2400" dirty="0">
                <a:latin typeface="Times New Roman" panose="02020603050405020304" pitchFamily="18" charset="0"/>
                <a:cs typeface="Times New Roman" panose="02020603050405020304" pitchFamily="18" charset="0"/>
              </a:rPr>
              <a:t>6</a:t>
            </a:r>
            <a:r>
              <a:rPr lang="zh-TW" altLang="en-US" sz="2400" dirty="0">
                <a:latin typeface="Times New Roman" panose="02020603050405020304" pitchFamily="18" charset="0"/>
                <a:cs typeface="Times New Roman" panose="02020603050405020304" pitchFamily="18" charset="0"/>
              </a:rPr>
              <a:t>月時公布</a:t>
            </a:r>
            <a:r>
              <a:rPr lang="en-US" altLang="zh-TW" sz="2400" dirty="0">
                <a:latin typeface="Times New Roman" panose="02020603050405020304" pitchFamily="18" charset="0"/>
                <a:cs typeface="Times New Roman" panose="02020603050405020304" pitchFamily="18" charset="0"/>
              </a:rPr>
              <a:t>2013~2016</a:t>
            </a:r>
            <a:r>
              <a:rPr lang="zh-TW" altLang="en-US" sz="2400" dirty="0">
                <a:latin typeface="Times New Roman" panose="02020603050405020304" pitchFamily="18" charset="0"/>
                <a:cs typeface="Times New Roman" panose="02020603050405020304" pitchFamily="18" charset="0"/>
              </a:rPr>
              <a:t>年的中程施政計畫，其施政推動內容主要與銀髮族健康最相關的有：</a:t>
            </a:r>
            <a:r>
              <a:rPr lang="zh-TW" altLang="en-US" sz="2400" dirty="0">
                <a:solidFill>
                  <a:srgbClr val="FF0000"/>
                </a:solidFill>
                <a:latin typeface="Times New Roman" panose="02020603050405020304" pitchFamily="18" charset="0"/>
                <a:cs typeface="Times New Roman" panose="02020603050405020304" pitchFamily="18" charset="0"/>
              </a:rPr>
              <a:t>加強糖尿病、高血壓、高血脂等慢性病防治、推廣預防保健服務。</a:t>
            </a:r>
          </a:p>
          <a:p>
            <a:pPr algn="just"/>
            <a:r>
              <a:rPr lang="zh-TW" altLang="en-US" sz="2400" dirty="0">
                <a:latin typeface="Times New Roman" panose="02020603050405020304" pitchFamily="18" charset="0"/>
                <a:cs typeface="Times New Roman" panose="02020603050405020304" pitchFamily="18" charset="0"/>
              </a:rPr>
              <a:t>「老人健康促進計畫」為一</a:t>
            </a:r>
            <a:r>
              <a:rPr lang="en-US" altLang="zh-TW" sz="2400" dirty="0">
                <a:latin typeface="Times New Roman" panose="02020603050405020304" pitchFamily="18" charset="0"/>
                <a:cs typeface="Times New Roman" panose="02020603050405020304" pitchFamily="18" charset="0"/>
              </a:rPr>
              <a:t>4</a:t>
            </a:r>
            <a:r>
              <a:rPr lang="zh-TW" altLang="en-US" sz="2400" dirty="0">
                <a:latin typeface="Times New Roman" panose="02020603050405020304" pitchFamily="18" charset="0"/>
                <a:cs typeface="Times New Roman" panose="02020603050405020304" pitchFamily="18" charset="0"/>
              </a:rPr>
              <a:t>年中程計畫，計畫期程自</a:t>
            </a:r>
            <a:r>
              <a:rPr lang="en-US" altLang="zh-TW" sz="2400" dirty="0">
                <a:latin typeface="Times New Roman" panose="02020603050405020304" pitchFamily="18" charset="0"/>
                <a:cs typeface="Times New Roman" panose="02020603050405020304" pitchFamily="18" charset="0"/>
              </a:rPr>
              <a:t>2009</a:t>
            </a:r>
            <a:r>
              <a:rPr lang="zh-TW" altLang="en-US" sz="2400" dirty="0">
                <a:latin typeface="Times New Roman" panose="02020603050405020304" pitchFamily="18" charset="0"/>
                <a:cs typeface="Times New Roman" panose="02020603050405020304" pitchFamily="18" charset="0"/>
              </a:rPr>
              <a:t>年至</a:t>
            </a:r>
            <a:r>
              <a:rPr lang="en-US" altLang="zh-TW" sz="2400" dirty="0">
                <a:latin typeface="Times New Roman" panose="02020603050405020304" pitchFamily="18" charset="0"/>
                <a:cs typeface="Times New Roman" panose="02020603050405020304" pitchFamily="18" charset="0"/>
              </a:rPr>
              <a:t>2012</a:t>
            </a:r>
            <a:r>
              <a:rPr lang="zh-TW" altLang="en-US" sz="2400" dirty="0">
                <a:latin typeface="Times New Roman" panose="02020603050405020304" pitchFamily="18" charset="0"/>
                <a:cs typeface="Times New Roman" panose="02020603050405020304" pitchFamily="18" charset="0"/>
              </a:rPr>
              <a:t>年止。計畫目標旨在維護銀髮族獨立、自主的健康生活，降低銀髮族依賴程度，提出具體健康促進策略，包括：</a:t>
            </a:r>
            <a:r>
              <a:rPr lang="zh-TW" altLang="en-US" sz="2400" dirty="0">
                <a:solidFill>
                  <a:srgbClr val="FF0000"/>
                </a:solidFill>
                <a:latin typeface="Times New Roman" panose="02020603050405020304" pitchFamily="18" charset="0"/>
                <a:cs typeface="Times New Roman" panose="02020603050405020304" pitchFamily="18" charset="0"/>
              </a:rPr>
              <a:t>促進健康體能、加強跌倒防治、促進健康飲食、加強口腔保健、加強菸害防制、加強心理健康、加強社會參與、加強老人預防保健及篩檢服務等八項重要工作。</a:t>
            </a:r>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17</a:t>
            </a:fld>
            <a:endParaRPr lang="zh-TW" altLang="en-US"/>
          </a:p>
        </p:txBody>
      </p:sp>
    </p:spTree>
    <p:extLst>
      <p:ext uri="{BB962C8B-B14F-4D97-AF65-F5344CB8AC3E}">
        <p14:creationId xmlns:p14="http://schemas.microsoft.com/office/powerpoint/2010/main" val="42375521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a:t>二、銀髮族跌倒之預防</a:t>
            </a:r>
          </a:p>
        </p:txBody>
      </p:sp>
      <p:sp>
        <p:nvSpPr>
          <p:cNvPr id="3" name="內容版面配置區 2"/>
          <p:cNvSpPr txBox="1">
            <a:spLocks noGrp="1"/>
          </p:cNvSpPr>
          <p:nvPr>
            <p:ph idx="1"/>
          </p:nvPr>
        </p:nvSpPr>
        <p:spPr>
          <a:xfrm>
            <a:off x="457200" y="1600200"/>
            <a:ext cx="8229600" cy="4525959"/>
          </a:xfrm>
        </p:spPr>
        <p:txBody>
          <a:bodyPr/>
          <a:lstStyle/>
          <a:p>
            <a:pPr algn="just"/>
            <a:r>
              <a:rPr lang="zh-TW" altLang="en-US" sz="2400" dirty="0">
                <a:latin typeface="Times New Roman" panose="02020603050405020304" pitchFamily="18" charset="0"/>
                <a:cs typeface="Times New Roman" panose="02020603050405020304" pitchFamily="18" charset="0"/>
              </a:rPr>
              <a:t>銀髮族因為骨骼肌肉系統的強度與彈性退化、感官系統功能衰退，以及平衡協調能力的降低等因素，使銀髮族稍微不注意，便容易跌倒而受傷，因此預防跌倒對於銀髮族來說是一項重要的課題。 </a:t>
            </a:r>
            <a:endParaRPr lang="en-US" altLang="zh-TW" sz="2400" dirty="0" smtClean="0">
              <a:latin typeface="Times New Roman" panose="02020603050405020304" pitchFamily="18" charset="0"/>
              <a:cs typeface="Times New Roman" panose="02020603050405020304" pitchFamily="18" charset="0"/>
            </a:endParaRPr>
          </a:p>
          <a:p>
            <a:pPr algn="just"/>
            <a:r>
              <a:rPr lang="en-US" altLang="zh-TW" sz="2800" b="1" dirty="0" smtClean="0">
                <a:solidFill>
                  <a:srgbClr val="FF0000"/>
                </a:solidFill>
                <a:latin typeface="Times New Roman" panose="02020603050405020304" pitchFamily="18" charset="0"/>
                <a:cs typeface="Times New Roman" panose="02020603050405020304" pitchFamily="18" charset="0"/>
              </a:rPr>
              <a:t>1.</a:t>
            </a:r>
            <a:r>
              <a:rPr lang="zh-TW" altLang="en-US" sz="2800" b="1" dirty="0">
                <a:solidFill>
                  <a:srgbClr val="FF0000"/>
                </a:solidFill>
                <a:latin typeface="Times New Roman" panose="02020603050405020304" pitchFamily="18" charset="0"/>
                <a:cs typeface="Times New Roman" panose="02020603050405020304" pitchFamily="18" charset="0"/>
              </a:rPr>
              <a:t>跌倒發生的原因</a:t>
            </a:r>
          </a:p>
          <a:p>
            <a:pPr algn="just"/>
            <a:r>
              <a:rPr lang="zh-TW" altLang="en-US" sz="2400" dirty="0" smtClean="0">
                <a:latin typeface="Times New Roman" panose="02020603050405020304" pitchFamily="18" charset="0"/>
                <a:cs typeface="Times New Roman" panose="02020603050405020304" pitchFamily="18" charset="0"/>
              </a:rPr>
              <a:t>環境</a:t>
            </a:r>
            <a:r>
              <a:rPr lang="zh-TW" altLang="en-US" sz="2400" dirty="0">
                <a:latin typeface="Times New Roman" panose="02020603050405020304" pitchFamily="18" charset="0"/>
                <a:cs typeface="Times New Roman" panose="02020603050405020304" pitchFamily="18" charset="0"/>
              </a:rPr>
              <a:t>因素</a:t>
            </a:r>
            <a:r>
              <a:rPr lang="en-US" altLang="zh-TW" sz="2400" dirty="0">
                <a:latin typeface="Times New Roman" panose="02020603050405020304" pitchFamily="18" charset="0"/>
                <a:cs typeface="Times New Roman" panose="02020603050405020304" pitchFamily="18" charset="0"/>
              </a:rPr>
              <a:t>(42.3%)</a:t>
            </a:r>
            <a:r>
              <a:rPr lang="zh-TW" altLang="en-US" sz="2400" dirty="0" smtClean="0">
                <a:latin typeface="Times New Roman" panose="02020603050405020304" pitchFamily="18" charset="0"/>
                <a:cs typeface="Times New Roman" panose="02020603050405020304" pitchFamily="18" charset="0"/>
              </a:rPr>
              <a:t>：</a:t>
            </a:r>
            <a:r>
              <a:rPr lang="en-US" altLang="zh-TW" sz="2000" dirty="0" smtClean="0">
                <a:latin typeface="Times New Roman" panose="02020603050405020304" pitchFamily="18" charset="0"/>
                <a:cs typeface="Times New Roman" panose="02020603050405020304" pitchFamily="18" charset="0"/>
              </a:rPr>
              <a:t>(</a:t>
            </a:r>
            <a:r>
              <a:rPr lang="en-US" altLang="zh-TW" sz="2000" dirty="0">
                <a:latin typeface="Times New Roman" panose="02020603050405020304" pitchFamily="18" charset="0"/>
                <a:cs typeface="Times New Roman" panose="02020603050405020304" pitchFamily="18" charset="0"/>
              </a:rPr>
              <a:t>1</a:t>
            </a:r>
            <a:r>
              <a:rPr lang="en-US" altLang="zh-TW" sz="2000" dirty="0" smtClean="0">
                <a:latin typeface="Times New Roman" panose="02020603050405020304" pitchFamily="18" charset="0"/>
                <a:cs typeface="Times New Roman" panose="02020603050405020304" pitchFamily="18" charset="0"/>
              </a:rPr>
              <a:t>)</a:t>
            </a:r>
            <a:r>
              <a:rPr lang="zh-TW" altLang="en-US" sz="2000" dirty="0" smtClean="0">
                <a:latin typeface="Times New Roman" panose="02020603050405020304" pitchFamily="18" charset="0"/>
                <a:cs typeface="Times New Roman" panose="02020603050405020304" pitchFamily="18" charset="0"/>
              </a:rPr>
              <a:t>地板</a:t>
            </a:r>
            <a:r>
              <a:rPr lang="zh-TW" altLang="en-US" sz="2000" dirty="0">
                <a:latin typeface="Times New Roman" panose="02020603050405020304" pitchFamily="18" charset="0"/>
                <a:cs typeface="Times New Roman" panose="02020603050405020304" pitchFamily="18" charset="0"/>
              </a:rPr>
              <a:t>太滑</a:t>
            </a:r>
            <a:r>
              <a:rPr lang="en-US" altLang="zh-TW" sz="2000" dirty="0">
                <a:latin typeface="Times New Roman" panose="02020603050405020304" pitchFamily="18" charset="0"/>
                <a:cs typeface="Times New Roman" panose="02020603050405020304" pitchFamily="18" charset="0"/>
              </a:rPr>
              <a:t>(13.7</a:t>
            </a:r>
            <a:r>
              <a:rPr lang="en-US" altLang="zh-TW" sz="2000" dirty="0" smtClean="0">
                <a:latin typeface="Times New Roman" panose="02020603050405020304" pitchFamily="18" charset="0"/>
                <a:cs typeface="Times New Roman" panose="02020603050405020304" pitchFamily="18" charset="0"/>
              </a:rPr>
              <a:t>%)</a:t>
            </a:r>
            <a:r>
              <a:rPr lang="zh-TW" altLang="en-US" sz="2000" dirty="0">
                <a:latin typeface="Times New Roman" panose="02020603050405020304" pitchFamily="18" charset="0"/>
                <a:cs typeface="Times New Roman" panose="02020603050405020304" pitchFamily="18" charset="0"/>
              </a:rPr>
              <a:t>、</a:t>
            </a:r>
            <a:r>
              <a:rPr lang="en-US" altLang="zh-TW" sz="2000" dirty="0" smtClean="0">
                <a:latin typeface="Times New Roman" panose="02020603050405020304" pitchFamily="18" charset="0"/>
                <a:cs typeface="Times New Roman" panose="02020603050405020304" pitchFamily="18" charset="0"/>
              </a:rPr>
              <a:t>(</a:t>
            </a:r>
            <a:r>
              <a:rPr lang="en-US" altLang="zh-TW" sz="2000" dirty="0">
                <a:latin typeface="Times New Roman" panose="02020603050405020304" pitchFamily="18" charset="0"/>
                <a:cs typeface="Times New Roman" panose="02020603050405020304" pitchFamily="18" charset="0"/>
              </a:rPr>
              <a:t>2</a:t>
            </a:r>
            <a:r>
              <a:rPr lang="en-US" altLang="zh-TW" sz="2000" dirty="0" smtClean="0">
                <a:latin typeface="Times New Roman" panose="02020603050405020304" pitchFamily="18" charset="0"/>
                <a:cs typeface="Times New Roman" panose="02020603050405020304" pitchFamily="18" charset="0"/>
              </a:rPr>
              <a:t>)</a:t>
            </a:r>
            <a:r>
              <a:rPr lang="zh-TW" altLang="en-US" sz="2000" dirty="0" smtClean="0">
                <a:latin typeface="Times New Roman" panose="02020603050405020304" pitchFamily="18" charset="0"/>
                <a:cs typeface="Times New Roman" panose="02020603050405020304" pitchFamily="18" charset="0"/>
              </a:rPr>
              <a:t>踩</a:t>
            </a:r>
            <a:r>
              <a:rPr lang="zh-TW" altLang="en-US" sz="2000" dirty="0">
                <a:latin typeface="Times New Roman" panose="02020603050405020304" pitchFamily="18" charset="0"/>
                <a:cs typeface="Times New Roman" panose="02020603050405020304" pitchFamily="18" charset="0"/>
              </a:rPr>
              <a:t>到或踢到地上的東西</a:t>
            </a:r>
            <a:r>
              <a:rPr lang="en-US" altLang="zh-TW" sz="2000" dirty="0">
                <a:latin typeface="Times New Roman" panose="02020603050405020304" pitchFamily="18" charset="0"/>
                <a:cs typeface="Times New Roman" panose="02020603050405020304" pitchFamily="18" charset="0"/>
              </a:rPr>
              <a:t>(12.6</a:t>
            </a:r>
            <a:r>
              <a:rPr lang="en-US" altLang="zh-TW" sz="2000" dirty="0" smtClean="0">
                <a:latin typeface="Times New Roman" panose="02020603050405020304" pitchFamily="18" charset="0"/>
                <a:cs typeface="Times New Roman" panose="02020603050405020304" pitchFamily="18" charset="0"/>
              </a:rPr>
              <a:t>%)</a:t>
            </a:r>
            <a:r>
              <a:rPr lang="zh-TW" altLang="en-US" sz="2000" dirty="0">
                <a:latin typeface="Times New Roman" panose="02020603050405020304" pitchFamily="18" charset="0"/>
                <a:cs typeface="Times New Roman" panose="02020603050405020304" pitchFamily="18" charset="0"/>
              </a:rPr>
              <a:t>、</a:t>
            </a:r>
            <a:r>
              <a:rPr lang="en-US" altLang="zh-TW" sz="2000" dirty="0" smtClean="0">
                <a:latin typeface="Times New Roman" panose="02020603050405020304" pitchFamily="18" charset="0"/>
                <a:cs typeface="Times New Roman" panose="02020603050405020304" pitchFamily="18" charset="0"/>
              </a:rPr>
              <a:t>(</a:t>
            </a:r>
            <a:r>
              <a:rPr lang="en-US" altLang="zh-TW" sz="2000" dirty="0">
                <a:latin typeface="Times New Roman" panose="02020603050405020304" pitchFamily="18" charset="0"/>
                <a:cs typeface="Times New Roman" panose="02020603050405020304" pitchFamily="18" charset="0"/>
              </a:rPr>
              <a:t>3</a:t>
            </a:r>
            <a:r>
              <a:rPr lang="en-US" altLang="zh-TW" sz="2000" dirty="0" smtClean="0">
                <a:latin typeface="Times New Roman" panose="02020603050405020304" pitchFamily="18" charset="0"/>
                <a:cs typeface="Times New Roman" panose="02020603050405020304" pitchFamily="18" charset="0"/>
              </a:rPr>
              <a:t>)</a:t>
            </a:r>
            <a:r>
              <a:rPr lang="zh-TW" altLang="en-US" sz="2000" dirty="0" smtClean="0">
                <a:latin typeface="Times New Roman" panose="02020603050405020304" pitchFamily="18" charset="0"/>
                <a:cs typeface="Times New Roman" panose="02020603050405020304" pitchFamily="18" charset="0"/>
              </a:rPr>
              <a:t>燈光</a:t>
            </a:r>
            <a:r>
              <a:rPr lang="zh-TW" altLang="en-US" sz="2000" dirty="0">
                <a:latin typeface="Times New Roman" panose="02020603050405020304" pitchFamily="18" charset="0"/>
                <a:cs typeface="Times New Roman" panose="02020603050405020304" pitchFamily="18" charset="0"/>
              </a:rPr>
              <a:t>照明不足</a:t>
            </a:r>
            <a:r>
              <a:rPr lang="en-US" altLang="zh-TW" sz="2000" dirty="0">
                <a:latin typeface="Times New Roman" panose="02020603050405020304" pitchFamily="18" charset="0"/>
                <a:cs typeface="Times New Roman" panose="02020603050405020304" pitchFamily="18" charset="0"/>
              </a:rPr>
              <a:t>(4.9</a:t>
            </a:r>
            <a:r>
              <a:rPr lang="en-US" altLang="zh-TW" sz="2000" dirty="0" smtClean="0">
                <a:latin typeface="Times New Roman" panose="02020603050405020304" pitchFamily="18" charset="0"/>
                <a:cs typeface="Times New Roman" panose="02020603050405020304" pitchFamily="18" charset="0"/>
              </a:rPr>
              <a:t>%)</a:t>
            </a:r>
            <a:r>
              <a:rPr lang="zh-TW" altLang="en-US" sz="2000" dirty="0">
                <a:latin typeface="Times New Roman" panose="02020603050405020304" pitchFamily="18" charset="0"/>
                <a:cs typeface="Times New Roman" panose="02020603050405020304" pitchFamily="18" charset="0"/>
              </a:rPr>
              <a:t>、</a:t>
            </a:r>
            <a:r>
              <a:rPr lang="en-US" altLang="zh-TW" sz="2000" dirty="0" smtClean="0">
                <a:latin typeface="Times New Roman" panose="02020603050405020304" pitchFamily="18" charset="0"/>
                <a:cs typeface="Times New Roman" panose="02020603050405020304" pitchFamily="18" charset="0"/>
              </a:rPr>
              <a:t>(</a:t>
            </a:r>
            <a:r>
              <a:rPr lang="en-US" altLang="zh-TW" sz="2000" dirty="0">
                <a:latin typeface="Times New Roman" panose="02020603050405020304" pitchFamily="18" charset="0"/>
                <a:cs typeface="Times New Roman" panose="02020603050405020304" pitchFamily="18" charset="0"/>
              </a:rPr>
              <a:t>4</a:t>
            </a:r>
            <a:r>
              <a:rPr lang="en-US" altLang="zh-TW" sz="2000" dirty="0" smtClean="0">
                <a:latin typeface="Times New Roman" panose="02020603050405020304" pitchFamily="18" charset="0"/>
                <a:cs typeface="Times New Roman" panose="02020603050405020304" pitchFamily="18" charset="0"/>
              </a:rPr>
              <a:t>)</a:t>
            </a:r>
            <a:r>
              <a:rPr lang="zh-TW" altLang="en-US" sz="2000" dirty="0" smtClean="0">
                <a:latin typeface="Times New Roman" panose="02020603050405020304" pitchFamily="18" charset="0"/>
                <a:cs typeface="Times New Roman" panose="02020603050405020304" pitchFamily="18" charset="0"/>
              </a:rPr>
              <a:t>車子</a:t>
            </a:r>
            <a:r>
              <a:rPr lang="zh-TW" altLang="en-US" sz="2000" dirty="0">
                <a:latin typeface="Times New Roman" panose="02020603050405020304" pitchFamily="18" charset="0"/>
                <a:cs typeface="Times New Roman" panose="02020603050405020304" pitchFamily="18" charset="0"/>
              </a:rPr>
              <a:t>突然間開動</a:t>
            </a:r>
            <a:r>
              <a:rPr lang="en-US" altLang="zh-TW" sz="2000" dirty="0">
                <a:latin typeface="Times New Roman" panose="02020603050405020304" pitchFamily="18" charset="0"/>
                <a:cs typeface="Times New Roman" panose="02020603050405020304" pitchFamily="18" charset="0"/>
              </a:rPr>
              <a:t>(3.5</a:t>
            </a:r>
            <a:r>
              <a:rPr lang="en-US" altLang="zh-TW" sz="2000" dirty="0" smtClean="0">
                <a:latin typeface="Times New Roman" panose="02020603050405020304" pitchFamily="18" charset="0"/>
                <a:cs typeface="Times New Roman" panose="02020603050405020304" pitchFamily="18" charset="0"/>
              </a:rPr>
              <a:t>%)</a:t>
            </a:r>
            <a:r>
              <a:rPr lang="zh-TW" altLang="en-US" sz="2000" dirty="0">
                <a:latin typeface="Times New Roman" panose="02020603050405020304" pitchFamily="18" charset="0"/>
                <a:cs typeface="Times New Roman" panose="02020603050405020304" pitchFamily="18" charset="0"/>
              </a:rPr>
              <a:t>、</a:t>
            </a:r>
            <a:r>
              <a:rPr lang="en-US" altLang="zh-TW" sz="2000" dirty="0" smtClean="0">
                <a:latin typeface="Times New Roman" panose="02020603050405020304" pitchFamily="18" charset="0"/>
                <a:cs typeface="Times New Roman" panose="02020603050405020304" pitchFamily="18" charset="0"/>
              </a:rPr>
              <a:t>(</a:t>
            </a:r>
            <a:r>
              <a:rPr lang="en-US" altLang="zh-TW" sz="2000" dirty="0">
                <a:latin typeface="Times New Roman" panose="02020603050405020304" pitchFamily="18" charset="0"/>
                <a:cs typeface="Times New Roman" panose="02020603050405020304" pitchFamily="18" charset="0"/>
              </a:rPr>
              <a:t>5</a:t>
            </a:r>
            <a:r>
              <a:rPr lang="en-US" altLang="zh-TW" sz="2000" dirty="0" smtClean="0">
                <a:latin typeface="Times New Roman" panose="02020603050405020304" pitchFamily="18" charset="0"/>
                <a:cs typeface="Times New Roman" panose="02020603050405020304" pitchFamily="18" charset="0"/>
              </a:rPr>
              <a:t>)</a:t>
            </a:r>
            <a:r>
              <a:rPr lang="zh-TW" altLang="en-US" sz="2000" dirty="0" smtClean="0">
                <a:latin typeface="Times New Roman" panose="02020603050405020304" pitchFamily="18" charset="0"/>
                <a:cs typeface="Times New Roman" panose="02020603050405020304" pitchFamily="18" charset="0"/>
              </a:rPr>
              <a:t>樓梯</a:t>
            </a:r>
            <a:r>
              <a:rPr lang="zh-TW" altLang="en-US" sz="2000" dirty="0">
                <a:latin typeface="Times New Roman" panose="02020603050405020304" pitchFamily="18" charset="0"/>
                <a:cs typeface="Times New Roman" panose="02020603050405020304" pitchFamily="18" charset="0"/>
              </a:rPr>
              <a:t>設施不良</a:t>
            </a:r>
            <a:r>
              <a:rPr lang="en-US" altLang="zh-TW" sz="2000" dirty="0">
                <a:latin typeface="Times New Roman" panose="02020603050405020304" pitchFamily="18" charset="0"/>
                <a:cs typeface="Times New Roman" panose="02020603050405020304" pitchFamily="18" charset="0"/>
              </a:rPr>
              <a:t>(1.3</a:t>
            </a:r>
            <a:r>
              <a:rPr lang="en-US" altLang="zh-TW" sz="2000" dirty="0" smtClean="0">
                <a:latin typeface="Times New Roman" panose="02020603050405020304" pitchFamily="18" charset="0"/>
                <a:cs typeface="Times New Roman" panose="02020603050405020304" pitchFamily="18" charset="0"/>
              </a:rPr>
              <a:t>%)</a:t>
            </a:r>
            <a:r>
              <a:rPr lang="zh-TW" altLang="en-US" sz="2000" dirty="0">
                <a:latin typeface="Times New Roman" panose="02020603050405020304" pitchFamily="18" charset="0"/>
                <a:cs typeface="Times New Roman" panose="02020603050405020304" pitchFamily="18" charset="0"/>
              </a:rPr>
              <a:t>、</a:t>
            </a:r>
            <a:r>
              <a:rPr lang="en-US" altLang="zh-TW" sz="2000" dirty="0" smtClean="0">
                <a:latin typeface="Times New Roman" panose="02020603050405020304" pitchFamily="18" charset="0"/>
                <a:cs typeface="Times New Roman" panose="02020603050405020304" pitchFamily="18" charset="0"/>
              </a:rPr>
              <a:t>(</a:t>
            </a:r>
            <a:r>
              <a:rPr lang="en-US" altLang="zh-TW" sz="2000" dirty="0">
                <a:latin typeface="Times New Roman" panose="02020603050405020304" pitchFamily="18" charset="0"/>
                <a:cs typeface="Times New Roman" panose="02020603050405020304" pitchFamily="18" charset="0"/>
              </a:rPr>
              <a:t>6</a:t>
            </a:r>
            <a:r>
              <a:rPr lang="en-US" altLang="zh-TW" sz="2000" dirty="0" smtClean="0">
                <a:latin typeface="Times New Roman" panose="02020603050405020304" pitchFamily="18" charset="0"/>
                <a:cs typeface="Times New Roman" panose="02020603050405020304" pitchFamily="18" charset="0"/>
              </a:rPr>
              <a:t>)</a:t>
            </a:r>
            <a:r>
              <a:rPr lang="zh-TW" altLang="en-US" sz="2000" dirty="0" smtClean="0">
                <a:latin typeface="Times New Roman" panose="02020603050405020304" pitchFamily="18" charset="0"/>
                <a:cs typeface="Times New Roman" panose="02020603050405020304" pitchFamily="18" charset="0"/>
              </a:rPr>
              <a:t>浴室</a:t>
            </a:r>
            <a:r>
              <a:rPr lang="zh-TW" altLang="en-US" sz="2000" dirty="0">
                <a:latin typeface="Times New Roman" panose="02020603050405020304" pitchFamily="18" charset="0"/>
                <a:cs typeface="Times New Roman" panose="02020603050405020304" pitchFamily="18" charset="0"/>
              </a:rPr>
              <a:t>缺乏把手</a:t>
            </a:r>
            <a:r>
              <a:rPr lang="en-US" altLang="zh-TW" sz="2000" dirty="0">
                <a:latin typeface="Times New Roman" panose="02020603050405020304" pitchFamily="18" charset="0"/>
                <a:cs typeface="Times New Roman" panose="02020603050405020304" pitchFamily="18" charset="0"/>
              </a:rPr>
              <a:t>(0.8</a:t>
            </a:r>
            <a:r>
              <a:rPr lang="en-US" altLang="zh-TW" sz="2000" dirty="0" smtClean="0">
                <a:latin typeface="Times New Roman" panose="02020603050405020304" pitchFamily="18" charset="0"/>
                <a:cs typeface="Times New Roman" panose="02020603050405020304" pitchFamily="18" charset="0"/>
              </a:rPr>
              <a:t>%)</a:t>
            </a:r>
            <a:r>
              <a:rPr lang="zh-TW" altLang="en-US" sz="2000" dirty="0">
                <a:latin typeface="Times New Roman" panose="02020603050405020304" pitchFamily="18" charset="0"/>
                <a:cs typeface="Times New Roman" panose="02020603050405020304" pitchFamily="18" charset="0"/>
              </a:rPr>
              <a:t>、</a:t>
            </a:r>
            <a:r>
              <a:rPr lang="en-US" altLang="zh-TW" sz="2000" dirty="0" smtClean="0">
                <a:latin typeface="Times New Roman" panose="02020603050405020304" pitchFamily="18" charset="0"/>
                <a:cs typeface="Times New Roman" panose="02020603050405020304" pitchFamily="18" charset="0"/>
              </a:rPr>
              <a:t>(</a:t>
            </a:r>
            <a:r>
              <a:rPr lang="en-US" altLang="zh-TW" sz="2000" dirty="0">
                <a:latin typeface="Times New Roman" panose="02020603050405020304" pitchFamily="18" charset="0"/>
                <a:cs typeface="Times New Roman" panose="02020603050405020304" pitchFamily="18" charset="0"/>
              </a:rPr>
              <a:t>7</a:t>
            </a:r>
            <a:r>
              <a:rPr lang="en-US" altLang="zh-TW" sz="2000" dirty="0" smtClean="0">
                <a:latin typeface="Times New Roman" panose="02020603050405020304" pitchFamily="18" charset="0"/>
                <a:cs typeface="Times New Roman" panose="02020603050405020304" pitchFamily="18" charset="0"/>
              </a:rPr>
              <a:t>)</a:t>
            </a:r>
            <a:r>
              <a:rPr lang="zh-TW" altLang="en-US" sz="2000" dirty="0" smtClean="0">
                <a:latin typeface="Times New Roman" panose="02020603050405020304" pitchFamily="18" charset="0"/>
                <a:cs typeface="Times New Roman" panose="02020603050405020304" pitchFamily="18" charset="0"/>
              </a:rPr>
              <a:t>碰到</a:t>
            </a:r>
            <a:r>
              <a:rPr lang="zh-TW" altLang="en-US" sz="2000" dirty="0">
                <a:latin typeface="Times New Roman" panose="02020603050405020304" pitchFamily="18" charset="0"/>
                <a:cs typeface="Times New Roman" panose="02020603050405020304" pitchFamily="18" charset="0"/>
              </a:rPr>
              <a:t>桌角</a:t>
            </a:r>
            <a:r>
              <a:rPr lang="zh-TW" altLang="en-US" sz="2000" dirty="0" smtClean="0">
                <a:latin typeface="Times New Roman" panose="02020603050405020304" pitchFamily="18" charset="0"/>
                <a:cs typeface="Times New Roman" panose="02020603050405020304" pitchFamily="18" charset="0"/>
              </a:rPr>
              <a:t>和</a:t>
            </a:r>
            <a:r>
              <a:rPr lang="en-US" altLang="zh-TW" sz="2000" dirty="0" smtClean="0">
                <a:latin typeface="Times New Roman" panose="02020603050405020304" pitchFamily="18" charset="0"/>
                <a:cs typeface="Times New Roman" panose="02020603050405020304" pitchFamily="18" charset="0"/>
              </a:rPr>
              <a:t>/</a:t>
            </a:r>
            <a:r>
              <a:rPr lang="zh-TW" altLang="en-US" sz="2000" dirty="0" smtClean="0">
                <a:latin typeface="Times New Roman" panose="02020603050405020304" pitchFamily="18" charset="0"/>
                <a:cs typeface="Times New Roman" panose="02020603050405020304" pitchFamily="18" charset="0"/>
              </a:rPr>
              <a:t>或</a:t>
            </a:r>
            <a:r>
              <a:rPr lang="zh-TW" altLang="en-US" sz="2000" dirty="0">
                <a:latin typeface="Times New Roman" panose="02020603050405020304" pitchFamily="18" charset="0"/>
                <a:cs typeface="Times New Roman" panose="02020603050405020304" pitchFamily="18" charset="0"/>
              </a:rPr>
              <a:t>家具</a:t>
            </a:r>
            <a:r>
              <a:rPr lang="en-US" altLang="zh-TW" sz="2000" dirty="0">
                <a:latin typeface="Times New Roman" panose="02020603050405020304" pitchFamily="18" charset="0"/>
                <a:cs typeface="Times New Roman" panose="02020603050405020304" pitchFamily="18" charset="0"/>
              </a:rPr>
              <a:t>(0.3</a:t>
            </a:r>
            <a:r>
              <a:rPr lang="en-US" altLang="zh-TW" sz="2000" dirty="0" smtClean="0">
                <a:latin typeface="Times New Roman" panose="02020603050405020304" pitchFamily="18" charset="0"/>
                <a:cs typeface="Times New Roman" panose="02020603050405020304" pitchFamily="18" charset="0"/>
              </a:rPr>
              <a:t>%)</a:t>
            </a:r>
            <a:r>
              <a:rPr lang="zh-TW" altLang="en-US" sz="2000" dirty="0">
                <a:latin typeface="Times New Roman" panose="02020603050405020304" pitchFamily="18" charset="0"/>
                <a:cs typeface="Times New Roman" panose="02020603050405020304" pitchFamily="18" charset="0"/>
              </a:rPr>
              <a:t>、</a:t>
            </a:r>
            <a:r>
              <a:rPr lang="en-US" altLang="zh-TW" sz="2000" dirty="0" smtClean="0">
                <a:latin typeface="Times New Roman" panose="02020603050405020304" pitchFamily="18" charset="0"/>
                <a:cs typeface="Times New Roman" panose="02020603050405020304" pitchFamily="18" charset="0"/>
              </a:rPr>
              <a:t>(</a:t>
            </a:r>
            <a:r>
              <a:rPr lang="en-US" altLang="zh-TW" sz="2000" dirty="0">
                <a:latin typeface="Times New Roman" panose="02020603050405020304" pitchFamily="18" charset="0"/>
                <a:cs typeface="Times New Roman" panose="02020603050405020304" pitchFamily="18" charset="0"/>
              </a:rPr>
              <a:t>8</a:t>
            </a:r>
            <a:r>
              <a:rPr lang="en-US" altLang="zh-TW" sz="2000" dirty="0" smtClean="0">
                <a:latin typeface="Times New Roman" panose="02020603050405020304" pitchFamily="18" charset="0"/>
                <a:cs typeface="Times New Roman" panose="02020603050405020304" pitchFamily="18" charset="0"/>
              </a:rPr>
              <a:t>)</a:t>
            </a:r>
            <a:r>
              <a:rPr lang="zh-TW" altLang="en-US" sz="2000" dirty="0" smtClean="0">
                <a:latin typeface="Times New Roman" panose="02020603050405020304" pitchFamily="18" charset="0"/>
                <a:cs typeface="Times New Roman" panose="02020603050405020304" pitchFamily="18" charset="0"/>
              </a:rPr>
              <a:t>其他</a:t>
            </a:r>
            <a:r>
              <a:rPr lang="en-US" altLang="zh-TW" sz="2000" dirty="0">
                <a:latin typeface="Times New Roman" panose="02020603050405020304" pitchFamily="18" charset="0"/>
                <a:cs typeface="Times New Roman" panose="02020603050405020304" pitchFamily="18" charset="0"/>
              </a:rPr>
              <a:t>(13.5%)</a:t>
            </a:r>
            <a:r>
              <a:rPr lang="zh-TW" altLang="en-US" sz="2000" dirty="0" smtClean="0">
                <a:latin typeface="Times New Roman" panose="02020603050405020304" pitchFamily="18" charset="0"/>
                <a:cs typeface="Times New Roman" panose="02020603050405020304" pitchFamily="18" charset="0"/>
              </a:rPr>
              <a:t>。</a:t>
            </a:r>
            <a:endParaRPr lang="en-US" altLang="zh-TW" sz="2000" dirty="0" smtClean="0">
              <a:latin typeface="Times New Roman" panose="02020603050405020304" pitchFamily="18" charset="0"/>
              <a:cs typeface="Times New Roman" panose="02020603050405020304" pitchFamily="18" charset="0"/>
            </a:endParaRPr>
          </a:p>
          <a:p>
            <a:pPr algn="just"/>
            <a:r>
              <a:rPr lang="en-US" altLang="zh-TW" sz="2400" dirty="0" smtClean="0">
                <a:latin typeface="Times New Roman" panose="02020603050405020304" pitchFamily="18" charset="0"/>
                <a:cs typeface="Times New Roman" panose="02020603050405020304" pitchFamily="18" charset="0"/>
              </a:rPr>
              <a:t>2</a:t>
            </a:r>
            <a:r>
              <a:rPr lang="en-US" altLang="zh-TW" sz="2400" dirty="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個人因素</a:t>
            </a:r>
            <a:r>
              <a:rPr lang="en-US" altLang="zh-TW" sz="2400" dirty="0">
                <a:latin typeface="Times New Roman" panose="02020603050405020304" pitchFamily="18" charset="0"/>
                <a:cs typeface="Times New Roman" panose="02020603050405020304" pitchFamily="18" charset="0"/>
              </a:rPr>
              <a:t>(54.1%)</a:t>
            </a:r>
            <a:r>
              <a:rPr lang="zh-TW" altLang="en-US" sz="2400" dirty="0" smtClean="0">
                <a:latin typeface="Times New Roman" panose="02020603050405020304" pitchFamily="18" charset="0"/>
                <a:cs typeface="Times New Roman" panose="02020603050405020304" pitchFamily="18" charset="0"/>
              </a:rPr>
              <a:t>：</a:t>
            </a:r>
            <a:r>
              <a:rPr lang="en-US" altLang="zh-TW" sz="2000" dirty="0" smtClean="0">
                <a:latin typeface="Times New Roman" panose="02020603050405020304" pitchFamily="18" charset="0"/>
                <a:cs typeface="Times New Roman" panose="02020603050405020304" pitchFamily="18" charset="0"/>
              </a:rPr>
              <a:t>(</a:t>
            </a:r>
            <a:r>
              <a:rPr lang="en-US" altLang="zh-TW" sz="2000" dirty="0">
                <a:latin typeface="Times New Roman" panose="02020603050405020304" pitchFamily="18" charset="0"/>
                <a:cs typeface="Times New Roman" panose="02020603050405020304" pitchFamily="18" charset="0"/>
              </a:rPr>
              <a:t>1</a:t>
            </a:r>
            <a:r>
              <a:rPr lang="en-US" altLang="zh-TW" sz="2000" dirty="0" smtClean="0">
                <a:latin typeface="Times New Roman" panose="02020603050405020304" pitchFamily="18" charset="0"/>
                <a:cs typeface="Times New Roman" panose="02020603050405020304" pitchFamily="18" charset="0"/>
              </a:rPr>
              <a:t>)</a:t>
            </a:r>
            <a:r>
              <a:rPr lang="zh-TW" altLang="en-US" sz="2000" dirty="0" smtClean="0">
                <a:latin typeface="Times New Roman" panose="02020603050405020304" pitchFamily="18" charset="0"/>
                <a:cs typeface="Times New Roman" panose="02020603050405020304" pitchFamily="18" charset="0"/>
              </a:rPr>
              <a:t>突然</a:t>
            </a:r>
            <a:r>
              <a:rPr lang="zh-TW" altLang="en-US" sz="2000" dirty="0">
                <a:latin typeface="Times New Roman" panose="02020603050405020304" pitchFamily="18" charset="0"/>
                <a:cs typeface="Times New Roman" panose="02020603050405020304" pitchFamily="18" charset="0"/>
              </a:rPr>
              <a:t>大腿無力不支</a:t>
            </a:r>
            <a:r>
              <a:rPr lang="en-US" altLang="zh-TW" sz="2000" dirty="0">
                <a:latin typeface="Times New Roman" panose="02020603050405020304" pitchFamily="18" charset="0"/>
                <a:cs typeface="Times New Roman" panose="02020603050405020304" pitchFamily="18" charset="0"/>
              </a:rPr>
              <a:t>(16.7</a:t>
            </a:r>
            <a:r>
              <a:rPr lang="en-US" altLang="zh-TW" sz="2000" dirty="0" smtClean="0">
                <a:latin typeface="Times New Roman" panose="02020603050405020304" pitchFamily="18" charset="0"/>
                <a:cs typeface="Times New Roman" panose="02020603050405020304" pitchFamily="18" charset="0"/>
              </a:rPr>
              <a:t>%)</a:t>
            </a:r>
            <a:r>
              <a:rPr lang="zh-TW" altLang="en-US" sz="2000" dirty="0" smtClean="0">
                <a:latin typeface="Times New Roman" panose="02020603050405020304" pitchFamily="18" charset="0"/>
                <a:cs typeface="Times New Roman" panose="02020603050405020304" pitchFamily="18" charset="0"/>
              </a:rPr>
              <a:t>、</a:t>
            </a:r>
            <a:r>
              <a:rPr lang="en-US" altLang="zh-TW" sz="2000" dirty="0" smtClean="0">
                <a:latin typeface="Times New Roman" panose="02020603050405020304" pitchFamily="18" charset="0"/>
                <a:cs typeface="Times New Roman" panose="02020603050405020304" pitchFamily="18" charset="0"/>
              </a:rPr>
              <a:t>(</a:t>
            </a:r>
            <a:r>
              <a:rPr lang="en-US" altLang="zh-TW" sz="2000" dirty="0">
                <a:latin typeface="Times New Roman" panose="02020603050405020304" pitchFamily="18" charset="0"/>
                <a:cs typeface="Times New Roman" panose="02020603050405020304" pitchFamily="18" charset="0"/>
              </a:rPr>
              <a:t>2</a:t>
            </a:r>
            <a:r>
              <a:rPr lang="en-US" altLang="zh-TW" sz="2000" dirty="0" smtClean="0">
                <a:latin typeface="Times New Roman" panose="02020603050405020304" pitchFamily="18" charset="0"/>
                <a:cs typeface="Times New Roman" panose="02020603050405020304" pitchFamily="18" charset="0"/>
              </a:rPr>
              <a:t>)</a:t>
            </a:r>
            <a:r>
              <a:rPr lang="zh-TW" altLang="en-US" sz="2000" dirty="0" smtClean="0">
                <a:latin typeface="Times New Roman" panose="02020603050405020304" pitchFamily="18" charset="0"/>
                <a:cs typeface="Times New Roman" panose="02020603050405020304" pitchFamily="18" charset="0"/>
              </a:rPr>
              <a:t>突然</a:t>
            </a:r>
            <a:r>
              <a:rPr lang="zh-TW" altLang="en-US" sz="2000" dirty="0">
                <a:latin typeface="Times New Roman" panose="02020603050405020304" pitchFamily="18" charset="0"/>
                <a:cs typeface="Times New Roman" panose="02020603050405020304" pitchFamily="18" charset="0"/>
              </a:rPr>
              <a:t>頭暈或眼前一片漆黑</a:t>
            </a:r>
            <a:r>
              <a:rPr lang="en-US" altLang="zh-TW" sz="2000" dirty="0">
                <a:latin typeface="Times New Roman" panose="02020603050405020304" pitchFamily="18" charset="0"/>
                <a:cs typeface="Times New Roman" panose="02020603050405020304" pitchFamily="18" charset="0"/>
              </a:rPr>
              <a:t>(15.7</a:t>
            </a:r>
            <a:r>
              <a:rPr lang="en-US" altLang="zh-TW" sz="2000" dirty="0" smtClean="0">
                <a:latin typeface="Times New Roman" panose="02020603050405020304" pitchFamily="18" charset="0"/>
                <a:cs typeface="Times New Roman" panose="02020603050405020304" pitchFamily="18" charset="0"/>
              </a:rPr>
              <a:t>%)</a:t>
            </a:r>
            <a:r>
              <a:rPr lang="zh-TW" altLang="en-US" sz="2000" dirty="0" smtClean="0">
                <a:latin typeface="Times New Roman" panose="02020603050405020304" pitchFamily="18" charset="0"/>
                <a:cs typeface="Times New Roman" panose="02020603050405020304" pitchFamily="18" charset="0"/>
              </a:rPr>
              <a:t>、</a:t>
            </a:r>
            <a:r>
              <a:rPr lang="en-US" altLang="zh-TW" sz="2000" dirty="0" smtClean="0">
                <a:latin typeface="Times New Roman" panose="02020603050405020304" pitchFamily="18" charset="0"/>
                <a:cs typeface="Times New Roman" panose="02020603050405020304" pitchFamily="18" charset="0"/>
              </a:rPr>
              <a:t>(</a:t>
            </a:r>
            <a:r>
              <a:rPr lang="en-US" altLang="zh-TW" sz="2000" dirty="0">
                <a:latin typeface="Times New Roman" panose="02020603050405020304" pitchFamily="18" charset="0"/>
                <a:cs typeface="Times New Roman" panose="02020603050405020304" pitchFamily="18" charset="0"/>
              </a:rPr>
              <a:t>3</a:t>
            </a:r>
            <a:r>
              <a:rPr lang="en-US" altLang="zh-TW" sz="2000" dirty="0" smtClean="0">
                <a:latin typeface="Times New Roman" panose="02020603050405020304" pitchFamily="18" charset="0"/>
                <a:cs typeface="Times New Roman" panose="02020603050405020304" pitchFamily="18" charset="0"/>
              </a:rPr>
              <a:t>)</a:t>
            </a:r>
            <a:r>
              <a:rPr lang="zh-TW" altLang="en-US" sz="2000" dirty="0" smtClean="0">
                <a:latin typeface="Times New Roman" panose="02020603050405020304" pitchFamily="18" charset="0"/>
                <a:cs typeface="Times New Roman" panose="02020603050405020304" pitchFamily="18" charset="0"/>
              </a:rPr>
              <a:t>視力</a:t>
            </a:r>
            <a:r>
              <a:rPr lang="zh-TW" altLang="en-US" sz="2000" dirty="0">
                <a:latin typeface="Times New Roman" panose="02020603050405020304" pitchFamily="18" charset="0"/>
                <a:cs typeface="Times New Roman" panose="02020603050405020304" pitchFamily="18" charset="0"/>
              </a:rPr>
              <a:t>不好看不清楚</a:t>
            </a:r>
            <a:r>
              <a:rPr lang="en-US" altLang="zh-TW" sz="2000" dirty="0">
                <a:latin typeface="Times New Roman" panose="02020603050405020304" pitchFamily="18" charset="0"/>
                <a:cs typeface="Times New Roman" panose="02020603050405020304" pitchFamily="18" charset="0"/>
              </a:rPr>
              <a:t>(5.4</a:t>
            </a:r>
            <a:r>
              <a:rPr lang="en-US" altLang="zh-TW" sz="2000" dirty="0" smtClean="0">
                <a:latin typeface="Times New Roman" panose="02020603050405020304" pitchFamily="18" charset="0"/>
                <a:cs typeface="Times New Roman" panose="02020603050405020304" pitchFamily="18" charset="0"/>
              </a:rPr>
              <a:t>%)</a:t>
            </a:r>
            <a:r>
              <a:rPr lang="zh-TW" altLang="en-US" sz="2000" dirty="0" smtClean="0">
                <a:latin typeface="Times New Roman" panose="02020603050405020304" pitchFamily="18" charset="0"/>
                <a:cs typeface="Times New Roman" panose="02020603050405020304" pitchFamily="18" charset="0"/>
              </a:rPr>
              <a:t>、</a:t>
            </a:r>
            <a:r>
              <a:rPr lang="en-US" altLang="zh-TW" sz="2000" dirty="0" smtClean="0">
                <a:latin typeface="Times New Roman" panose="02020603050405020304" pitchFamily="18" charset="0"/>
                <a:cs typeface="Times New Roman" panose="02020603050405020304" pitchFamily="18" charset="0"/>
              </a:rPr>
              <a:t>(</a:t>
            </a:r>
            <a:r>
              <a:rPr lang="en-US" altLang="zh-TW" sz="2000" dirty="0">
                <a:latin typeface="Times New Roman" panose="02020603050405020304" pitchFamily="18" charset="0"/>
                <a:cs typeface="Times New Roman" panose="02020603050405020304" pitchFamily="18" charset="0"/>
              </a:rPr>
              <a:t>4</a:t>
            </a:r>
            <a:r>
              <a:rPr lang="en-US" altLang="zh-TW" sz="2000" dirty="0" smtClean="0">
                <a:latin typeface="Times New Roman" panose="02020603050405020304" pitchFamily="18" charset="0"/>
                <a:cs typeface="Times New Roman" panose="02020603050405020304" pitchFamily="18" charset="0"/>
              </a:rPr>
              <a:t>)</a:t>
            </a:r>
            <a:r>
              <a:rPr lang="zh-TW" altLang="en-US" sz="2000" dirty="0" smtClean="0">
                <a:latin typeface="Times New Roman" panose="02020603050405020304" pitchFamily="18" charset="0"/>
                <a:cs typeface="Times New Roman" panose="02020603050405020304" pitchFamily="18" charset="0"/>
              </a:rPr>
              <a:t>突然</a:t>
            </a:r>
            <a:r>
              <a:rPr lang="zh-TW" altLang="en-US" sz="2000" dirty="0">
                <a:latin typeface="Times New Roman" panose="02020603050405020304" pitchFamily="18" charset="0"/>
                <a:cs typeface="Times New Roman" panose="02020603050405020304" pitchFamily="18" charset="0"/>
              </a:rPr>
              <a:t>胸痛、心悸或喘不過氣來</a:t>
            </a:r>
            <a:r>
              <a:rPr lang="en-US" altLang="zh-TW" sz="2000" dirty="0">
                <a:latin typeface="Times New Roman" panose="02020603050405020304" pitchFamily="18" charset="0"/>
                <a:cs typeface="Times New Roman" panose="02020603050405020304" pitchFamily="18" charset="0"/>
              </a:rPr>
              <a:t>(1.4</a:t>
            </a:r>
            <a:r>
              <a:rPr lang="en-US" altLang="zh-TW" sz="2000" dirty="0" smtClean="0">
                <a:latin typeface="Times New Roman" panose="02020603050405020304" pitchFamily="18" charset="0"/>
                <a:cs typeface="Times New Roman" panose="02020603050405020304" pitchFamily="18" charset="0"/>
              </a:rPr>
              <a:t>%)</a:t>
            </a:r>
            <a:r>
              <a:rPr lang="zh-TW" altLang="en-US" sz="2000" dirty="0" smtClean="0">
                <a:latin typeface="Times New Roman" panose="02020603050405020304" pitchFamily="18" charset="0"/>
                <a:cs typeface="Times New Roman" panose="02020603050405020304" pitchFamily="18" charset="0"/>
              </a:rPr>
              <a:t>、</a:t>
            </a:r>
            <a:r>
              <a:rPr lang="en-US" altLang="zh-TW" sz="2000" dirty="0" smtClean="0">
                <a:latin typeface="Times New Roman" panose="02020603050405020304" pitchFamily="18" charset="0"/>
                <a:cs typeface="Times New Roman" panose="02020603050405020304" pitchFamily="18" charset="0"/>
              </a:rPr>
              <a:t>(</a:t>
            </a:r>
            <a:r>
              <a:rPr lang="en-US" altLang="zh-TW" sz="2000" dirty="0">
                <a:latin typeface="Times New Roman" panose="02020603050405020304" pitchFamily="18" charset="0"/>
                <a:cs typeface="Times New Roman" panose="02020603050405020304" pitchFamily="18" charset="0"/>
              </a:rPr>
              <a:t>5)	</a:t>
            </a:r>
            <a:r>
              <a:rPr lang="zh-TW" altLang="en-US" sz="2000" dirty="0" smtClean="0">
                <a:latin typeface="Times New Roman" panose="02020603050405020304" pitchFamily="18" charset="0"/>
                <a:cs typeface="Times New Roman" panose="02020603050405020304" pitchFamily="18" charset="0"/>
              </a:rPr>
              <a:t>其他</a:t>
            </a:r>
            <a:r>
              <a:rPr lang="en-US" altLang="zh-TW" sz="2000" dirty="0" smtClean="0">
                <a:latin typeface="Times New Roman" panose="02020603050405020304" pitchFamily="18" charset="0"/>
                <a:cs typeface="Times New Roman" panose="02020603050405020304" pitchFamily="18" charset="0"/>
              </a:rPr>
              <a:t>(</a:t>
            </a:r>
            <a:r>
              <a:rPr lang="en-US" altLang="zh-TW" sz="2000" dirty="0">
                <a:latin typeface="Times New Roman" panose="02020603050405020304" pitchFamily="18" charset="0"/>
                <a:cs typeface="Times New Roman" panose="02020603050405020304" pitchFamily="18" charset="0"/>
              </a:rPr>
              <a:t>22.8%)</a:t>
            </a:r>
            <a:r>
              <a:rPr lang="zh-TW" altLang="en-US" sz="2000" dirty="0">
                <a:latin typeface="Times New Roman" panose="02020603050405020304" pitchFamily="18" charset="0"/>
                <a:cs typeface="Times New Roman" panose="02020603050405020304" pitchFamily="18" charset="0"/>
              </a:rPr>
              <a:t>。 </a:t>
            </a:r>
          </a:p>
          <a:p>
            <a:pPr algn="just"/>
            <a:endParaRPr lang="zh-TW" altLang="en-US" sz="2400" dirty="0">
              <a:latin typeface="Times New Roman" panose="02020603050405020304" pitchFamily="18" charset="0"/>
              <a:cs typeface="Times New Roman" panose="02020603050405020304" pitchFamily="18" charset="0"/>
            </a:endParaRPr>
          </a:p>
          <a:p>
            <a:pPr algn="just"/>
            <a:endParaRPr lang="zh-TW" altLang="en-US" sz="24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18</a:t>
            </a:fld>
            <a:endParaRPr lang="zh-TW" altLang="en-US"/>
          </a:p>
        </p:txBody>
      </p:sp>
    </p:spTree>
    <p:extLst>
      <p:ext uri="{BB962C8B-B14F-4D97-AF65-F5344CB8AC3E}">
        <p14:creationId xmlns:p14="http://schemas.microsoft.com/office/powerpoint/2010/main" val="12796354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a:t>二、銀髮族跌倒之預防</a:t>
            </a:r>
          </a:p>
        </p:txBody>
      </p:sp>
      <p:sp>
        <p:nvSpPr>
          <p:cNvPr id="3" name="內容版面配置區 2"/>
          <p:cNvSpPr txBox="1">
            <a:spLocks noGrp="1"/>
          </p:cNvSpPr>
          <p:nvPr>
            <p:ph idx="1"/>
          </p:nvPr>
        </p:nvSpPr>
        <p:spPr>
          <a:xfrm>
            <a:off x="457200" y="1600200"/>
            <a:ext cx="8229600" cy="4525959"/>
          </a:xfrm>
        </p:spPr>
        <p:txBody>
          <a:bodyPr/>
          <a:lstStyle/>
          <a:p>
            <a:pPr algn="just"/>
            <a:r>
              <a:rPr lang="en-US" altLang="zh-TW" sz="2800" b="1" dirty="0">
                <a:solidFill>
                  <a:srgbClr val="FF0000"/>
                </a:solidFill>
                <a:latin typeface="Times New Roman" panose="02020603050405020304" pitchFamily="18" charset="0"/>
                <a:cs typeface="Times New Roman" panose="02020603050405020304" pitchFamily="18" charset="0"/>
              </a:rPr>
              <a:t>2</a:t>
            </a:r>
            <a:r>
              <a:rPr lang="en-US" altLang="zh-TW" sz="2800" b="1" dirty="0" smtClean="0">
                <a:solidFill>
                  <a:srgbClr val="FF0000"/>
                </a:solidFill>
                <a:latin typeface="Times New Roman" panose="02020603050405020304" pitchFamily="18" charset="0"/>
                <a:cs typeface="Times New Roman" panose="02020603050405020304" pitchFamily="18" charset="0"/>
              </a:rPr>
              <a:t>.</a:t>
            </a:r>
            <a:r>
              <a:rPr lang="zh-TW" altLang="en-US" sz="2800" b="1" dirty="0">
                <a:solidFill>
                  <a:srgbClr val="FF0000"/>
                </a:solidFill>
                <a:latin typeface="Times New Roman" panose="02020603050405020304" pitchFamily="18" charset="0"/>
                <a:cs typeface="Times New Roman" panose="02020603050405020304" pitchFamily="18" charset="0"/>
              </a:rPr>
              <a:t>跌倒對老人的影響</a:t>
            </a:r>
          </a:p>
          <a:p>
            <a:pPr algn="just"/>
            <a:r>
              <a:rPr lang="zh-TW" altLang="en-US" sz="2400" dirty="0">
                <a:latin typeface="Times New Roman" panose="02020603050405020304" pitchFamily="18" charset="0"/>
                <a:cs typeface="Times New Roman" panose="02020603050405020304" pitchFamily="18" charset="0"/>
              </a:rPr>
              <a:t>跌倒後，大多數的老人是沒有什麼大礙的，輕者有一些擦傷、瘀血、撕裂傷等，嚴重者，可能就因為這麼一摔而骨折、內出血，甚至死亡</a:t>
            </a:r>
            <a:r>
              <a:rPr lang="zh-TW" altLang="en-US" sz="2400" dirty="0" smtClean="0">
                <a:latin typeface="Times New Roman" panose="02020603050405020304" pitchFamily="18" charset="0"/>
                <a:cs typeface="Times New Roman" panose="02020603050405020304" pitchFamily="18" charset="0"/>
              </a:rPr>
              <a:t>。</a:t>
            </a:r>
            <a:endParaRPr lang="en-US" altLang="zh-TW" sz="2400" dirty="0">
              <a:latin typeface="Times New Roman" panose="02020603050405020304" pitchFamily="18" charset="0"/>
              <a:cs typeface="Times New Roman" panose="02020603050405020304" pitchFamily="18" charset="0"/>
            </a:endParaRPr>
          </a:p>
          <a:p>
            <a:pPr algn="just"/>
            <a:r>
              <a:rPr lang="zh-TW" altLang="en-US" sz="2400" dirty="0">
                <a:latin typeface="Times New Roman" panose="02020603050405020304" pitchFamily="18" charset="0"/>
                <a:cs typeface="Times New Roman" panose="02020603050405020304" pitchFamily="18" charset="0"/>
              </a:rPr>
              <a:t>跌倒除了可能造成身體的傷害外，心理、社會方面也會受到影響。心理方面的影響如：焦慮、憂鬱、害怕跌倒、失去信心等；社會方面可能出現退縮、依賴等情形，而活動也會受限制。另外，跌倒受傷後，家庭需要支出一筆醫療費用，而照顧的問題，也需要家庭成員協調、安排。</a:t>
            </a:r>
          </a:p>
          <a:p>
            <a:pPr algn="just"/>
            <a:endParaRPr lang="zh-TW" altLang="en-US" sz="2400" dirty="0">
              <a:latin typeface="Times New Roman" panose="02020603050405020304" pitchFamily="18" charset="0"/>
              <a:cs typeface="Times New Roman" panose="02020603050405020304" pitchFamily="18" charset="0"/>
            </a:endParaRPr>
          </a:p>
          <a:p>
            <a:pPr algn="just"/>
            <a:endParaRPr lang="zh-TW" altLang="en-US" sz="24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19</a:t>
            </a:fld>
            <a:endParaRPr lang="zh-TW" altLang="en-US"/>
          </a:p>
        </p:txBody>
      </p:sp>
    </p:spTree>
    <p:extLst>
      <p:ext uri="{BB962C8B-B14F-4D97-AF65-F5344CB8AC3E}">
        <p14:creationId xmlns:p14="http://schemas.microsoft.com/office/powerpoint/2010/main" val="25601093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標題 1"/>
          <p:cNvSpPr txBox="1">
            <a:spLocks noGrp="1"/>
          </p:cNvSpPr>
          <p:nvPr>
            <p:ph type="ctrTitle"/>
          </p:nvPr>
        </p:nvSpPr>
        <p:spPr>
          <a:xfrm>
            <a:off x="737829" y="476667"/>
            <a:ext cx="7772400" cy="1470026"/>
          </a:xfrm>
        </p:spPr>
        <p:txBody>
          <a:bodyPr/>
          <a:lstStyle/>
          <a:p>
            <a:r>
              <a:rPr lang="zh-TW" altLang="en-US" dirty="0">
                <a:solidFill>
                  <a:srgbClr val="FF0000"/>
                </a:solidFill>
              </a:rPr>
              <a:t>運動與健康</a:t>
            </a:r>
            <a:r>
              <a:rPr lang="zh-TW" altLang="en-US" dirty="0" smtClean="0">
                <a:solidFill>
                  <a:srgbClr val="FF0000"/>
                </a:solidFill>
              </a:rPr>
              <a:t>（下）</a:t>
            </a:r>
            <a:endParaRPr lang="zh-TW" altLang="en-US" dirty="0">
              <a:solidFill>
                <a:srgbClr val="FF0000"/>
              </a:solidFill>
            </a:endParaRPr>
          </a:p>
        </p:txBody>
      </p:sp>
      <p:sp>
        <p:nvSpPr>
          <p:cNvPr id="3" name="副標題 2"/>
          <p:cNvSpPr txBox="1">
            <a:spLocks noGrp="1"/>
          </p:cNvSpPr>
          <p:nvPr>
            <p:ph type="subTitle" idx="1"/>
          </p:nvPr>
        </p:nvSpPr>
        <p:spPr>
          <a:xfrm>
            <a:off x="1475657" y="1988838"/>
            <a:ext cx="6797485" cy="648071"/>
          </a:xfrm>
        </p:spPr>
        <p:txBody>
          <a:bodyPr/>
          <a:lstStyle/>
          <a:p>
            <a:pPr algn="just"/>
            <a:r>
              <a:rPr lang="zh-TW" altLang="en-US" dirty="0" smtClean="0">
                <a:solidFill>
                  <a:srgbClr val="0000FF"/>
                </a:solidFill>
              </a:rPr>
              <a:t>第一部分：生活</a:t>
            </a:r>
            <a:r>
              <a:rPr lang="zh-TW" altLang="en-US" dirty="0">
                <a:solidFill>
                  <a:srgbClr val="0000FF"/>
                </a:solidFill>
              </a:rPr>
              <a:t>習慣疾病與運動</a:t>
            </a:r>
            <a:r>
              <a:rPr lang="zh-TW" altLang="en-US" dirty="0" smtClean="0">
                <a:solidFill>
                  <a:srgbClr val="0000FF"/>
                </a:solidFill>
              </a:rPr>
              <a:t>效果</a:t>
            </a:r>
            <a:endParaRPr lang="en-US" altLang="zh-TW" dirty="0" smtClean="0">
              <a:solidFill>
                <a:srgbClr val="0000FF"/>
              </a:solidFill>
            </a:endParaRPr>
          </a:p>
          <a:p>
            <a:pPr algn="just"/>
            <a:r>
              <a:rPr lang="zh-TW" altLang="en-US" sz="2400" dirty="0">
                <a:solidFill>
                  <a:schemeClr val="tx1"/>
                </a:solidFill>
              </a:rPr>
              <a:t>一、生活習慣病的</a:t>
            </a:r>
            <a:r>
              <a:rPr lang="zh-TW" altLang="en-US" sz="2400" dirty="0" smtClean="0">
                <a:solidFill>
                  <a:schemeClr val="tx1"/>
                </a:solidFill>
              </a:rPr>
              <a:t>概念</a:t>
            </a:r>
            <a:endParaRPr lang="en-US" altLang="zh-TW" sz="2400" dirty="0" smtClean="0">
              <a:solidFill>
                <a:schemeClr val="tx1"/>
              </a:solidFill>
            </a:endParaRPr>
          </a:p>
          <a:p>
            <a:pPr algn="just"/>
            <a:r>
              <a:rPr lang="zh-TW" altLang="en-US" sz="2400" dirty="0">
                <a:solidFill>
                  <a:schemeClr val="tx1"/>
                </a:solidFill>
              </a:rPr>
              <a:t>二、規律運動是</a:t>
            </a:r>
            <a:r>
              <a:rPr lang="zh-TW" altLang="en-US" sz="2400" dirty="0" smtClean="0">
                <a:solidFill>
                  <a:schemeClr val="tx1"/>
                </a:solidFill>
              </a:rPr>
              <a:t>良藥</a:t>
            </a:r>
            <a:endParaRPr lang="en-US" altLang="zh-TW" sz="2400" dirty="0" smtClean="0">
              <a:solidFill>
                <a:schemeClr val="tx1"/>
              </a:solidFill>
            </a:endParaRPr>
          </a:p>
          <a:p>
            <a:pPr algn="just"/>
            <a:r>
              <a:rPr lang="zh-TW" altLang="en-US" sz="2400" dirty="0">
                <a:solidFill>
                  <a:schemeClr val="tx1"/>
                </a:solidFill>
              </a:rPr>
              <a:t>三、規律運動從日常生活</a:t>
            </a:r>
            <a:r>
              <a:rPr lang="zh-TW" altLang="en-US" sz="2400" dirty="0" smtClean="0">
                <a:solidFill>
                  <a:schemeClr val="tx1"/>
                </a:solidFill>
              </a:rPr>
              <a:t>做起</a:t>
            </a:r>
            <a:endParaRPr lang="en-US" altLang="zh-TW" sz="2400" dirty="0" smtClean="0">
              <a:solidFill>
                <a:schemeClr val="tx1"/>
              </a:solidFill>
            </a:endParaRPr>
          </a:p>
          <a:p>
            <a:pPr algn="just"/>
            <a:r>
              <a:rPr lang="zh-TW" altLang="en-US" dirty="0" smtClean="0">
                <a:solidFill>
                  <a:srgbClr val="0000FF"/>
                </a:solidFill>
              </a:rPr>
              <a:t>第二部分：銀髮</a:t>
            </a:r>
            <a:r>
              <a:rPr lang="zh-TW" altLang="en-US" dirty="0">
                <a:solidFill>
                  <a:srgbClr val="0000FF"/>
                </a:solidFill>
              </a:rPr>
              <a:t>族健康促進</a:t>
            </a:r>
            <a:r>
              <a:rPr lang="zh-TW" altLang="en-US" dirty="0" smtClean="0">
                <a:solidFill>
                  <a:srgbClr val="0000FF"/>
                </a:solidFill>
              </a:rPr>
              <a:t>計畫</a:t>
            </a:r>
            <a:endParaRPr lang="en-US" altLang="zh-TW" dirty="0" smtClean="0">
              <a:solidFill>
                <a:srgbClr val="0000FF"/>
              </a:solidFill>
            </a:endParaRPr>
          </a:p>
          <a:p>
            <a:pPr algn="just"/>
            <a:r>
              <a:rPr lang="zh-TW" altLang="en-US" sz="2400" dirty="0">
                <a:solidFill>
                  <a:schemeClr val="tx1"/>
                </a:solidFill>
              </a:rPr>
              <a:t>一</a:t>
            </a:r>
            <a:r>
              <a:rPr lang="zh-TW" altLang="en-US" sz="2400" dirty="0" smtClean="0">
                <a:solidFill>
                  <a:schemeClr val="tx1"/>
                </a:solidFill>
              </a:rPr>
              <a:t>、銀髮</a:t>
            </a:r>
            <a:r>
              <a:rPr lang="zh-TW" altLang="en-US" sz="2400" dirty="0">
                <a:solidFill>
                  <a:schemeClr val="tx1"/>
                </a:solidFill>
              </a:rPr>
              <a:t>族未來</a:t>
            </a:r>
            <a:r>
              <a:rPr lang="zh-TW" altLang="en-US" sz="2400" dirty="0" smtClean="0">
                <a:solidFill>
                  <a:schemeClr val="tx1"/>
                </a:solidFill>
              </a:rPr>
              <a:t>需求</a:t>
            </a:r>
            <a:endParaRPr lang="en-US" altLang="zh-TW" sz="2400" dirty="0" smtClean="0">
              <a:solidFill>
                <a:schemeClr val="tx1"/>
              </a:solidFill>
            </a:endParaRPr>
          </a:p>
          <a:p>
            <a:pPr algn="just"/>
            <a:r>
              <a:rPr lang="zh-TW" altLang="en-US" sz="2400" dirty="0">
                <a:solidFill>
                  <a:schemeClr val="tx1"/>
                </a:solidFill>
              </a:rPr>
              <a:t>二、銀髮族跌倒之預防</a:t>
            </a:r>
          </a:p>
        </p:txBody>
      </p:sp>
      <p:pic>
        <p:nvPicPr>
          <p:cNvPr id="4" name="Picture 2" descr="C:\Users\BPC\Downloads\教育部logo991006-1.png"/>
          <p:cNvPicPr>
            <a:picLocks noChangeAspect="1"/>
          </p:cNvPicPr>
          <p:nvPr/>
        </p:nvPicPr>
        <p:blipFill>
          <a:blip r:embed="rId2"/>
          <a:srcRect/>
          <a:stretch>
            <a:fillRect/>
          </a:stretch>
        </p:blipFill>
        <p:spPr>
          <a:xfrm>
            <a:off x="0" y="6411443"/>
            <a:ext cx="1475658" cy="446556"/>
          </a:xfrm>
          <a:prstGeom prst="rect">
            <a:avLst/>
          </a:prstGeom>
          <a:noFill/>
          <a:ln cap="flat">
            <a:noFill/>
          </a:ln>
        </p:spPr>
      </p:pic>
      <p:pic>
        <p:nvPicPr>
          <p:cNvPr id="5" name="Picture 3" descr="C:\Users\BPC\AppData\Local\Temp\Rar$DR60.735\A703(修正型).png"/>
          <p:cNvPicPr>
            <a:picLocks noChangeAspect="1"/>
          </p:cNvPicPr>
          <p:nvPr/>
        </p:nvPicPr>
        <p:blipFill>
          <a:blip r:embed="rId3"/>
          <a:srcRect/>
          <a:stretch>
            <a:fillRect/>
          </a:stretch>
        </p:blipFill>
        <p:spPr>
          <a:xfrm>
            <a:off x="1547667" y="6508351"/>
            <a:ext cx="1263682" cy="252740"/>
          </a:xfrm>
          <a:prstGeom prst="rect">
            <a:avLst/>
          </a:prstGeom>
          <a:noFill/>
          <a:ln cap="flat">
            <a:noFill/>
          </a:ln>
        </p:spPr>
      </p:pic>
      <p:sp>
        <p:nvSpPr>
          <p:cNvPr id="6" name="投影片編號版面配置區 5"/>
          <p:cNvSpPr>
            <a:spLocks noGrp="1"/>
          </p:cNvSpPr>
          <p:nvPr>
            <p:ph type="sldNum" sz="quarter" idx="8"/>
          </p:nvPr>
        </p:nvSpPr>
        <p:spPr/>
        <p:txBody>
          <a:bodyPr/>
          <a:lstStyle/>
          <a:p>
            <a:pPr lvl="0"/>
            <a:fld id="{8A7106E3-4FB2-47FA-B9DA-0CA402FF67C7}" type="slidenum">
              <a:rPr lang="en-US" altLang="zh-TW" smtClean="0"/>
              <a:t>2</a:t>
            </a:fld>
            <a:endParaRPr lang="zh-TW" altLang="en-US"/>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a:t>二、銀髮族跌倒之預防</a:t>
            </a:r>
          </a:p>
        </p:txBody>
      </p:sp>
      <p:sp>
        <p:nvSpPr>
          <p:cNvPr id="3" name="內容版面配置區 2"/>
          <p:cNvSpPr txBox="1">
            <a:spLocks noGrp="1"/>
          </p:cNvSpPr>
          <p:nvPr>
            <p:ph idx="1"/>
          </p:nvPr>
        </p:nvSpPr>
        <p:spPr>
          <a:xfrm>
            <a:off x="457200" y="1600200"/>
            <a:ext cx="8229600" cy="4525959"/>
          </a:xfrm>
        </p:spPr>
        <p:txBody>
          <a:bodyPr/>
          <a:lstStyle/>
          <a:p>
            <a:pPr algn="just"/>
            <a:r>
              <a:rPr lang="en-US" altLang="zh-TW" sz="2800" b="1" dirty="0" smtClean="0">
                <a:solidFill>
                  <a:srgbClr val="FF0000"/>
                </a:solidFill>
                <a:latin typeface="Times New Roman" panose="02020603050405020304" pitchFamily="18" charset="0"/>
                <a:cs typeface="Times New Roman" panose="02020603050405020304" pitchFamily="18" charset="0"/>
              </a:rPr>
              <a:t>3.</a:t>
            </a:r>
            <a:r>
              <a:rPr lang="zh-TW" altLang="en-US" sz="2800" b="1" dirty="0">
                <a:solidFill>
                  <a:srgbClr val="FF0000"/>
                </a:solidFill>
                <a:latin typeface="Times New Roman" panose="02020603050405020304" pitchFamily="18" charset="0"/>
                <a:cs typeface="Times New Roman" panose="02020603050405020304" pitchFamily="18" charset="0"/>
              </a:rPr>
              <a:t>預防跌倒的措施</a:t>
            </a:r>
          </a:p>
          <a:p>
            <a:pPr algn="just"/>
            <a:r>
              <a:rPr lang="zh-TW" altLang="en-US" sz="2400" dirty="0" smtClean="0">
                <a:latin typeface="Times New Roman" panose="02020603050405020304" pitchFamily="18" charset="0"/>
                <a:cs typeface="Times New Roman" panose="02020603050405020304" pitchFamily="18" charset="0"/>
              </a:rPr>
              <a:t>提供</a:t>
            </a:r>
            <a:r>
              <a:rPr lang="zh-TW" altLang="en-US" sz="2400" dirty="0">
                <a:latin typeface="Times New Roman" panose="02020603050405020304" pitchFamily="18" charset="0"/>
                <a:cs typeface="Times New Roman" panose="02020603050405020304" pitchFamily="18" charset="0"/>
              </a:rPr>
              <a:t>充足的</a:t>
            </a:r>
            <a:r>
              <a:rPr lang="zh-TW" altLang="en-US" sz="2400" dirty="0" smtClean="0">
                <a:latin typeface="Times New Roman" panose="02020603050405020304" pitchFamily="18" charset="0"/>
                <a:cs typeface="Times New Roman" panose="02020603050405020304" pitchFamily="18" charset="0"/>
              </a:rPr>
              <a:t>照明</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a:latin typeface="Times New Roman" panose="02020603050405020304" pitchFamily="18" charset="0"/>
                <a:cs typeface="Times New Roman" panose="02020603050405020304" pitchFamily="18" charset="0"/>
              </a:rPr>
              <a:t>行徑路線淨</a:t>
            </a:r>
            <a:r>
              <a:rPr lang="zh-TW" altLang="en-US" sz="2400" dirty="0" smtClean="0">
                <a:latin typeface="Times New Roman" panose="02020603050405020304" pitchFamily="18" charset="0"/>
                <a:cs typeface="Times New Roman" panose="02020603050405020304" pitchFamily="18" charset="0"/>
              </a:rPr>
              <a:t>空</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a:latin typeface="Times New Roman" panose="02020603050405020304" pitchFamily="18" charset="0"/>
                <a:cs typeface="Times New Roman" panose="02020603050405020304" pitchFamily="18" charset="0"/>
              </a:rPr>
              <a:t>選擇高矮適中的椅子，避免太低、太軟的，並且要有</a:t>
            </a:r>
            <a:r>
              <a:rPr lang="zh-TW" altLang="en-US" sz="2400" dirty="0" smtClean="0">
                <a:latin typeface="Times New Roman" panose="02020603050405020304" pitchFamily="18" charset="0"/>
                <a:cs typeface="Times New Roman" panose="02020603050405020304" pitchFamily="18" charset="0"/>
              </a:rPr>
              <a:t>扶手</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a:latin typeface="Times New Roman" panose="02020603050405020304" pitchFamily="18" charset="0"/>
                <a:cs typeface="Times New Roman" panose="02020603050405020304" pitchFamily="18" charset="0"/>
              </a:rPr>
              <a:t>防滑的</a:t>
            </a:r>
            <a:r>
              <a:rPr lang="zh-TW" altLang="en-US" sz="2400" dirty="0" smtClean="0">
                <a:latin typeface="Times New Roman" panose="02020603050405020304" pitchFamily="18" charset="0"/>
                <a:cs typeface="Times New Roman" panose="02020603050405020304" pitchFamily="18" charset="0"/>
              </a:rPr>
              <a:t>地板</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smtClean="0">
                <a:latin typeface="Times New Roman" panose="02020603050405020304" pitchFamily="18" charset="0"/>
                <a:cs typeface="Times New Roman" panose="02020603050405020304" pitchFamily="18" charset="0"/>
              </a:rPr>
              <a:t>浴室</a:t>
            </a:r>
            <a:r>
              <a:rPr lang="zh-TW" altLang="en-US" sz="2400" dirty="0">
                <a:latin typeface="Times New Roman" panose="02020603050405020304" pitchFamily="18" charset="0"/>
                <a:cs typeface="Times New Roman" panose="02020603050405020304" pitchFamily="18" charset="0"/>
              </a:rPr>
              <a:t>加裝</a:t>
            </a:r>
            <a:r>
              <a:rPr lang="zh-TW" altLang="en-US" sz="2400" dirty="0" smtClean="0">
                <a:latin typeface="Times New Roman" panose="02020603050405020304" pitchFamily="18" charset="0"/>
                <a:cs typeface="Times New Roman" panose="02020603050405020304" pitchFamily="18" charset="0"/>
              </a:rPr>
              <a:t>止</a:t>
            </a:r>
            <a:r>
              <a:rPr lang="zh-TW" altLang="en-US" sz="2400" dirty="0">
                <a:latin typeface="Times New Roman" panose="02020603050405020304" pitchFamily="18" charset="0"/>
                <a:cs typeface="Times New Roman" panose="02020603050405020304" pitchFamily="18" charset="0"/>
              </a:rPr>
              <a:t>滑的</a:t>
            </a:r>
            <a:r>
              <a:rPr lang="zh-TW" altLang="en-US" sz="2400" dirty="0" smtClean="0">
                <a:latin typeface="Times New Roman" panose="02020603050405020304" pitchFamily="18" charset="0"/>
                <a:cs typeface="Times New Roman" panose="02020603050405020304" pitchFamily="18" charset="0"/>
              </a:rPr>
              <a:t>地面，避免</a:t>
            </a:r>
            <a:r>
              <a:rPr lang="zh-TW" altLang="en-US" sz="2400" dirty="0">
                <a:latin typeface="Times New Roman" panose="02020603050405020304" pitchFamily="18" charset="0"/>
                <a:cs typeface="Times New Roman" panose="02020603050405020304" pitchFamily="18" charset="0"/>
              </a:rPr>
              <a:t>使用</a:t>
            </a:r>
            <a:r>
              <a:rPr lang="zh-TW" altLang="en-US" sz="2400" dirty="0" smtClean="0">
                <a:latin typeface="Times New Roman" panose="02020603050405020304" pitchFamily="18" charset="0"/>
                <a:cs typeface="Times New Roman" panose="02020603050405020304" pitchFamily="18" charset="0"/>
              </a:rPr>
              <a:t>浴缸</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a:latin typeface="Times New Roman" panose="02020603050405020304" pitchFamily="18" charset="0"/>
                <a:cs typeface="Times New Roman" panose="02020603050405020304" pitchFamily="18" charset="0"/>
              </a:rPr>
              <a:t>裝設</a:t>
            </a:r>
            <a:r>
              <a:rPr lang="zh-TW" altLang="en-US" sz="2400" dirty="0" smtClean="0">
                <a:latin typeface="Times New Roman" panose="02020603050405020304" pitchFamily="18" charset="0"/>
                <a:cs typeface="Times New Roman" panose="02020603050405020304" pitchFamily="18" charset="0"/>
              </a:rPr>
              <a:t>扶手</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a:latin typeface="Times New Roman" panose="02020603050405020304" pitchFamily="18" charset="0"/>
                <a:cs typeface="Times New Roman" panose="02020603050405020304" pitchFamily="18" charset="0"/>
              </a:rPr>
              <a:t>階梯的高度不可太</a:t>
            </a:r>
            <a:r>
              <a:rPr lang="zh-TW" altLang="en-US" sz="2400" dirty="0" smtClean="0">
                <a:latin typeface="Times New Roman" panose="02020603050405020304" pitchFamily="18" charset="0"/>
                <a:cs typeface="Times New Roman" panose="02020603050405020304" pitchFamily="18" charset="0"/>
              </a:rPr>
              <a:t>高</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a:latin typeface="Times New Roman" panose="02020603050405020304" pitchFamily="18" charset="0"/>
                <a:cs typeface="Times New Roman" panose="02020603050405020304" pitchFamily="18" charset="0"/>
              </a:rPr>
              <a:t>適度</a:t>
            </a:r>
            <a:r>
              <a:rPr lang="zh-TW" altLang="en-US" sz="2400" dirty="0" smtClean="0">
                <a:latin typeface="Times New Roman" panose="02020603050405020304" pitchFamily="18" charset="0"/>
                <a:cs typeface="Times New Roman" panose="02020603050405020304" pitchFamily="18" charset="0"/>
              </a:rPr>
              <a:t>運動</a:t>
            </a:r>
            <a:endParaRPr lang="en-US" altLang="zh-TW" sz="2400" dirty="0" smtClean="0">
              <a:latin typeface="Times New Roman" panose="02020603050405020304" pitchFamily="18" charset="0"/>
              <a:cs typeface="Times New Roman" panose="02020603050405020304" pitchFamily="18" charset="0"/>
            </a:endParaRPr>
          </a:p>
          <a:p>
            <a:pPr algn="just"/>
            <a:endParaRPr lang="zh-TW" altLang="en-US" sz="24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20</a:t>
            </a:fld>
            <a:endParaRPr lang="zh-TW" altLang="en-US"/>
          </a:p>
        </p:txBody>
      </p:sp>
    </p:spTree>
    <p:extLst>
      <p:ext uri="{BB962C8B-B14F-4D97-AF65-F5344CB8AC3E}">
        <p14:creationId xmlns:p14="http://schemas.microsoft.com/office/powerpoint/2010/main" val="17490686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銀髮族體育運動影片欣賞</a:t>
            </a:r>
            <a:endParaRPr lang="zh-TW" altLang="en-US" dirty="0"/>
          </a:p>
        </p:txBody>
      </p:sp>
      <p:sp>
        <p:nvSpPr>
          <p:cNvPr id="3" name="內容版面配置區 2"/>
          <p:cNvSpPr txBox="1">
            <a:spLocks noGrp="1"/>
          </p:cNvSpPr>
          <p:nvPr>
            <p:ph idx="1"/>
          </p:nvPr>
        </p:nvSpPr>
        <p:spPr>
          <a:xfrm>
            <a:off x="457200" y="1600200"/>
            <a:ext cx="8229600" cy="4525959"/>
          </a:xfrm>
        </p:spPr>
        <p:txBody>
          <a:bodyPr/>
          <a:lstStyle/>
          <a:p>
            <a:pPr algn="just"/>
            <a:r>
              <a:rPr lang="zh-TW" altLang="en-US" sz="2800" dirty="0" smtClean="0">
                <a:latin typeface="Times New Roman" panose="02020603050405020304" pitchFamily="18" charset="0"/>
                <a:cs typeface="Times New Roman" panose="02020603050405020304" pitchFamily="18" charset="0"/>
              </a:rPr>
              <a:t>銀髮</a:t>
            </a:r>
            <a:r>
              <a:rPr lang="zh-TW" altLang="en-US" sz="2800" dirty="0">
                <a:latin typeface="Times New Roman" panose="02020603050405020304" pitchFamily="18" charset="0"/>
                <a:cs typeface="Times New Roman" panose="02020603050405020304" pitchFamily="18" charset="0"/>
              </a:rPr>
              <a:t>運動遊戲</a:t>
            </a:r>
            <a:r>
              <a:rPr lang="zh-TW" altLang="en-US" sz="2800" dirty="0" smtClean="0">
                <a:latin typeface="Times New Roman" panose="02020603050405020304" pitchFamily="18" charset="0"/>
                <a:cs typeface="Times New Roman" panose="02020603050405020304" pitchFamily="18" charset="0"/>
              </a:rPr>
              <a:t>課程</a:t>
            </a:r>
            <a:endParaRPr lang="en-US" altLang="zh-TW" sz="2800" dirty="0" smtClean="0">
              <a:latin typeface="Times New Roman" panose="02020603050405020304" pitchFamily="18" charset="0"/>
              <a:cs typeface="Times New Roman" panose="02020603050405020304" pitchFamily="18" charset="0"/>
            </a:endParaRPr>
          </a:p>
          <a:p>
            <a:pPr algn="just"/>
            <a:r>
              <a:rPr lang="en-US" altLang="zh-TW" sz="2400" dirty="0" smtClean="0">
                <a:latin typeface="Times New Roman" panose="02020603050405020304" pitchFamily="18" charset="0"/>
                <a:cs typeface="Times New Roman" panose="02020603050405020304" pitchFamily="18" charset="0"/>
                <a:hlinkClick r:id="rId2"/>
              </a:rPr>
              <a:t>https</a:t>
            </a:r>
            <a:r>
              <a:rPr lang="en-US" altLang="zh-TW" sz="2400" dirty="0">
                <a:latin typeface="Times New Roman" panose="02020603050405020304" pitchFamily="18" charset="0"/>
                <a:cs typeface="Times New Roman" panose="02020603050405020304" pitchFamily="18" charset="0"/>
                <a:hlinkClick r:id="rId2"/>
              </a:rPr>
              <a:t>://</a:t>
            </a:r>
            <a:r>
              <a:rPr lang="en-US" altLang="zh-TW" sz="2400" dirty="0" smtClean="0">
                <a:latin typeface="Times New Roman" panose="02020603050405020304" pitchFamily="18" charset="0"/>
                <a:cs typeface="Times New Roman" panose="02020603050405020304" pitchFamily="18" charset="0"/>
                <a:hlinkClick r:id="rId2"/>
              </a:rPr>
              <a:t>www.youtube.com/watch?v=aUw499cXqjI</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800" dirty="0">
                <a:latin typeface="Times New Roman" panose="02020603050405020304" pitchFamily="18" charset="0"/>
                <a:cs typeface="Times New Roman" panose="02020603050405020304" pitchFamily="18" charset="0"/>
              </a:rPr>
              <a:t>預演長照北歐經驗之三 芬蘭失能老人運動</a:t>
            </a:r>
            <a:r>
              <a:rPr lang="zh-TW" altLang="en-US" sz="2800" dirty="0" smtClean="0">
                <a:latin typeface="Times New Roman" panose="02020603050405020304" pitchFamily="18" charset="0"/>
                <a:cs typeface="Times New Roman" panose="02020603050405020304" pitchFamily="18" charset="0"/>
              </a:rPr>
              <a:t>推廣</a:t>
            </a:r>
            <a:endParaRPr lang="en-US" altLang="zh-TW" sz="2800" dirty="0" smtClean="0">
              <a:latin typeface="Times New Roman" panose="02020603050405020304" pitchFamily="18" charset="0"/>
              <a:cs typeface="Times New Roman" panose="02020603050405020304" pitchFamily="18" charset="0"/>
            </a:endParaRPr>
          </a:p>
          <a:p>
            <a:pPr algn="just"/>
            <a:r>
              <a:rPr lang="en-US" altLang="zh-TW" sz="2400" dirty="0">
                <a:latin typeface="Times New Roman" panose="02020603050405020304" pitchFamily="18" charset="0"/>
                <a:cs typeface="Times New Roman" panose="02020603050405020304" pitchFamily="18" charset="0"/>
                <a:hlinkClick r:id="rId3"/>
              </a:rPr>
              <a:t>https://</a:t>
            </a:r>
            <a:r>
              <a:rPr lang="en-US" altLang="zh-TW" sz="2400" dirty="0" smtClean="0">
                <a:latin typeface="Times New Roman" panose="02020603050405020304" pitchFamily="18" charset="0"/>
                <a:cs typeface="Times New Roman" panose="02020603050405020304" pitchFamily="18" charset="0"/>
                <a:hlinkClick r:id="rId3"/>
              </a:rPr>
              <a:t>www.youtube.com/watch?v=uGrPVDyOABs</a:t>
            </a:r>
            <a:r>
              <a:rPr lang="zh-TW" altLang="en-US" sz="2400" dirty="0" smtClean="0">
                <a:latin typeface="Times New Roman" panose="02020603050405020304" pitchFamily="18" charset="0"/>
                <a:cs typeface="Times New Roman" panose="02020603050405020304" pitchFamily="18" charset="0"/>
              </a:rPr>
              <a:t> </a:t>
            </a:r>
            <a:endParaRPr lang="zh-TW" altLang="en-US" sz="24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21</a:t>
            </a:fld>
            <a:endParaRPr lang="zh-TW" altLang="en-US"/>
          </a:p>
        </p:txBody>
      </p:sp>
    </p:spTree>
    <p:extLst>
      <p:ext uri="{BB962C8B-B14F-4D97-AF65-F5344CB8AC3E}">
        <p14:creationId xmlns:p14="http://schemas.microsoft.com/office/powerpoint/2010/main" val="27668212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參考</a:t>
            </a:r>
            <a:r>
              <a:rPr lang="zh-TW" altLang="en-US" dirty="0"/>
              <a:t>資料來源</a:t>
            </a:r>
          </a:p>
        </p:txBody>
      </p:sp>
      <p:sp>
        <p:nvSpPr>
          <p:cNvPr id="3" name="內容版面配置區 2"/>
          <p:cNvSpPr txBox="1">
            <a:spLocks noGrp="1"/>
          </p:cNvSpPr>
          <p:nvPr>
            <p:ph idx="1"/>
          </p:nvPr>
        </p:nvSpPr>
        <p:spPr/>
        <p:txBody>
          <a:bodyPr/>
          <a:lstStyle/>
          <a:p>
            <a:pPr algn="just"/>
            <a:r>
              <a:rPr lang="zh-TW" altLang="en-US" sz="2400" dirty="0" smtClean="0">
                <a:latin typeface="Times New Roman" panose="02020603050405020304" pitchFamily="18" charset="0"/>
                <a:cs typeface="Times New Roman" panose="02020603050405020304" pitchFamily="18" charset="0"/>
              </a:rPr>
              <a:t>徐元民 </a:t>
            </a:r>
            <a:r>
              <a:rPr lang="en-US" altLang="zh-TW" sz="2400" dirty="0" smtClean="0">
                <a:latin typeface="Times New Roman" panose="02020603050405020304" pitchFamily="18" charset="0"/>
                <a:cs typeface="Times New Roman" panose="02020603050405020304" pitchFamily="18" charset="0"/>
              </a:rPr>
              <a:t>(2006)</a:t>
            </a:r>
            <a:r>
              <a:rPr lang="zh-TW" altLang="en-US" sz="2400" dirty="0" smtClean="0">
                <a:latin typeface="Times New Roman" panose="02020603050405020304" pitchFamily="18" charset="0"/>
                <a:cs typeface="Times New Roman" panose="02020603050405020304" pitchFamily="18" charset="0"/>
              </a:rPr>
              <a:t>。體育學導論。臺北市：品度。</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smtClean="0">
                <a:latin typeface="Times New Roman" panose="02020603050405020304" pitchFamily="18" charset="0"/>
                <a:cs typeface="Times New Roman" panose="02020603050405020304" pitchFamily="18" charset="0"/>
              </a:rPr>
              <a:t>許義雄 </a:t>
            </a:r>
            <a:r>
              <a:rPr lang="en-US" altLang="zh-TW" sz="2400" dirty="0" smtClean="0">
                <a:latin typeface="Times New Roman" panose="02020603050405020304" pitchFamily="18" charset="0"/>
                <a:cs typeface="Times New Roman" panose="02020603050405020304" pitchFamily="18" charset="0"/>
              </a:rPr>
              <a:t>(2017)</a:t>
            </a:r>
            <a:r>
              <a:rPr lang="zh-TW" altLang="en-US" sz="2400" dirty="0" smtClean="0">
                <a:latin typeface="Times New Roman" panose="02020603050405020304" pitchFamily="18" charset="0"/>
                <a:cs typeface="Times New Roman" panose="02020603050405020304" pitchFamily="18" charset="0"/>
              </a:rPr>
              <a:t>。現代體育學原理下冊。新北市：揚智文化。</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smtClean="0">
                <a:latin typeface="Times New Roman" panose="02020603050405020304" pitchFamily="18" charset="0"/>
                <a:cs typeface="Times New Roman" panose="02020603050405020304" pitchFamily="18" charset="0"/>
              </a:rPr>
              <a:t>張蓓貞 </a:t>
            </a:r>
            <a:r>
              <a:rPr lang="en-US" altLang="zh-TW" sz="2400" dirty="0">
                <a:latin typeface="Times New Roman" panose="02020603050405020304" pitchFamily="18" charset="0"/>
                <a:cs typeface="Times New Roman" panose="02020603050405020304" pitchFamily="18" charset="0"/>
              </a:rPr>
              <a:t>(</a:t>
            </a:r>
            <a:r>
              <a:rPr lang="en-US" altLang="zh-TW" sz="2400" dirty="0" smtClean="0">
                <a:latin typeface="Times New Roman" panose="02020603050405020304" pitchFamily="18" charset="0"/>
                <a:cs typeface="Times New Roman" panose="02020603050405020304" pitchFamily="18" charset="0"/>
              </a:rPr>
              <a:t>2011)</a:t>
            </a:r>
            <a:r>
              <a:rPr lang="zh-TW" altLang="en-US" sz="2400" dirty="0" smtClean="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健康促進理論與</a:t>
            </a:r>
            <a:r>
              <a:rPr lang="zh-TW" altLang="en-US" sz="2400" dirty="0" smtClean="0">
                <a:latin typeface="Times New Roman" panose="02020603050405020304" pitchFamily="18" charset="0"/>
                <a:cs typeface="Times New Roman" panose="02020603050405020304" pitchFamily="18" charset="0"/>
              </a:rPr>
              <a:t>實務。</a:t>
            </a:r>
            <a:r>
              <a:rPr lang="zh-TW" altLang="en-US" sz="2400" dirty="0">
                <a:latin typeface="Times New Roman" panose="02020603050405020304" pitchFamily="18" charset="0"/>
                <a:cs typeface="Times New Roman" panose="02020603050405020304" pitchFamily="18" charset="0"/>
              </a:rPr>
              <a:t>新北市</a:t>
            </a:r>
            <a:r>
              <a:rPr lang="zh-TW" altLang="en-US" sz="2400" dirty="0" smtClean="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新京</a:t>
            </a:r>
            <a:r>
              <a:rPr lang="zh-TW" altLang="en-US" sz="2400" dirty="0" smtClean="0">
                <a:latin typeface="Times New Roman" panose="02020603050405020304" pitchFamily="18" charset="0"/>
                <a:cs typeface="Times New Roman" panose="02020603050405020304" pitchFamily="18" charset="0"/>
              </a:rPr>
              <a:t>文。</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smtClean="0">
                <a:latin typeface="Times New Roman" panose="02020603050405020304" pitchFamily="18" charset="0"/>
                <a:cs typeface="Times New Roman" panose="02020603050405020304" pitchFamily="18" charset="0"/>
              </a:rPr>
              <a:t>王秀紅 </a:t>
            </a:r>
            <a:r>
              <a:rPr lang="en-US" altLang="zh-TW" sz="2400" dirty="0" smtClean="0">
                <a:latin typeface="Times New Roman" panose="02020603050405020304" pitchFamily="18" charset="0"/>
                <a:cs typeface="Times New Roman" panose="02020603050405020304" pitchFamily="18" charset="0"/>
              </a:rPr>
              <a:t>(2010)</a:t>
            </a:r>
            <a:r>
              <a:rPr lang="zh-TW" altLang="en-US" sz="2400" dirty="0" smtClean="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健康促進：理論與</a:t>
            </a:r>
            <a:r>
              <a:rPr lang="zh-TW" altLang="en-US" sz="2400" dirty="0" smtClean="0">
                <a:latin typeface="Times New Roman" panose="02020603050405020304" pitchFamily="18" charset="0"/>
                <a:cs typeface="Times New Roman" panose="02020603050405020304" pitchFamily="18" charset="0"/>
              </a:rPr>
              <a:t>實務。臺北：華杏。</a:t>
            </a:r>
            <a:endParaRPr lang="zh-TW" altLang="en-US" sz="2400" dirty="0"/>
          </a:p>
          <a:p>
            <a:pPr algn="just"/>
            <a:endParaRPr lang="en-US" altLang="zh-TW" sz="2400" dirty="0" smtClean="0"/>
          </a:p>
          <a:p>
            <a:pPr algn="just"/>
            <a:endParaRPr lang="en-US" altLang="zh-TW" sz="2400" dirty="0" smtClean="0"/>
          </a:p>
          <a:p>
            <a:pPr algn="just"/>
            <a:endParaRPr lang="en-US" altLang="zh-TW" sz="2400" dirty="0" smtClean="0"/>
          </a:p>
          <a:p>
            <a:pPr algn="just"/>
            <a:endParaRPr lang="zh-TW" altLang="en-US" sz="2400" dirty="0"/>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22</a:t>
            </a:fld>
            <a:endParaRPr lang="zh-TW" altLang="en-US"/>
          </a:p>
        </p:txBody>
      </p:sp>
    </p:spTree>
    <p:extLst>
      <p:ext uri="{BB962C8B-B14F-4D97-AF65-F5344CB8AC3E}">
        <p14:creationId xmlns:p14="http://schemas.microsoft.com/office/powerpoint/2010/main" val="19261587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name="Slide4">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生活</a:t>
            </a:r>
            <a:r>
              <a:rPr lang="zh-TW" altLang="en-US" dirty="0"/>
              <a:t>習慣疾病與運動</a:t>
            </a:r>
            <a:r>
              <a:rPr lang="zh-TW" altLang="en-US" dirty="0" smtClean="0"/>
              <a:t>效果</a:t>
            </a:r>
            <a:endParaRPr lang="zh-TW" altLang="en-US" dirty="0"/>
          </a:p>
        </p:txBody>
      </p:sp>
      <p:sp>
        <p:nvSpPr>
          <p:cNvPr id="3" name="內容版面配置區 2"/>
          <p:cNvSpPr txBox="1">
            <a:spLocks noGrp="1"/>
          </p:cNvSpPr>
          <p:nvPr>
            <p:ph idx="1"/>
          </p:nvPr>
        </p:nvSpPr>
        <p:spPr>
          <a:xfrm>
            <a:off x="457200" y="1600200"/>
            <a:ext cx="8229600" cy="4525959"/>
          </a:xfrm>
        </p:spPr>
        <p:txBody>
          <a:bodyPr/>
          <a:lstStyle/>
          <a:p>
            <a:pPr algn="just"/>
            <a:r>
              <a:rPr lang="zh-TW" altLang="en-US" sz="2400" dirty="0" smtClean="0">
                <a:latin typeface="Times New Roman" panose="02020603050405020304" pitchFamily="18" charset="0"/>
                <a:cs typeface="Times New Roman" panose="02020603050405020304" pitchFamily="18" charset="0"/>
              </a:rPr>
              <a:t>就疾病</a:t>
            </a:r>
            <a:r>
              <a:rPr lang="zh-TW" altLang="en-US" sz="2400" dirty="0">
                <a:latin typeface="Times New Roman" panose="02020603050405020304" pitchFamily="18" charset="0"/>
                <a:cs typeface="Times New Roman" panose="02020603050405020304" pitchFamily="18" charset="0"/>
              </a:rPr>
              <a:t>醫療的效果而言，從原先「不看人，只看病」的特定病因說</a:t>
            </a:r>
            <a:r>
              <a:rPr lang="zh-TW" altLang="en-US" sz="2400" dirty="0" smtClean="0">
                <a:latin typeface="Times New Roman" panose="02020603050405020304" pitchFamily="18" charset="0"/>
                <a:cs typeface="Times New Roman" panose="02020603050405020304" pitchFamily="18" charset="0"/>
              </a:rPr>
              <a:t>，到</a:t>
            </a:r>
            <a:r>
              <a:rPr lang="zh-TW" altLang="en-US" sz="2400" dirty="0">
                <a:latin typeface="Times New Roman" panose="02020603050405020304" pitchFamily="18" charset="0"/>
                <a:cs typeface="Times New Roman" panose="02020603050405020304" pitchFamily="18" charset="0"/>
              </a:rPr>
              <a:t>提倡「健康檢查」或「癌症篩選」，落實「早期發現，早期治療」的健康維護論，以及「預防勝於治療」或「從預防到健康促進」的健康訴求</a:t>
            </a:r>
            <a:r>
              <a:rPr lang="zh-TW" altLang="en-US" sz="2400" dirty="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a:latin typeface="Times New Roman" panose="02020603050405020304" pitchFamily="18" charset="0"/>
                <a:cs typeface="Times New Roman" panose="02020603050405020304" pitchFamily="18" charset="0"/>
              </a:rPr>
              <a:t>進一步說，運動有益健康，常為人所提及，大概都從疾病的預防效果，探討運動多面向的功能</a:t>
            </a:r>
            <a:r>
              <a:rPr lang="zh-TW" altLang="en-US" sz="2400" dirty="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a:latin typeface="Times New Roman" panose="02020603050405020304" pitchFamily="18" charset="0"/>
                <a:cs typeface="Times New Roman" panose="02020603050405020304" pitchFamily="18" charset="0"/>
              </a:rPr>
              <a:t>體適能的推動者，不論是健康體適能、一般運動體適能，或專項運動體適能，莫不以體適能足以影響身體機能的質量、運動能力的高低及作業效率的有無，為論述重點。</a:t>
            </a:r>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3</a:t>
            </a:fld>
            <a:endParaRPr lang="zh-TW" altLang="en-US"/>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一、生活</a:t>
            </a:r>
            <a:r>
              <a:rPr lang="zh-TW" altLang="en-US" dirty="0"/>
              <a:t>習慣病的概念</a:t>
            </a:r>
          </a:p>
        </p:txBody>
      </p:sp>
      <p:sp>
        <p:nvSpPr>
          <p:cNvPr id="3" name="內容版面配置區 2"/>
          <p:cNvSpPr txBox="1">
            <a:spLocks noGrp="1"/>
          </p:cNvSpPr>
          <p:nvPr>
            <p:ph idx="1"/>
          </p:nvPr>
        </p:nvSpPr>
        <p:spPr>
          <a:xfrm>
            <a:off x="457200" y="1600200"/>
            <a:ext cx="8229600" cy="4525959"/>
          </a:xfrm>
        </p:spPr>
        <p:txBody>
          <a:bodyPr/>
          <a:lstStyle/>
          <a:p>
            <a:pPr algn="just"/>
            <a:r>
              <a:rPr lang="en-US" altLang="zh-TW" sz="2800" b="1" dirty="0" smtClean="0">
                <a:solidFill>
                  <a:srgbClr val="FF0000"/>
                </a:solidFill>
                <a:latin typeface="Times New Roman" panose="02020603050405020304" pitchFamily="18" charset="0"/>
                <a:cs typeface="Times New Roman" panose="02020603050405020304" pitchFamily="18" charset="0"/>
              </a:rPr>
              <a:t>1.</a:t>
            </a:r>
            <a:r>
              <a:rPr lang="zh-TW" altLang="en-US" sz="2800" b="1" dirty="0">
                <a:solidFill>
                  <a:srgbClr val="FF0000"/>
                </a:solidFill>
                <a:latin typeface="Times New Roman" panose="02020603050405020304" pitchFamily="18" charset="0"/>
                <a:cs typeface="Times New Roman" panose="02020603050405020304" pitchFamily="18" charset="0"/>
              </a:rPr>
              <a:t> </a:t>
            </a:r>
            <a:r>
              <a:rPr lang="zh-TW" altLang="en-US" sz="2800" b="1" dirty="0" smtClean="0">
                <a:solidFill>
                  <a:srgbClr val="FF0000"/>
                </a:solidFill>
                <a:latin typeface="Times New Roman" panose="02020603050405020304" pitchFamily="18" charset="0"/>
                <a:cs typeface="Times New Roman" panose="02020603050405020304" pitchFamily="18" charset="0"/>
              </a:rPr>
              <a:t>生活</a:t>
            </a:r>
            <a:r>
              <a:rPr lang="zh-TW" altLang="en-US" sz="2800" b="1" dirty="0">
                <a:solidFill>
                  <a:srgbClr val="FF0000"/>
                </a:solidFill>
                <a:latin typeface="Times New Roman" panose="02020603050405020304" pitchFamily="18" charset="0"/>
                <a:cs typeface="Times New Roman" panose="02020603050405020304" pitchFamily="18" charset="0"/>
              </a:rPr>
              <a:t>習慣病的意涵</a:t>
            </a:r>
            <a:r>
              <a:rPr lang="zh-TW" altLang="en-US" sz="2800" b="1" dirty="0" smtClean="0">
                <a:solidFill>
                  <a:srgbClr val="FF0000"/>
                </a:solidFill>
                <a:latin typeface="Times New Roman" panose="02020603050405020304" pitchFamily="18" charset="0"/>
                <a:cs typeface="Times New Roman" panose="02020603050405020304" pitchFamily="18" charset="0"/>
              </a:rPr>
              <a:t>：</a:t>
            </a:r>
            <a:endParaRPr lang="en-US" altLang="zh-TW" sz="2800" b="1" dirty="0" smtClean="0">
              <a:solidFill>
                <a:srgbClr val="FF0000"/>
              </a:solidFill>
              <a:latin typeface="Times New Roman" panose="02020603050405020304" pitchFamily="18" charset="0"/>
              <a:cs typeface="Times New Roman" panose="02020603050405020304" pitchFamily="18" charset="0"/>
            </a:endParaRPr>
          </a:p>
          <a:p>
            <a:pPr algn="just"/>
            <a:r>
              <a:rPr lang="zh-TW" altLang="en-US" sz="2400" dirty="0">
                <a:latin typeface="Times New Roman" panose="02020603050405020304" pitchFamily="18" charset="0"/>
                <a:cs typeface="Times New Roman" panose="02020603050405020304" pitchFamily="18" charset="0"/>
              </a:rPr>
              <a:t>泛指因不良的生活習慣，所引起疾病的廣泛說法</a:t>
            </a:r>
            <a:r>
              <a:rPr lang="zh-TW" altLang="en-US" sz="2400" dirty="0" smtClean="0">
                <a:latin typeface="Times New Roman" panose="02020603050405020304" pitchFamily="18" charset="0"/>
                <a:cs typeface="Times New Roman" panose="02020603050405020304" pitchFamily="18" charset="0"/>
              </a:rPr>
              <a:t>，是</a:t>
            </a:r>
            <a:r>
              <a:rPr lang="zh-TW" altLang="en-US" sz="2400" dirty="0">
                <a:latin typeface="Times New Roman" panose="02020603050405020304" pitchFamily="18" charset="0"/>
                <a:cs typeface="Times New Roman" panose="02020603050405020304" pitchFamily="18" charset="0"/>
              </a:rPr>
              <a:t>社會建構的用語</a:t>
            </a:r>
            <a:r>
              <a:rPr lang="zh-TW" altLang="en-US" sz="2400" dirty="0" smtClean="0">
                <a:latin typeface="Times New Roman" panose="02020603050405020304" pitchFamily="18" charset="0"/>
                <a:cs typeface="Times New Roman" panose="02020603050405020304" pitchFamily="18" charset="0"/>
              </a:rPr>
              <a:t>。生活</a:t>
            </a:r>
            <a:r>
              <a:rPr lang="zh-TW" altLang="en-US" sz="2400" dirty="0">
                <a:latin typeface="Times New Roman" panose="02020603050405020304" pitchFamily="18" charset="0"/>
                <a:cs typeface="Times New Roman" panose="02020603050405020304" pitchFamily="18" charset="0"/>
              </a:rPr>
              <a:t>習慣病</a:t>
            </a:r>
            <a:r>
              <a:rPr lang="zh-TW" altLang="en-US" sz="2400" dirty="0" smtClean="0">
                <a:latin typeface="Times New Roman" panose="02020603050405020304" pitchFamily="18" charset="0"/>
                <a:cs typeface="Times New Roman" panose="02020603050405020304" pitchFamily="18" charset="0"/>
              </a:rPr>
              <a:t>，又可稱為</a:t>
            </a:r>
            <a:r>
              <a:rPr lang="zh-TW" altLang="en-US" sz="2400" dirty="0">
                <a:latin typeface="Times New Roman" panose="02020603050405020304" pitchFamily="18" charset="0"/>
                <a:cs typeface="Times New Roman" panose="02020603050405020304" pitchFamily="18" charset="0"/>
              </a:rPr>
              <a:t>慢性病、成人</a:t>
            </a:r>
            <a:r>
              <a:rPr lang="zh-TW" altLang="en-US" sz="2400" dirty="0" smtClean="0">
                <a:latin typeface="Times New Roman" panose="02020603050405020304" pitchFamily="18" charset="0"/>
                <a:cs typeface="Times New Roman" panose="02020603050405020304" pitchFamily="18" charset="0"/>
              </a:rPr>
              <a:t>病、富貴病或文明病。其中，又以惡性</a:t>
            </a:r>
            <a:r>
              <a:rPr lang="zh-TW" altLang="en-US" sz="2400" dirty="0">
                <a:latin typeface="Times New Roman" panose="02020603050405020304" pitchFamily="18" charset="0"/>
                <a:cs typeface="Times New Roman" panose="02020603050405020304" pitchFamily="18" charset="0"/>
              </a:rPr>
              <a:t>新生物（癌細胞），心臟病及腦中風</a:t>
            </a:r>
            <a:r>
              <a:rPr lang="zh-TW" altLang="en-US" sz="2400" dirty="0" smtClean="0">
                <a:latin typeface="Times New Roman" panose="02020603050405020304" pitchFamily="18" charset="0"/>
                <a:cs typeface="Times New Roman" panose="02020603050405020304" pitchFamily="18" charset="0"/>
              </a:rPr>
              <a:t>等為</a:t>
            </a:r>
            <a:r>
              <a:rPr lang="zh-TW" altLang="en-US" sz="2400" dirty="0">
                <a:latin typeface="Times New Roman" panose="02020603050405020304" pitchFamily="18" charset="0"/>
                <a:cs typeface="Times New Roman" panose="02020603050405020304" pitchFamily="18" charset="0"/>
              </a:rPr>
              <a:t>三大成人病</a:t>
            </a:r>
            <a:r>
              <a:rPr lang="zh-TW" altLang="en-US" sz="2400" dirty="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r>
              <a:rPr lang="en-US" altLang="zh-TW" sz="2800" b="1" dirty="0" smtClean="0">
                <a:solidFill>
                  <a:srgbClr val="FF0000"/>
                </a:solidFill>
                <a:latin typeface="Times New Roman" panose="02020603050405020304" pitchFamily="18" charset="0"/>
                <a:cs typeface="Times New Roman" panose="02020603050405020304" pitchFamily="18" charset="0"/>
              </a:rPr>
              <a:t>2.</a:t>
            </a:r>
            <a:r>
              <a:rPr lang="zh-TW" altLang="en-US" sz="2800" b="1" dirty="0" smtClean="0">
                <a:solidFill>
                  <a:srgbClr val="FF0000"/>
                </a:solidFill>
                <a:latin typeface="Times New Roman" panose="02020603050405020304" pitchFamily="18" charset="0"/>
                <a:cs typeface="Times New Roman" panose="02020603050405020304" pitchFamily="18" charset="0"/>
              </a:rPr>
              <a:t>生活</a:t>
            </a:r>
            <a:r>
              <a:rPr lang="zh-TW" altLang="en-US" sz="2800" b="1" dirty="0">
                <a:solidFill>
                  <a:srgbClr val="FF0000"/>
                </a:solidFill>
                <a:latin typeface="Times New Roman" panose="02020603050405020304" pitchFamily="18" charset="0"/>
                <a:cs typeface="Times New Roman" panose="02020603050405020304" pitchFamily="18" charset="0"/>
              </a:rPr>
              <a:t>習慣病的</a:t>
            </a:r>
            <a:r>
              <a:rPr lang="zh-TW" altLang="en-US" sz="2800" b="1" dirty="0" smtClean="0">
                <a:solidFill>
                  <a:srgbClr val="FF0000"/>
                </a:solidFill>
                <a:latin typeface="Times New Roman" panose="02020603050405020304" pitchFamily="18" charset="0"/>
                <a:cs typeface="Times New Roman" panose="02020603050405020304" pitchFamily="18" charset="0"/>
              </a:rPr>
              <a:t>類型：</a:t>
            </a:r>
            <a:endParaRPr lang="en-US" altLang="zh-TW" sz="2800" b="1" dirty="0" smtClean="0">
              <a:solidFill>
                <a:srgbClr val="FF0000"/>
              </a:solidFill>
              <a:latin typeface="Times New Roman" panose="02020603050405020304" pitchFamily="18" charset="0"/>
              <a:cs typeface="Times New Roman" panose="02020603050405020304" pitchFamily="18" charset="0"/>
            </a:endParaRPr>
          </a:p>
          <a:p>
            <a:pPr algn="just"/>
            <a:r>
              <a:rPr lang="zh-TW" altLang="en-US" sz="2400" dirty="0" smtClean="0">
                <a:latin typeface="Times New Roman" panose="02020603050405020304" pitchFamily="18" charset="0"/>
                <a:cs typeface="Times New Roman" panose="02020603050405020304" pitchFamily="18" charset="0"/>
              </a:rPr>
              <a:t>飲食</a:t>
            </a:r>
            <a:r>
              <a:rPr lang="zh-TW" altLang="en-US" sz="2400" dirty="0">
                <a:latin typeface="Times New Roman" panose="02020603050405020304" pitchFamily="18" charset="0"/>
                <a:cs typeface="Times New Roman" panose="02020603050405020304" pitchFamily="18" charset="0"/>
              </a:rPr>
              <a:t>習慣：糖尿病、肥胖症、高血脂症、高尿酸症、循環系統疾病、大腸癌、牙周病</a:t>
            </a:r>
            <a:r>
              <a:rPr lang="zh-TW" altLang="en-US" sz="2400" dirty="0" smtClean="0">
                <a:latin typeface="Times New Roman" panose="02020603050405020304" pitchFamily="18" charset="0"/>
                <a:cs typeface="Times New Roman" panose="02020603050405020304" pitchFamily="18" charset="0"/>
              </a:rPr>
              <a:t>等</a:t>
            </a:r>
            <a:r>
              <a:rPr lang="zh-TW" altLang="en-US" sz="2400" dirty="0">
                <a:latin typeface="Times New Roman" panose="02020603050405020304" pitchFamily="18" charset="0"/>
                <a:cs typeface="Times New Roman" panose="02020603050405020304" pitchFamily="18" charset="0"/>
              </a:rPr>
              <a:t>；</a:t>
            </a:r>
            <a:r>
              <a:rPr lang="zh-TW" altLang="en-US" sz="2400" dirty="0" smtClean="0">
                <a:latin typeface="Times New Roman" panose="02020603050405020304" pitchFamily="18" charset="0"/>
                <a:cs typeface="Times New Roman" panose="02020603050405020304" pitchFamily="18" charset="0"/>
              </a:rPr>
              <a:t>運動</a:t>
            </a:r>
            <a:r>
              <a:rPr lang="zh-TW" altLang="en-US" sz="2400" dirty="0">
                <a:latin typeface="Times New Roman" panose="02020603050405020304" pitchFamily="18" charset="0"/>
                <a:cs typeface="Times New Roman" panose="02020603050405020304" pitchFamily="18" charset="0"/>
              </a:rPr>
              <a:t>習慣：糖尿病、肥胖症、高血脂症、高血壓症</a:t>
            </a:r>
            <a:r>
              <a:rPr lang="zh-TW" altLang="en-US" sz="2400" dirty="0" smtClean="0">
                <a:latin typeface="Times New Roman" panose="02020603050405020304" pitchFamily="18" charset="0"/>
                <a:cs typeface="Times New Roman" panose="02020603050405020304" pitchFamily="18" charset="0"/>
              </a:rPr>
              <a:t>等；抽煙</a:t>
            </a:r>
            <a:r>
              <a:rPr lang="zh-TW" altLang="en-US" sz="2400" dirty="0">
                <a:latin typeface="Times New Roman" panose="02020603050405020304" pitchFamily="18" charset="0"/>
                <a:cs typeface="Times New Roman" panose="02020603050405020304" pitchFamily="18" charset="0"/>
              </a:rPr>
              <a:t>習慣：肺腺癌、循環系統疾病、慢性支氣管炎、肺氣腫、牙周病</a:t>
            </a:r>
            <a:r>
              <a:rPr lang="zh-TW" altLang="en-US" sz="2400" dirty="0" smtClean="0">
                <a:latin typeface="Times New Roman" panose="02020603050405020304" pitchFamily="18" charset="0"/>
                <a:cs typeface="Times New Roman" panose="02020603050405020304" pitchFamily="18" charset="0"/>
              </a:rPr>
              <a:t>等；喝酒</a:t>
            </a:r>
            <a:r>
              <a:rPr lang="zh-TW" altLang="en-US" sz="2400" dirty="0">
                <a:latin typeface="Times New Roman" panose="02020603050405020304" pitchFamily="18" charset="0"/>
                <a:cs typeface="Times New Roman" panose="02020603050405020304" pitchFamily="18" charset="0"/>
              </a:rPr>
              <a:t>習慣：酒精性肝病、肝纖維化、肝硬化、</a:t>
            </a:r>
            <a:r>
              <a:rPr lang="zh-TW" altLang="en-US" sz="2400" dirty="0" smtClean="0">
                <a:latin typeface="Times New Roman" panose="02020603050405020304" pitchFamily="18" charset="0"/>
                <a:cs typeface="Times New Roman" panose="02020603050405020304" pitchFamily="18" charset="0"/>
              </a:rPr>
              <a:t>肝癌等。當然，罹</a:t>
            </a:r>
            <a:r>
              <a:rPr lang="zh-TW" altLang="en-US" sz="2400" dirty="0">
                <a:latin typeface="Times New Roman" panose="02020603050405020304" pitchFamily="18" charset="0"/>
                <a:cs typeface="Times New Roman" panose="02020603050405020304" pitchFamily="18" charset="0"/>
              </a:rPr>
              <a:t>患疾病及其療癒過程，常與遺傳、環境</a:t>
            </a:r>
            <a:r>
              <a:rPr lang="zh-TW" altLang="en-US" sz="2400" dirty="0" smtClean="0">
                <a:latin typeface="Times New Roman" panose="02020603050405020304" pitchFamily="18" charset="0"/>
                <a:cs typeface="Times New Roman" panose="02020603050405020304" pitchFamily="18" charset="0"/>
              </a:rPr>
              <a:t>有關</a:t>
            </a:r>
            <a:r>
              <a:rPr lang="zh-TW" altLang="en-US" sz="2400" dirty="0">
                <a:latin typeface="Times New Roman" panose="02020603050405020304" pitchFamily="18" charset="0"/>
                <a:cs typeface="Times New Roman" panose="02020603050405020304" pitchFamily="18" charset="0"/>
              </a:rPr>
              <a:t>。</a:t>
            </a:r>
            <a:endParaRPr lang="en-US" altLang="zh-TW" sz="2400" dirty="0">
              <a:latin typeface="Times New Roman" panose="02020603050405020304" pitchFamily="18" charset="0"/>
              <a:cs typeface="Times New Roman" panose="02020603050405020304" pitchFamily="18" charset="0"/>
            </a:endParaRPr>
          </a:p>
          <a:p>
            <a:pPr algn="just"/>
            <a:endParaRPr lang="en-US" altLang="zh-TW" sz="2400" dirty="0" smtClean="0">
              <a:latin typeface="Times New Roman" panose="02020603050405020304" pitchFamily="18" charset="0"/>
              <a:cs typeface="Times New Roman" panose="02020603050405020304" pitchFamily="18" charset="0"/>
            </a:endParaRPr>
          </a:p>
          <a:p>
            <a:pPr algn="just"/>
            <a:endParaRPr lang="en-US" altLang="zh-TW" sz="2400" dirty="0">
              <a:latin typeface="Times New Roman" panose="02020603050405020304" pitchFamily="18" charset="0"/>
              <a:cs typeface="Times New Roman" panose="02020603050405020304" pitchFamily="18" charset="0"/>
            </a:endParaRPr>
          </a:p>
          <a:p>
            <a:pPr algn="just"/>
            <a:endParaRPr lang="en-US" altLang="zh-TW" sz="2400" dirty="0" smtClean="0">
              <a:latin typeface="Times New Roman" panose="02020603050405020304" pitchFamily="18" charset="0"/>
              <a:cs typeface="Times New Roman" panose="02020603050405020304" pitchFamily="18" charset="0"/>
            </a:endParaRPr>
          </a:p>
          <a:p>
            <a:pPr algn="just"/>
            <a:endParaRPr lang="en-US" altLang="zh-TW" sz="2400" dirty="0" smtClean="0">
              <a:latin typeface="Times New Roman" panose="02020603050405020304" pitchFamily="18" charset="0"/>
              <a:cs typeface="Times New Roman" panose="02020603050405020304" pitchFamily="18" charset="0"/>
            </a:endParaRPr>
          </a:p>
          <a:p>
            <a:pPr algn="just"/>
            <a:endParaRPr lang="en-US" altLang="zh-TW" sz="2400" dirty="0" smtClean="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4</a:t>
            </a:fld>
            <a:endParaRPr lang="zh-TW" altLang="en-US"/>
          </a:p>
        </p:txBody>
      </p:sp>
    </p:spTree>
    <p:extLst>
      <p:ext uri="{BB962C8B-B14F-4D97-AF65-F5344CB8AC3E}">
        <p14:creationId xmlns:p14="http://schemas.microsoft.com/office/powerpoint/2010/main" val="20917909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一、生活</a:t>
            </a:r>
            <a:r>
              <a:rPr lang="zh-TW" altLang="en-US" dirty="0"/>
              <a:t>習慣病的概念</a:t>
            </a:r>
          </a:p>
        </p:txBody>
      </p:sp>
      <p:sp>
        <p:nvSpPr>
          <p:cNvPr id="3" name="內容版面配置區 2"/>
          <p:cNvSpPr txBox="1">
            <a:spLocks noGrp="1"/>
          </p:cNvSpPr>
          <p:nvPr>
            <p:ph idx="1"/>
          </p:nvPr>
        </p:nvSpPr>
        <p:spPr>
          <a:xfrm>
            <a:off x="457200" y="1600200"/>
            <a:ext cx="8229600" cy="4525959"/>
          </a:xfrm>
        </p:spPr>
        <p:txBody>
          <a:bodyPr/>
          <a:lstStyle/>
          <a:p>
            <a:pPr algn="just"/>
            <a:r>
              <a:rPr lang="en-US" altLang="zh-TW" sz="2800" b="1" dirty="0">
                <a:solidFill>
                  <a:srgbClr val="FF0000"/>
                </a:solidFill>
                <a:latin typeface="Times New Roman" panose="02020603050405020304" pitchFamily="18" charset="0"/>
                <a:cs typeface="Times New Roman" panose="02020603050405020304" pitchFamily="18" charset="0"/>
              </a:rPr>
              <a:t>3</a:t>
            </a:r>
            <a:r>
              <a:rPr lang="en-US" altLang="zh-TW" sz="2800" b="1" dirty="0" smtClean="0">
                <a:solidFill>
                  <a:srgbClr val="FF0000"/>
                </a:solidFill>
                <a:latin typeface="Times New Roman" panose="02020603050405020304" pitchFamily="18" charset="0"/>
                <a:cs typeface="Times New Roman" panose="02020603050405020304" pitchFamily="18" charset="0"/>
              </a:rPr>
              <a:t>.</a:t>
            </a:r>
            <a:r>
              <a:rPr lang="zh-TW" altLang="en-US" sz="2800" b="1" dirty="0" smtClean="0">
                <a:solidFill>
                  <a:srgbClr val="FF0000"/>
                </a:solidFill>
                <a:latin typeface="Times New Roman" panose="02020603050405020304" pitchFamily="18" charset="0"/>
                <a:cs typeface="Times New Roman" panose="02020603050405020304" pitchFamily="18" charset="0"/>
              </a:rPr>
              <a:t>健康</a:t>
            </a:r>
            <a:r>
              <a:rPr lang="zh-TW" altLang="en-US" sz="2800" b="1" dirty="0">
                <a:solidFill>
                  <a:srgbClr val="FF0000"/>
                </a:solidFill>
                <a:latin typeface="Times New Roman" panose="02020603050405020304" pitchFamily="18" charset="0"/>
                <a:cs typeface="Times New Roman" panose="02020603050405020304" pitchFamily="18" charset="0"/>
              </a:rPr>
              <a:t>的生活習慣：</a:t>
            </a:r>
            <a:endParaRPr lang="en-US" altLang="zh-TW" sz="2800" b="1" dirty="0" smtClean="0">
              <a:solidFill>
                <a:srgbClr val="FF0000"/>
              </a:solidFill>
              <a:latin typeface="Times New Roman" panose="02020603050405020304" pitchFamily="18" charset="0"/>
              <a:cs typeface="Times New Roman" panose="02020603050405020304" pitchFamily="18" charset="0"/>
            </a:endParaRPr>
          </a:p>
          <a:p>
            <a:pPr algn="just"/>
            <a:r>
              <a:rPr lang="en-US" altLang="zh-TW" sz="2400" dirty="0">
                <a:latin typeface="Times New Roman" panose="02020603050405020304" pitchFamily="18" charset="0"/>
                <a:cs typeface="Times New Roman" panose="02020603050405020304" pitchFamily="18" charset="0"/>
              </a:rPr>
              <a:t>1965</a:t>
            </a:r>
            <a:r>
              <a:rPr lang="zh-TW" altLang="en-US" sz="2400" dirty="0">
                <a:latin typeface="Times New Roman" panose="02020603050405020304" pitchFamily="18" charset="0"/>
                <a:cs typeface="Times New Roman" panose="02020603050405020304" pitchFamily="18" charset="0"/>
              </a:rPr>
              <a:t>年，布雷司洛 </a:t>
            </a:r>
            <a:r>
              <a:rPr lang="en-US" altLang="zh-TW" sz="2400" dirty="0">
                <a:latin typeface="Times New Roman" panose="02020603050405020304" pitchFamily="18" charset="0"/>
                <a:cs typeface="Times New Roman" panose="02020603050405020304" pitchFamily="18" charset="0"/>
              </a:rPr>
              <a:t>(L. Breslow) </a:t>
            </a:r>
            <a:r>
              <a:rPr lang="zh-TW" altLang="en-US" sz="2400" dirty="0">
                <a:latin typeface="Times New Roman" panose="02020603050405020304" pitchFamily="18" charset="0"/>
                <a:cs typeface="Times New Roman" panose="02020603050405020304" pitchFamily="18" charset="0"/>
              </a:rPr>
              <a:t>即曾以美國加州阿拉美達郡的</a:t>
            </a:r>
            <a:r>
              <a:rPr lang="en-US" altLang="zh-TW" sz="2400" dirty="0">
                <a:latin typeface="Times New Roman" panose="02020603050405020304" pitchFamily="18" charset="0"/>
                <a:cs typeface="Times New Roman" panose="02020603050405020304" pitchFamily="18" charset="0"/>
              </a:rPr>
              <a:t>7000</a:t>
            </a:r>
            <a:r>
              <a:rPr lang="zh-TW" altLang="en-US" sz="2400" dirty="0">
                <a:latin typeface="Times New Roman" panose="02020603050405020304" pitchFamily="18" charset="0"/>
                <a:cs typeface="Times New Roman" panose="02020603050405020304" pitchFamily="18" charset="0"/>
              </a:rPr>
              <a:t>名居民為對象，</a:t>
            </a:r>
            <a:r>
              <a:rPr lang="zh-TW" altLang="en-US" sz="2400" dirty="0" smtClean="0">
                <a:latin typeface="Times New Roman" panose="02020603050405020304" pitchFamily="18" charset="0"/>
                <a:cs typeface="Times New Roman" panose="02020603050405020304" pitchFamily="18" charset="0"/>
              </a:rPr>
              <a:t>就</a:t>
            </a:r>
            <a:r>
              <a:rPr lang="ja-JP" altLang="en-US" sz="2400" dirty="0" smtClean="0">
                <a:latin typeface="Times New Roman" panose="02020603050405020304" pitchFamily="18" charset="0"/>
                <a:cs typeface="Times New Roman" panose="02020603050405020304" pitchFamily="18" charset="0"/>
              </a:rPr>
              <a:t>①</a:t>
            </a:r>
            <a:r>
              <a:rPr lang="en-US" altLang="zh-TW" sz="2400" dirty="0" smtClean="0">
                <a:latin typeface="Times New Roman" panose="02020603050405020304" pitchFamily="18" charset="0"/>
                <a:cs typeface="Times New Roman" panose="02020603050405020304" pitchFamily="18" charset="0"/>
              </a:rPr>
              <a:t>7-8</a:t>
            </a:r>
            <a:r>
              <a:rPr lang="zh-TW" altLang="en-US" sz="2400" dirty="0">
                <a:latin typeface="Times New Roman" panose="02020603050405020304" pitchFamily="18" charset="0"/>
                <a:cs typeface="Times New Roman" panose="02020603050405020304" pitchFamily="18" charset="0"/>
              </a:rPr>
              <a:t>小時睡眠</a:t>
            </a:r>
            <a:r>
              <a:rPr lang="zh-TW" altLang="en-US" sz="2400" dirty="0" smtClean="0">
                <a:latin typeface="Times New Roman" panose="02020603050405020304" pitchFamily="18" charset="0"/>
                <a:cs typeface="Times New Roman" panose="02020603050405020304" pitchFamily="18" charset="0"/>
              </a:rPr>
              <a:t>；</a:t>
            </a:r>
            <a:r>
              <a:rPr lang="ja-JP" altLang="en-US" sz="2400" dirty="0">
                <a:latin typeface="Times New Roman" panose="02020603050405020304" pitchFamily="18" charset="0"/>
                <a:cs typeface="Times New Roman" panose="02020603050405020304" pitchFamily="18" charset="0"/>
              </a:rPr>
              <a:t>②</a:t>
            </a:r>
            <a:r>
              <a:rPr lang="zh-TW" altLang="en-US" sz="2400" dirty="0" smtClean="0">
                <a:latin typeface="Times New Roman" panose="02020603050405020304" pitchFamily="18" charset="0"/>
                <a:cs typeface="Times New Roman" panose="02020603050405020304" pitchFamily="18" charset="0"/>
              </a:rPr>
              <a:t>吃</a:t>
            </a:r>
            <a:r>
              <a:rPr lang="zh-TW" altLang="en-US" sz="2400" dirty="0">
                <a:latin typeface="Times New Roman" panose="02020603050405020304" pitchFamily="18" charset="0"/>
                <a:cs typeface="Times New Roman" panose="02020603050405020304" pitchFamily="18" charset="0"/>
              </a:rPr>
              <a:t>早餐</a:t>
            </a:r>
            <a:r>
              <a:rPr lang="zh-TW" altLang="en-US" sz="2400" dirty="0" smtClean="0">
                <a:latin typeface="Times New Roman" panose="02020603050405020304" pitchFamily="18" charset="0"/>
                <a:cs typeface="Times New Roman" panose="02020603050405020304" pitchFamily="18" charset="0"/>
              </a:rPr>
              <a:t>；</a:t>
            </a:r>
            <a:r>
              <a:rPr lang="ja-JP" altLang="en-US" sz="2400" dirty="0">
                <a:latin typeface="Times New Roman" panose="02020603050405020304" pitchFamily="18" charset="0"/>
                <a:cs typeface="Times New Roman" panose="02020603050405020304" pitchFamily="18" charset="0"/>
              </a:rPr>
              <a:t>③</a:t>
            </a:r>
            <a:r>
              <a:rPr lang="zh-TW" altLang="en-US" sz="2400" dirty="0" smtClean="0">
                <a:latin typeface="Times New Roman" panose="02020603050405020304" pitchFamily="18" charset="0"/>
                <a:cs typeface="Times New Roman" panose="02020603050405020304" pitchFamily="18" charset="0"/>
              </a:rPr>
              <a:t>不</a:t>
            </a:r>
            <a:r>
              <a:rPr lang="zh-TW" altLang="en-US" sz="2400" dirty="0">
                <a:latin typeface="Times New Roman" panose="02020603050405020304" pitchFamily="18" charset="0"/>
                <a:cs typeface="Times New Roman" panose="02020603050405020304" pitchFamily="18" charset="0"/>
              </a:rPr>
              <a:t>吃零食</a:t>
            </a:r>
            <a:r>
              <a:rPr lang="zh-TW" altLang="en-US" sz="2400" dirty="0" smtClean="0">
                <a:latin typeface="Times New Roman" panose="02020603050405020304" pitchFamily="18" charset="0"/>
                <a:cs typeface="Times New Roman" panose="02020603050405020304" pitchFamily="18" charset="0"/>
              </a:rPr>
              <a:t>；</a:t>
            </a:r>
            <a:r>
              <a:rPr lang="ja-JP" altLang="en-US" sz="2400" dirty="0">
                <a:latin typeface="Times New Roman" panose="02020603050405020304" pitchFamily="18" charset="0"/>
                <a:cs typeface="Times New Roman" panose="02020603050405020304" pitchFamily="18" charset="0"/>
              </a:rPr>
              <a:t>④</a:t>
            </a:r>
            <a:r>
              <a:rPr lang="zh-TW" altLang="en-US" sz="2400" dirty="0" smtClean="0">
                <a:latin typeface="Times New Roman" panose="02020603050405020304" pitchFamily="18" charset="0"/>
                <a:cs typeface="Times New Roman" panose="02020603050405020304" pitchFamily="18" charset="0"/>
              </a:rPr>
              <a:t>不</a:t>
            </a:r>
            <a:r>
              <a:rPr lang="zh-TW" altLang="en-US" sz="2400" dirty="0">
                <a:latin typeface="Times New Roman" panose="02020603050405020304" pitchFamily="18" charset="0"/>
                <a:cs typeface="Times New Roman" panose="02020603050405020304" pitchFamily="18" charset="0"/>
              </a:rPr>
              <a:t>抽煙</a:t>
            </a:r>
            <a:r>
              <a:rPr lang="zh-TW" altLang="en-US" sz="2400" dirty="0" smtClean="0">
                <a:latin typeface="Times New Roman" panose="02020603050405020304" pitchFamily="18" charset="0"/>
                <a:cs typeface="Times New Roman" panose="02020603050405020304" pitchFamily="18" charset="0"/>
              </a:rPr>
              <a:t>；</a:t>
            </a:r>
            <a:r>
              <a:rPr lang="ja-JP" altLang="en-US" sz="2400" dirty="0">
                <a:latin typeface="Times New Roman" panose="02020603050405020304" pitchFamily="18" charset="0"/>
                <a:cs typeface="Times New Roman" panose="02020603050405020304" pitchFamily="18" charset="0"/>
              </a:rPr>
              <a:t>⑤</a:t>
            </a:r>
            <a:r>
              <a:rPr lang="zh-TW" altLang="en-US" sz="2400" dirty="0" smtClean="0">
                <a:latin typeface="Times New Roman" panose="02020603050405020304" pitchFamily="18" charset="0"/>
                <a:cs typeface="Times New Roman" panose="02020603050405020304" pitchFamily="18" charset="0"/>
              </a:rPr>
              <a:t>禁酒</a:t>
            </a:r>
            <a:r>
              <a:rPr lang="zh-TW" altLang="en-US" sz="2400" dirty="0">
                <a:latin typeface="Times New Roman" panose="02020603050405020304" pitchFamily="18" charset="0"/>
                <a:cs typeface="Times New Roman" panose="02020603050405020304" pitchFamily="18" charset="0"/>
              </a:rPr>
              <a:t>或適度酒量</a:t>
            </a:r>
            <a:r>
              <a:rPr lang="zh-TW" altLang="en-US" sz="2400" dirty="0" smtClean="0">
                <a:latin typeface="Times New Roman" panose="02020603050405020304" pitchFamily="18" charset="0"/>
                <a:cs typeface="Times New Roman" panose="02020603050405020304" pitchFamily="18" charset="0"/>
              </a:rPr>
              <a:t>；</a:t>
            </a:r>
            <a:r>
              <a:rPr lang="ja-JP" altLang="en-US" sz="2400" dirty="0" smtClean="0">
                <a:latin typeface="Times New Roman" panose="02020603050405020304" pitchFamily="18" charset="0"/>
                <a:cs typeface="Times New Roman" panose="02020603050405020304" pitchFamily="18" charset="0"/>
              </a:rPr>
              <a:t>⑥</a:t>
            </a:r>
            <a:r>
              <a:rPr lang="zh-TW" altLang="en-US" sz="2400" dirty="0" smtClean="0">
                <a:latin typeface="Times New Roman" panose="02020603050405020304" pitchFamily="18" charset="0"/>
                <a:cs typeface="Times New Roman" panose="02020603050405020304" pitchFamily="18" charset="0"/>
              </a:rPr>
              <a:t>適度</a:t>
            </a:r>
            <a:r>
              <a:rPr lang="zh-TW" altLang="en-US" sz="2400" dirty="0">
                <a:latin typeface="Times New Roman" panose="02020603050405020304" pitchFamily="18" charset="0"/>
                <a:cs typeface="Times New Roman" panose="02020603050405020304" pitchFamily="18" charset="0"/>
              </a:rPr>
              <a:t>體重</a:t>
            </a:r>
            <a:r>
              <a:rPr lang="zh-TW" altLang="en-US" sz="2400" dirty="0" smtClean="0">
                <a:latin typeface="Times New Roman" panose="02020603050405020304" pitchFamily="18" charset="0"/>
                <a:cs typeface="Times New Roman" panose="02020603050405020304" pitchFamily="18" charset="0"/>
              </a:rPr>
              <a:t>；</a:t>
            </a:r>
            <a:r>
              <a:rPr lang="ja-JP" altLang="en-US" sz="2400" dirty="0">
                <a:latin typeface="Times New Roman" panose="02020603050405020304" pitchFamily="18" charset="0"/>
                <a:cs typeface="Times New Roman" panose="02020603050405020304" pitchFamily="18" charset="0"/>
              </a:rPr>
              <a:t>⑦</a:t>
            </a:r>
            <a:r>
              <a:rPr lang="zh-TW" altLang="en-US" sz="2400" dirty="0" smtClean="0">
                <a:latin typeface="Times New Roman" panose="02020603050405020304" pitchFamily="18" charset="0"/>
                <a:cs typeface="Times New Roman" panose="02020603050405020304" pitchFamily="18" charset="0"/>
              </a:rPr>
              <a:t>規律</a:t>
            </a:r>
            <a:r>
              <a:rPr lang="zh-TW" altLang="en-US" sz="2400" dirty="0">
                <a:latin typeface="Times New Roman" panose="02020603050405020304" pitchFamily="18" charset="0"/>
                <a:cs typeface="Times New Roman" panose="02020603050405020304" pitchFamily="18" charset="0"/>
              </a:rPr>
              <a:t>運動等七個健康習慣，進行調查，且先後</a:t>
            </a:r>
            <a:r>
              <a:rPr lang="zh-TW" altLang="en-US" sz="2400" dirty="0" smtClean="0">
                <a:latin typeface="Times New Roman" panose="02020603050405020304" pitchFamily="18" charset="0"/>
                <a:cs typeface="Times New Roman" panose="02020603050405020304" pitchFamily="18" charset="0"/>
              </a:rPr>
              <a:t>追蹤</a:t>
            </a:r>
            <a:r>
              <a:rPr lang="en-US" altLang="zh-TW" sz="2400" dirty="0" smtClean="0">
                <a:latin typeface="Times New Roman" panose="02020603050405020304" pitchFamily="18" charset="0"/>
                <a:cs typeface="Times New Roman" panose="02020603050405020304" pitchFamily="18" charset="0"/>
              </a:rPr>
              <a:t>9</a:t>
            </a:r>
            <a:r>
              <a:rPr lang="zh-TW" altLang="en-US" sz="2400" dirty="0">
                <a:latin typeface="Times New Roman" panose="02020603050405020304" pitchFamily="18" charset="0"/>
                <a:cs typeface="Times New Roman" panose="02020603050405020304" pitchFamily="18" charset="0"/>
              </a:rPr>
              <a:t>年</a:t>
            </a:r>
            <a:r>
              <a:rPr lang="zh-TW" altLang="en-US" sz="2400" dirty="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smtClean="0">
                <a:latin typeface="Times New Roman" panose="02020603050405020304" pitchFamily="18" charset="0"/>
                <a:cs typeface="Times New Roman" panose="02020603050405020304" pitchFamily="18" charset="0"/>
              </a:rPr>
              <a:t>結果</a:t>
            </a:r>
            <a:r>
              <a:rPr lang="zh-TW" altLang="en-US" sz="2400" dirty="0">
                <a:latin typeface="Times New Roman" panose="02020603050405020304" pitchFamily="18" charset="0"/>
                <a:cs typeface="Times New Roman" panose="02020603050405020304" pitchFamily="18" charset="0"/>
              </a:rPr>
              <a:t>發現，履行健康習慣者的死亡率，明顯較低。從此以後，這七個面向，即成為衡量健康生活的指標，也被稱為健康的生活習慣。</a:t>
            </a:r>
            <a:endParaRPr lang="en-US" altLang="zh-TW" sz="2400" dirty="0" smtClean="0">
              <a:latin typeface="Times New Roman" panose="02020603050405020304" pitchFamily="18" charset="0"/>
              <a:cs typeface="Times New Roman" panose="02020603050405020304" pitchFamily="18" charset="0"/>
            </a:endParaRPr>
          </a:p>
          <a:p>
            <a:pPr algn="just"/>
            <a:endParaRPr lang="en-US" altLang="zh-TW" sz="2400" dirty="0">
              <a:latin typeface="Times New Roman" panose="02020603050405020304" pitchFamily="18" charset="0"/>
              <a:cs typeface="Times New Roman" panose="02020603050405020304" pitchFamily="18" charset="0"/>
            </a:endParaRPr>
          </a:p>
          <a:p>
            <a:pPr algn="just"/>
            <a:endParaRPr lang="en-US" altLang="zh-TW" sz="2400" dirty="0" smtClean="0">
              <a:latin typeface="Times New Roman" panose="02020603050405020304" pitchFamily="18" charset="0"/>
              <a:cs typeface="Times New Roman" panose="02020603050405020304" pitchFamily="18" charset="0"/>
            </a:endParaRPr>
          </a:p>
          <a:p>
            <a:pPr algn="just"/>
            <a:endParaRPr lang="en-US" altLang="zh-TW" sz="2400" dirty="0" smtClean="0">
              <a:latin typeface="Times New Roman" panose="02020603050405020304" pitchFamily="18" charset="0"/>
              <a:cs typeface="Times New Roman" panose="02020603050405020304" pitchFamily="18" charset="0"/>
            </a:endParaRPr>
          </a:p>
          <a:p>
            <a:pPr algn="just"/>
            <a:endParaRPr lang="en-US" altLang="zh-TW" sz="2400" dirty="0" smtClean="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5</a:t>
            </a:fld>
            <a:endParaRPr lang="zh-TW" altLang="en-US"/>
          </a:p>
        </p:txBody>
      </p:sp>
    </p:spTree>
    <p:extLst>
      <p:ext uri="{BB962C8B-B14F-4D97-AF65-F5344CB8AC3E}">
        <p14:creationId xmlns:p14="http://schemas.microsoft.com/office/powerpoint/2010/main" val="24647171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二、規律</a:t>
            </a:r>
            <a:r>
              <a:rPr lang="zh-TW" altLang="en-US" dirty="0"/>
              <a:t>運動是良藥</a:t>
            </a:r>
          </a:p>
        </p:txBody>
      </p:sp>
      <p:sp>
        <p:nvSpPr>
          <p:cNvPr id="3" name="內容版面配置區 2"/>
          <p:cNvSpPr txBox="1">
            <a:spLocks noGrp="1"/>
          </p:cNvSpPr>
          <p:nvPr>
            <p:ph idx="1"/>
          </p:nvPr>
        </p:nvSpPr>
        <p:spPr>
          <a:xfrm>
            <a:off x="457200" y="1600200"/>
            <a:ext cx="8229600" cy="4525959"/>
          </a:xfrm>
        </p:spPr>
        <p:txBody>
          <a:bodyPr/>
          <a:lstStyle/>
          <a:p>
            <a:pPr algn="just"/>
            <a:r>
              <a:rPr lang="en-US" altLang="zh-TW" sz="2800" b="1" dirty="0" smtClean="0">
                <a:solidFill>
                  <a:srgbClr val="FF0000"/>
                </a:solidFill>
                <a:latin typeface="Times New Roman" panose="02020603050405020304" pitchFamily="18" charset="0"/>
                <a:cs typeface="Times New Roman" panose="02020603050405020304" pitchFamily="18" charset="0"/>
              </a:rPr>
              <a:t>1.</a:t>
            </a:r>
            <a:r>
              <a:rPr lang="zh-TW" altLang="en-US" sz="2800" b="1" dirty="0">
                <a:solidFill>
                  <a:srgbClr val="FF0000"/>
                </a:solidFill>
                <a:latin typeface="Times New Roman" panose="02020603050405020304" pitchFamily="18" charset="0"/>
                <a:cs typeface="Times New Roman" panose="02020603050405020304" pitchFamily="18" charset="0"/>
              </a:rPr>
              <a:t> </a:t>
            </a:r>
            <a:r>
              <a:rPr lang="zh-TW" altLang="en-US" sz="2800" b="1" dirty="0" smtClean="0">
                <a:solidFill>
                  <a:srgbClr val="FF0000"/>
                </a:solidFill>
                <a:latin typeface="Times New Roman" panose="02020603050405020304" pitchFamily="18" charset="0"/>
                <a:cs typeface="Times New Roman" panose="02020603050405020304" pitchFamily="18" charset="0"/>
              </a:rPr>
              <a:t>運動</a:t>
            </a:r>
            <a:r>
              <a:rPr lang="zh-TW" altLang="en-US" sz="2800" b="1" dirty="0">
                <a:solidFill>
                  <a:srgbClr val="FF0000"/>
                </a:solidFill>
                <a:latin typeface="Times New Roman" panose="02020603050405020304" pitchFamily="18" charset="0"/>
                <a:cs typeface="Times New Roman" panose="02020603050405020304" pitchFamily="18" charset="0"/>
              </a:rPr>
              <a:t>的自覺效果：</a:t>
            </a:r>
            <a:endParaRPr lang="en-US" altLang="zh-TW" sz="2800" b="1" dirty="0" smtClean="0">
              <a:solidFill>
                <a:srgbClr val="FF0000"/>
              </a:solidFill>
              <a:latin typeface="Times New Roman" panose="02020603050405020304" pitchFamily="18" charset="0"/>
              <a:cs typeface="Times New Roman" panose="02020603050405020304" pitchFamily="18" charset="0"/>
            </a:endParaRPr>
          </a:p>
          <a:p>
            <a:pPr algn="just"/>
            <a:r>
              <a:rPr lang="zh-TW" altLang="en-US" sz="2400" dirty="0">
                <a:latin typeface="Times New Roman" panose="02020603050405020304" pitchFamily="18" charset="0"/>
                <a:cs typeface="Times New Roman" panose="02020603050405020304" pitchFamily="18" charset="0"/>
              </a:rPr>
              <a:t>在日常生活中，實際從事運動時，卻常有類似的自覺</a:t>
            </a:r>
            <a:r>
              <a:rPr lang="zh-TW" altLang="en-US" sz="2400" dirty="0" smtClean="0">
                <a:latin typeface="Times New Roman" panose="02020603050405020304" pitchFamily="18" charset="0"/>
                <a:cs typeface="Times New Roman" panose="02020603050405020304" pitchFamily="18" charset="0"/>
              </a:rPr>
              <a:t>效果</a:t>
            </a:r>
            <a:r>
              <a:rPr lang="zh-TW" altLang="en-US" sz="2400" dirty="0">
                <a:latin typeface="Times New Roman" panose="02020603050405020304" pitchFamily="18" charset="0"/>
                <a:cs typeface="Times New Roman" panose="02020603050405020304" pitchFamily="18" charset="0"/>
              </a:rPr>
              <a:t>。</a:t>
            </a:r>
            <a:r>
              <a:rPr lang="zh-TW" altLang="en-US" sz="2400" dirty="0" smtClean="0">
                <a:latin typeface="Times New Roman" panose="02020603050405020304" pitchFamily="18" charset="0"/>
                <a:cs typeface="Times New Roman" panose="02020603050405020304" pitchFamily="18" charset="0"/>
              </a:rPr>
              <a:t>例如：心</a:t>
            </a:r>
            <a:r>
              <a:rPr lang="zh-TW" altLang="en-US" sz="2400" dirty="0">
                <a:latin typeface="Times New Roman" panose="02020603050405020304" pitchFamily="18" charset="0"/>
                <a:cs typeface="Times New Roman" panose="02020603050405020304" pitchFamily="18" charset="0"/>
              </a:rPr>
              <a:t>身愉快、精力充沛、胃口變好、動作輕快、睡眠改善、食欲增加、體重減少、較少感冒、便秘舒緩</a:t>
            </a:r>
            <a:r>
              <a:rPr lang="zh-TW" altLang="en-US" sz="2400" dirty="0" smtClean="0">
                <a:latin typeface="Times New Roman" panose="02020603050405020304" pitchFamily="18" charset="0"/>
                <a:cs typeface="Times New Roman" panose="02020603050405020304" pitchFamily="18" charset="0"/>
              </a:rPr>
              <a:t>等。這些</a:t>
            </a:r>
            <a:r>
              <a:rPr lang="zh-TW" altLang="en-US" sz="2400" dirty="0">
                <a:latin typeface="Times New Roman" panose="02020603050405020304" pitchFamily="18" charset="0"/>
                <a:cs typeface="Times New Roman" panose="02020603050405020304" pitchFamily="18" charset="0"/>
              </a:rPr>
              <a:t>運動效果，一如疾病時的良藥，雖無法由客觀數據證明，卻常在日常生活習慣中湧現，應是身體健康的自覺感受</a:t>
            </a:r>
            <a:r>
              <a:rPr lang="zh-TW" altLang="en-US" sz="2400" dirty="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r>
              <a:rPr lang="en-US" altLang="zh-TW" sz="2800" b="1" dirty="0" smtClean="0">
                <a:solidFill>
                  <a:srgbClr val="FF0000"/>
                </a:solidFill>
                <a:latin typeface="Times New Roman" panose="02020603050405020304" pitchFamily="18" charset="0"/>
                <a:cs typeface="Times New Roman" panose="02020603050405020304" pitchFamily="18" charset="0"/>
              </a:rPr>
              <a:t>2.</a:t>
            </a:r>
            <a:r>
              <a:rPr lang="zh-TW" altLang="en-US" sz="2800" b="1" dirty="0" smtClean="0">
                <a:solidFill>
                  <a:srgbClr val="FF0000"/>
                </a:solidFill>
                <a:latin typeface="Times New Roman" panose="02020603050405020304" pitchFamily="18" charset="0"/>
                <a:cs typeface="Times New Roman" panose="02020603050405020304" pitchFamily="18" charset="0"/>
              </a:rPr>
              <a:t>運動</a:t>
            </a:r>
            <a:r>
              <a:rPr lang="zh-TW" altLang="en-US" sz="2800" b="1" dirty="0">
                <a:solidFill>
                  <a:srgbClr val="FF0000"/>
                </a:solidFill>
                <a:latin typeface="Times New Roman" panose="02020603050405020304" pitchFamily="18" charset="0"/>
                <a:cs typeface="Times New Roman" panose="02020603050405020304" pitchFamily="18" charset="0"/>
              </a:rPr>
              <a:t>的生理</a:t>
            </a:r>
            <a:r>
              <a:rPr lang="zh-TW" altLang="en-US" sz="2800" b="1" dirty="0" smtClean="0">
                <a:solidFill>
                  <a:srgbClr val="FF0000"/>
                </a:solidFill>
                <a:latin typeface="Times New Roman" panose="02020603050405020304" pitchFamily="18" charset="0"/>
                <a:cs typeface="Times New Roman" panose="02020603050405020304" pitchFamily="18" charset="0"/>
              </a:rPr>
              <a:t>效果</a:t>
            </a:r>
            <a:r>
              <a:rPr lang="zh-TW" altLang="en-US" sz="2800" dirty="0" smtClean="0">
                <a:solidFill>
                  <a:srgbClr val="FF0000"/>
                </a:solidFill>
                <a:latin typeface="Times New Roman" panose="02020603050405020304" pitchFamily="18" charset="0"/>
                <a:cs typeface="Times New Roman" panose="02020603050405020304" pitchFamily="18" charset="0"/>
              </a:rPr>
              <a:t>：</a:t>
            </a:r>
            <a:endParaRPr lang="en-US" altLang="zh-TW" sz="2800" dirty="0" smtClean="0">
              <a:solidFill>
                <a:srgbClr val="FF0000"/>
              </a:solidFill>
              <a:latin typeface="Times New Roman" panose="02020603050405020304" pitchFamily="18" charset="0"/>
              <a:cs typeface="Times New Roman" panose="02020603050405020304" pitchFamily="18" charset="0"/>
            </a:endParaRPr>
          </a:p>
          <a:p>
            <a:pPr algn="just"/>
            <a:r>
              <a:rPr lang="zh-TW" altLang="en-US" sz="2400" dirty="0">
                <a:latin typeface="Times New Roman" panose="02020603050405020304" pitchFamily="18" charset="0"/>
                <a:cs typeface="Times New Roman" panose="02020603050405020304" pitchFamily="18" charset="0"/>
              </a:rPr>
              <a:t>運動的生理效果，主要來自運動時，對身體的生理作用，促使器官或組織的變化，機能效益的提升，增加身體的適應，以及延緩老化速度與防止疾病的侵襲，進而達到壽命的延長。</a:t>
            </a:r>
            <a:endParaRPr lang="en-US" altLang="zh-TW" sz="2400" dirty="0">
              <a:latin typeface="Times New Roman" panose="02020603050405020304" pitchFamily="18" charset="0"/>
              <a:cs typeface="Times New Roman" panose="02020603050405020304" pitchFamily="18" charset="0"/>
            </a:endParaRPr>
          </a:p>
          <a:p>
            <a:pPr algn="just"/>
            <a:endParaRPr lang="en-US" altLang="zh-TW" sz="2400" dirty="0" smtClean="0">
              <a:latin typeface="Times New Roman" panose="02020603050405020304" pitchFamily="18" charset="0"/>
              <a:cs typeface="Times New Roman" panose="02020603050405020304" pitchFamily="18" charset="0"/>
            </a:endParaRPr>
          </a:p>
          <a:p>
            <a:pPr algn="just"/>
            <a:endParaRPr lang="en-US" altLang="zh-TW" sz="2400" dirty="0" smtClean="0">
              <a:latin typeface="Times New Roman" panose="02020603050405020304" pitchFamily="18" charset="0"/>
              <a:cs typeface="Times New Roman" panose="02020603050405020304" pitchFamily="18" charset="0"/>
            </a:endParaRPr>
          </a:p>
          <a:p>
            <a:pPr algn="just"/>
            <a:endParaRPr lang="en-US" altLang="zh-TW" sz="2400" dirty="0" smtClean="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6</a:t>
            </a:fld>
            <a:endParaRPr lang="zh-TW" altLang="en-US"/>
          </a:p>
        </p:txBody>
      </p:sp>
    </p:spTree>
    <p:extLst>
      <p:ext uri="{BB962C8B-B14F-4D97-AF65-F5344CB8AC3E}">
        <p14:creationId xmlns:p14="http://schemas.microsoft.com/office/powerpoint/2010/main" val="13227757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二、規律</a:t>
            </a:r>
            <a:r>
              <a:rPr lang="zh-TW" altLang="en-US" dirty="0"/>
              <a:t>運動是良藥</a:t>
            </a:r>
          </a:p>
        </p:txBody>
      </p:sp>
      <p:sp>
        <p:nvSpPr>
          <p:cNvPr id="3" name="內容版面配置區 2"/>
          <p:cNvSpPr txBox="1">
            <a:spLocks noGrp="1"/>
          </p:cNvSpPr>
          <p:nvPr>
            <p:ph idx="1"/>
          </p:nvPr>
        </p:nvSpPr>
        <p:spPr>
          <a:xfrm>
            <a:off x="457200" y="1600200"/>
            <a:ext cx="8229600" cy="4525959"/>
          </a:xfrm>
        </p:spPr>
        <p:txBody>
          <a:bodyPr/>
          <a:lstStyle/>
          <a:p>
            <a:pPr algn="just"/>
            <a:r>
              <a:rPr lang="en-US" altLang="zh-TW" sz="2800" b="1" dirty="0" smtClean="0">
                <a:solidFill>
                  <a:srgbClr val="FF0000"/>
                </a:solidFill>
                <a:latin typeface="Times New Roman" panose="02020603050405020304" pitchFamily="18" charset="0"/>
                <a:cs typeface="Times New Roman" panose="02020603050405020304" pitchFamily="18" charset="0"/>
              </a:rPr>
              <a:t>2.</a:t>
            </a:r>
            <a:r>
              <a:rPr lang="zh-TW" altLang="en-US" sz="2800" b="1" dirty="0" smtClean="0">
                <a:solidFill>
                  <a:srgbClr val="FF0000"/>
                </a:solidFill>
                <a:latin typeface="Times New Roman" panose="02020603050405020304" pitchFamily="18" charset="0"/>
                <a:cs typeface="Times New Roman" panose="02020603050405020304" pitchFamily="18" charset="0"/>
              </a:rPr>
              <a:t>運動</a:t>
            </a:r>
            <a:r>
              <a:rPr lang="zh-TW" altLang="en-US" sz="2800" b="1" dirty="0">
                <a:solidFill>
                  <a:srgbClr val="FF0000"/>
                </a:solidFill>
                <a:latin typeface="Times New Roman" panose="02020603050405020304" pitchFamily="18" charset="0"/>
                <a:cs typeface="Times New Roman" panose="02020603050405020304" pitchFamily="18" charset="0"/>
              </a:rPr>
              <a:t>的生理</a:t>
            </a:r>
            <a:r>
              <a:rPr lang="zh-TW" altLang="en-US" sz="2800" b="1" dirty="0" smtClean="0">
                <a:solidFill>
                  <a:srgbClr val="FF0000"/>
                </a:solidFill>
                <a:latin typeface="Times New Roman" panose="02020603050405020304" pitchFamily="18" charset="0"/>
                <a:cs typeface="Times New Roman" panose="02020603050405020304" pitchFamily="18" charset="0"/>
              </a:rPr>
              <a:t>效果</a:t>
            </a:r>
            <a:r>
              <a:rPr lang="zh-TW" altLang="en-US" sz="2800" dirty="0" smtClean="0">
                <a:solidFill>
                  <a:srgbClr val="FF0000"/>
                </a:solidFill>
                <a:latin typeface="Times New Roman" panose="02020603050405020304" pitchFamily="18" charset="0"/>
                <a:cs typeface="Times New Roman" panose="02020603050405020304" pitchFamily="18" charset="0"/>
              </a:rPr>
              <a:t>：</a:t>
            </a:r>
            <a:endParaRPr lang="en-US" altLang="zh-TW" sz="2800" dirty="0" smtClean="0">
              <a:solidFill>
                <a:srgbClr val="FF0000"/>
              </a:solidFill>
              <a:latin typeface="Times New Roman" panose="02020603050405020304" pitchFamily="18" charset="0"/>
              <a:cs typeface="Times New Roman" panose="02020603050405020304" pitchFamily="18" charset="0"/>
            </a:endParaRPr>
          </a:p>
          <a:p>
            <a:pPr algn="just"/>
            <a:r>
              <a:rPr lang="zh-TW" altLang="en-US" sz="2400" dirty="0" smtClean="0">
                <a:latin typeface="Times New Roman" panose="02020603050405020304" pitchFamily="18" charset="0"/>
                <a:cs typeface="Times New Roman" panose="02020603050405020304" pitchFamily="18" charset="0"/>
              </a:rPr>
              <a:t>具體效果有：提升</a:t>
            </a:r>
            <a:r>
              <a:rPr lang="zh-TW" altLang="en-US" sz="2400" dirty="0">
                <a:latin typeface="Times New Roman" panose="02020603050405020304" pitchFamily="18" charset="0"/>
                <a:cs typeface="Times New Roman" panose="02020603050405020304" pitchFamily="18" charset="0"/>
              </a:rPr>
              <a:t>心肺</a:t>
            </a:r>
            <a:r>
              <a:rPr lang="zh-TW" altLang="en-US" sz="2400" dirty="0" smtClean="0">
                <a:latin typeface="Times New Roman" panose="02020603050405020304" pitchFamily="18" charset="0"/>
                <a:cs typeface="Times New Roman" panose="02020603050405020304" pitchFamily="18" charset="0"/>
              </a:rPr>
              <a:t>機能、血管</a:t>
            </a:r>
            <a:r>
              <a:rPr lang="zh-TW" altLang="en-US" sz="2400" dirty="0">
                <a:latin typeface="Times New Roman" panose="02020603050405020304" pitchFamily="18" charset="0"/>
                <a:cs typeface="Times New Roman" panose="02020603050405020304" pitchFamily="18" charset="0"/>
              </a:rPr>
              <a:t>與血壓的正常化</a:t>
            </a:r>
            <a:r>
              <a:rPr lang="zh-TW" altLang="en-US" sz="2400" dirty="0" smtClean="0">
                <a:latin typeface="Times New Roman" panose="02020603050405020304" pitchFamily="18" charset="0"/>
                <a:cs typeface="Times New Roman" panose="02020603050405020304" pitchFamily="18" charset="0"/>
              </a:rPr>
              <a:t>、改善</a:t>
            </a:r>
            <a:r>
              <a:rPr lang="zh-TW" altLang="en-US" sz="2400" dirty="0">
                <a:latin typeface="Times New Roman" panose="02020603050405020304" pitchFamily="18" charset="0"/>
                <a:cs typeface="Times New Roman" panose="02020603050405020304" pitchFamily="18" charset="0"/>
              </a:rPr>
              <a:t>肥胖與老化</a:t>
            </a:r>
            <a:r>
              <a:rPr lang="zh-TW" altLang="en-US" sz="2400" dirty="0" smtClean="0">
                <a:latin typeface="Times New Roman" panose="02020603050405020304" pitchFamily="18" charset="0"/>
                <a:cs typeface="Times New Roman" panose="02020603050405020304" pitchFamily="18" charset="0"/>
              </a:rPr>
              <a:t>、強化骨質。</a:t>
            </a:r>
            <a:endParaRPr lang="en-US" altLang="zh-TW" sz="2400" dirty="0" smtClean="0">
              <a:latin typeface="Times New Roman" panose="02020603050405020304" pitchFamily="18" charset="0"/>
              <a:cs typeface="Times New Roman" panose="02020603050405020304" pitchFamily="18" charset="0"/>
            </a:endParaRPr>
          </a:p>
          <a:p>
            <a:pPr algn="just"/>
            <a:r>
              <a:rPr lang="en-US" altLang="zh-TW" sz="2800" b="1" dirty="0" smtClean="0">
                <a:solidFill>
                  <a:srgbClr val="FF0000"/>
                </a:solidFill>
                <a:latin typeface="Times New Roman" panose="02020603050405020304" pitchFamily="18" charset="0"/>
                <a:cs typeface="Times New Roman" panose="02020603050405020304" pitchFamily="18" charset="0"/>
              </a:rPr>
              <a:t>3.</a:t>
            </a:r>
            <a:r>
              <a:rPr lang="zh-TW" altLang="en-US" sz="2800" b="1" dirty="0" smtClean="0">
                <a:solidFill>
                  <a:srgbClr val="FF0000"/>
                </a:solidFill>
                <a:latin typeface="Times New Roman" panose="02020603050405020304" pitchFamily="18" charset="0"/>
                <a:cs typeface="Times New Roman" panose="02020603050405020304" pitchFamily="18" charset="0"/>
              </a:rPr>
              <a:t> 運動</a:t>
            </a:r>
            <a:r>
              <a:rPr lang="zh-TW" altLang="en-US" sz="2800" b="1" dirty="0">
                <a:solidFill>
                  <a:srgbClr val="FF0000"/>
                </a:solidFill>
                <a:latin typeface="Times New Roman" panose="02020603050405020304" pitchFamily="18" charset="0"/>
                <a:cs typeface="Times New Roman" panose="02020603050405020304" pitchFamily="18" charset="0"/>
              </a:rPr>
              <a:t>的心理效果</a:t>
            </a:r>
            <a:endParaRPr lang="en-US" altLang="zh-TW" sz="2800" b="1" dirty="0" smtClean="0">
              <a:solidFill>
                <a:srgbClr val="FF0000"/>
              </a:solidFill>
              <a:latin typeface="Times New Roman" panose="02020603050405020304" pitchFamily="18" charset="0"/>
              <a:cs typeface="Times New Roman" panose="02020603050405020304" pitchFamily="18" charset="0"/>
            </a:endParaRPr>
          </a:p>
          <a:p>
            <a:pPr algn="just"/>
            <a:r>
              <a:rPr lang="zh-TW" altLang="en-US" sz="2400" dirty="0">
                <a:latin typeface="Times New Roman" panose="02020603050405020304" pitchFamily="18" charset="0"/>
                <a:cs typeface="Times New Roman" panose="02020603050405020304" pitchFamily="18" charset="0"/>
              </a:rPr>
              <a:t>在運動經驗裡，常會感受到運動時的樂趣</a:t>
            </a:r>
            <a:r>
              <a:rPr lang="zh-TW" altLang="en-US" sz="2400" dirty="0" smtClean="0">
                <a:latin typeface="Times New Roman" panose="02020603050405020304" pitchFamily="18" charset="0"/>
                <a:cs typeface="Times New Roman" panose="02020603050405020304" pitchFamily="18" charset="0"/>
              </a:rPr>
              <a:t>橫生，</a:t>
            </a:r>
            <a:r>
              <a:rPr lang="zh-TW" altLang="en-US" sz="2400" dirty="0">
                <a:latin typeface="Times New Roman" panose="02020603050405020304" pitchFamily="18" charset="0"/>
                <a:cs typeface="Times New Roman" panose="02020603050405020304" pitchFamily="18" charset="0"/>
              </a:rPr>
              <a:t>甚至在汗流浹背、聲嘶力竭的捉對廝殺後，無比的愉悅爽快，渾身的滿足感，這些都可說是運動的心理效果</a:t>
            </a:r>
            <a:r>
              <a:rPr lang="zh-TW" altLang="en-US" sz="2400" dirty="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a:latin typeface="Times New Roman" panose="02020603050405020304" pitchFamily="18" charset="0"/>
                <a:cs typeface="Times New Roman" panose="02020603050405020304" pitchFamily="18" charset="0"/>
              </a:rPr>
              <a:t>文明社會中，</a:t>
            </a:r>
            <a:r>
              <a:rPr lang="zh-TW" altLang="en-US" sz="2400" dirty="0" smtClean="0">
                <a:latin typeface="Times New Roman" panose="02020603050405020304" pitchFamily="18" charset="0"/>
                <a:cs typeface="Times New Roman" panose="02020603050405020304" pitchFamily="18" charset="0"/>
              </a:rPr>
              <a:t>因競爭</a:t>
            </a:r>
            <a:r>
              <a:rPr lang="zh-TW" altLang="en-US" sz="2400" dirty="0">
                <a:latin typeface="Times New Roman" panose="02020603050405020304" pitchFamily="18" charset="0"/>
                <a:cs typeface="Times New Roman" panose="02020603050405020304" pitchFamily="18" charset="0"/>
              </a:rPr>
              <a:t>激烈，工作壓力備增，情緒不得抒解，導致精神焦慮、煩躁及</a:t>
            </a:r>
            <a:r>
              <a:rPr lang="zh-TW" altLang="en-US" sz="2400" dirty="0" smtClean="0">
                <a:latin typeface="Times New Roman" panose="02020603050405020304" pitchFamily="18" charset="0"/>
                <a:cs typeface="Times New Roman" panose="02020603050405020304" pitchFamily="18" charset="0"/>
              </a:rPr>
              <a:t>憂鬱。</a:t>
            </a:r>
            <a:r>
              <a:rPr lang="zh-TW" altLang="en-US" sz="2400" dirty="0">
                <a:latin typeface="Times New Roman" panose="02020603050405020304" pitchFamily="18" charset="0"/>
                <a:cs typeface="Times New Roman" panose="02020603050405020304" pitchFamily="18" charset="0"/>
              </a:rPr>
              <a:t>一般認為，規律運動，有助於情緒的調整，精神的穩定及憂鬱的排除，認為運動是憂鬱症的良藥，甚至運動比藥物更</a:t>
            </a:r>
            <a:r>
              <a:rPr lang="zh-TW" altLang="en-US" sz="2400" dirty="0" smtClean="0">
                <a:latin typeface="Times New Roman" panose="02020603050405020304" pitchFamily="18" charset="0"/>
                <a:cs typeface="Times New Roman" panose="02020603050405020304" pitchFamily="18" charset="0"/>
              </a:rPr>
              <a:t>有效。</a:t>
            </a:r>
            <a:endParaRPr lang="en-US" altLang="zh-TW" sz="2400" dirty="0" smtClean="0">
              <a:latin typeface="Times New Roman" panose="02020603050405020304" pitchFamily="18" charset="0"/>
              <a:cs typeface="Times New Roman" panose="02020603050405020304" pitchFamily="18" charset="0"/>
            </a:endParaRPr>
          </a:p>
          <a:p>
            <a:pPr algn="just"/>
            <a:endParaRPr lang="en-US" altLang="zh-TW" sz="2400" dirty="0" smtClean="0">
              <a:latin typeface="Times New Roman" panose="02020603050405020304" pitchFamily="18" charset="0"/>
              <a:cs typeface="Times New Roman" panose="02020603050405020304" pitchFamily="18" charset="0"/>
            </a:endParaRPr>
          </a:p>
          <a:p>
            <a:pPr algn="just"/>
            <a:endParaRPr lang="en-US" altLang="zh-TW" sz="2400" dirty="0" smtClean="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7</a:t>
            </a:fld>
            <a:endParaRPr lang="zh-TW" altLang="en-US"/>
          </a:p>
        </p:txBody>
      </p:sp>
    </p:spTree>
    <p:extLst>
      <p:ext uri="{BB962C8B-B14F-4D97-AF65-F5344CB8AC3E}">
        <p14:creationId xmlns:p14="http://schemas.microsoft.com/office/powerpoint/2010/main" val="32939252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二、規律</a:t>
            </a:r>
            <a:r>
              <a:rPr lang="zh-TW" altLang="en-US" dirty="0"/>
              <a:t>運動是良藥</a:t>
            </a:r>
          </a:p>
        </p:txBody>
      </p:sp>
      <p:sp>
        <p:nvSpPr>
          <p:cNvPr id="3" name="內容版面配置區 2"/>
          <p:cNvSpPr txBox="1">
            <a:spLocks noGrp="1"/>
          </p:cNvSpPr>
          <p:nvPr>
            <p:ph idx="1"/>
          </p:nvPr>
        </p:nvSpPr>
        <p:spPr>
          <a:xfrm>
            <a:off x="457200" y="1600200"/>
            <a:ext cx="8229600" cy="4525959"/>
          </a:xfrm>
        </p:spPr>
        <p:txBody>
          <a:bodyPr/>
          <a:lstStyle/>
          <a:p>
            <a:pPr algn="just"/>
            <a:r>
              <a:rPr lang="en-US" altLang="zh-TW" sz="2800" b="1" dirty="0">
                <a:solidFill>
                  <a:srgbClr val="FF0000"/>
                </a:solidFill>
                <a:latin typeface="Times New Roman" panose="02020603050405020304" pitchFamily="18" charset="0"/>
                <a:cs typeface="Times New Roman" panose="02020603050405020304" pitchFamily="18" charset="0"/>
              </a:rPr>
              <a:t>4</a:t>
            </a:r>
            <a:r>
              <a:rPr lang="en-US" altLang="zh-TW" sz="2800" b="1" dirty="0" smtClean="0">
                <a:solidFill>
                  <a:srgbClr val="FF0000"/>
                </a:solidFill>
                <a:latin typeface="Times New Roman" panose="02020603050405020304" pitchFamily="18" charset="0"/>
                <a:cs typeface="Times New Roman" panose="02020603050405020304" pitchFamily="18" charset="0"/>
              </a:rPr>
              <a:t>.</a:t>
            </a:r>
            <a:r>
              <a:rPr lang="zh-TW" altLang="en-US" sz="2800" b="1" dirty="0">
                <a:solidFill>
                  <a:srgbClr val="FF0000"/>
                </a:solidFill>
                <a:latin typeface="Times New Roman" panose="02020603050405020304" pitchFamily="18" charset="0"/>
                <a:cs typeface="Times New Roman" panose="02020603050405020304" pitchFamily="18" charset="0"/>
              </a:rPr>
              <a:t> </a:t>
            </a:r>
            <a:r>
              <a:rPr lang="zh-TW" altLang="en-US" sz="2800" b="1" dirty="0" smtClean="0">
                <a:solidFill>
                  <a:srgbClr val="FF0000"/>
                </a:solidFill>
                <a:latin typeface="Times New Roman" panose="02020603050405020304" pitchFamily="18" charset="0"/>
                <a:cs typeface="Times New Roman" panose="02020603050405020304" pitchFamily="18" charset="0"/>
              </a:rPr>
              <a:t>運動</a:t>
            </a:r>
            <a:r>
              <a:rPr lang="zh-TW" altLang="en-US" sz="2800" b="1" dirty="0">
                <a:solidFill>
                  <a:srgbClr val="FF0000"/>
                </a:solidFill>
                <a:latin typeface="Times New Roman" panose="02020603050405020304" pitchFamily="18" charset="0"/>
                <a:cs typeface="Times New Roman" panose="02020603050405020304" pitchFamily="18" charset="0"/>
              </a:rPr>
              <a:t>的社會效果</a:t>
            </a:r>
            <a:endParaRPr lang="en-US" altLang="zh-TW" sz="2800" b="1" dirty="0" smtClean="0">
              <a:solidFill>
                <a:srgbClr val="FF0000"/>
              </a:solidFill>
              <a:latin typeface="Times New Roman" panose="02020603050405020304" pitchFamily="18" charset="0"/>
              <a:cs typeface="Times New Roman" panose="02020603050405020304" pitchFamily="18" charset="0"/>
            </a:endParaRPr>
          </a:p>
          <a:p>
            <a:pPr algn="just"/>
            <a:r>
              <a:rPr lang="zh-TW" altLang="en-US" sz="2400" dirty="0">
                <a:latin typeface="Times New Roman" panose="02020603050405020304" pitchFamily="18" charset="0"/>
                <a:cs typeface="Times New Roman" panose="02020603050405020304" pitchFamily="18" charset="0"/>
              </a:rPr>
              <a:t>運動</a:t>
            </a:r>
            <a:r>
              <a:rPr lang="zh-TW" altLang="en-US" sz="2400" dirty="0" smtClean="0">
                <a:latin typeface="Times New Roman" panose="02020603050405020304" pitchFamily="18" charset="0"/>
                <a:cs typeface="Times New Roman" panose="02020603050405020304" pitchFamily="18" charset="0"/>
              </a:rPr>
              <a:t>除個人</a:t>
            </a:r>
            <a:r>
              <a:rPr lang="zh-TW" altLang="en-US" sz="2400" dirty="0">
                <a:latin typeface="Times New Roman" panose="02020603050405020304" pitchFamily="18" charset="0"/>
                <a:cs typeface="Times New Roman" panose="02020603050405020304" pitchFamily="18" charset="0"/>
              </a:rPr>
              <a:t>項目外，大部分都與人共享運動的樂趣。不論個人與個人、個人與團體或團體與團體，只要有他人存在，運動的效果，都可說是運動的社會效果</a:t>
            </a:r>
            <a:r>
              <a:rPr lang="zh-TW" altLang="en-US" sz="2400" dirty="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a:latin typeface="Times New Roman" panose="02020603050405020304" pitchFamily="18" charset="0"/>
                <a:cs typeface="Times New Roman" panose="02020603050405020304" pitchFamily="18" charset="0"/>
              </a:rPr>
              <a:t>其實，不論比賽與否，不計廝殺多慘烈，賽事結束後，無論勝敗如何，「君子無所爭。必也射乎！揖讓而升，下而飲。其爭也君子。」畢竟是千古顛撲不破的道理</a:t>
            </a:r>
            <a:r>
              <a:rPr lang="zh-TW" altLang="en-US" sz="2400" dirty="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smtClean="0">
                <a:latin typeface="Times New Roman" panose="02020603050405020304" pitchFamily="18" charset="0"/>
                <a:cs typeface="Times New Roman" panose="02020603050405020304" pitchFamily="18" charset="0"/>
              </a:rPr>
              <a:t>具體的「運動的社會效果」有：是</a:t>
            </a:r>
            <a:r>
              <a:rPr lang="zh-TW" altLang="en-US" sz="2400" dirty="0">
                <a:latin typeface="Times New Roman" panose="02020603050405020304" pitchFamily="18" charset="0"/>
                <a:cs typeface="Times New Roman" panose="02020603050405020304" pitchFamily="18" charset="0"/>
              </a:rPr>
              <a:t>生活教育的重要</a:t>
            </a:r>
            <a:r>
              <a:rPr lang="zh-TW" altLang="en-US" sz="2400" dirty="0" smtClean="0">
                <a:latin typeface="Times New Roman" panose="02020603050405020304" pitchFamily="18" charset="0"/>
                <a:cs typeface="Times New Roman" panose="02020603050405020304" pitchFamily="18" charset="0"/>
              </a:rPr>
              <a:t>舞台、社區</a:t>
            </a:r>
            <a:r>
              <a:rPr lang="zh-TW" altLang="en-US" sz="2400" dirty="0">
                <a:latin typeface="Times New Roman" panose="02020603050405020304" pitchFamily="18" charset="0"/>
                <a:cs typeface="Times New Roman" panose="02020603050405020304" pitchFamily="18" charset="0"/>
              </a:rPr>
              <a:t>營造的</a:t>
            </a:r>
            <a:r>
              <a:rPr lang="zh-TW" altLang="en-US" sz="2400" dirty="0" smtClean="0">
                <a:latin typeface="Times New Roman" panose="02020603050405020304" pitchFamily="18" charset="0"/>
                <a:cs typeface="Times New Roman" panose="02020603050405020304" pitchFamily="18" charset="0"/>
              </a:rPr>
              <a:t>動力、有</a:t>
            </a:r>
            <a:r>
              <a:rPr lang="zh-TW" altLang="en-US" sz="2400" dirty="0">
                <a:latin typeface="Times New Roman" panose="02020603050405020304" pitchFamily="18" charset="0"/>
                <a:cs typeface="Times New Roman" panose="02020603050405020304" pitchFamily="18" charset="0"/>
              </a:rPr>
              <a:t>助經濟</a:t>
            </a:r>
            <a:r>
              <a:rPr lang="zh-TW" altLang="en-US" sz="2400" dirty="0" smtClean="0">
                <a:latin typeface="Times New Roman" panose="02020603050405020304" pitchFamily="18" charset="0"/>
                <a:cs typeface="Times New Roman" panose="02020603050405020304" pitchFamily="18" charset="0"/>
              </a:rPr>
              <a:t>發展、增進</a:t>
            </a:r>
            <a:r>
              <a:rPr lang="zh-TW" altLang="en-US" sz="2400" dirty="0">
                <a:latin typeface="Times New Roman" panose="02020603050405020304" pitchFamily="18" charset="0"/>
                <a:cs typeface="Times New Roman" panose="02020603050405020304" pitchFamily="18" charset="0"/>
              </a:rPr>
              <a:t>國際友好</a:t>
            </a:r>
            <a:r>
              <a:rPr lang="zh-TW" altLang="en-US" sz="2400" dirty="0" smtClean="0">
                <a:latin typeface="Times New Roman" panose="02020603050405020304" pitchFamily="18" charset="0"/>
                <a:cs typeface="Times New Roman" panose="02020603050405020304" pitchFamily="18" charset="0"/>
              </a:rPr>
              <a:t>關係。</a:t>
            </a:r>
            <a:endParaRPr lang="en-US" altLang="zh-TW" sz="2400" dirty="0" smtClean="0">
              <a:latin typeface="Times New Roman" panose="02020603050405020304" pitchFamily="18" charset="0"/>
              <a:cs typeface="Times New Roman" panose="02020603050405020304" pitchFamily="18" charset="0"/>
            </a:endParaRPr>
          </a:p>
          <a:p>
            <a:pPr algn="just"/>
            <a:endParaRPr lang="en-US" altLang="zh-TW" sz="2400" dirty="0" smtClean="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8</a:t>
            </a:fld>
            <a:endParaRPr lang="zh-TW" altLang="en-US"/>
          </a:p>
        </p:txBody>
      </p:sp>
    </p:spTree>
    <p:extLst>
      <p:ext uri="{BB962C8B-B14F-4D97-AF65-F5344CB8AC3E}">
        <p14:creationId xmlns:p14="http://schemas.microsoft.com/office/powerpoint/2010/main" val="12356366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a:t>三</a:t>
            </a:r>
            <a:r>
              <a:rPr lang="zh-TW" altLang="en-US" dirty="0" smtClean="0"/>
              <a:t>、規律</a:t>
            </a:r>
            <a:r>
              <a:rPr lang="zh-TW" altLang="en-US" dirty="0"/>
              <a:t>運動從日常生活做起</a:t>
            </a:r>
          </a:p>
        </p:txBody>
      </p:sp>
      <p:sp>
        <p:nvSpPr>
          <p:cNvPr id="3" name="內容版面配置區 2"/>
          <p:cNvSpPr txBox="1">
            <a:spLocks noGrp="1"/>
          </p:cNvSpPr>
          <p:nvPr>
            <p:ph idx="1"/>
          </p:nvPr>
        </p:nvSpPr>
        <p:spPr>
          <a:xfrm>
            <a:off x="457200" y="1600200"/>
            <a:ext cx="8229600" cy="4525959"/>
          </a:xfrm>
        </p:spPr>
        <p:txBody>
          <a:bodyPr/>
          <a:lstStyle/>
          <a:p>
            <a:pPr algn="just"/>
            <a:r>
              <a:rPr lang="zh-TW" altLang="en-US" sz="2400" dirty="0">
                <a:latin typeface="Times New Roman" panose="02020603050405020304" pitchFamily="18" charset="0"/>
                <a:cs typeface="Times New Roman" panose="02020603050405020304" pitchFamily="18" charset="0"/>
              </a:rPr>
              <a:t>身體運動不只是本能，更賴後天學習，尤須建立習慣</a:t>
            </a:r>
            <a:r>
              <a:rPr lang="zh-TW" altLang="en-US" sz="2400" dirty="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smtClean="0">
                <a:latin typeface="Times New Roman" panose="02020603050405020304" pitchFamily="18" charset="0"/>
                <a:cs typeface="Times New Roman" panose="02020603050405020304" pitchFamily="18" charset="0"/>
              </a:rPr>
              <a:t>根據臺灣衛生</a:t>
            </a:r>
            <a:r>
              <a:rPr lang="zh-TW" altLang="en-US" sz="2400" dirty="0">
                <a:latin typeface="Times New Roman" panose="02020603050405020304" pitchFamily="18" charset="0"/>
                <a:cs typeface="Times New Roman" panose="02020603050405020304" pitchFamily="18" charset="0"/>
              </a:rPr>
              <a:t>福利部國民健康署的資料，國人不運動的比率，排名在</a:t>
            </a:r>
            <a:r>
              <a:rPr lang="en-US" altLang="zh-TW" sz="2400" dirty="0">
                <a:latin typeface="Times New Roman" panose="02020603050405020304" pitchFamily="18" charset="0"/>
                <a:cs typeface="Times New Roman" panose="02020603050405020304" pitchFamily="18" charset="0"/>
              </a:rPr>
              <a:t>34</a:t>
            </a:r>
            <a:r>
              <a:rPr lang="zh-TW" altLang="en-US" sz="2400" dirty="0">
                <a:latin typeface="Times New Roman" panose="02020603050405020304" pitchFamily="18" charset="0"/>
                <a:cs typeface="Times New Roman" panose="02020603050405020304" pitchFamily="18" charset="0"/>
              </a:rPr>
              <a:t>個國家中，名列男性第一，女性排第二。報告中指出，運動不足的成年人口高達</a:t>
            </a:r>
            <a:r>
              <a:rPr lang="en-US" altLang="zh-TW" sz="2400" dirty="0">
                <a:latin typeface="Times New Roman" panose="02020603050405020304" pitchFamily="18" charset="0"/>
                <a:cs typeface="Times New Roman" panose="02020603050405020304" pitchFamily="18" charset="0"/>
              </a:rPr>
              <a:t>1285</a:t>
            </a:r>
            <a:r>
              <a:rPr lang="zh-TW" altLang="en-US" sz="2400" dirty="0">
                <a:latin typeface="Times New Roman" panose="02020603050405020304" pitchFamily="18" charset="0"/>
                <a:cs typeface="Times New Roman" panose="02020603050405020304" pitchFamily="18" charset="0"/>
              </a:rPr>
              <a:t>萬人，而身體質量指數 </a:t>
            </a:r>
            <a:r>
              <a:rPr lang="en-US" altLang="zh-TW" sz="2400" dirty="0">
                <a:latin typeface="Times New Roman" panose="02020603050405020304" pitchFamily="18" charset="0"/>
                <a:cs typeface="Times New Roman" panose="02020603050405020304" pitchFamily="18" charset="0"/>
              </a:rPr>
              <a:t>(BMI) </a:t>
            </a:r>
            <a:r>
              <a:rPr lang="zh-TW" altLang="en-US" sz="2400" dirty="0">
                <a:latin typeface="Times New Roman" panose="02020603050405020304" pitchFamily="18" charset="0"/>
                <a:cs typeface="Times New Roman" panose="02020603050405020304" pitchFamily="18" charset="0"/>
              </a:rPr>
              <a:t>超過</a:t>
            </a:r>
            <a:r>
              <a:rPr lang="en-US" altLang="zh-TW" sz="2400" dirty="0">
                <a:latin typeface="Times New Roman" panose="02020603050405020304" pitchFamily="18" charset="0"/>
                <a:cs typeface="Times New Roman" panose="02020603050405020304" pitchFamily="18" charset="0"/>
              </a:rPr>
              <a:t>27</a:t>
            </a:r>
            <a:r>
              <a:rPr lang="zh-TW" altLang="en-US" sz="2400" dirty="0">
                <a:latin typeface="Times New Roman" panose="02020603050405020304" pitchFamily="18" charset="0"/>
                <a:cs typeface="Times New Roman" panose="02020603050405020304" pitchFamily="18" charset="0"/>
              </a:rPr>
              <a:t>，達到肥胖警戒的成年人口則有</a:t>
            </a:r>
            <a:r>
              <a:rPr lang="en-US" altLang="zh-TW" sz="2400" dirty="0">
                <a:latin typeface="Times New Roman" panose="02020603050405020304" pitchFamily="18" charset="0"/>
                <a:cs typeface="Times New Roman" panose="02020603050405020304" pitchFamily="18" charset="0"/>
              </a:rPr>
              <a:t>378</a:t>
            </a:r>
            <a:r>
              <a:rPr lang="zh-TW" altLang="en-US" sz="2400" dirty="0">
                <a:latin typeface="Times New Roman" panose="02020603050405020304" pitchFamily="18" charset="0"/>
                <a:cs typeface="Times New Roman" panose="02020603050405020304" pitchFamily="18" charset="0"/>
              </a:rPr>
              <a:t>萬人之多</a:t>
            </a:r>
            <a:r>
              <a:rPr lang="zh-TW" altLang="en-US" sz="2400" dirty="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smtClean="0">
                <a:latin typeface="Times New Roman" panose="02020603050405020304" pitchFamily="18" charset="0"/>
                <a:cs typeface="Times New Roman" panose="02020603050405020304" pitchFamily="18" charset="0"/>
              </a:rPr>
              <a:t>運動</a:t>
            </a:r>
            <a:r>
              <a:rPr lang="zh-TW" altLang="en-US" sz="2400" dirty="0">
                <a:latin typeface="Times New Roman" panose="02020603050405020304" pitchFamily="18" charset="0"/>
                <a:cs typeface="Times New Roman" panose="02020603050405020304" pitchFamily="18" charset="0"/>
              </a:rPr>
              <a:t>少已成為國內三大新興致癌</a:t>
            </a:r>
            <a:r>
              <a:rPr lang="zh-TW" altLang="en-US" sz="2400" dirty="0" smtClean="0">
                <a:latin typeface="Times New Roman" panose="02020603050405020304" pitchFamily="18" charset="0"/>
                <a:cs typeface="Times New Roman" panose="02020603050405020304" pitchFamily="18" charset="0"/>
              </a:rPr>
              <a:t>因子，顯見</a:t>
            </a:r>
            <a:r>
              <a:rPr lang="zh-TW" altLang="en-US" sz="2400" dirty="0">
                <a:latin typeface="Times New Roman" panose="02020603050405020304" pitchFamily="18" charset="0"/>
                <a:cs typeface="Times New Roman" panose="02020603050405020304" pitchFamily="18" charset="0"/>
              </a:rPr>
              <a:t>國人運動習慣亟待建立。以下，將試</a:t>
            </a:r>
            <a:r>
              <a:rPr lang="zh-TW" altLang="en-US" sz="2400" dirty="0" smtClean="0">
                <a:latin typeface="Times New Roman" panose="02020603050405020304" pitchFamily="18" charset="0"/>
                <a:cs typeface="Times New Roman" panose="02020603050405020304" pitchFamily="18" charset="0"/>
              </a:rPr>
              <a:t>舉四個日常生活</a:t>
            </a:r>
            <a:r>
              <a:rPr lang="zh-TW" altLang="en-US" sz="2400" dirty="0">
                <a:latin typeface="Times New Roman" panose="02020603050405020304" pitchFamily="18" charset="0"/>
                <a:cs typeface="Times New Roman" panose="02020603050405020304" pitchFamily="18" charset="0"/>
              </a:rPr>
              <a:t>中的運動</a:t>
            </a:r>
            <a:r>
              <a:rPr lang="zh-TW" altLang="en-US" sz="2400" dirty="0" smtClean="0">
                <a:latin typeface="Times New Roman" panose="02020603050405020304" pitchFamily="18" charset="0"/>
                <a:cs typeface="Times New Roman" panose="02020603050405020304" pitchFamily="18" charset="0"/>
              </a:rPr>
              <a:t>實例。</a:t>
            </a:r>
            <a:endParaRPr lang="en-US" altLang="zh-TW" sz="2400" dirty="0" smtClean="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9</a:t>
            </a:fld>
            <a:endParaRPr lang="zh-TW" altLang="en-US"/>
          </a:p>
        </p:txBody>
      </p:sp>
    </p:spTree>
    <p:extLst>
      <p:ext uri="{BB962C8B-B14F-4D97-AF65-F5344CB8AC3E}">
        <p14:creationId xmlns:p14="http://schemas.microsoft.com/office/powerpoint/2010/main" val="16775891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theme/theme1.xml><?xml version="1.0" encoding="utf-8"?>
<a:theme xmlns:a="http://schemas.openxmlformats.org/drawingml/2006/main" name="課程名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課程名稱</Template>
  <TotalTime>1632</TotalTime>
  <Words>2669</Words>
  <Application>Microsoft Office PowerPoint</Application>
  <PresentationFormat>如螢幕大小 (4:3)</PresentationFormat>
  <Paragraphs>138</Paragraphs>
  <Slides>22</Slides>
  <Notes>1</Notes>
  <HiddenSlides>0</HiddenSlides>
  <MMClips>0</MMClips>
  <ScaleCrop>false</ScaleCrop>
  <HeadingPairs>
    <vt:vector size="6" baseType="variant">
      <vt:variant>
        <vt:lpstr>使用字型</vt:lpstr>
      </vt:variant>
      <vt:variant>
        <vt:i4>5</vt:i4>
      </vt:variant>
      <vt:variant>
        <vt:lpstr>佈景主題</vt:lpstr>
      </vt:variant>
      <vt:variant>
        <vt:i4>1</vt:i4>
      </vt:variant>
      <vt:variant>
        <vt:lpstr>投影片標題</vt:lpstr>
      </vt:variant>
      <vt:variant>
        <vt:i4>22</vt:i4>
      </vt:variant>
    </vt:vector>
  </HeadingPairs>
  <TitlesOfParts>
    <vt:vector size="28" baseType="lpstr">
      <vt:lpstr>新細明體</vt:lpstr>
      <vt:lpstr>標楷體</vt:lpstr>
      <vt:lpstr>Arial</vt:lpstr>
      <vt:lpstr>Calibri</vt:lpstr>
      <vt:lpstr>Times New Roman</vt:lpstr>
      <vt:lpstr>課程名稱</vt:lpstr>
      <vt:lpstr>體育學原理</vt:lpstr>
      <vt:lpstr>運動與健康（下）</vt:lpstr>
      <vt:lpstr>生活習慣疾病與運動效果</vt:lpstr>
      <vt:lpstr>一、生活習慣病的概念</vt:lpstr>
      <vt:lpstr>一、生活習慣病的概念</vt:lpstr>
      <vt:lpstr>二、規律運動是良藥</vt:lpstr>
      <vt:lpstr>二、規律運動是良藥</vt:lpstr>
      <vt:lpstr>二、規律運動是良藥</vt:lpstr>
      <vt:lpstr>三、規律運動從日常生活做起</vt:lpstr>
      <vt:lpstr>三、規律運動從日常生活做起</vt:lpstr>
      <vt:lpstr>三、規律運動從日常生活做起</vt:lpstr>
      <vt:lpstr>三、規律運動從日常生活做起</vt:lpstr>
      <vt:lpstr>銀髮族健康促進計畫</vt:lpstr>
      <vt:lpstr>一、銀髮族未來需求</vt:lpstr>
      <vt:lpstr>一、銀髮族未來需求</vt:lpstr>
      <vt:lpstr>一、銀髮族未來需求</vt:lpstr>
      <vt:lpstr>一、銀髮族未來需求</vt:lpstr>
      <vt:lpstr>二、銀髮族跌倒之預防</vt:lpstr>
      <vt:lpstr>二、銀髮族跌倒之預防</vt:lpstr>
      <vt:lpstr>二、銀髮族跌倒之預防</vt:lpstr>
      <vt:lpstr>銀髮族體育運動影片欣賞</vt:lpstr>
      <vt:lpstr>參考資料來源</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課程名稱</dc:title>
  <dc:creator>BPC</dc:creator>
  <cp:lastModifiedBy>jin</cp:lastModifiedBy>
  <cp:revision>111</cp:revision>
  <dcterms:created xsi:type="dcterms:W3CDTF">2017-11-07T02:54:43Z</dcterms:created>
  <dcterms:modified xsi:type="dcterms:W3CDTF">2018-05-30T06:02:41Z</dcterms:modified>
</cp:coreProperties>
</file>