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3140" autoAdjust="0"/>
  </p:normalViewPr>
  <p:slideViewPr>
    <p:cSldViewPr snapToGrid="0" snapToObjects="1">
      <p:cViewPr varScale="1">
        <p:scale>
          <a:sx n="131" d="100"/>
          <a:sy n="131" d="100"/>
        </p:scale>
        <p:origin x="140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B1DE-1105-4BD1-9B4B-DE502FCC22FE}" type="datetimeFigureOut">
              <a:rPr lang="zh-TW" altLang="en-US" smtClean="0"/>
              <a:t>2018/7/1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6F509-29FB-41E0-AB7A-C99A3903AC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18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6F509-29FB-41E0-AB7A-C99A3903AC8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99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6F509-29FB-41E0-AB7A-C99A3903AC8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1036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7ED9C-2399-5643-8AC5-2A6AC21F2DC0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604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4DDCE7F4-86F4-479D-B566-21F443C3F7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41D1AF4F-EA94-4180-B03A-E4DD52C53B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A220FA5-E6E2-4ADB-BA5F-5D37570CAAC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4E48074A-0274-4CD7-83F9-693861ED901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AD9F8B3-6052-46BB-A34D-2A6300F7A7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DE3515B-36E8-C54F-A1DA-68F01513A14F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52C2F11-F89C-498A-9D3F-61A88B7687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2CD317D-13D2-42E6-B877-DFBCC83484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E3149CE-FF63-4B9C-902F-5D04E847B5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8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81087E8B-2A95-40F3-9837-42C8B78312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196A0B58-ABE2-41CC-AE1C-B48CF3EF4D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E6F76CF-4A77-4982-A100-7614670C51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FDAE474B-E34B-4DB2-8D2C-28D3B153616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3535303-7098-46ED-8E3F-C2E7DD46C1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BC38063-D07F-BC47-B347-6493DE0DE534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17EC9D63-A1C8-4F5F-B201-9C0C88B9BA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10396BD-ACC4-4636-9833-6AE379BB95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BAFB97A-2356-478F-AA7B-62770B99E0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7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1F378848-4416-4BE9-AA41-DF5DBA5ADD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E3F1280B-A510-42EE-ACB7-4300D94F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8A249DBC-7FBA-45FB-968F-F030BFF99E5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A38511CE-2575-4985-BCE2-24AC525EEBC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468B33B-7800-4D58-8443-1FE85272A6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609F1CE-F0D9-7D40-AA38-E92D0E7B1513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A91AB96-C49B-449C-833C-643BCE021F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5EBA5D8-214A-4E42-9CC3-A686506B3B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FC6988F-8CB5-4E8D-8194-3BABA44E1E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9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C68458DB-34C2-4B49-B110-BC8A52C65D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936B3C95-D7C0-4E0B-93C9-AAC6969CDA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84BF02F-FCFC-49B4-896E-F6BB347BE0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7A00B19-7D14-414E-8497-E64FB1A3E16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0B090E2-C23E-45C3-B87D-88C307DB55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8F9E0D5-8C68-2443-AFAD-0D4F0DAEE2FE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38E6F95-EB4E-4E42-8515-189F632B2C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6FCE347-BCE6-4E83-8718-221019EBCD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ECE3F86-B6ED-4AAD-ABB2-DECD00EBF3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B3755B0C-2699-4063-BFE2-DE18568107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5362FB08-AC44-4061-AFF3-B82162C8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32A7B92-1F65-4F26-8AF5-EF18098E1C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625EBCE-0ED6-46FE-BEC9-70F737F7D8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2F50B2A-010A-48ED-823E-8841F28B38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ACE2EBB-202F-F84E-B164-B74615ED38C8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19A4BCF6-4914-41DF-97F4-965DFEF4E5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949F642-0C27-4FD1-A1C5-37A6EF1557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020A85D-204E-4FFF-8DD5-30F9851E11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9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PC\Downloads\教育部logo991006-1.png">
            <a:extLst>
              <a:ext uri="{FF2B5EF4-FFF2-40B4-BE49-F238E27FC236}">
                <a16:creationId xmlns:a16="http://schemas.microsoft.com/office/drawing/2014/main" xmlns="" id="{48387A25-631A-4617-92C4-F63A3E86C8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95D37CE0-0213-4AA2-BCD9-32365C7434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3A51C5F-16A4-4BB3-BEE3-47F3736CA6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F16D9B5-B276-46EF-AFF1-323830CCFFF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C11B7794-8849-4727-B347-48F8EECE7DD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405B349A-C59A-4D10-A9D6-EC3CA7415B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413CCF3-3E2B-4A45-874E-1FFE245D0523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5BAFBCC6-9758-456A-98C5-37BCF7B042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E7ABD3F6-C038-4346-8E6E-A54E54173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80698CD-1859-4572-AD55-54CDDB6C87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4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PC\Downloads\教育部logo991006-1.png">
            <a:extLst>
              <a:ext uri="{FF2B5EF4-FFF2-40B4-BE49-F238E27FC236}">
                <a16:creationId xmlns:a16="http://schemas.microsoft.com/office/drawing/2014/main" xmlns="" id="{CA7DB41E-512E-45C2-8AC9-6B574DD456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8B251052-67D9-414C-AC66-BF74EC77F2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78136CC-1FAC-4847-BD1D-4500878C0A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4D207D36-CC97-4B81-8D48-69F7F0EBBA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ADBEDE40-2687-4611-ABB6-18BC2ACFCCE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338D9A26-D5CC-4DE2-BC1C-E705F15349B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16392358-649C-4DC2-95E8-07B4B599328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4EAB876A-A342-442B-8E37-F0B1FAD516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73A4DAD-26DF-FD49-897B-13DFFD80A141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73B91603-A6C4-4934-9849-E91F3BD165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557EC2AA-881B-4D2A-9F2E-1171BC742A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160AB84-31A0-4DE3-ACE9-3FAB59694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PC\Downloads\教育部logo991006-1.png">
            <a:extLst>
              <a:ext uri="{FF2B5EF4-FFF2-40B4-BE49-F238E27FC236}">
                <a16:creationId xmlns:a16="http://schemas.microsoft.com/office/drawing/2014/main" xmlns="" id="{9C025174-9103-4602-B8DC-68E23946E2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194F6A3E-B2EB-4145-B270-65333ECB60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AF1DD1C-0CA2-44A0-A146-1246CBB581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CF4D4840-C4D9-4100-9DF1-C588BE2616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542B1E4-89FC-5C44-BFD6-94A7F42C4FF0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6BCEC56F-E468-48C6-8108-C6845CB3A2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4241F976-A8F1-468B-B273-86E9E48D9C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0108A94-483C-4A1A-8715-123F934BBB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PC\Downloads\教育部logo991006-1.png">
            <a:extLst>
              <a:ext uri="{FF2B5EF4-FFF2-40B4-BE49-F238E27FC236}">
                <a16:creationId xmlns:a16="http://schemas.microsoft.com/office/drawing/2014/main" xmlns="" id="{55772E3F-FA37-415F-B4EB-A7AD0AA552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BC805DB8-5C12-44C3-952A-80582D6374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E7D11D90-673F-4AEE-BF9E-4EE39331E1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A5F5277-9869-234E-8932-939B69BC2006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E08C0245-51D9-466C-B165-D00AC7C5CD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0DD5799-032E-4670-BBED-637193F24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14C753B-55BE-4FB9-864A-82E3E93593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6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PC\Downloads\教育部logo991006-1.png">
            <a:extLst>
              <a:ext uri="{FF2B5EF4-FFF2-40B4-BE49-F238E27FC236}">
                <a16:creationId xmlns:a16="http://schemas.microsoft.com/office/drawing/2014/main" xmlns="" id="{8810FC3E-62A5-4CF7-A837-9FD51AFFC7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EBFB7CD7-557B-49B3-9E59-056F084EFA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F5870A6-4EDA-466E-AED3-2479263BF3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4BFDF45-8F6E-41FB-8197-3F34B74C578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E68A001F-0FE9-4BB7-A668-65E807DF17D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DFFA2372-1CFD-4404-BCCB-05201FF08F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3201B3A-DFAB-1B48-8513-4898AE8D1B4B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C950F3E3-76D9-40F5-8874-5A1D379626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2F622D66-19E1-44AD-A21D-5642E6E8B4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EE2A1E8-9201-479D-8271-90A2BBEA5E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4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PC\Downloads\教育部logo991006-1.png">
            <a:extLst>
              <a:ext uri="{FF2B5EF4-FFF2-40B4-BE49-F238E27FC236}">
                <a16:creationId xmlns:a16="http://schemas.microsoft.com/office/drawing/2014/main" xmlns="" id="{26E60E8E-DF00-4441-A8D7-047D535B8F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86868FCB-0974-4E5D-BC9E-7AB426634E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38543F-41AA-4537-8036-B8B930D36E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E2D56FF5-D07C-457B-9645-7320D100D48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DAB4880D-6FD0-4D24-ACF4-4D2D27925CF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532A6FFE-2643-496A-B93A-58850B442F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AD5667D-0115-4744-AEE6-13D91E5ABF08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95421A71-5A41-41E5-A37E-D851A0BE95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14C43EA6-A93C-4FEC-81FA-6D696B8A24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9A9A51D-D4BF-4E97-97F9-A89BEB0DFD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5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9F78509A-2842-4C60-B2EC-865143C502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D240657-314A-4EE3-B69C-047093124A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66C13D3-9298-40A4-A52B-5E97C75101B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3C273F91-D20F-DA46-ABAD-0391AAF77EF7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186C0C6-F514-4A20-9190-D2493A39D11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16C1FDEE-4BEB-4914-8AAE-03611FFC2EA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6FDD3D73-3D11-48CE-BBE3-1036B0D0241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C2312091-E7C7-456F-8976-63A4A4093DF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7F0DAC8-9536-4FA7-8A69-3BD63E0351D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jpg"/><Relationship Id="rId1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8" Type="http://schemas.openxmlformats.org/officeDocument/2006/relationships/image" Target="../media/image32.jpg"/><Relationship Id="rId9" Type="http://schemas.openxmlformats.org/officeDocument/2006/relationships/image" Target="../media/image33.jpeg"/><Relationship Id="rId10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s://www.youtube.com/watch?v=6XR7cr3QIV8" TargetMode="External"/><Relationship Id="rId5" Type="http://schemas.openxmlformats.org/officeDocument/2006/relationships/image" Target="../media/image6.tiff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iWsJE_xFY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eg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6867A2C-4807-47AC-B418-B7B42B47B11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運動文化與知識發展</a:t>
            </a:r>
            <a:endParaRPr 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7C0A779F-1B1C-452B-BADD-CD715D31E4A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吳忠誼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90B8A990-9C07-40A0-B7D8-C1B399DD31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D70F472B-E2CD-49B4-9070-5F6C3A3919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xmlns="" id="{A56C88B1-FFEB-4BC0-9600-27617B0AE662}"/>
              </a:ext>
            </a:extLst>
          </p:cNvPr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898989"/>
                </a:solidFill>
                <a:latin typeface="Calibri"/>
                <a:ea typeface="新細明體"/>
                <a:cs typeface=""/>
              </a:rPr>
              <a:t>20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E3149CE-FF63-4B9C-902F-5D04E847B57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1AD458A-09AB-2A48-9E81-99F72D95C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97" y="1281797"/>
            <a:ext cx="4592596" cy="4525959"/>
          </a:xfrm>
        </p:spPr>
        <p:txBody>
          <a:bodyPr/>
          <a:lstStyle/>
          <a:p>
            <a:r>
              <a:rPr kumimoji="1"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運動</a:t>
            </a:r>
            <a:r>
              <a:rPr kumimoji="1"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美學</a:t>
            </a:r>
            <a:endParaRPr kumimoji="1" lang="en-US" altLang="zh-CN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主客融合的視域觀點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注重「人」的存在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kumimoji="1"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1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現時當下與記憶的交融</a:t>
            </a:r>
            <a:endParaRPr kumimoji="1"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創新的再造</a:t>
            </a:r>
            <a:endParaRPr kumimoji="1"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象徵的開展</a:t>
            </a:r>
            <a:endParaRPr kumimoji="1"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運動人與情境的融合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驚心動魄</a:t>
            </a:r>
            <a:endParaRPr kumimoji="1"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超越自我</a:t>
            </a:r>
            <a:endParaRPr kumimoji="1"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捨身忘死</a:t>
            </a:r>
            <a:endParaRPr kumimoji="1"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如癡如醉等</a:t>
            </a:r>
            <a:endParaRPr kumimoji="1"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運動社會政治學</a:t>
            </a:r>
            <a:endParaRPr kumimoji="1"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8511FDC9-0E64-474F-BC87-7B1D4B47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311"/>
            <a:ext cx="8229600" cy="1143000"/>
          </a:xfrm>
        </p:spPr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二、運動的價值論與相關性研究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71" y="2850292"/>
            <a:ext cx="3537878" cy="236644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717059" y="528045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好想贏韓國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10" y="2850291"/>
            <a:ext cx="3545239" cy="23664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10" y="2850292"/>
            <a:ext cx="3576490" cy="236644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25" y="2850292"/>
            <a:ext cx="3583459" cy="236644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06" y="2848850"/>
            <a:ext cx="3587204" cy="2366447"/>
          </a:xfrm>
          <a:prstGeom prst="rect">
            <a:avLst/>
          </a:prstGeom>
        </p:spPr>
      </p:pic>
      <p:pic>
        <p:nvPicPr>
          <p:cNvPr id="10" name="600_phptUsrD7.jpg" descr="600_phptUsrD7.jpg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86400" y="2390065"/>
            <a:ext cx="2627870" cy="3286897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9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1AD458A-09AB-2A48-9E81-99F72D95C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14" y="1660737"/>
            <a:ext cx="4946822" cy="4525959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運動知識的發展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運動語言學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符號學</a:t>
            </a:r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象徵意義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詮釋學</a:t>
            </a:r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語言使用與隱喻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運動科學哲學</a:t>
            </a:r>
            <a:r>
              <a:rPr kumimoji="1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含方法論</a:t>
            </a:r>
            <a:r>
              <a:rPr kumimoji="1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2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自然科學與人文社會科學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實證主義與多元論述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研究方法與典範的選擇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研究經驗的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方法論</a:t>
            </a:r>
            <a:endParaRPr kumimoji="1" lang="en-US" altLang="zh-CN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8511FDC9-0E64-474F-BC87-7B1D4B47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83" y="202641"/>
            <a:ext cx="8229600" cy="1143000"/>
          </a:xfrm>
        </p:spPr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知識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與相關性研究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38" y="1893632"/>
            <a:ext cx="2617586" cy="406016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18" y="2860385"/>
            <a:ext cx="3512142" cy="2340843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125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221892" cy="4525959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運動知識的發展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的知識結構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外顯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知識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內隱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知識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默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會知識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運動身體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經驗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運動實踐知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識</a:t>
            </a:r>
            <a:endParaRPr lang="en-US" altLang="zh-TW" dirty="0" smtClean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8511FDC9-0E64-474F-BC87-7B1D4B47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83" y="202641"/>
            <a:ext cx="8229600" cy="1143000"/>
          </a:xfrm>
        </p:spPr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知識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與相關性研究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78" y="1911177"/>
            <a:ext cx="3008958" cy="408184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78" y="1911177"/>
            <a:ext cx="3008958" cy="409269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78" y="1858415"/>
            <a:ext cx="3008958" cy="413461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78" y="1858415"/>
            <a:ext cx="3008958" cy="414545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78" y="1863837"/>
            <a:ext cx="3008958" cy="414003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78" y="1854348"/>
            <a:ext cx="3008958" cy="414274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77" y="1863837"/>
            <a:ext cx="3008959" cy="4187373"/>
          </a:xfrm>
          <a:prstGeom prst="rect">
            <a:avLst/>
          </a:prstGeom>
        </p:spPr>
      </p:pic>
      <p:grpSp>
        <p:nvGrpSpPr>
          <p:cNvPr id="15" name="SS1046.JPG"/>
          <p:cNvGrpSpPr/>
          <p:nvPr/>
        </p:nvGrpSpPr>
        <p:grpSpPr>
          <a:xfrm>
            <a:off x="5090000" y="1854349"/>
            <a:ext cx="3039436" cy="4244202"/>
            <a:chOff x="0" y="0"/>
            <a:chExt cx="9334500" cy="9359900"/>
          </a:xfrm>
        </p:grpSpPr>
        <p:pic>
          <p:nvPicPr>
            <p:cNvPr id="16" name="SS1046.JPG" descr="SS1046.JPG"/>
            <p:cNvPicPr>
              <a:picLocks noChangeAspect="1"/>
            </p:cNvPicPr>
            <p:nvPr/>
          </p:nvPicPr>
          <p:blipFill>
            <a:blip r:embed="rId9">
              <a:extLst/>
            </a:blip>
            <a:srcRect t="603" b="25556"/>
            <a:stretch>
              <a:fillRect/>
            </a:stretch>
          </p:blipFill>
          <p:spPr>
            <a:xfrm>
              <a:off x="44449" y="44450"/>
              <a:ext cx="9245671" cy="9271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" name="SS1046.JPG" descr="SS1046.JPG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9334500" cy="9359900"/>
            </a:xfrm>
            <a:prstGeom prst="rect">
              <a:avLst/>
            </a:prstGeom>
            <a:effectLst/>
          </p:spPr>
        </p:pic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79" y="1827445"/>
            <a:ext cx="3023430" cy="427110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01" y="1827445"/>
            <a:ext cx="3053909" cy="4310743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748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四、結語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運動身體經驗的豐富意蘊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創意、深化、內心成長、生命、象徵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開啟對運動身體知識的想像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/>
              <a:t>運動教練經驗的厚實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並不只是土法煉鋼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經過經年累月的經驗洗禮淬煉而成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實際場域的價值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20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78947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四、結語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6752"/>
            <a:ext cx="8335926" cy="4949456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運動與社會文化的關係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當代社會與文化的滲透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暴力、情感、禁藥、倫理議題的體現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流行文化與次文化的關係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創造多元論述的新運動場域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/>
              <a:t>運動存有與運動知識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現代與傳統運動意義融會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運動知識中外顯與內隱知識的共融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新一代的知識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觀點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55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四、結語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運動美學與運動價值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欣賞與表現的重新塑造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注重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「人」存在的位置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更尊重、更多元及更反思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塑以人為根本的價值體系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90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參考文獻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696" y="1702942"/>
            <a:ext cx="8604607" cy="447182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/>
              <a:t>Hoffman . S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(2013</a:t>
            </a:r>
            <a:r>
              <a:rPr lang="en-US" altLang="zh-TW" sz="2000" dirty="0"/>
              <a:t>). Introduction to kinesiology. Human Kinetics.</a:t>
            </a:r>
            <a:endParaRPr lang="zh-TW" altLang="zh-TW" sz="2000" dirty="0"/>
          </a:p>
          <a:p>
            <a:pPr marL="0" indent="0">
              <a:buNone/>
            </a:pPr>
            <a:r>
              <a:rPr lang="zh-TW" altLang="zh-TW" sz="2000" dirty="0"/>
              <a:t>江良規（</a:t>
            </a:r>
            <a:r>
              <a:rPr lang="en-US" altLang="zh-TW" sz="2000" dirty="0"/>
              <a:t>1982</a:t>
            </a:r>
            <a:r>
              <a:rPr lang="zh-TW" altLang="zh-TW" sz="2000" dirty="0"/>
              <a:t>）。體育學原理新論。台北：臺灣商務印書館。</a:t>
            </a:r>
          </a:p>
          <a:p>
            <a:pPr marL="0" indent="0">
              <a:buNone/>
            </a:pPr>
            <a:r>
              <a:rPr lang="zh-TW" altLang="zh-TW" sz="2000" dirty="0"/>
              <a:t>徐元民（</a:t>
            </a:r>
            <a:r>
              <a:rPr lang="en-US" altLang="zh-TW" sz="2000" dirty="0"/>
              <a:t>2006</a:t>
            </a:r>
            <a:r>
              <a:rPr lang="zh-TW" altLang="zh-TW" sz="2000" dirty="0"/>
              <a:t>）。體育學導論。台北：品度。</a:t>
            </a:r>
          </a:p>
          <a:p>
            <a:pPr marL="0" indent="0">
              <a:buNone/>
            </a:pPr>
            <a:r>
              <a:rPr lang="zh-TW" altLang="zh-TW" sz="2000" dirty="0"/>
              <a:t>許義雄（</a:t>
            </a:r>
            <a:r>
              <a:rPr lang="en-US" altLang="zh-TW" sz="2000" dirty="0"/>
              <a:t>1983</a:t>
            </a:r>
            <a:r>
              <a:rPr lang="zh-TW" altLang="zh-TW" sz="2000" dirty="0"/>
              <a:t>）。體育學原理。台北：體育學會。</a:t>
            </a:r>
          </a:p>
          <a:p>
            <a:pPr marL="0" indent="0">
              <a:buNone/>
            </a:pPr>
            <a:r>
              <a:rPr lang="zh-TW" altLang="zh-TW" sz="2000" dirty="0"/>
              <a:t>許義雄（</a:t>
            </a:r>
            <a:r>
              <a:rPr lang="en-US" altLang="zh-TW" sz="2000" dirty="0"/>
              <a:t>2001</a:t>
            </a:r>
            <a:r>
              <a:rPr lang="zh-TW" altLang="zh-TW" sz="2000" dirty="0"/>
              <a:t>）（譯）。體育、體適能及運動入門。臺南：復文書局。</a:t>
            </a:r>
          </a:p>
          <a:p>
            <a:pPr marL="0" indent="0">
              <a:buNone/>
            </a:pPr>
            <a:r>
              <a:rPr lang="zh-TW" altLang="zh-TW" sz="2000" dirty="0"/>
              <a:t>劉一民（</a:t>
            </a:r>
            <a:r>
              <a:rPr lang="en-US" altLang="zh-TW" sz="2000" dirty="0"/>
              <a:t>1991</a:t>
            </a:r>
            <a:r>
              <a:rPr lang="zh-TW" altLang="zh-TW" sz="2000" dirty="0"/>
              <a:t>）。運動哲學研究－遊戲、運動與人生。台北市：師大書苑。</a:t>
            </a:r>
          </a:p>
          <a:p>
            <a:pPr marL="0" indent="0">
              <a:buNone/>
            </a:pPr>
            <a:r>
              <a:rPr lang="zh-TW" altLang="zh-TW" sz="2000" dirty="0"/>
              <a:t>劉一民（</a:t>
            </a:r>
            <a:r>
              <a:rPr lang="en-US" altLang="zh-TW" sz="2000" dirty="0"/>
              <a:t>2005</a:t>
            </a:r>
            <a:r>
              <a:rPr lang="zh-TW" altLang="zh-TW" sz="2000" dirty="0"/>
              <a:t>）。運動哲學新論－實踐知識的想像痕跡。台北市：師大書苑。</a:t>
            </a:r>
          </a:p>
          <a:p>
            <a:pPr marL="0" indent="0">
              <a:buNone/>
            </a:pPr>
            <a:r>
              <a:rPr lang="zh-TW" altLang="zh-TW" sz="2000" dirty="0"/>
              <a:t>蔡政杰、程瑞福（</a:t>
            </a:r>
            <a:r>
              <a:rPr lang="en-US" altLang="zh-TW" sz="2000" dirty="0"/>
              <a:t>2000</a:t>
            </a:r>
            <a:r>
              <a:rPr lang="zh-TW" altLang="zh-TW" sz="2000" dirty="0"/>
              <a:t>）（編）。體育學原理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附註：</a:t>
            </a:r>
            <a:r>
              <a:rPr lang="en-US" altLang="zh-TW" sz="2000" dirty="0" smtClean="0"/>
              <a:t>PPT</a:t>
            </a:r>
            <a:r>
              <a:rPr lang="zh-TW" altLang="en-US" sz="2000" dirty="0" smtClean="0"/>
              <a:t>中相關圖片皆透過</a:t>
            </a:r>
            <a:r>
              <a:rPr lang="en-US" altLang="zh-TW" sz="2000" dirty="0" smtClean="0"/>
              <a:t>Google</a:t>
            </a:r>
            <a:r>
              <a:rPr lang="zh-TW" altLang="en-US" sz="2000" dirty="0" smtClean="0"/>
              <a:t>搜尋獲得（</a:t>
            </a:r>
            <a:r>
              <a:rPr lang="en-US" altLang="zh-TW" sz="2000" dirty="0" smtClean="0"/>
              <a:t>2018.6.10</a:t>
            </a:r>
            <a:r>
              <a:rPr lang="zh-TW" altLang="en-US" sz="2000" dirty="0" smtClean="0"/>
              <a:t>搜尋）</a:t>
            </a:r>
            <a:endParaRPr lang="zh-TW" altLang="zh-TW" sz="2000" dirty="0"/>
          </a:p>
          <a:p>
            <a:pPr marL="0" lvl="0" indent="0">
              <a:spcBef>
                <a:spcPts val="0"/>
              </a:spcBef>
              <a:buSzTx/>
              <a:buNone/>
            </a:pP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07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FB7763F-777F-4C57-855F-B7A5DC66962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8214785" cy="1470026"/>
          </a:xfrm>
        </p:spPr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運動文化與知識發展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～第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部分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939AFC3E-728F-4212-9C8E-7D86A822B7B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07138" y="2242893"/>
            <a:ext cx="8233782" cy="3775442"/>
          </a:xfrm>
        </p:spPr>
        <p:txBody>
          <a:bodyPr/>
          <a:lstStyle/>
          <a:p>
            <a:pPr algn="l">
              <a:spcBef>
                <a:spcPts val="1400"/>
              </a:spcBef>
            </a:pPr>
            <a:r>
              <a:rPr lang="zh-TW" altLang="en-US" sz="3600" dirty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3600" kern="100" dirty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運動的存有</a:t>
            </a:r>
            <a:r>
              <a:rPr lang="zh-TW" altLang="en-US" sz="3600" kern="100" dirty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論</a:t>
            </a:r>
            <a:r>
              <a:rPr lang="zh-TW" altLang="zh-TW" sz="3600" kern="100" dirty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CN" altLang="en-US" sz="3600" kern="100" dirty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形上學相關</a:t>
            </a:r>
            <a:r>
              <a:rPr lang="zh-TW" altLang="zh-TW" sz="3600" kern="100" dirty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endParaRPr lang="en-US" altLang="zh-TW" sz="3600" kern="100" dirty="0">
              <a:solidFill>
                <a:srgbClr val="0432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1400"/>
              </a:spcBef>
            </a:pPr>
            <a:r>
              <a:rPr lang="zh-TW" altLang="en-US" sz="3600" kern="100" dirty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3600" kern="100" dirty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運動的價值論與相關性研究</a:t>
            </a:r>
            <a:endParaRPr lang="en-US" altLang="zh-TW" sz="3600" kern="100" dirty="0">
              <a:solidFill>
                <a:srgbClr val="0432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1400"/>
              </a:spcBef>
            </a:pPr>
            <a:r>
              <a:rPr lang="zh-TW" altLang="en-US" sz="3600" kern="100" dirty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zh-TW" sz="3600" kern="100" dirty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運動的知識論與相關性研究</a:t>
            </a:r>
            <a:endParaRPr lang="en-US" altLang="zh-TW" sz="3600" kern="100" dirty="0">
              <a:solidFill>
                <a:srgbClr val="0432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1400"/>
              </a:spcBef>
            </a:pPr>
            <a:r>
              <a:rPr lang="zh-TW" altLang="en-US" sz="3600" kern="100" dirty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四、結語</a:t>
            </a:r>
            <a:endParaRPr lang="en-US" altLang="zh-TW" sz="3600" kern="100" dirty="0">
              <a:solidFill>
                <a:srgbClr val="0432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791D71BF-8F96-4DFA-8979-3392927AF9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AD1DCB2D-BA42-47F3-81E2-DEA16E98F7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E3149CE-FF63-4B9C-902F-5D04E847B579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6FC47A8-872E-6B46-AB26-2B65CCACE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571"/>
            <a:ext cx="9144000" cy="1143000"/>
          </a:xfrm>
        </p:spPr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一、運動的存有論與形上學相關研究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3A57836-E850-F642-AE91-9386880A9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7811"/>
            <a:ext cx="8229600" cy="4525959"/>
          </a:xfrm>
        </p:spPr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存有論與形上學</a:t>
            </a:r>
            <a:r>
              <a:rPr kumimoji="1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追求根本的真相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遊戲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體育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舞蹈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休閒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身體與運動的本真關係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人與運動世界交會的關係與意義的呈現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「絕對預設」與「終極關懷」</a:t>
            </a:r>
          </a:p>
        </p:txBody>
      </p:sp>
      <p:sp>
        <p:nvSpPr>
          <p:cNvPr id="4" name="右大括弧 3">
            <a:extLst>
              <a:ext uri="{FF2B5EF4-FFF2-40B4-BE49-F238E27FC236}">
                <a16:creationId xmlns:a16="http://schemas.microsoft.com/office/drawing/2014/main" xmlns="" id="{4223330C-BEE6-474B-86EE-7336E67195AD}"/>
              </a:ext>
            </a:extLst>
          </p:cNvPr>
          <p:cNvSpPr/>
          <p:nvPr/>
        </p:nvSpPr>
        <p:spPr>
          <a:xfrm>
            <a:off x="3631244" y="2225781"/>
            <a:ext cx="765544" cy="2105246"/>
          </a:xfrm>
          <a:prstGeom prst="rightBrace">
            <a:avLst>
              <a:gd name="adj1" fmla="val 8333"/>
              <a:gd name="adj2" fmla="val 5196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DEFB525C-6610-044F-A875-AFCE8826A3E3}"/>
              </a:ext>
            </a:extLst>
          </p:cNvPr>
          <p:cNvSpPr txBox="1"/>
          <p:nvPr/>
        </p:nvSpPr>
        <p:spPr>
          <a:xfrm>
            <a:off x="4572000" y="298601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本質與意義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96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84FF15E-B8FB-4D45-9FE8-76D5AFDD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95" y="1947929"/>
            <a:ext cx="4629955" cy="4259688"/>
          </a:xfrm>
        </p:spPr>
        <p:txBody>
          <a:bodyPr/>
          <a:lstStyle/>
          <a:p>
            <a:r>
              <a:rPr kumimoji="1"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運動員與學者的爭辯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運動員身體技術的本質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運動技術是「身體性」的或「知識性」的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運動中的知覺意識</a:t>
            </a:r>
            <a:endParaRPr kumimoji="1" lang="en-US" altLang="zh-CN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身體的</a:t>
            </a:r>
            <a:endParaRPr kumimoji="1" lang="en-US" altLang="zh-CN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科學的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D06463BB-C773-294F-8371-96F22986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40"/>
            <a:ext cx="9144000" cy="1143000"/>
          </a:xfrm>
        </p:spPr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一、運動的存有論與形上學相關研究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7CA204D9-5272-7D4F-8275-AC1B22E9B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8" y="2202287"/>
            <a:ext cx="1918952" cy="261101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2BC481F5-1C0A-4945-9AD1-06A0E46FC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50" y="2202287"/>
            <a:ext cx="1944709" cy="261101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014330D6-5607-C147-A862-836136B08B6F}"/>
              </a:ext>
            </a:extLst>
          </p:cNvPr>
          <p:cNvSpPr txBox="1"/>
          <p:nvPr/>
        </p:nvSpPr>
        <p:spPr>
          <a:xfrm>
            <a:off x="5156774" y="4906851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就身體知識而言，哪個才是行家呢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97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326E442-1A75-7642-8E76-3564E22D6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運動身體主體性經驗的發生</a:t>
            </a:r>
            <a:endParaRPr kumimoji="1" lang="en-US" altLang="zh-CN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CN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具「體」的空間經驗</a:t>
            </a:r>
            <a:endParaRPr kumimoji="1" lang="en-US" altLang="zh-CN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具「體」的時間經驗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具「體」的活動經驗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運動經驗的特性</a:t>
            </a:r>
            <a:endParaRPr kumimoji="1"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創意經驗</a:t>
            </a:r>
            <a:endParaRPr kumimoji="1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CN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深化經驗</a:t>
            </a:r>
            <a:endParaRPr kumimoji="1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內心成長經驗</a:t>
            </a:r>
            <a:endParaRPr kumimoji="1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生命經驗</a:t>
            </a:r>
            <a:endParaRPr kumimoji="1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象徵經驗</a:t>
            </a:r>
            <a:endParaRPr kumimoji="1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A89EC551-3D3A-264E-A9DD-8F1C2A65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40"/>
            <a:ext cx="9144000" cy="1143000"/>
          </a:xfrm>
        </p:spPr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一、運動的存有論與形上學相關研究</a:t>
            </a:r>
          </a:p>
        </p:txBody>
      </p:sp>
      <p:pic>
        <p:nvPicPr>
          <p:cNvPr id="6" name="圖片 5">
            <a:hlinkClick r:id="rId2"/>
            <a:extLst>
              <a:ext uri="{FF2B5EF4-FFF2-40B4-BE49-F238E27FC236}">
                <a16:creationId xmlns:a16="http://schemas.microsoft.com/office/drawing/2014/main" xmlns="" id="{39A93D16-E0DC-6249-BD18-96E8780DF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98" y="2366959"/>
            <a:ext cx="2794000" cy="3759200"/>
          </a:xfrm>
          <a:prstGeom prst="rect">
            <a:avLst/>
          </a:prstGeom>
        </p:spPr>
      </p:pic>
      <p:pic>
        <p:nvPicPr>
          <p:cNvPr id="8" name="圖片 7">
            <a:hlinkClick r:id="rId4"/>
            <a:extLst>
              <a:ext uri="{FF2B5EF4-FFF2-40B4-BE49-F238E27FC236}">
                <a16:creationId xmlns:a16="http://schemas.microsoft.com/office/drawing/2014/main" xmlns="" id="{614BE73D-10F8-1142-A9EF-53F9CF692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198" y="2366959"/>
            <a:ext cx="2794000" cy="37592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198F5678-69FC-AC4E-9A10-29E410CCC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98" y="2366959"/>
            <a:ext cx="2957237" cy="37592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17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3F5AEB4-CD90-9E4B-BF21-A103D74B6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存有論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對運動和運動世界的本質與意義探討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對運動和運動世界的根本真相探討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宇宙論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對人和運動世界的絕對預設探討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神學</a:t>
            </a:r>
            <a:endParaRPr kumimoji="1" lang="en-US" altLang="zh-CN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對人和運動世界關係的終極關懷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A20BB09D-13DD-FC45-9C31-E0C01995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40"/>
            <a:ext cx="9144000" cy="1143000"/>
          </a:xfrm>
        </p:spPr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一、運動的存有論與形上學相關研究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69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D67C6E7-85A1-EB4A-A2A5-D8F1B753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311"/>
            <a:ext cx="8229600" cy="1143000"/>
          </a:xfrm>
        </p:spPr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二、運動的價值論與相關性研究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16F05CE-437E-C44D-BAA7-168423C16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050406" cy="4525959"/>
          </a:xfrm>
        </p:spPr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運動倫理學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違規用藥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動物倫理</a:t>
            </a:r>
            <a:r>
              <a:rPr kumimoji="1"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endParaRPr kumimoji="1" lang="en-US" altLang="zh-CN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運動與性別議題</a:t>
            </a:r>
            <a:endParaRPr kumimoji="1" lang="en-US" altLang="zh-CN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運動家風度、舞弊和公平競爭</a:t>
            </a:r>
            <a:endParaRPr kumimoji="1" lang="en-US" altLang="zh-CN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運動倫理行為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507061339815.jpg" descr="507061339815.jpg">
            <a:extLst>
              <a:ext uri="{FF2B5EF4-FFF2-40B4-BE49-F238E27FC236}">
                <a16:creationId xmlns:a16="http://schemas.microsoft.com/office/drawing/2014/main" xmlns="" id="{31C7A074-7D99-B74C-8BEF-1BA85FDFD708}"/>
              </a:ext>
            </a:extLst>
          </p:cNvPr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7307" y="1792298"/>
            <a:ext cx="3380788" cy="433386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1D56A353-BAF3-D941-8EAE-42D58BFA0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7" y="1417640"/>
            <a:ext cx="3380788" cy="4615486"/>
          </a:xfrm>
          <a:prstGeom prst="rect">
            <a:avLst/>
          </a:prstGeom>
        </p:spPr>
      </p:pic>
      <p:pic>
        <p:nvPicPr>
          <p:cNvPr id="10" name="20101125115312956.jpg" descr="20101125115312956.jpg">
            <a:extLst>
              <a:ext uri="{FF2B5EF4-FFF2-40B4-BE49-F238E27FC236}">
                <a16:creationId xmlns:a16="http://schemas.microsoft.com/office/drawing/2014/main" xmlns="" id="{85218020-A046-784C-9795-F43C27ED435A}"/>
              </a:ext>
            </a:extLst>
          </p:cNvPr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84081" y="1417640"/>
            <a:ext cx="3602719" cy="4845107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1" name="20100407171023690.jpg" descr="20100407171023690.jpg">
            <a:extLst>
              <a:ext uri="{FF2B5EF4-FFF2-40B4-BE49-F238E27FC236}">
                <a16:creationId xmlns:a16="http://schemas.microsoft.com/office/drawing/2014/main" xmlns="" id="{4672E06E-4D74-CD42-8D54-7E2C37414AD0}"/>
              </a:ext>
            </a:extLst>
          </p:cNvPr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84081" y="1326524"/>
            <a:ext cx="3602719" cy="4936223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2" name="1350884050_17043200.jpg" descr="1350884050_17043200.jpg">
            <a:extLst>
              <a:ext uri="{FF2B5EF4-FFF2-40B4-BE49-F238E27FC236}">
                <a16:creationId xmlns:a16="http://schemas.microsoft.com/office/drawing/2014/main" xmlns="" id="{8110DA4E-C380-C745-88CF-40C8529E8431}"/>
              </a:ext>
            </a:extLst>
          </p:cNvPr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84081" y="1326524"/>
            <a:ext cx="3602719" cy="4936223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6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4" grpId="1" animBg="1" advAuto="0"/>
      <p:bldP spid="10" grpId="0" animBg="1" advAuto="0"/>
      <p:bldP spid="10" grpId="1" animBg="1" advAuto="0"/>
      <p:bldP spid="11" grpId="0" animBg="1" advAuto="0"/>
      <p:bldP spid="11" grpId="1" animBg="1" advAuto="0"/>
      <p:bldP spid="12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1AD458A-09AB-2A48-9E81-99F72D95C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運動美學</a:t>
            </a:r>
            <a:endParaRPr kumimoji="1" lang="en-US" altLang="zh-CN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美學的定義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是一種觀賞對象或活動的態度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這種觀賞的態度是中立的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考慮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人與事物間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的內在純粹性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運動與藝術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運動具有藝術較深層的特質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在目的性的範疇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之外</a:t>
            </a:r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無目的性</a:t>
            </a:r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境遇的考量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8511FDC9-0E64-474F-BC87-7B1D4B47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311"/>
            <a:ext cx="8229600" cy="1143000"/>
          </a:xfrm>
        </p:spPr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二、運動的價值論與相關性研究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91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7DCEAC6-62DA-C94C-8DC1-F0CA79155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048897" cy="4525959"/>
          </a:xfrm>
        </p:spPr>
        <p:txBody>
          <a:bodyPr/>
          <a:lstStyle/>
          <a:p>
            <a:r>
              <a:rPr kumimoji="1" lang="zh-TW" altLang="en-US" sz="2800" dirty="0" smtClean="0"/>
              <a:t>運動美學</a:t>
            </a:r>
            <a:endParaRPr kumimoji="1" lang="en-US" altLang="zh-TW" sz="2800" dirty="0" smtClean="0"/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從客觀的立場評析運動展演的美感</a:t>
            </a:r>
            <a:endParaRPr kumimoji="1" lang="en-US" altLang="zh-TW" sz="2400" dirty="0"/>
          </a:p>
          <a:p>
            <a:pPr lvl="2"/>
            <a:r>
              <a:rPr kumimoji="1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運動美</a:t>
            </a:r>
            <a:endParaRPr kumimoji="1"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健康美</a:t>
            </a:r>
            <a:endParaRPr kumimoji="1"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運動</a:t>
            </a:r>
            <a:r>
              <a:rPr kumimoji="1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鑑賞</a:t>
            </a:r>
            <a:endParaRPr kumimoji="1"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從主觀的態度或感受去體悟美的真諦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直覺、價值、精神、生活體驗等</a:t>
            </a:r>
            <a:endParaRPr kumimoji="1"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kumimoji="1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運動欣賞</a:t>
            </a:r>
            <a:endParaRPr kumimoji="1"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9149613A-FCF0-E24A-99CF-DD282C88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311"/>
            <a:ext cx="8229600" cy="1143000"/>
          </a:xfrm>
        </p:spPr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二、運動的價值論與相關性研究</a:t>
            </a:r>
          </a:p>
        </p:txBody>
      </p:sp>
      <p:sp>
        <p:nvSpPr>
          <p:cNvPr id="2" name="右大括弧 1"/>
          <p:cNvSpPr/>
          <p:nvPr/>
        </p:nvSpPr>
        <p:spPr>
          <a:xfrm>
            <a:off x="4506097" y="2306595"/>
            <a:ext cx="247135" cy="37235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56" y="3158698"/>
            <a:ext cx="2965621" cy="19770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73" y="2298359"/>
            <a:ext cx="2366054" cy="353410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56" y="2642545"/>
            <a:ext cx="2965621" cy="304110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56" y="3132827"/>
            <a:ext cx="2965621" cy="198202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77" y="2305294"/>
            <a:ext cx="2354650" cy="353197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922107" y="3392872"/>
            <a:ext cx="1458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審美意識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秩序的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規範的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整體的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45011" y="3023540"/>
            <a:ext cx="2501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kumimoji="1"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身體美、動作美、情境美、流動美、獲勝美、驚奇之美</a:t>
            </a:r>
            <a:endParaRPr kumimoji="1"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69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1750</TotalTime>
  <Words>897</Words>
  <Application>Microsoft Macintosh PowerPoint</Application>
  <PresentationFormat>如螢幕大小 (4:3)</PresentationFormat>
  <Paragraphs>164</Paragraphs>
  <Slides>16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Calibri</vt:lpstr>
      <vt:lpstr>新細明體</vt:lpstr>
      <vt:lpstr>標楷體</vt:lpstr>
      <vt:lpstr>Arial</vt:lpstr>
      <vt:lpstr>課程名稱</vt:lpstr>
      <vt:lpstr>運動文化與知識發展</vt:lpstr>
      <vt:lpstr>運動文化與知識發展～第二部分</vt:lpstr>
      <vt:lpstr>一、運動的存有論與形上學相關研究</vt:lpstr>
      <vt:lpstr>一、運動的存有論與形上學相關研究</vt:lpstr>
      <vt:lpstr>一、運動的存有論與形上學相關研究</vt:lpstr>
      <vt:lpstr>一、運動的存有論與形上學相關研究</vt:lpstr>
      <vt:lpstr>二、運動的價值論與相關性研究</vt:lpstr>
      <vt:lpstr>二、運動的價值論與相關性研究</vt:lpstr>
      <vt:lpstr>二、運動的價值論與相關性研究</vt:lpstr>
      <vt:lpstr>二、運動的價值論與相關性研究</vt:lpstr>
      <vt:lpstr>三、運動的知識論與相關性研究</vt:lpstr>
      <vt:lpstr>三、運動的知識論與相關性研究</vt:lpstr>
      <vt:lpstr>四、結語</vt:lpstr>
      <vt:lpstr>四、結語</vt:lpstr>
      <vt:lpstr>四、結語</vt:lpstr>
      <vt:lpstr>參考文獻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Microsoft Office 使用者</cp:lastModifiedBy>
  <cp:revision>50</cp:revision>
  <dcterms:created xsi:type="dcterms:W3CDTF">2017-11-07T02:54:43Z</dcterms:created>
  <dcterms:modified xsi:type="dcterms:W3CDTF">2018-07-01T04:13:25Z</dcterms:modified>
</cp:coreProperties>
</file>