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Shape 1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Shape 2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CH12衝突與溝通-1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3" name="Shape 19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95718" y="10296"/>
            <a:ext cx="5048250" cy="323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Shape 19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140968"/>
            <a:ext cx="4802560" cy="3262609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Shape 195"/>
          <p:cNvSpPr txBox="1"/>
          <p:nvPr/>
        </p:nvSpPr>
        <p:spPr>
          <a:xfrm>
            <a:off x="4802560" y="4295218"/>
            <a:ext cx="449353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運動場上打架一定會是媒體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關注的焦點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224283" y="1035653"/>
            <a:ext cx="3775393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你是主角嗎？如果是，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你該如何回應媒體？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Shape 20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39928" y="3501008"/>
            <a:ext cx="5404072" cy="3039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Shape 20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231221"/>
            <a:ext cx="5325143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Shape 204"/>
          <p:cNvSpPr txBox="1"/>
          <p:nvPr/>
        </p:nvSpPr>
        <p:spPr>
          <a:xfrm>
            <a:off x="-26256" y="3301878"/>
            <a:ext cx="387798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體育議題的衝突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你該如何置身事外？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三、你用什麼心態來看待衝突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Shape 210"/>
          <p:cNvGrpSpPr/>
          <p:nvPr/>
        </p:nvGrpSpPr>
        <p:grpSpPr>
          <a:xfrm>
            <a:off x="457200" y="1610623"/>
            <a:ext cx="8229600" cy="4505116"/>
            <a:chOff x="0" y="10423"/>
            <a:chExt cx="8229600" cy="4505116"/>
          </a:xfrm>
        </p:grpSpPr>
        <p:sp>
          <p:nvSpPr>
            <p:cNvPr id="211" name="Shape 211"/>
            <p:cNvSpPr/>
            <p:nvPr/>
          </p:nvSpPr>
          <p:spPr>
            <a:xfrm>
              <a:off x="0" y="10423"/>
              <a:ext cx="8229600" cy="1374877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Shape 212"/>
            <p:cNvSpPr txBox="1"/>
            <p:nvPr/>
          </p:nvSpPr>
          <p:spPr>
            <a:xfrm>
              <a:off x="67116" y="77539"/>
              <a:ext cx="8095368" cy="12406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1925" lIns="201925" spcFirstLastPara="1" rIns="201925" wrap="square" tIns="2019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當事人</a:t>
              </a:r>
              <a:endParaRPr sz="5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Shape 213"/>
            <p:cNvSpPr/>
            <p:nvPr/>
          </p:nvSpPr>
          <p:spPr>
            <a:xfrm>
              <a:off x="0" y="1385301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Shape 214"/>
            <p:cNvSpPr txBox="1"/>
            <p:nvPr/>
          </p:nvSpPr>
          <p:spPr>
            <a:xfrm>
              <a:off x="0" y="1385301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7300" lIns="261275" spcFirstLastPara="1" rIns="376925" wrap="square" tIns="67300">
              <a:noAutofit/>
            </a:bodyPr>
            <a:lstStyle/>
            <a:p>
              <a:pPr indent="-2540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100"/>
                <a:buFont typeface="Calibri"/>
                <a:buNone/>
              </a:pPr>
              <a:r>
                <a:t/>
              </a:r>
              <a:endParaRPr b="0" i="0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Shape 215"/>
            <p:cNvSpPr/>
            <p:nvPr/>
          </p:nvSpPr>
          <p:spPr>
            <a:xfrm>
              <a:off x="0" y="2262981"/>
              <a:ext cx="8229600" cy="1374877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Shape 216"/>
            <p:cNvSpPr txBox="1"/>
            <p:nvPr/>
          </p:nvSpPr>
          <p:spPr>
            <a:xfrm>
              <a:off x="67116" y="2330097"/>
              <a:ext cx="8095368" cy="12406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1925" lIns="201925" spcFirstLastPara="1" rIns="201925" wrap="square" tIns="2019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非當事人</a:t>
              </a:r>
              <a:endParaRPr sz="5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Shape 217"/>
            <p:cNvSpPr/>
            <p:nvPr/>
          </p:nvSpPr>
          <p:spPr>
            <a:xfrm>
              <a:off x="0" y="3637859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Shape 218"/>
            <p:cNvSpPr txBox="1"/>
            <p:nvPr/>
          </p:nvSpPr>
          <p:spPr>
            <a:xfrm>
              <a:off x="0" y="3637859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7300" lIns="261275" spcFirstLastPara="1" rIns="376925" wrap="square" tIns="67300">
              <a:noAutofit/>
            </a:bodyPr>
            <a:lstStyle/>
            <a:p>
              <a:pPr indent="-2540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100"/>
                <a:buFont typeface="Calibri"/>
                <a:buNone/>
              </a:pPr>
              <a:r>
                <a:t/>
              </a:r>
              <a:endParaRPr b="0" i="0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四、如何與媒體溝通衝突事件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4" name="Shape 224"/>
          <p:cNvGrpSpPr/>
          <p:nvPr/>
        </p:nvGrpSpPr>
        <p:grpSpPr>
          <a:xfrm>
            <a:off x="457200" y="1610623"/>
            <a:ext cx="8229600" cy="4505116"/>
            <a:chOff x="0" y="10423"/>
            <a:chExt cx="8229600" cy="4505116"/>
          </a:xfrm>
        </p:grpSpPr>
        <p:sp>
          <p:nvSpPr>
            <p:cNvPr id="225" name="Shape 225"/>
            <p:cNvSpPr/>
            <p:nvPr/>
          </p:nvSpPr>
          <p:spPr>
            <a:xfrm>
              <a:off x="0" y="10423"/>
              <a:ext cx="8229600" cy="1374877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Shape 226"/>
            <p:cNvSpPr txBox="1"/>
            <p:nvPr/>
          </p:nvSpPr>
          <p:spPr>
            <a:xfrm>
              <a:off x="67116" y="77539"/>
              <a:ext cx="8095368" cy="12406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1925" lIns="201925" spcFirstLastPara="1" rIns="201925" wrap="square" tIns="2019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明確表明自己的立場</a:t>
              </a:r>
              <a:endParaRPr sz="5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Shape 227"/>
            <p:cNvSpPr/>
            <p:nvPr/>
          </p:nvSpPr>
          <p:spPr>
            <a:xfrm>
              <a:off x="0" y="1385301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Shape 228"/>
            <p:cNvSpPr txBox="1"/>
            <p:nvPr/>
          </p:nvSpPr>
          <p:spPr>
            <a:xfrm>
              <a:off x="0" y="1385301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7300" lIns="261275" spcFirstLastPara="1" rIns="376925" wrap="square" tIns="67300">
              <a:noAutofit/>
            </a:bodyPr>
            <a:lstStyle/>
            <a:p>
              <a:pPr indent="-2540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100"/>
                <a:buFont typeface="Calibri"/>
                <a:buNone/>
              </a:pPr>
              <a:r>
                <a:t/>
              </a:r>
              <a:endParaRPr b="0" i="0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Shape 229"/>
            <p:cNvSpPr/>
            <p:nvPr/>
          </p:nvSpPr>
          <p:spPr>
            <a:xfrm>
              <a:off x="0" y="2262981"/>
              <a:ext cx="8229600" cy="1374877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Shape 230"/>
            <p:cNvSpPr txBox="1"/>
            <p:nvPr/>
          </p:nvSpPr>
          <p:spPr>
            <a:xfrm>
              <a:off x="67116" y="2330097"/>
              <a:ext cx="8095368" cy="12406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1925" lIns="201925" spcFirstLastPara="1" rIns="201925" wrap="square" tIns="2019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5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據實以告</a:t>
              </a:r>
              <a:endParaRPr sz="5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Shape 231"/>
            <p:cNvSpPr/>
            <p:nvPr/>
          </p:nvSpPr>
          <p:spPr>
            <a:xfrm>
              <a:off x="0" y="3637859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Shape 232"/>
            <p:cNvSpPr txBox="1"/>
            <p:nvPr/>
          </p:nvSpPr>
          <p:spPr>
            <a:xfrm>
              <a:off x="0" y="3637859"/>
              <a:ext cx="8229600" cy="877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7300" lIns="261275" spcFirstLastPara="1" rIns="376925" wrap="square" tIns="67300">
              <a:noAutofit/>
            </a:bodyPr>
            <a:lstStyle/>
            <a:p>
              <a:pPr indent="-2540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100"/>
                <a:buFont typeface="Calibri"/>
                <a:buNone/>
              </a:pPr>
              <a:r>
                <a:t/>
              </a:r>
              <a:endParaRPr b="0" i="0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Shape 23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一、新聞事件的衝突？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二、比賽場域的衝突？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三、你用什麼心態看待衝突？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四、如何與媒體溝通衝突事件？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一、新聞事件的衝突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衝突性和趣味性也是吸引讀者關注的新聞要素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一則具有衝突元素的報導，常常可以引發討論話題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有話題就可以吸引媒體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9" name="Shape 109"/>
          <p:cNvGrpSpPr/>
          <p:nvPr/>
        </p:nvGrpSpPr>
        <p:grpSpPr>
          <a:xfrm>
            <a:off x="458583" y="2945990"/>
            <a:ext cx="8226833" cy="1834381"/>
            <a:chOff x="1383" y="1345790"/>
            <a:chExt cx="8226833" cy="1834381"/>
          </a:xfrm>
        </p:grpSpPr>
        <p:sp>
          <p:nvSpPr>
            <p:cNvPr id="110" name="Shape 110"/>
            <p:cNvSpPr/>
            <p:nvPr/>
          </p:nvSpPr>
          <p:spPr>
            <a:xfrm>
              <a:off x="1383" y="1345790"/>
              <a:ext cx="1834381" cy="1834381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Shape 111"/>
            <p:cNvSpPr txBox="1"/>
            <p:nvPr/>
          </p:nvSpPr>
          <p:spPr>
            <a:xfrm>
              <a:off x="270022" y="1614429"/>
              <a:ext cx="1297103" cy="12971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9350" lIns="39350" spcFirstLastPara="1" rIns="39350" wrap="square" tIns="39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新聞性</a:t>
              </a:r>
              <a:endParaRPr b="0" i="0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>
              <a:off x="1984716" y="1731010"/>
              <a:ext cx="1063941" cy="1063941"/>
            </a:xfrm>
            <a:prstGeom prst="mathPlus">
              <a:avLst>
                <a:gd fmla="val 23520" name="adj1"/>
              </a:avLst>
            </a:pr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 txBox="1"/>
            <p:nvPr/>
          </p:nvSpPr>
          <p:spPr>
            <a:xfrm>
              <a:off x="2125741" y="2137861"/>
              <a:ext cx="781891" cy="2502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>
              <a:off x="3197609" y="1345790"/>
              <a:ext cx="1834381" cy="1834381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3466248" y="1614429"/>
              <a:ext cx="1297103" cy="12971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9350" lIns="39350" spcFirstLastPara="1" rIns="39350" wrap="square" tIns="39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趣味性</a:t>
              </a:r>
              <a:endParaRPr b="0" i="0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Shape 116"/>
            <p:cNvSpPr/>
            <p:nvPr/>
          </p:nvSpPr>
          <p:spPr>
            <a:xfrm>
              <a:off x="5180942" y="1731010"/>
              <a:ext cx="1063941" cy="1063941"/>
            </a:xfrm>
            <a:prstGeom prst="mathEqual">
              <a:avLst>
                <a:gd fmla="val 23520" name="adj1"/>
                <a:gd fmla="val 11760" name="adj2"/>
              </a:avLst>
            </a:pr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5321967" y="1950182"/>
              <a:ext cx="781891" cy="625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Shape 118"/>
            <p:cNvSpPr/>
            <p:nvPr/>
          </p:nvSpPr>
          <p:spPr>
            <a:xfrm>
              <a:off x="6393835" y="1345790"/>
              <a:ext cx="1834381" cy="1834381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 txBox="1"/>
            <p:nvPr/>
          </p:nvSpPr>
          <p:spPr>
            <a:xfrm>
              <a:off x="6662474" y="1614429"/>
              <a:ext cx="1297103" cy="12971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9350" lIns="39350" spcFirstLastPara="1" rIns="39350" wrap="square" tIns="39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新聞事件衝突</a:t>
              </a:r>
              <a:endParaRPr b="0" i="0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何謂新聞價值？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異常性      地域性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顯著性      影響性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衝突性      及時性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人情趣味性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新聞價值對於採訪、製作、編輯等新聞實務有直接的作用。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採訪前，記者依據新聞價值判斷某一新聞線索有無採訪的必要。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採訪過程中，記者依據新聞價值評估可以獲得的各種事實, 以便抓住要點，深入採訪。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" name="Shape 137"/>
          <p:cNvGrpSpPr/>
          <p:nvPr/>
        </p:nvGrpSpPr>
        <p:grpSpPr>
          <a:xfrm>
            <a:off x="2591891" y="1628487"/>
            <a:ext cx="3960217" cy="4469388"/>
            <a:chOff x="2134691" y="28287"/>
            <a:chExt cx="3960217" cy="4469388"/>
          </a:xfrm>
        </p:grpSpPr>
        <p:sp>
          <p:nvSpPr>
            <p:cNvPr id="138" name="Shape 138"/>
            <p:cNvSpPr/>
            <p:nvPr/>
          </p:nvSpPr>
          <p:spPr>
            <a:xfrm>
              <a:off x="2284613" y="183867"/>
              <a:ext cx="3649057" cy="1267269"/>
            </a:xfrm>
            <a:prstGeom prst="ellipse">
              <a:avLst/>
            </a:prstGeom>
            <a:solidFill>
              <a:srgbClr val="C0CCE1">
                <a:alpha val="4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3761209" y="3286980"/>
              <a:ext cx="707181" cy="452596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B1C0D7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>
              <a:off x="2417563" y="3649057"/>
              <a:ext cx="3394472" cy="8486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2417563" y="3649057"/>
              <a:ext cx="3394472" cy="8486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9125" lIns="199125" spcFirstLastPara="1" rIns="199125" wrap="square" tIns="199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新聞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3611286" y="1549010"/>
              <a:ext cx="1272927" cy="1272927"/>
            </a:xfrm>
            <a:prstGeom prst="ellipse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Shape 143"/>
            <p:cNvSpPr txBox="1"/>
            <p:nvPr/>
          </p:nvSpPr>
          <p:spPr>
            <a:xfrm>
              <a:off x="3797702" y="1735426"/>
              <a:ext cx="900095" cy="9000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40625" spcFirstLastPara="1" rIns="40625" wrap="square" tIns="406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教練</a:t>
              </a:r>
              <a:endPara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Shape 144"/>
            <p:cNvSpPr/>
            <p:nvPr/>
          </p:nvSpPr>
          <p:spPr>
            <a:xfrm>
              <a:off x="2700436" y="594032"/>
              <a:ext cx="1272927" cy="1272927"/>
            </a:xfrm>
            <a:prstGeom prst="ellipse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Shape 145"/>
            <p:cNvSpPr txBox="1"/>
            <p:nvPr/>
          </p:nvSpPr>
          <p:spPr>
            <a:xfrm>
              <a:off x="2886852" y="780448"/>
              <a:ext cx="900095" cy="9000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40625" spcFirstLastPara="1" rIns="40625" wrap="square" tIns="406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家人</a:t>
              </a:r>
              <a:endPara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4001650" y="286267"/>
              <a:ext cx="1272927" cy="1272927"/>
            </a:xfrm>
            <a:prstGeom prst="ellipse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Shape 147"/>
            <p:cNvSpPr txBox="1"/>
            <p:nvPr/>
          </p:nvSpPr>
          <p:spPr>
            <a:xfrm>
              <a:off x="4188066" y="472683"/>
              <a:ext cx="900095" cy="9000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40625" spcFirstLastPara="1" rIns="40625" wrap="square" tIns="406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自己</a:t>
              </a:r>
              <a:endPara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2134691" y="28287"/>
              <a:ext cx="3960217" cy="3168174"/>
            </a:xfrm>
            <a:custGeom>
              <a:pathLst>
                <a:path extrusionOk="0" h="120000" w="120000">
                  <a:moveTo>
                    <a:pt x="584" y="34175"/>
                  </a:moveTo>
                  <a:lnTo>
                    <a:pt x="584" y="34175"/>
                  </a:lnTo>
                  <a:cubicBezTo>
                    <a:pt x="-2679" y="22567"/>
                    <a:pt x="7879" y="11072"/>
                    <a:pt x="27615" y="4745"/>
                  </a:cubicBezTo>
                  <a:cubicBezTo>
                    <a:pt x="47351" y="-1582"/>
                    <a:pt x="72649" y="-1582"/>
                    <a:pt x="92385" y="4745"/>
                  </a:cubicBezTo>
                  <a:cubicBezTo>
                    <a:pt x="112121" y="11072"/>
                    <a:pt x="122679" y="22567"/>
                    <a:pt x="119416" y="34175"/>
                  </a:cubicBezTo>
                  <a:lnTo>
                    <a:pt x="74854" y="113544"/>
                  </a:lnTo>
                  <a:cubicBezTo>
                    <a:pt x="73813" y="117246"/>
                    <a:pt x="67478" y="120000"/>
                    <a:pt x="60000" y="120000"/>
                  </a:cubicBezTo>
                  <a:cubicBezTo>
                    <a:pt x="52522" y="120000"/>
                    <a:pt x="46187" y="117246"/>
                    <a:pt x="45146" y="113544"/>
                  </a:cubicBezTo>
                  <a:close/>
                  <a:moveTo>
                    <a:pt x="4800" y="30000"/>
                  </a:moveTo>
                  <a:lnTo>
                    <a:pt x="4800" y="30000"/>
                  </a:lnTo>
                  <a:cubicBezTo>
                    <a:pt x="4800" y="43255"/>
                    <a:pt x="29514" y="54000"/>
                    <a:pt x="60000" y="54000"/>
                  </a:cubicBezTo>
                  <a:cubicBezTo>
                    <a:pt x="90486" y="54000"/>
                    <a:pt x="115200" y="43255"/>
                    <a:pt x="115200" y="30000"/>
                  </a:cubicBezTo>
                  <a:cubicBezTo>
                    <a:pt x="115200" y="16745"/>
                    <a:pt x="90486" y="6000"/>
                    <a:pt x="60000" y="6000"/>
                  </a:cubicBezTo>
                  <a:cubicBezTo>
                    <a:pt x="29514" y="6000"/>
                    <a:pt x="4800" y="16745"/>
                    <a:pt x="4800" y="30000"/>
                  </a:cubicBez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9" name="Shape 149"/>
          <p:cNvSpPr txBox="1"/>
          <p:nvPr/>
        </p:nvSpPr>
        <p:spPr>
          <a:xfrm>
            <a:off x="457200" y="3356992"/>
            <a:ext cx="2698175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如果你拿下了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奧運金牌，記者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希望你可以提供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的基本訊息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5652120" y="4509120"/>
            <a:ext cx="26981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強烈的新聞價值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" name="Shape 151"/>
          <p:cNvCxnSpPr/>
          <p:nvPr/>
        </p:nvCxnSpPr>
        <p:spPr>
          <a:xfrm rot="10800000">
            <a:off x="6228184" y="3501008"/>
            <a:ext cx="1080120" cy="1008112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你也可以製造話題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Shape 158"/>
          <p:cNvGrpSpPr/>
          <p:nvPr/>
        </p:nvGrpSpPr>
        <p:grpSpPr>
          <a:xfrm>
            <a:off x="2541285" y="2567510"/>
            <a:ext cx="4061429" cy="3626739"/>
            <a:chOff x="1017285" y="218630"/>
            <a:chExt cx="4061429" cy="3626739"/>
          </a:xfrm>
        </p:grpSpPr>
        <p:sp>
          <p:nvSpPr>
            <p:cNvPr id="159" name="Shape 159"/>
            <p:cNvSpPr/>
            <p:nvPr/>
          </p:nvSpPr>
          <p:spPr>
            <a:xfrm>
              <a:off x="2438399" y="1890712"/>
              <a:ext cx="1219200" cy="121920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Shape 160"/>
            <p:cNvSpPr txBox="1"/>
            <p:nvPr/>
          </p:nvSpPr>
          <p:spPr>
            <a:xfrm>
              <a:off x="2497915" y="1950228"/>
              <a:ext cx="1100168" cy="11001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話題</a:t>
              </a: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Shape 161"/>
            <p:cNvSpPr/>
            <p:nvPr/>
          </p:nvSpPr>
          <p:spPr>
            <a:xfrm rot="-5400000">
              <a:off x="2620390" y="1463103"/>
              <a:ext cx="855217" cy="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2" name="Shape 162"/>
            <p:cNvSpPr/>
            <p:nvPr/>
          </p:nvSpPr>
          <p:spPr>
            <a:xfrm>
              <a:off x="2639567" y="218630"/>
              <a:ext cx="816864" cy="81686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Shape 163"/>
            <p:cNvSpPr txBox="1"/>
            <p:nvPr/>
          </p:nvSpPr>
          <p:spPr>
            <a:xfrm>
              <a:off x="2679443" y="258506"/>
              <a:ext cx="737112" cy="737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趣味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Shape 164"/>
            <p:cNvSpPr/>
            <p:nvPr/>
          </p:nvSpPr>
          <p:spPr>
            <a:xfrm rot="1800000">
              <a:off x="3610861" y="3026697"/>
              <a:ext cx="697727" cy="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5" name="Shape 165"/>
            <p:cNvSpPr/>
            <p:nvPr/>
          </p:nvSpPr>
          <p:spPr>
            <a:xfrm>
              <a:off x="4261850" y="3028505"/>
              <a:ext cx="816864" cy="81686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Shape 166"/>
            <p:cNvSpPr txBox="1"/>
            <p:nvPr/>
          </p:nvSpPr>
          <p:spPr>
            <a:xfrm>
              <a:off x="4301726" y="3068381"/>
              <a:ext cx="737112" cy="737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勵志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Shape 167"/>
            <p:cNvSpPr/>
            <p:nvPr/>
          </p:nvSpPr>
          <p:spPr>
            <a:xfrm rot="9000000">
              <a:off x="1787411" y="3026697"/>
              <a:ext cx="697727" cy="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Shape 168"/>
            <p:cNvSpPr/>
            <p:nvPr/>
          </p:nvSpPr>
          <p:spPr>
            <a:xfrm>
              <a:off x="1017285" y="3028505"/>
              <a:ext cx="816864" cy="816864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Shape 169"/>
            <p:cNvSpPr txBox="1"/>
            <p:nvPr/>
          </p:nvSpPr>
          <p:spPr>
            <a:xfrm>
              <a:off x="1057161" y="3068381"/>
              <a:ext cx="737112" cy="737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人情</a:t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70" name="Shape 1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6256" y="3151775"/>
            <a:ext cx="2153864" cy="2974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Shape 17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1520" y="3102210"/>
            <a:ext cx="2015492" cy="3023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二、比賽場域的衝突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7" name="Shape 177"/>
          <p:cNvGrpSpPr/>
          <p:nvPr/>
        </p:nvGrpSpPr>
        <p:grpSpPr>
          <a:xfrm>
            <a:off x="1602834" y="1601337"/>
            <a:ext cx="5938331" cy="4523688"/>
            <a:chOff x="1145634" y="1137"/>
            <a:chExt cx="5938331" cy="4523688"/>
          </a:xfrm>
        </p:grpSpPr>
        <p:sp>
          <p:nvSpPr>
            <p:cNvPr id="178" name="Shape 178"/>
            <p:cNvSpPr/>
            <p:nvPr/>
          </p:nvSpPr>
          <p:spPr>
            <a:xfrm>
              <a:off x="1145634" y="1137"/>
              <a:ext cx="1649536" cy="164953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Shape 179"/>
            <p:cNvSpPr txBox="1"/>
            <p:nvPr/>
          </p:nvSpPr>
          <p:spPr>
            <a:xfrm>
              <a:off x="1387203" y="242706"/>
              <a:ext cx="1166398" cy="1166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2050" lIns="52050" spcFirstLastPara="1" rIns="52050" wrap="square" tIns="5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抗議</a:t>
              </a:r>
              <a:endParaRPr sz="4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Shape 180"/>
            <p:cNvSpPr/>
            <p:nvPr/>
          </p:nvSpPr>
          <p:spPr>
            <a:xfrm>
              <a:off x="1492036" y="1784615"/>
              <a:ext cx="956731" cy="956731"/>
            </a:xfrm>
            <a:prstGeom prst="mathPlus">
              <a:avLst>
                <a:gd fmla="val 23520" name="adj1"/>
              </a:avLst>
            </a:pr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Shape 181"/>
            <p:cNvSpPr txBox="1"/>
            <p:nvPr/>
          </p:nvSpPr>
          <p:spPr>
            <a:xfrm>
              <a:off x="1618851" y="2150469"/>
              <a:ext cx="703101" cy="2250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Shape 182"/>
            <p:cNvSpPr/>
            <p:nvPr/>
          </p:nvSpPr>
          <p:spPr>
            <a:xfrm>
              <a:off x="1145634" y="2875289"/>
              <a:ext cx="1649536" cy="1649536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Shape 183"/>
            <p:cNvSpPr txBox="1"/>
            <p:nvPr/>
          </p:nvSpPr>
          <p:spPr>
            <a:xfrm>
              <a:off x="1387203" y="3116858"/>
              <a:ext cx="1166398" cy="1166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2050" lIns="52050" spcFirstLastPara="1" rIns="52050" wrap="square" tIns="5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打架</a:t>
              </a:r>
              <a:endParaRPr sz="4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Shape 184"/>
            <p:cNvSpPr/>
            <p:nvPr/>
          </p:nvSpPr>
          <p:spPr>
            <a:xfrm>
              <a:off x="3042601" y="1956167"/>
              <a:ext cx="524552" cy="61362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Shape 185"/>
            <p:cNvSpPr txBox="1"/>
            <p:nvPr/>
          </p:nvSpPr>
          <p:spPr>
            <a:xfrm>
              <a:off x="3042601" y="2078892"/>
              <a:ext cx="367186" cy="3681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Shape 186"/>
            <p:cNvSpPr/>
            <p:nvPr/>
          </p:nvSpPr>
          <p:spPr>
            <a:xfrm>
              <a:off x="3784892" y="613444"/>
              <a:ext cx="3299073" cy="3299073"/>
            </a:xfrm>
            <a:prstGeom prst="ellipse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Shape 187"/>
            <p:cNvSpPr txBox="1"/>
            <p:nvPr/>
          </p:nvSpPr>
          <p:spPr>
            <a:xfrm>
              <a:off x="4268030" y="1096582"/>
              <a:ext cx="2332797" cy="23327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50" lIns="82550" spcFirstLastPara="1" rIns="82550" wrap="square" tIns="82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衝突</a:t>
              </a:r>
              <a:endParaRPr sz="6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