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-1512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5BFF7-529E-4006-8A72-2AB502210CBF}" type="datetimeFigureOut">
              <a:rPr lang="zh-TW" altLang="en-US" smtClean="0"/>
              <a:t>2018/9/7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D95C4-2331-4D9E-8620-8B75DC84E2E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00485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5BFF7-529E-4006-8A72-2AB502210CBF}" type="datetimeFigureOut">
              <a:rPr lang="zh-TW" altLang="en-US" smtClean="0"/>
              <a:t>2018/9/7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D95C4-2331-4D9E-8620-8B75DC84E2E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7276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5BFF7-529E-4006-8A72-2AB502210CBF}" type="datetimeFigureOut">
              <a:rPr lang="zh-TW" altLang="en-US" smtClean="0"/>
              <a:t>2018/9/7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D95C4-2331-4D9E-8620-8B75DC84E2E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641536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標題，文字及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9750" y="404813"/>
            <a:ext cx="8064500" cy="62865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611188" y="1268413"/>
            <a:ext cx="4003675" cy="506412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767263" y="1268413"/>
            <a:ext cx="4003675" cy="245586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4767263" y="3876675"/>
            <a:ext cx="4003675" cy="24558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FC3F3A-9606-4B28-85EE-03D2CCA1E9CE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  <p:sp>
        <p:nvSpPr>
          <p:cNvPr id="8" name="Rectangle 15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108074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9750" y="404813"/>
            <a:ext cx="8064500" cy="62865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611188" y="1268413"/>
            <a:ext cx="4003675" cy="506412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767263" y="1268413"/>
            <a:ext cx="4003675" cy="506412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5ADD1B-A47A-4735-83F6-31185C40BE0E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998745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5BFF7-529E-4006-8A72-2AB502210CBF}" type="datetimeFigureOut">
              <a:rPr lang="zh-TW" altLang="en-US" smtClean="0"/>
              <a:t>2018/9/7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D95C4-2331-4D9E-8620-8B75DC84E2E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264464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5BFF7-529E-4006-8A72-2AB502210CBF}" type="datetimeFigureOut">
              <a:rPr lang="zh-TW" altLang="en-US" smtClean="0"/>
              <a:t>2018/9/7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D95C4-2331-4D9E-8620-8B75DC84E2E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4612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5BFF7-529E-4006-8A72-2AB502210CBF}" type="datetimeFigureOut">
              <a:rPr lang="zh-TW" altLang="en-US" smtClean="0"/>
              <a:t>2018/9/7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D95C4-2331-4D9E-8620-8B75DC84E2E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134074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5BFF7-529E-4006-8A72-2AB502210CBF}" type="datetimeFigureOut">
              <a:rPr lang="zh-TW" altLang="en-US" smtClean="0"/>
              <a:t>2018/9/7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D95C4-2331-4D9E-8620-8B75DC84E2E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52051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5BFF7-529E-4006-8A72-2AB502210CBF}" type="datetimeFigureOut">
              <a:rPr lang="zh-TW" altLang="en-US" smtClean="0"/>
              <a:t>2018/9/7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D95C4-2331-4D9E-8620-8B75DC84E2E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601313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5BFF7-529E-4006-8A72-2AB502210CBF}" type="datetimeFigureOut">
              <a:rPr lang="zh-TW" altLang="en-US" smtClean="0"/>
              <a:t>2018/9/7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D95C4-2331-4D9E-8620-8B75DC84E2E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444860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5BFF7-529E-4006-8A72-2AB502210CBF}" type="datetimeFigureOut">
              <a:rPr lang="zh-TW" altLang="en-US" smtClean="0"/>
              <a:t>2018/9/7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D95C4-2331-4D9E-8620-8B75DC84E2E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86804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5BFF7-529E-4006-8A72-2AB502210CBF}" type="datetimeFigureOut">
              <a:rPr lang="zh-TW" altLang="en-US" smtClean="0"/>
              <a:t>2018/9/7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D95C4-2331-4D9E-8620-8B75DC84E2E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27567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15BFF7-529E-4006-8A72-2AB502210CBF}" type="datetimeFigureOut">
              <a:rPr lang="zh-TW" altLang="en-US" smtClean="0"/>
              <a:t>2018/9/7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9D95C4-2331-4D9E-8620-8B75DC84E2E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44781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4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投影片編號版面配置區 4"/>
          <p:cNvSpPr>
            <a:spLocks noGrp="1"/>
          </p:cNvSpPr>
          <p:nvPr>
            <p:ph type="sldNum" sz="quarter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1pPr>
            <a:lvl2pPr marL="742950" indent="-285750"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2pPr>
            <a:lvl3pPr marL="1143000" indent="-228600"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3pPr>
            <a:lvl4pPr marL="1600200" indent="-228600"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4pPr>
            <a:lvl5pPr marL="2057400" indent="-228600"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9pPr>
          </a:lstStyle>
          <a:p>
            <a:fld id="{AFFD75A3-1A46-4804-AFBF-8507BC15575F}" type="slidenum">
              <a:rPr lang="ja-JP" altLang="en-US" sz="1000">
                <a:solidFill>
                  <a:schemeClr val="bg1"/>
                </a:solidFill>
                <a:latin typeface="Arial" panose="020B0604020202020204" pitchFamily="34" charset="0"/>
              </a:rPr>
              <a:pPr/>
              <a:t>1</a:t>
            </a:fld>
            <a:endParaRPr lang="en-US" altLang="ja-JP" sz="10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911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dirty="0"/>
              <a:t>注意</a:t>
            </a:r>
            <a:r>
              <a:rPr lang="zh-TW" altLang="en-US" dirty="0" smtClean="0"/>
              <a:t>站立支撐位置</a:t>
            </a:r>
            <a:endParaRPr lang="zh-TW" altLang="zh-TW" dirty="0" smtClean="0"/>
          </a:p>
        </p:txBody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zh-TW" altLang="zh-TW" smtClean="0"/>
          </a:p>
        </p:txBody>
      </p:sp>
      <p:pic>
        <p:nvPicPr>
          <p:cNvPr id="7" name="Picture 4" descr="Flat Fee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73" r="36202"/>
          <a:stretch/>
        </p:blipFill>
        <p:spPr bwMode="auto">
          <a:xfrm>
            <a:off x="5885077" y="1577680"/>
            <a:ext cx="2388590" cy="4709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Flat Fee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32"/>
          <a:stretch/>
        </p:blipFill>
        <p:spPr bwMode="auto">
          <a:xfrm>
            <a:off x="3476279" y="1577680"/>
            <a:ext cx="2354576" cy="4700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Flat Fee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25"/>
          <a:stretch/>
        </p:blipFill>
        <p:spPr bwMode="auto">
          <a:xfrm>
            <a:off x="976580" y="1577680"/>
            <a:ext cx="2445477" cy="4700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3101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8" descr="b_17_2_1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1836" y="3932238"/>
            <a:ext cx="3112164" cy="292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投影片編號版面配置區 4"/>
          <p:cNvSpPr>
            <a:spLocks noGrp="1"/>
          </p:cNvSpPr>
          <p:nvPr>
            <p:ph type="sldNum" sz="quarter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1pPr>
            <a:lvl2pPr marL="742950" indent="-285750"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2pPr>
            <a:lvl3pPr marL="1143000" indent="-228600"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3pPr>
            <a:lvl4pPr marL="1600200" indent="-228600"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4pPr>
            <a:lvl5pPr marL="2057400" indent="-228600"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9pPr>
          </a:lstStyle>
          <a:p>
            <a:fld id="{AC8E9BC4-0FA3-4B42-B348-1C1323B68EA1}" type="slidenum">
              <a:rPr lang="ja-JP" altLang="en-US" sz="1000" smtClean="0">
                <a:solidFill>
                  <a:schemeClr val="bg1"/>
                </a:solidFill>
                <a:latin typeface="Arial" panose="020B0604020202020204" pitchFamily="34" charset="0"/>
              </a:rPr>
              <a:pPr/>
              <a:t>10</a:t>
            </a:fld>
            <a:endParaRPr lang="en-US" altLang="ja-JP" sz="1000" smtClean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766978" name="Rectangle 2"/>
          <p:cNvSpPr>
            <a:spLocks noChangeArrowheads="1"/>
          </p:cNvSpPr>
          <p:nvPr/>
        </p:nvSpPr>
        <p:spPr bwMode="auto">
          <a:xfrm>
            <a:off x="457199" y="2228851"/>
            <a:ext cx="8562975" cy="340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1pPr>
            <a:lvl2pPr marL="742950" indent="-285750"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2pPr>
            <a:lvl3pPr marL="1143000" indent="-228600"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3pPr>
            <a:lvl4pPr marL="1600200" indent="-228600"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4pPr>
            <a:lvl5pPr marL="2057400" indent="-228600"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20000"/>
              </a:spcBef>
              <a:buClr>
                <a:schemeClr val="accent1"/>
              </a:buClr>
            </a:pPr>
            <a:r>
              <a:rPr lang="zh-TW" altLang="en-US" sz="2800" b="0" dirty="0">
                <a:latin typeface="Times New Roman" panose="02020603050405020304" pitchFamily="18" charset="0"/>
                <a:ea typeface="標楷體" panose="03000509000000000000" pitchFamily="65" charset="-120"/>
              </a:rPr>
              <a:t>成因</a:t>
            </a:r>
          </a:p>
          <a:p>
            <a:pPr lvl="1" eaLnBrk="1" hangingPunct="1">
              <a:lnSpc>
                <a:spcPct val="110000"/>
              </a:lnSpc>
              <a:spcBef>
                <a:spcPct val="20000"/>
              </a:spcBef>
              <a:buClr>
                <a:schemeClr val="hlink"/>
              </a:buClr>
              <a:buFontTx/>
              <a:buChar char="–"/>
            </a:pPr>
            <a:r>
              <a:rPr lang="zh-TW" altLang="en-US" sz="2800" b="0" dirty="0" smtClean="0">
                <a:latin typeface="Times New Roman" panose="02020603050405020304" pitchFamily="18" charset="0"/>
                <a:ea typeface="標楷體" panose="03000509000000000000" pitchFamily="65" charset="-120"/>
              </a:rPr>
              <a:t>急性：直接</a:t>
            </a:r>
            <a:r>
              <a:rPr lang="zh-TW" altLang="en-US" sz="2800" b="0" dirty="0">
                <a:latin typeface="Times New Roman" panose="02020603050405020304" pitchFamily="18" charset="0"/>
                <a:ea typeface="標楷體" panose="03000509000000000000" pitchFamily="65" charset="-120"/>
              </a:rPr>
              <a:t>撞擊、小腿骨折，腔室內壓增加。</a:t>
            </a:r>
          </a:p>
          <a:p>
            <a:pPr lvl="1" eaLnBrk="1" hangingPunct="1">
              <a:lnSpc>
                <a:spcPct val="110000"/>
              </a:lnSpc>
              <a:spcBef>
                <a:spcPct val="20000"/>
              </a:spcBef>
              <a:buClr>
                <a:schemeClr val="hlink"/>
              </a:buClr>
              <a:buFontTx/>
              <a:buChar char="–"/>
            </a:pPr>
            <a:r>
              <a:rPr lang="zh-TW" altLang="en-US" sz="2800" b="0" dirty="0" smtClean="0">
                <a:latin typeface="Times New Roman" panose="02020603050405020304" pitchFamily="18" charset="0"/>
                <a:ea typeface="標楷體" panose="03000509000000000000" pitchFamily="65" charset="-120"/>
              </a:rPr>
              <a:t>慢性：運動誘發，個人</a:t>
            </a:r>
            <a:r>
              <a:rPr lang="zh-TW" altLang="en-US" sz="2800" b="0" dirty="0">
                <a:latin typeface="Times New Roman" panose="02020603050405020304" pitchFamily="18" charset="0"/>
                <a:ea typeface="標楷體" panose="03000509000000000000" pitchFamily="65" charset="-120"/>
              </a:rPr>
              <a:t>局部循環</a:t>
            </a:r>
            <a:r>
              <a:rPr lang="zh-TW" altLang="en-US" sz="2800" b="0" dirty="0" smtClean="0">
                <a:latin typeface="Times New Roman" panose="02020603050405020304" pitchFamily="18" charset="0"/>
                <a:ea typeface="標楷體" panose="03000509000000000000" pitchFamily="65" charset="-120"/>
              </a:rPr>
              <a:t>不良</a:t>
            </a:r>
            <a:endParaRPr lang="zh-TW" altLang="en-US" sz="2800" b="0" dirty="0"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09651"/>
            <a:ext cx="8686800" cy="1219200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zh-TW" altLang="en-US" sz="2800" dirty="0" smtClean="0">
                <a:latin typeface="Times New Roman" panose="02020603050405020304" pitchFamily="18" charset="0"/>
              </a:rPr>
              <a:t>腔室內壓過大使</a:t>
            </a:r>
            <a:r>
              <a:rPr lang="zh-TW" altLang="en-US" sz="2800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血液循環及其內部構造功能受損</a:t>
            </a:r>
            <a:r>
              <a:rPr lang="zh-TW" altLang="en-US" sz="2800" dirty="0" smtClean="0">
                <a:latin typeface="Times New Roman" panose="02020603050405020304" pitchFamily="18" charset="0"/>
              </a:rPr>
              <a:t>。</a:t>
            </a:r>
          </a:p>
          <a:p>
            <a:pPr eaLnBrk="1" hangingPunct="1">
              <a:lnSpc>
                <a:spcPct val="120000"/>
              </a:lnSpc>
            </a:pPr>
            <a:r>
              <a:rPr lang="zh-TW" altLang="en-US" sz="2800" dirty="0" smtClean="0">
                <a:latin typeface="Times New Roman" panose="02020603050405020304" pitchFamily="18" charset="0"/>
              </a:rPr>
              <a:t>組織因</a:t>
            </a:r>
            <a:r>
              <a:rPr lang="zh-TW" altLang="en-US" sz="2800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缺血</a:t>
            </a:r>
            <a:r>
              <a:rPr lang="zh-TW" altLang="en-US" sz="2800" dirty="0" smtClean="0">
                <a:latin typeface="Times New Roman" panose="02020603050405020304" pitchFamily="18" charset="0"/>
              </a:rPr>
              <a:t>而發生</a:t>
            </a:r>
            <a:r>
              <a:rPr lang="zh-TW" altLang="en-US" sz="2800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永久的損傷</a:t>
            </a:r>
            <a:endParaRPr lang="zh-TW" altLang="en-US" sz="2800" dirty="0" smtClean="0">
              <a:latin typeface="Times New Roman" panose="02020603050405020304" pitchFamily="18" charset="0"/>
            </a:endParaRPr>
          </a:p>
        </p:txBody>
      </p:sp>
      <p:sp>
        <p:nvSpPr>
          <p:cNvPr id="43013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dirty="0" smtClean="0"/>
              <a:t>前腔室症候群</a:t>
            </a:r>
            <a:endParaRPr lang="en-US" altLang="zh-TW" dirty="0" smtClean="0"/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7747462" y="787"/>
            <a:ext cx="1396538" cy="1071555"/>
            <a:chOff x="1926" y="2928"/>
            <a:chExt cx="1746" cy="1130"/>
          </a:xfrm>
        </p:grpSpPr>
        <p:pic>
          <p:nvPicPr>
            <p:cNvPr id="7" name="Picture 6" descr="bep01009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2928"/>
              <a:ext cx="792" cy="1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 descr="bep010090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6" y="2928"/>
              <a:ext cx="954" cy="1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" name="Picture 3" descr="b_17_2_1a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48"/>
          <a:stretch/>
        </p:blipFill>
        <p:spPr bwMode="auto">
          <a:xfrm>
            <a:off x="2261174" y="3952987"/>
            <a:ext cx="4212631" cy="2901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 descr="b_17_2_1b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9"/>
          <a:stretch/>
        </p:blipFill>
        <p:spPr bwMode="auto">
          <a:xfrm>
            <a:off x="0" y="3952987"/>
            <a:ext cx="3566098" cy="309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0933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500"/>
                                        <p:tgtEl>
                                          <p:spTgt spid="766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6978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投影片編號版面配置區 4"/>
          <p:cNvSpPr>
            <a:spLocks noGrp="1"/>
          </p:cNvSpPr>
          <p:nvPr>
            <p:ph type="sldNum" sz="quarter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1pPr>
            <a:lvl2pPr marL="742950" indent="-285750"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2pPr>
            <a:lvl3pPr marL="1143000" indent="-228600"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3pPr>
            <a:lvl4pPr marL="1600200" indent="-228600"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4pPr>
            <a:lvl5pPr marL="2057400" indent="-228600"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9pPr>
          </a:lstStyle>
          <a:p>
            <a:fld id="{BFB544C8-106F-46E7-A015-981661A46553}" type="slidenum">
              <a:rPr lang="ja-JP" altLang="en-US" sz="1000" smtClean="0">
                <a:solidFill>
                  <a:schemeClr val="bg1"/>
                </a:solidFill>
                <a:latin typeface="Arial" panose="020B0604020202020204" pitchFamily="34" charset="0"/>
              </a:rPr>
              <a:pPr/>
              <a:t>11</a:t>
            </a:fld>
            <a:endParaRPr lang="en-US" altLang="ja-JP" sz="1000" smtClean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4608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mtClean="0"/>
              <a:t>前腔室症候群</a:t>
            </a:r>
          </a:p>
        </p:txBody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96975"/>
            <a:ext cx="8458200" cy="5472113"/>
          </a:xfrm>
        </p:spPr>
        <p:txBody>
          <a:bodyPr/>
          <a:lstStyle/>
          <a:p>
            <a:pPr algn="just" eaLnBrk="1" hangingPunct="1">
              <a:spcBef>
                <a:spcPts val="1200"/>
              </a:spcBef>
            </a:pPr>
            <a:r>
              <a:rPr lang="en-US" altLang="zh-TW" sz="2800" dirty="0" smtClean="0">
                <a:latin typeface="Times New Roman" panose="02020603050405020304" pitchFamily="18" charset="0"/>
              </a:rPr>
              <a:t>Pain</a:t>
            </a:r>
            <a:r>
              <a:rPr lang="zh-TW" altLang="en-US" sz="2800" dirty="0" smtClean="0">
                <a:latin typeface="Times New Roman" panose="02020603050405020304" pitchFamily="18" charset="0"/>
              </a:rPr>
              <a:t>：小腿前側會有</a:t>
            </a:r>
            <a:r>
              <a:rPr lang="zh-TW" altLang="en-US" sz="2800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不退的疼痛</a:t>
            </a:r>
            <a:r>
              <a:rPr lang="zh-TW" altLang="en-US" sz="2800" dirty="0" smtClean="0">
                <a:latin typeface="Times New Roman" panose="02020603050405020304" pitchFamily="18" charset="0"/>
              </a:rPr>
              <a:t>；</a:t>
            </a:r>
          </a:p>
          <a:p>
            <a:pPr lvl="1" algn="just" eaLnBrk="1" hangingPunct="1">
              <a:spcBef>
                <a:spcPts val="1200"/>
              </a:spcBef>
            </a:pPr>
            <a:r>
              <a:rPr lang="zh-TW" altLang="en-US" dirty="0" smtClean="0">
                <a:latin typeface="Times New Roman" panose="02020603050405020304" pitchFamily="18" charset="0"/>
              </a:rPr>
              <a:t>疼痛發生於運動到相同一段時間之後才發生。</a:t>
            </a:r>
          </a:p>
          <a:p>
            <a:pPr eaLnBrk="1" hangingPunct="1">
              <a:spcBef>
                <a:spcPts val="1200"/>
              </a:spcBef>
            </a:pPr>
            <a:r>
              <a:rPr lang="en-US" altLang="zh-TW" sz="2800" dirty="0" smtClean="0">
                <a:latin typeface="Times New Roman" panose="02020603050405020304" pitchFamily="18" charset="0"/>
              </a:rPr>
              <a:t>Pallor</a:t>
            </a:r>
            <a:r>
              <a:rPr lang="zh-TW" altLang="en-US" sz="2800" dirty="0" smtClean="0">
                <a:latin typeface="Times New Roman" panose="02020603050405020304" pitchFamily="18" charset="0"/>
              </a:rPr>
              <a:t>：</a:t>
            </a:r>
            <a:r>
              <a:rPr lang="zh-TW" altLang="en-US" sz="2800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足背無血色</a:t>
            </a:r>
          </a:p>
          <a:p>
            <a:pPr eaLnBrk="1" hangingPunct="1">
              <a:spcBef>
                <a:spcPts val="1200"/>
              </a:spcBef>
            </a:pPr>
            <a:r>
              <a:rPr lang="en-US" altLang="zh-TW" sz="2800" dirty="0" smtClean="0">
                <a:latin typeface="Times New Roman" panose="02020603050405020304" pitchFamily="18" charset="0"/>
              </a:rPr>
              <a:t>Pulseless</a:t>
            </a:r>
            <a:r>
              <a:rPr lang="zh-TW" altLang="en-US" sz="2800" dirty="0" smtClean="0">
                <a:latin typeface="Times New Roman" panose="02020603050405020304" pitchFamily="18" charset="0"/>
              </a:rPr>
              <a:t>：足背動脈</a:t>
            </a:r>
            <a:r>
              <a:rPr lang="zh-TW" altLang="en-US" sz="2800" dirty="0" smtClean="0"/>
              <a:t>脈搏消失 </a:t>
            </a:r>
            <a:endParaRPr lang="zh-TW" altLang="en-US" sz="2800" dirty="0" smtClean="0">
              <a:latin typeface="Times New Roman" panose="02020603050405020304" pitchFamily="18" charset="0"/>
            </a:endParaRPr>
          </a:p>
          <a:p>
            <a:pPr eaLnBrk="1" hangingPunct="1">
              <a:spcBef>
                <a:spcPts val="1200"/>
              </a:spcBef>
            </a:pPr>
            <a:r>
              <a:rPr lang="en-US" altLang="zh-TW" sz="2800" dirty="0" smtClean="0">
                <a:latin typeface="Times New Roman" panose="02020603050405020304" pitchFamily="18" charset="0"/>
              </a:rPr>
              <a:t>Paresthesia</a:t>
            </a:r>
            <a:r>
              <a:rPr lang="zh-TW" altLang="en-US" sz="2800" dirty="0" smtClean="0">
                <a:latin typeface="Times New Roman" panose="02020603050405020304" pitchFamily="18" charset="0"/>
              </a:rPr>
              <a:t>：感覺異常</a:t>
            </a:r>
          </a:p>
          <a:p>
            <a:pPr lvl="1" eaLnBrk="1" hangingPunct="1">
              <a:spcBef>
                <a:spcPts val="1200"/>
              </a:spcBef>
            </a:pPr>
            <a:r>
              <a:rPr lang="zh-TW" altLang="en-US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腓深神經受到壓迫</a:t>
            </a:r>
            <a:endParaRPr lang="en-US" altLang="zh-TW" dirty="0" smtClean="0">
              <a:solidFill>
                <a:srgbClr val="C00000"/>
              </a:solidFill>
              <a:latin typeface="Times New Roman" panose="02020603050405020304" pitchFamily="18" charset="0"/>
            </a:endParaRPr>
          </a:p>
          <a:p>
            <a:pPr lvl="1" eaLnBrk="1" hangingPunct="1">
              <a:spcBef>
                <a:spcPts val="1200"/>
              </a:spcBef>
            </a:pPr>
            <a:r>
              <a:rPr lang="zh-TW" altLang="en-US" dirty="0" smtClean="0">
                <a:latin typeface="Times New Roman" panose="02020603050405020304" pitchFamily="18" charset="0"/>
              </a:rPr>
              <a:t>足背第一與第二趾會有</a:t>
            </a:r>
            <a:r>
              <a:rPr lang="zh-TW" altLang="en-US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麻刺</a:t>
            </a:r>
            <a:r>
              <a:rPr lang="zh-TW" altLang="en-US" dirty="0" smtClean="0">
                <a:latin typeface="Times New Roman" panose="02020603050405020304" pitchFamily="18" charset="0"/>
              </a:rPr>
              <a:t>的感覺</a:t>
            </a:r>
          </a:p>
          <a:p>
            <a:pPr eaLnBrk="1" hangingPunct="1">
              <a:spcBef>
                <a:spcPts val="1200"/>
              </a:spcBef>
            </a:pPr>
            <a:r>
              <a:rPr lang="en-US" altLang="zh-TW" sz="2800" dirty="0" smtClean="0">
                <a:latin typeface="Times New Roman" panose="02020603050405020304" pitchFamily="18" charset="0"/>
              </a:rPr>
              <a:t>Paralysis</a:t>
            </a:r>
            <a:r>
              <a:rPr lang="zh-TW" altLang="en-US" sz="2800" dirty="0" smtClean="0">
                <a:latin typeface="Times New Roman" panose="02020603050405020304" pitchFamily="18" charset="0"/>
              </a:rPr>
              <a:t>：麻痺無力</a:t>
            </a:r>
          </a:p>
          <a:p>
            <a:pPr lvl="1" eaLnBrk="1" hangingPunct="1">
              <a:spcBef>
                <a:spcPts val="1200"/>
              </a:spcBef>
            </a:pPr>
            <a:r>
              <a:rPr lang="zh-TW" altLang="en-US" dirty="0" smtClean="0">
                <a:latin typeface="Times New Roman" panose="02020603050405020304" pitchFamily="18" charset="0"/>
              </a:rPr>
              <a:t>無法做背屈的動作（</a:t>
            </a:r>
            <a:r>
              <a:rPr lang="zh-TW" altLang="en-US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垂足</a:t>
            </a:r>
            <a:r>
              <a:rPr lang="zh-TW" altLang="en-US" dirty="0" smtClean="0">
                <a:latin typeface="Times New Roman" panose="02020603050405020304" pitchFamily="18" charset="0"/>
              </a:rPr>
              <a:t>）或做動作時會疼痛。</a:t>
            </a:r>
          </a:p>
        </p:txBody>
      </p:sp>
      <p:grpSp>
        <p:nvGrpSpPr>
          <p:cNvPr id="46085" name="Group 4"/>
          <p:cNvGrpSpPr>
            <a:grpSpLocks/>
          </p:cNvGrpSpPr>
          <p:nvPr/>
        </p:nvGrpSpPr>
        <p:grpSpPr bwMode="auto">
          <a:xfrm>
            <a:off x="6659563" y="0"/>
            <a:ext cx="2484437" cy="1268413"/>
            <a:chOff x="1926" y="2928"/>
            <a:chExt cx="1746" cy="1130"/>
          </a:xfrm>
        </p:grpSpPr>
        <p:pic>
          <p:nvPicPr>
            <p:cNvPr id="46086" name="Picture 5" descr="bep01009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2928"/>
              <a:ext cx="792" cy="1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087" name="Picture 6" descr="bep01009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6" y="2928"/>
              <a:ext cx="954" cy="1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16835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投影片編號版面配置區 4"/>
          <p:cNvSpPr>
            <a:spLocks noGrp="1"/>
          </p:cNvSpPr>
          <p:nvPr>
            <p:ph type="sldNum" sz="quarter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1pPr>
            <a:lvl2pPr marL="742950" indent="-285750"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2pPr>
            <a:lvl3pPr marL="1143000" indent="-228600"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3pPr>
            <a:lvl4pPr marL="1600200" indent="-228600"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4pPr>
            <a:lvl5pPr marL="2057400" indent="-228600"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9pPr>
          </a:lstStyle>
          <a:p>
            <a:fld id="{CC16D8FE-49C0-4CA5-BD44-436C544504BE}" type="slidenum">
              <a:rPr lang="ja-JP" altLang="en-US" sz="1000" smtClean="0">
                <a:solidFill>
                  <a:schemeClr val="bg1"/>
                </a:solidFill>
                <a:latin typeface="Arial" panose="020B0604020202020204" pitchFamily="34" charset="0"/>
              </a:rPr>
              <a:pPr/>
              <a:t>12</a:t>
            </a:fld>
            <a:endParaRPr lang="en-US" altLang="ja-JP" sz="1000" smtClean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6758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199" y="465834"/>
            <a:ext cx="8229600" cy="564346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kumimoji="0" lang="zh-TW" altLang="en-US" dirty="0" smtClean="0"/>
              <a:t>足部慢性傷害、小腿</a:t>
            </a:r>
            <a:r>
              <a:rPr lang="zh-TW" altLang="en-US" dirty="0" smtClean="0"/>
              <a:t>傷害之預防</a:t>
            </a:r>
          </a:p>
        </p:txBody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7049" y="1330036"/>
            <a:ext cx="8159750" cy="5289731"/>
          </a:xfrm>
        </p:spPr>
        <p:txBody>
          <a:bodyPr/>
          <a:lstStyle/>
          <a:p>
            <a:pPr marL="363538" indent="-363538">
              <a:spcBef>
                <a:spcPts val="1200"/>
              </a:spcBef>
            </a:pPr>
            <a:r>
              <a:rPr lang="zh-TW" altLang="en-US" sz="2800" dirty="0" smtClean="0"/>
              <a:t>訓練</a:t>
            </a:r>
            <a:endParaRPr lang="en-US" altLang="zh-TW" sz="2800" dirty="0"/>
          </a:p>
          <a:p>
            <a:pPr marL="763588" lvl="1" indent="-363538">
              <a:spcBef>
                <a:spcPts val="1200"/>
              </a:spcBef>
            </a:pPr>
            <a:r>
              <a:rPr lang="zh-TW" altLang="en-US" sz="2400" dirty="0"/>
              <a:t>肌力（向心／離心）、肌肉內協調及控制（動作轉換</a:t>
            </a:r>
            <a:r>
              <a:rPr lang="zh-TW" altLang="en-US" sz="2400" dirty="0" smtClean="0"/>
              <a:t>）</a:t>
            </a:r>
            <a:endParaRPr lang="en-US" altLang="zh-TW" sz="2400" dirty="0" smtClean="0"/>
          </a:p>
          <a:p>
            <a:pPr marL="763588" lvl="1" indent="-363538">
              <a:spcBef>
                <a:spcPts val="1200"/>
              </a:spcBef>
            </a:pPr>
            <a:r>
              <a:rPr lang="zh-TW" altLang="en-US" sz="2400" dirty="0" smtClean="0"/>
              <a:t>漸</a:t>
            </a:r>
            <a:r>
              <a:rPr lang="zh-TW" altLang="en-US" sz="2400" dirty="0"/>
              <a:t>增強度</a:t>
            </a:r>
            <a:endParaRPr lang="en-US" altLang="zh-TW" sz="2400" dirty="0"/>
          </a:p>
          <a:p>
            <a:pPr marL="763588" lvl="1" indent="-363538">
              <a:spcBef>
                <a:spcPts val="1200"/>
              </a:spcBef>
            </a:pPr>
            <a:r>
              <a:rPr lang="zh-TW" altLang="en-US" sz="2400" dirty="0"/>
              <a:t>訓練環境調整時，應調降訓練強度→適應</a:t>
            </a:r>
            <a:r>
              <a:rPr lang="zh-TW" altLang="en-US" sz="2400" dirty="0" smtClean="0"/>
              <a:t>期</a:t>
            </a:r>
            <a:endParaRPr lang="en-US" altLang="zh-TW" sz="2400" dirty="0" smtClean="0"/>
          </a:p>
          <a:p>
            <a:pPr marL="763588" lvl="1" indent="-363538">
              <a:spcBef>
                <a:spcPts val="1200"/>
              </a:spcBef>
            </a:pPr>
            <a:r>
              <a:rPr lang="zh-TW" altLang="en-US" sz="2400" dirty="0" smtClean="0"/>
              <a:t>使用護脛，保護易受撞擊處</a:t>
            </a:r>
          </a:p>
          <a:p>
            <a:pPr marL="363538" indent="-363538" eaLnBrk="1" hangingPunct="1">
              <a:spcBef>
                <a:spcPts val="1200"/>
              </a:spcBef>
            </a:pPr>
            <a:r>
              <a:rPr lang="zh-TW" altLang="en-US" sz="2800" dirty="0" smtClean="0">
                <a:solidFill>
                  <a:srgbClr val="3333FF"/>
                </a:solidFill>
              </a:rPr>
              <a:t>恢復</a:t>
            </a:r>
            <a:endParaRPr lang="en-US" altLang="zh-TW" sz="2800" dirty="0" smtClean="0">
              <a:solidFill>
                <a:srgbClr val="3333FF"/>
              </a:solidFill>
            </a:endParaRPr>
          </a:p>
          <a:p>
            <a:pPr marL="763588" lvl="1" indent="-363538">
              <a:spcBef>
                <a:spcPts val="1200"/>
              </a:spcBef>
            </a:pPr>
            <a:r>
              <a:rPr lang="zh-TW" altLang="en-US" sz="2400" dirty="0" smtClean="0">
                <a:solidFill>
                  <a:schemeClr val="tx1"/>
                </a:solidFill>
              </a:rPr>
              <a:t>踝關節活動度（特別是背屈角度）</a:t>
            </a:r>
            <a:endParaRPr lang="en-US" altLang="zh-TW" sz="2400" dirty="0" smtClean="0">
              <a:solidFill>
                <a:schemeClr val="tx1"/>
              </a:solidFill>
            </a:endParaRPr>
          </a:p>
          <a:p>
            <a:pPr marL="763588" lvl="1" indent="-363538">
              <a:spcBef>
                <a:spcPts val="1200"/>
              </a:spcBef>
            </a:pPr>
            <a:r>
              <a:rPr lang="zh-TW" altLang="en-US" sz="2400" dirty="0" smtClean="0">
                <a:solidFill>
                  <a:schemeClr val="tx1"/>
                </a:solidFill>
              </a:rPr>
              <a:t>柔軟度：緩慢、靜態</a:t>
            </a:r>
            <a:r>
              <a:rPr lang="zh-TW" altLang="en-US" sz="2400" dirty="0" smtClean="0"/>
              <a:t>（屈膝、直膝）伸展</a:t>
            </a:r>
          </a:p>
          <a:p>
            <a:pPr marL="363538" indent="-363538" eaLnBrk="1" hangingPunct="1">
              <a:spcBef>
                <a:spcPts val="1200"/>
              </a:spcBef>
            </a:pPr>
            <a:r>
              <a:rPr lang="zh-TW" altLang="en-US" sz="2800" dirty="0" smtClean="0"/>
              <a:t>場地</a:t>
            </a:r>
          </a:p>
        </p:txBody>
      </p:sp>
    </p:spTree>
    <p:extLst>
      <p:ext uri="{BB962C8B-B14F-4D97-AF65-F5344CB8AC3E}">
        <p14:creationId xmlns:p14="http://schemas.microsoft.com/office/powerpoint/2010/main" val="256006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投影片編號版面配置區 4"/>
          <p:cNvSpPr>
            <a:spLocks noGrp="1"/>
          </p:cNvSpPr>
          <p:nvPr>
            <p:ph type="sldNum" sz="quarter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1pPr>
            <a:lvl2pPr marL="742950" indent="-285750"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2pPr>
            <a:lvl3pPr marL="1143000" indent="-228600"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3pPr>
            <a:lvl4pPr marL="1600200" indent="-228600"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4pPr>
            <a:lvl5pPr marL="2057400" indent="-228600"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9pPr>
          </a:lstStyle>
          <a:p>
            <a:fld id="{17C30997-D61F-4757-B019-071E84994005}" type="slidenum">
              <a:rPr lang="ja-JP" altLang="en-US" sz="1000" smtClean="0">
                <a:solidFill>
                  <a:schemeClr val="bg1"/>
                </a:solidFill>
                <a:latin typeface="Arial" panose="020B0604020202020204" pitchFamily="34" charset="0"/>
              </a:rPr>
              <a:pPr/>
              <a:t>2</a:t>
            </a:fld>
            <a:endParaRPr lang="en-US" altLang="ja-JP" sz="1000" smtClean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61443" name="Rectangle 2"/>
          <p:cNvSpPr>
            <a:spLocks noGrp="1" noChangeArrowheads="1"/>
          </p:cNvSpPr>
          <p:nvPr>
            <p:ph type="title"/>
          </p:nvPr>
        </p:nvSpPr>
        <p:spPr>
          <a:xfrm>
            <a:off x="547688" y="319088"/>
            <a:ext cx="6929437" cy="738187"/>
          </a:xfrm>
        </p:spPr>
        <p:txBody>
          <a:bodyPr/>
          <a:lstStyle/>
          <a:p>
            <a:pPr eaLnBrk="1" hangingPunct="1"/>
            <a:r>
              <a:rPr lang="zh-TW" altLang="en-US" sz="4000" dirty="0" smtClean="0"/>
              <a:t>內側脛骨壓力症候群</a:t>
            </a:r>
            <a:endParaRPr lang="en-US" altLang="zh-TW" sz="3200" dirty="0" smtClean="0"/>
          </a:p>
        </p:txBody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6225" y="1200151"/>
            <a:ext cx="6067425" cy="5657850"/>
          </a:xfrm>
        </p:spPr>
        <p:txBody>
          <a:bodyPr/>
          <a:lstStyle/>
          <a:p>
            <a:pPr marL="363538" indent="-363538" eaLnBrk="1" hangingPunct="1">
              <a:spcBef>
                <a:spcPts val="0"/>
              </a:spcBef>
            </a:pPr>
            <a:r>
              <a:rPr lang="zh-TW" altLang="en-US" sz="2800" dirty="0" smtClean="0">
                <a:latin typeface="Times New Roman" panose="02020603050405020304" pitchFamily="18" charset="0"/>
              </a:rPr>
              <a:t>大多發生在脛骨後側，下端</a:t>
            </a:r>
            <a:r>
              <a:rPr lang="en-US" altLang="zh-TW" sz="2800" dirty="0" smtClean="0">
                <a:latin typeface="Times New Roman" panose="02020603050405020304" pitchFamily="18" charset="0"/>
              </a:rPr>
              <a:t>1/3</a:t>
            </a:r>
            <a:r>
              <a:rPr lang="zh-TW" altLang="en-US" sz="2800" dirty="0" smtClean="0">
                <a:latin typeface="Times New Roman" panose="02020603050405020304" pitchFamily="18" charset="0"/>
              </a:rPr>
              <a:t>骨膜與肌腱連接的位置，</a:t>
            </a:r>
            <a:endParaRPr lang="en-US" altLang="zh-TW" sz="2800" dirty="0" smtClean="0">
              <a:latin typeface="Times New Roman" panose="02020603050405020304" pitchFamily="18" charset="0"/>
            </a:endParaRPr>
          </a:p>
          <a:p>
            <a:pPr marL="363538" indent="-363538" eaLnBrk="1" hangingPunct="1">
              <a:spcBef>
                <a:spcPts val="0"/>
              </a:spcBef>
            </a:pPr>
            <a:r>
              <a:rPr lang="zh-TW" altLang="en-US" sz="2800" dirty="0" smtClean="0">
                <a:latin typeface="Times New Roman" panose="02020603050405020304" pitchFamily="18" charset="0"/>
              </a:rPr>
              <a:t>慢性、過度使用傷害。</a:t>
            </a:r>
            <a:endParaRPr lang="en-US" altLang="zh-TW" sz="2800" dirty="0" smtClean="0">
              <a:latin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zh-TW" altLang="en-US" sz="2800" dirty="0">
                <a:latin typeface="Times New Roman" panose="02020603050405020304" pitchFamily="18" charset="0"/>
              </a:rPr>
              <a:t>成因</a:t>
            </a:r>
          </a:p>
          <a:p>
            <a:pPr lvl="1">
              <a:spcBef>
                <a:spcPts val="0"/>
              </a:spcBef>
            </a:pPr>
            <a:r>
              <a:rPr lang="zh-TW" altLang="en-US" dirty="0"/>
              <a:t>長時間從事</a:t>
            </a:r>
            <a:r>
              <a:rPr lang="zh-TW" altLang="en-US" dirty="0" smtClean="0"/>
              <a:t>反覆跑步</a:t>
            </a:r>
            <a:r>
              <a:rPr lang="zh-TW" altLang="en-US" dirty="0"/>
              <a:t>與跳躍運動</a:t>
            </a:r>
          </a:p>
          <a:p>
            <a:pPr lvl="1">
              <a:spcBef>
                <a:spcPts val="0"/>
              </a:spcBef>
            </a:pPr>
            <a:r>
              <a:rPr lang="zh-TW" altLang="en-US" dirty="0"/>
              <a:t>突然間增加訓練量</a:t>
            </a:r>
          </a:p>
          <a:p>
            <a:pPr lvl="1">
              <a:spcBef>
                <a:spcPts val="0"/>
              </a:spcBef>
            </a:pPr>
            <a:r>
              <a:rPr lang="zh-TW" altLang="en-US" dirty="0"/>
              <a:t>改變從事</a:t>
            </a:r>
            <a:r>
              <a:rPr lang="zh-TW" altLang="en-US" dirty="0" smtClean="0"/>
              <a:t>運動場地</a:t>
            </a:r>
            <a:r>
              <a:rPr lang="zh-TW" altLang="en-US" dirty="0"/>
              <a:t>表面和身體疲勞</a:t>
            </a:r>
          </a:p>
          <a:p>
            <a:pPr lvl="1">
              <a:spcBef>
                <a:spcPts val="0"/>
              </a:spcBef>
            </a:pPr>
            <a:r>
              <a:rPr lang="zh-TW" altLang="en-US" dirty="0"/>
              <a:t>有</a:t>
            </a:r>
            <a:r>
              <a:rPr lang="zh-TW" altLang="en-US" dirty="0" smtClean="0"/>
              <a:t>可能演變</a:t>
            </a:r>
            <a:r>
              <a:rPr lang="zh-TW" altLang="en-US" dirty="0"/>
              <a:t>為疲勞性骨折或腔室症候群。</a:t>
            </a:r>
          </a:p>
          <a:p>
            <a:pPr marL="363538" indent="-363538" eaLnBrk="1" hangingPunct="1">
              <a:spcBef>
                <a:spcPts val="0"/>
              </a:spcBef>
            </a:pPr>
            <a:endParaRPr lang="zh-TW" altLang="en-US" sz="2800" dirty="0" smtClean="0">
              <a:latin typeface="Times New Roman" panose="02020603050405020304" pitchFamily="18" charset="0"/>
            </a:endParaRPr>
          </a:p>
        </p:txBody>
      </p:sp>
      <p:pic>
        <p:nvPicPr>
          <p:cNvPr id="61445" name="Picture 8" descr="http://3.bp.blogspot.com/-h61-d04fl2s/T7-_PWsJ0OI/AAAAAAAACv4/5xOwWhyczm4/s1600/shin+splin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92" r="29208"/>
          <a:stretch/>
        </p:blipFill>
        <p:spPr bwMode="auto">
          <a:xfrm>
            <a:off x="6343650" y="1200151"/>
            <a:ext cx="2705100" cy="5755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7206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投影片編號版面配置區 4"/>
          <p:cNvSpPr>
            <a:spLocks noGrp="1"/>
          </p:cNvSpPr>
          <p:nvPr>
            <p:ph type="sldNum" sz="quarter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1pPr>
            <a:lvl2pPr marL="742950" indent="-285750"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2pPr>
            <a:lvl3pPr marL="1143000" indent="-228600"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3pPr>
            <a:lvl4pPr marL="1600200" indent="-228600"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4pPr>
            <a:lvl5pPr marL="2057400" indent="-228600"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9pPr>
          </a:lstStyle>
          <a:p>
            <a:fld id="{30D76B63-EEBA-448F-AD97-C6C8B900F138}" type="slidenum">
              <a:rPr lang="ja-JP" altLang="en-US" sz="1000" smtClean="0">
                <a:solidFill>
                  <a:schemeClr val="bg1"/>
                </a:solidFill>
                <a:latin typeface="Arial" panose="020B0604020202020204" pitchFamily="34" charset="0"/>
              </a:rPr>
              <a:pPr/>
              <a:t>3</a:t>
            </a:fld>
            <a:endParaRPr lang="en-US" altLang="ja-JP" sz="1000" smtClean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4915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41"/>
            <a:ext cx="4619625" cy="564346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zh-TW" altLang="en-US" dirty="0" smtClean="0"/>
              <a:t>腓腸肌拉</a:t>
            </a:r>
            <a:r>
              <a:rPr lang="zh-TW" altLang="en-US" dirty="0"/>
              <a:t>傷</a:t>
            </a:r>
            <a:endParaRPr lang="zh-TW" altLang="en-US" dirty="0" smtClean="0"/>
          </a:p>
        </p:txBody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268413"/>
            <a:ext cx="4752975" cy="5064125"/>
          </a:xfrm>
        </p:spPr>
        <p:txBody>
          <a:bodyPr/>
          <a:lstStyle/>
          <a:p>
            <a:pPr eaLnBrk="1" hangingPunct="1">
              <a:lnSpc>
                <a:spcPct val="130000"/>
              </a:lnSpc>
            </a:pPr>
            <a:r>
              <a:rPr lang="zh-TW" altLang="en-US" sz="2800" dirty="0" smtClean="0"/>
              <a:t>內側頭拉傷</a:t>
            </a:r>
          </a:p>
          <a:p>
            <a:pPr eaLnBrk="1" hangingPunct="1">
              <a:lnSpc>
                <a:spcPct val="130000"/>
              </a:lnSpc>
            </a:pPr>
            <a:r>
              <a:rPr lang="zh-TW" altLang="en-US" sz="2800" dirty="0" smtClean="0"/>
              <a:t>好發於網球選手</a:t>
            </a:r>
          </a:p>
          <a:p>
            <a:pPr lvl="1" eaLnBrk="1" hangingPunct="1">
              <a:lnSpc>
                <a:spcPct val="130000"/>
              </a:lnSpc>
            </a:pPr>
            <a:r>
              <a:rPr lang="zh-TW" altLang="en-US" dirty="0" smtClean="0"/>
              <a:t>當膝蓋伸直時，足踝部受到背屈力量；</a:t>
            </a:r>
          </a:p>
          <a:p>
            <a:pPr lvl="1" eaLnBrk="1" hangingPunct="1">
              <a:lnSpc>
                <a:spcPct val="130000"/>
              </a:lnSpc>
            </a:pPr>
            <a:r>
              <a:rPr lang="zh-TW" altLang="en-US" dirty="0" smtClean="0"/>
              <a:t>當足踝部背屈時，膝蓋受到伸展力量；</a:t>
            </a:r>
          </a:p>
          <a:p>
            <a:pPr lvl="1" eaLnBrk="1" hangingPunct="1">
              <a:lnSpc>
                <a:spcPct val="130000"/>
              </a:lnSpc>
            </a:pPr>
            <a:r>
              <a:rPr lang="zh-TW" altLang="en-US" dirty="0" smtClean="0"/>
              <a:t>水分、電解質不平衡導致肌肉疲勞與肌肉抽筋　</a:t>
            </a:r>
            <a:r>
              <a:rPr lang="zh-TW" altLang="en-US" sz="2400" dirty="0" smtClean="0"/>
              <a:t>　　　　　</a:t>
            </a:r>
          </a:p>
        </p:txBody>
      </p:sp>
      <p:pic>
        <p:nvPicPr>
          <p:cNvPr id="49157" name="Picture 4" descr="achilles tendon rup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0"/>
            <a:ext cx="4067175" cy="315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07"/>
          <p:cNvPicPr>
            <a:picLocks noChangeAspect="1" noChangeArrowheads="1"/>
          </p:cNvPicPr>
          <p:nvPr/>
        </p:nvPicPr>
        <p:blipFill>
          <a:blip r:embed="rId3" cstate="print">
            <a:lum bright="-18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4463" y="2948101"/>
            <a:ext cx="2649537" cy="3909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60" t="-143" r="38834" b="14270"/>
          <a:stretch/>
        </p:blipFill>
        <p:spPr>
          <a:xfrm>
            <a:off x="5203029" y="2948101"/>
            <a:ext cx="1262064" cy="39098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11358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zh-TW" altLang="en-US" smtClean="0"/>
          </a:p>
        </p:txBody>
      </p:sp>
      <p:sp>
        <p:nvSpPr>
          <p:cNvPr id="48131" name="文字版面配置區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zh-TW" altLang="en-US" smtClean="0"/>
          </a:p>
        </p:txBody>
      </p:sp>
      <p:sp>
        <p:nvSpPr>
          <p:cNvPr id="48132" name="內容版面配置區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zh-TW" altLang="en-US" smtClean="0"/>
          </a:p>
        </p:txBody>
      </p:sp>
      <p:sp>
        <p:nvSpPr>
          <p:cNvPr id="48133" name="內容版面配置區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zh-TW" altLang="en-US" smtClean="0"/>
          </a:p>
        </p:txBody>
      </p:sp>
      <p:sp>
        <p:nvSpPr>
          <p:cNvPr id="48134" name="投影片編號版面配置區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1pPr>
            <a:lvl2pPr marL="742950" indent="-285750"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2pPr>
            <a:lvl3pPr marL="1143000" indent="-228600"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3pPr>
            <a:lvl4pPr marL="1600200" indent="-228600"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4pPr>
            <a:lvl5pPr marL="2057400" indent="-228600"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9pPr>
          </a:lstStyle>
          <a:p>
            <a:fld id="{A7CF94CE-EC3E-4048-A0C1-F2347F0A797D}" type="slidenum">
              <a:rPr lang="ja-JP" altLang="en-US" sz="1000" smtClean="0">
                <a:solidFill>
                  <a:schemeClr val="bg1"/>
                </a:solidFill>
                <a:latin typeface="Arial" panose="020B0604020202020204" pitchFamily="34" charset="0"/>
              </a:rPr>
              <a:pPr/>
              <a:t>4</a:t>
            </a:fld>
            <a:endParaRPr lang="en-US" altLang="ja-JP" sz="1000" smtClean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48135" name="Picture 2" descr="http://media.coreperformance.com/images/411*308/calf-injur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863" y="619125"/>
            <a:ext cx="8066087" cy="604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3941763" cy="51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橢圓 1"/>
          <p:cNvSpPr>
            <a:spLocks noChangeArrowheads="1"/>
          </p:cNvSpPr>
          <p:nvPr/>
        </p:nvSpPr>
        <p:spPr bwMode="auto">
          <a:xfrm>
            <a:off x="1193800" y="1052513"/>
            <a:ext cx="1290638" cy="1368425"/>
          </a:xfrm>
          <a:prstGeom prst="ellips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1pPr>
            <a:lvl2pPr marL="742950" indent="-285750"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2pPr>
            <a:lvl3pPr marL="1143000" indent="-228600"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3pPr>
            <a:lvl4pPr marL="1600200" indent="-228600"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4pPr>
            <a:lvl5pPr marL="2057400" indent="-228600"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9pPr>
          </a:lstStyle>
          <a:p>
            <a:endParaRPr lang="zh-TW" altLang="en-US"/>
          </a:p>
        </p:txBody>
      </p:sp>
      <p:sp>
        <p:nvSpPr>
          <p:cNvPr id="10" name="橢圓 9"/>
          <p:cNvSpPr>
            <a:spLocks noChangeArrowheads="1"/>
          </p:cNvSpPr>
          <p:nvPr/>
        </p:nvSpPr>
        <p:spPr bwMode="auto">
          <a:xfrm>
            <a:off x="4643438" y="3289300"/>
            <a:ext cx="1676400" cy="1814513"/>
          </a:xfrm>
          <a:prstGeom prst="ellips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1pPr>
            <a:lvl2pPr marL="742950" indent="-285750"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2pPr>
            <a:lvl3pPr marL="1143000" indent="-228600"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3pPr>
            <a:lvl4pPr marL="1600200" indent="-228600"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4pPr>
            <a:lvl5pPr marL="2057400" indent="-228600"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9pPr>
          </a:lstStyle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87224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投影片編號版面配置區 4"/>
          <p:cNvSpPr>
            <a:spLocks noGrp="1"/>
          </p:cNvSpPr>
          <p:nvPr>
            <p:ph type="sldNum" sz="quarter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1pPr>
            <a:lvl2pPr marL="742950" indent="-285750"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2pPr>
            <a:lvl3pPr marL="1143000" indent="-228600"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3pPr>
            <a:lvl4pPr marL="1600200" indent="-228600"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4pPr>
            <a:lvl5pPr marL="2057400" indent="-228600"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9pPr>
          </a:lstStyle>
          <a:p>
            <a:fld id="{8DBC17CA-27F9-4AD8-B2F2-2078DEB933EF}" type="slidenum">
              <a:rPr lang="ja-JP" altLang="en-US" sz="1000" smtClean="0">
                <a:solidFill>
                  <a:schemeClr val="bg1"/>
                </a:solidFill>
                <a:latin typeface="Arial" panose="020B0604020202020204" pitchFamily="34" charset="0"/>
              </a:rPr>
              <a:pPr/>
              <a:t>5</a:t>
            </a:fld>
            <a:endParaRPr lang="en-US" altLang="ja-JP" sz="1000" smtClean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54275" name="Rectangle 2"/>
          <p:cNvSpPr>
            <a:spLocks noGrp="1" noChangeArrowheads="1"/>
          </p:cNvSpPr>
          <p:nvPr>
            <p:ph type="title"/>
          </p:nvPr>
        </p:nvSpPr>
        <p:spPr>
          <a:xfrm>
            <a:off x="411915" y="272674"/>
            <a:ext cx="8491016" cy="633412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zh-TW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跟腱炎／肌腱病變</a:t>
            </a:r>
            <a:r>
              <a:rPr lang="zh-TW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（退化）</a:t>
            </a:r>
            <a:endParaRPr lang="zh-TW" alt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9075" y="1125538"/>
            <a:ext cx="6221342" cy="5543550"/>
          </a:xfrm>
        </p:spPr>
        <p:txBody>
          <a:bodyPr/>
          <a:lstStyle/>
          <a:p>
            <a:pPr eaLnBrk="1" hangingPunct="1">
              <a:lnSpc>
                <a:spcPct val="130000"/>
              </a:lnSpc>
            </a:pPr>
            <a:r>
              <a:rPr lang="zh-TW" altLang="en-US" sz="2800" dirty="0" smtClean="0"/>
              <a:t>最常見的慢性肌腱問題</a:t>
            </a:r>
          </a:p>
          <a:p>
            <a:pPr marL="873125" lvl="1" indent="-519113" eaLnBrk="1" hangingPunct="1">
              <a:lnSpc>
                <a:spcPct val="130000"/>
              </a:lnSpc>
            </a:pPr>
            <a:r>
              <a:rPr lang="zh-TW" altLang="en-US" dirty="0" smtClean="0"/>
              <a:t>被動背屈、抗阻力蹠屈時，後跟疼痛、灼熱</a:t>
            </a:r>
          </a:p>
          <a:p>
            <a:pPr marL="873125" lvl="1" indent="-519113" eaLnBrk="1" hangingPunct="1">
              <a:lnSpc>
                <a:spcPct val="130000"/>
              </a:lnSpc>
            </a:pPr>
            <a:r>
              <a:rPr lang="zh-TW" altLang="en-US" dirty="0" smtClean="0"/>
              <a:t>肌腱終止或上方</a:t>
            </a:r>
            <a:r>
              <a:rPr lang="en-US" altLang="zh-TW" dirty="0" smtClean="0"/>
              <a:t>1-3</a:t>
            </a:r>
            <a:r>
              <a:rPr lang="zh-TW" altLang="en-US" dirty="0" smtClean="0"/>
              <a:t>公分處有局部緊繃、捻髮音</a:t>
            </a:r>
          </a:p>
          <a:p>
            <a:pPr marL="873125" lvl="1" indent="-519113" eaLnBrk="1" hangingPunct="1">
              <a:lnSpc>
                <a:spcPct val="130000"/>
              </a:lnSpc>
            </a:pPr>
            <a:r>
              <a:rPr lang="zh-TW" altLang="en-US" dirty="0" smtClean="0">
                <a:solidFill>
                  <a:schemeClr val="tx1"/>
                </a:solidFill>
              </a:rPr>
              <a:t>肌腱變厚</a:t>
            </a:r>
            <a:r>
              <a:rPr lang="zh-TW" altLang="en-US" dirty="0" smtClean="0"/>
              <a:t>、後外側跟骨局部疼痛</a:t>
            </a:r>
          </a:p>
          <a:p>
            <a:pPr marL="873125" lvl="1" indent="-519113" eaLnBrk="1" hangingPunct="1">
              <a:lnSpc>
                <a:spcPct val="130000"/>
              </a:lnSpc>
            </a:pPr>
            <a:r>
              <a:rPr lang="zh-TW" altLang="en-US" dirty="0" smtClean="0"/>
              <a:t>腓腸肌、比目魚肌變</a:t>
            </a:r>
            <a:r>
              <a:rPr lang="zh-TW" altLang="en-US" dirty="0" smtClean="0">
                <a:solidFill>
                  <a:schemeClr val="tx1"/>
                </a:solidFill>
              </a:rPr>
              <a:t>緊繃</a:t>
            </a:r>
            <a:r>
              <a:rPr lang="zh-TW" altLang="en-US" dirty="0" smtClean="0"/>
              <a:t>、缺乏柔軟度                                </a:t>
            </a:r>
          </a:p>
        </p:txBody>
      </p:sp>
      <p:pic>
        <p:nvPicPr>
          <p:cNvPr id="5" name="Picture 9" descr="http://www.icbmedical.com/image/Achilles_D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417" y="3883025"/>
            <a:ext cx="2703583" cy="297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http://www.footeducation.com/wp-content/uploads/2010/08/Achilles-Tendonitis-vs-Insertional-Tendonitis-Location-of-Symptoms-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20" r="52518"/>
          <a:stretch/>
        </p:blipFill>
        <p:spPr bwMode="auto">
          <a:xfrm>
            <a:off x="6440417" y="906086"/>
            <a:ext cx="2703583" cy="3190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0903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投影片編號版面配置區 4"/>
          <p:cNvSpPr>
            <a:spLocks noGrp="1"/>
          </p:cNvSpPr>
          <p:nvPr>
            <p:ph type="sldNum" sz="quarter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1pPr>
            <a:lvl2pPr marL="742950" indent="-285750"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2pPr>
            <a:lvl3pPr marL="1143000" indent="-228600"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3pPr>
            <a:lvl4pPr marL="1600200" indent="-228600"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4pPr>
            <a:lvl5pPr marL="2057400" indent="-228600"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9pPr>
          </a:lstStyle>
          <a:p>
            <a:fld id="{C0ED35CF-3C4C-496F-8AB9-2B6A3C8897DB}" type="slidenum">
              <a:rPr lang="ja-JP" altLang="en-US" sz="1000" smtClean="0">
                <a:solidFill>
                  <a:schemeClr val="bg1"/>
                </a:solidFill>
                <a:latin typeface="Arial" panose="020B0604020202020204" pitchFamily="34" charset="0"/>
              </a:rPr>
              <a:pPr/>
              <a:t>6</a:t>
            </a:fld>
            <a:endParaRPr lang="en-US" altLang="ja-JP" sz="1000" smtClean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title"/>
          </p:nvPr>
        </p:nvSpPr>
        <p:spPr>
          <a:xfrm>
            <a:off x="515142" y="607150"/>
            <a:ext cx="3868738" cy="564346"/>
          </a:xfrm>
        </p:spPr>
        <p:txBody>
          <a:bodyPr>
            <a:normAutofit fontScale="90000"/>
          </a:bodyPr>
          <a:lstStyle/>
          <a:p>
            <a:pPr algn="l"/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跟腱炎／肌腱病變</a:t>
            </a:r>
            <a:r>
              <a:rPr lang="zh-TW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（退化）</a:t>
            </a:r>
            <a:endParaRPr lang="zh-TW" altLang="en-US" dirty="0" smtClean="0"/>
          </a:p>
        </p:txBody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949" y="1803862"/>
            <a:ext cx="4683125" cy="4827126"/>
          </a:xfrm>
        </p:spPr>
        <p:txBody>
          <a:bodyPr/>
          <a:lstStyle/>
          <a:p>
            <a:pPr eaLnBrk="1" hangingPunct="1"/>
            <a:r>
              <a:rPr lang="zh-TW" altLang="en-US" dirty="0" smtClean="0"/>
              <a:t>危險因素：</a:t>
            </a:r>
          </a:p>
          <a:p>
            <a:pPr marL="873125" lvl="1" indent="-519113" eaLnBrk="1" hangingPunct="1"/>
            <a:r>
              <a:rPr lang="zh-TW" altLang="en-US" dirty="0" smtClean="0"/>
              <a:t>小腿肌群太緊繃</a:t>
            </a:r>
          </a:p>
          <a:p>
            <a:pPr marL="873125" lvl="1" indent="-519113" eaLnBrk="1" hangingPunct="1"/>
            <a:r>
              <a:rPr lang="zh-TW" altLang="en-US" dirty="0" smtClean="0"/>
              <a:t>足部排列不良</a:t>
            </a:r>
          </a:p>
          <a:p>
            <a:pPr marL="873125" lvl="1" indent="-519113" eaLnBrk="1" hangingPunct="1"/>
            <a:r>
              <a:rPr lang="zh-TW" altLang="en-US" dirty="0" smtClean="0"/>
              <a:t>鞋子或訓練場地改變</a:t>
            </a:r>
          </a:p>
          <a:p>
            <a:pPr marL="873125" lvl="1" indent="-519113" eaLnBrk="1" hangingPunct="1"/>
            <a:r>
              <a:rPr lang="zh-TW" altLang="en-US" dirty="0" smtClean="0"/>
              <a:t>突然增加訓練負荷　（距離、強度）</a:t>
            </a:r>
          </a:p>
          <a:p>
            <a:pPr marL="873125" lvl="1" indent="-519113" eaLnBrk="1" hangingPunct="1"/>
            <a:r>
              <a:rPr lang="zh-TW" altLang="en-US" dirty="0" smtClean="0"/>
              <a:t>訓練環境改變　　　　　（過多爬坡、反作用力－跳躍）</a:t>
            </a:r>
          </a:p>
        </p:txBody>
      </p:sp>
      <p:pic>
        <p:nvPicPr>
          <p:cNvPr id="56325" name="Picture 7" descr="http://www.thefootandankleclinic.com/media/achilles-tendoniti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3"/>
          <a:stretch/>
        </p:blipFill>
        <p:spPr bwMode="auto">
          <a:xfrm>
            <a:off x="4857750" y="-360362"/>
            <a:ext cx="4478338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6" name="Picture 7" descr="「achilles tendon blood supply anatomy」的圖片搜尋結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3240088"/>
            <a:ext cx="4808537" cy="360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1410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跟腱斷裂</a:t>
            </a:r>
            <a:endParaRPr lang="zh-TW" altLang="en-US" dirty="0"/>
          </a:p>
        </p:txBody>
      </p:sp>
      <p:pic>
        <p:nvPicPr>
          <p:cNvPr id="4" name="Kobe Bryant, Achilles tendon tear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5131" end="137660.249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243013"/>
            <a:ext cx="8229600" cy="4629150"/>
          </a:xfrm>
        </p:spPr>
      </p:pic>
    </p:spTree>
    <p:extLst>
      <p:ext uri="{BB962C8B-B14F-4D97-AF65-F5344CB8AC3E}">
        <p14:creationId xmlns:p14="http://schemas.microsoft.com/office/powerpoint/2010/main" val="1159630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投影片編號版面配置區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1pPr>
            <a:lvl2pPr marL="742950" indent="-285750"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2pPr>
            <a:lvl3pPr marL="1143000" indent="-228600"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3pPr>
            <a:lvl4pPr marL="1600200" indent="-228600"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4pPr>
            <a:lvl5pPr marL="2057400" indent="-228600"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9pPr>
          </a:lstStyle>
          <a:p>
            <a:fld id="{BACCDF12-7636-449A-AB08-1FA04BB945CD}" type="slidenum">
              <a:rPr lang="ja-JP" altLang="en-US" sz="1000" smtClean="0">
                <a:solidFill>
                  <a:schemeClr val="bg1"/>
                </a:solidFill>
                <a:latin typeface="Arial" panose="020B0604020202020204" pitchFamily="34" charset="0"/>
              </a:rPr>
              <a:pPr/>
              <a:t>8</a:t>
            </a:fld>
            <a:endParaRPr lang="en-US" altLang="ja-JP" sz="1000" smtClean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5222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19075"/>
            <a:ext cx="8243887" cy="71437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zh-TW" altLang="en-US" dirty="0" smtClean="0"/>
              <a:t>阿基里斯腱斷裂</a:t>
            </a:r>
            <a:endParaRPr lang="en-US" altLang="zh-TW" sz="2400" dirty="0" smtClean="0"/>
          </a:p>
        </p:txBody>
      </p:sp>
      <p:sp>
        <p:nvSpPr>
          <p:cNvPr id="5222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14325" y="1019175"/>
            <a:ext cx="8147050" cy="4714875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zh-TW" altLang="en-US" sz="3000" dirty="0" smtClean="0">
                <a:latin typeface="Times New Roman" panose="02020603050405020304" pitchFamily="18" charset="0"/>
              </a:rPr>
              <a:t>常發生在</a:t>
            </a:r>
            <a:r>
              <a:rPr lang="zh-TW" altLang="en-US" sz="3000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跟骨連接處上方</a:t>
            </a:r>
            <a:r>
              <a:rPr lang="zh-TW" altLang="en-US" sz="3000" dirty="0" smtClean="0">
                <a:latin typeface="Times New Roman" panose="02020603050405020304" pitchFamily="18" charset="0"/>
              </a:rPr>
              <a:t>之</a:t>
            </a:r>
            <a:r>
              <a:rPr lang="en-US" altLang="zh-TW" sz="3000" dirty="0" smtClean="0">
                <a:latin typeface="Times New Roman" panose="02020603050405020304" pitchFamily="18" charset="0"/>
              </a:rPr>
              <a:t>2~6</a:t>
            </a:r>
            <a:r>
              <a:rPr lang="zh-TW" altLang="en-US" sz="3000" dirty="0" smtClean="0">
                <a:latin typeface="Times New Roman" panose="02020603050405020304" pitchFamily="18" charset="0"/>
              </a:rPr>
              <a:t>公分的位置。</a:t>
            </a:r>
          </a:p>
          <a:p>
            <a:pPr eaLnBrk="1" hangingPunct="1"/>
            <a:r>
              <a:rPr lang="zh-TW" altLang="en-US" sz="3000" dirty="0" smtClean="0">
                <a:latin typeface="Times New Roman" panose="02020603050405020304" pitchFamily="18" charset="0"/>
              </a:rPr>
              <a:t>危險因子</a:t>
            </a:r>
          </a:p>
          <a:p>
            <a:pPr lvl="1" eaLnBrk="1" hangingPunct="1"/>
            <a:r>
              <a:rPr lang="zh-TW" altLang="en-US" dirty="0" smtClean="0">
                <a:latin typeface="Times New Roman" panose="02020603050405020304" pitchFamily="18" charset="0"/>
              </a:rPr>
              <a:t>舊有未完全癒合的微小傷害。</a:t>
            </a:r>
          </a:p>
          <a:p>
            <a:pPr lvl="1" eaLnBrk="1" hangingPunct="1"/>
            <a:r>
              <a:rPr lang="zh-TW" altLang="en-US" dirty="0" smtClean="0">
                <a:latin typeface="Times New Roman" panose="02020603050405020304" pitchFamily="18" charset="0"/>
              </a:rPr>
              <a:t>體重過重，缺乏柔軟度</a:t>
            </a:r>
          </a:p>
          <a:p>
            <a:pPr lvl="1" eaLnBrk="1" hangingPunct="1"/>
            <a:r>
              <a:rPr lang="zh-TW" altLang="en-US" dirty="0" smtClean="0">
                <a:latin typeface="Times New Roman" panose="02020603050405020304" pitchFamily="18" charset="0"/>
              </a:rPr>
              <a:t>膝伸直，前足同時推蹬</a:t>
            </a:r>
            <a:endParaRPr lang="en-US" altLang="zh-TW" dirty="0" smtClean="0">
              <a:latin typeface="Times New Roman" panose="02020603050405020304" pitchFamily="18" charset="0"/>
            </a:endParaRPr>
          </a:p>
          <a:p>
            <a:pPr algn="just"/>
            <a:r>
              <a:rPr lang="zh-TW" altLang="en-US" sz="3000" dirty="0">
                <a:latin typeface="Times New Roman" panose="02020603050405020304" pitchFamily="18" charset="0"/>
              </a:rPr>
              <a:t>症狀與徵候</a:t>
            </a:r>
          </a:p>
          <a:p>
            <a:pPr lvl="1" algn="just"/>
            <a:r>
              <a:rPr lang="zh-TW" altLang="en-US" dirty="0"/>
              <a:t>感覺有人從後面</a:t>
            </a:r>
            <a:r>
              <a:rPr lang="zh-TW" altLang="en-US" dirty="0" smtClean="0"/>
              <a:t>踢了一</a:t>
            </a:r>
            <a:r>
              <a:rPr lang="zh-TW" altLang="en-US" dirty="0"/>
              <a:t>腳，且聽到“啪”聲。</a:t>
            </a:r>
          </a:p>
          <a:p>
            <a:pPr lvl="1" algn="just"/>
            <a:r>
              <a:rPr lang="zh-TW" altLang="en-US" dirty="0" smtClean="0"/>
              <a:t>觸摸</a:t>
            </a:r>
            <a:r>
              <a:rPr lang="zh-TW" altLang="en-US" dirty="0"/>
              <a:t>或視覺上在疼痛處有凹陷的現象。</a:t>
            </a:r>
          </a:p>
          <a:p>
            <a:pPr lvl="1"/>
            <a:r>
              <a:rPr lang="zh-TW" altLang="en-US" dirty="0" smtClean="0"/>
              <a:t>立即</a:t>
            </a:r>
            <a:r>
              <a:rPr lang="zh-TW" altLang="en-US" dirty="0"/>
              <a:t>無法正常行走。</a:t>
            </a:r>
          </a:p>
          <a:p>
            <a:pPr lvl="1"/>
            <a:r>
              <a:rPr lang="zh-TW" altLang="en-US" dirty="0"/>
              <a:t>無法以腳尖站立</a:t>
            </a:r>
            <a:endParaRPr lang="zh-TW" altLang="en-US" dirty="0" smtClean="0">
              <a:latin typeface="Times New Roman" panose="02020603050405020304" pitchFamily="18" charset="0"/>
            </a:endParaRPr>
          </a:p>
        </p:txBody>
      </p:sp>
      <p:pic>
        <p:nvPicPr>
          <p:cNvPr id="7" name="Picture 4" descr="~AUT00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176" y="1555751"/>
            <a:ext cx="3386570" cy="2652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7792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投影片編號版面配置區 4"/>
          <p:cNvSpPr>
            <a:spLocks noGrp="1"/>
          </p:cNvSpPr>
          <p:nvPr>
            <p:ph type="sldNum" sz="quarter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1pPr>
            <a:lvl2pPr marL="742950" indent="-285750"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2pPr>
            <a:lvl3pPr marL="1143000" indent="-228600"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3pPr>
            <a:lvl4pPr marL="1600200" indent="-228600"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4pPr>
            <a:lvl5pPr marL="2057400" indent="-228600"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9pPr>
          </a:lstStyle>
          <a:p>
            <a:fld id="{1980B4F4-7CD3-47F3-B0D2-D2313EAB2EE1}" type="slidenum">
              <a:rPr lang="ja-JP" altLang="en-US" sz="1000" smtClean="0">
                <a:solidFill>
                  <a:schemeClr val="bg1"/>
                </a:solidFill>
                <a:latin typeface="Arial" panose="020B0604020202020204" pitchFamily="34" charset="0"/>
              </a:rPr>
              <a:pPr/>
              <a:t>9</a:t>
            </a:fld>
            <a:endParaRPr lang="en-US" altLang="ja-JP" sz="1000" smtClean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3379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41"/>
            <a:ext cx="4829695" cy="564346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zh-TW" altLang="en-US" dirty="0" smtClean="0"/>
              <a:t>小腿四個腔室</a:t>
            </a:r>
          </a:p>
        </p:txBody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950" y="1065213"/>
            <a:ext cx="5395066" cy="511175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120000"/>
              </a:lnSpc>
            </a:pPr>
            <a:r>
              <a:rPr lang="zh-TW" altLang="en-US" sz="2400" dirty="0" smtClean="0"/>
              <a:t>前側腔室</a:t>
            </a:r>
          </a:p>
          <a:p>
            <a:pPr lvl="1" eaLnBrk="1" hangingPunct="1">
              <a:lnSpc>
                <a:spcPct val="120000"/>
              </a:lnSpc>
            </a:pPr>
            <a:r>
              <a:rPr lang="zh-TW" altLang="en-US" sz="2400" dirty="0" smtClean="0"/>
              <a:t>脛前肌、伸姆長肌、伸趾長肌 　</a:t>
            </a:r>
            <a:r>
              <a:rPr lang="zh-TW" altLang="en-US" sz="2400" dirty="0" smtClean="0">
                <a:solidFill>
                  <a:srgbClr val="C00000"/>
                </a:solidFill>
              </a:rPr>
              <a:t>足背動脈、腓深神經</a:t>
            </a:r>
          </a:p>
          <a:p>
            <a:pPr eaLnBrk="1" hangingPunct="1">
              <a:lnSpc>
                <a:spcPct val="120000"/>
              </a:lnSpc>
            </a:pPr>
            <a:r>
              <a:rPr lang="zh-TW" altLang="en-US" sz="2400" dirty="0" smtClean="0"/>
              <a:t>外側腔室</a:t>
            </a:r>
          </a:p>
          <a:p>
            <a:pPr lvl="1" eaLnBrk="1" hangingPunct="1">
              <a:lnSpc>
                <a:spcPct val="120000"/>
              </a:lnSpc>
            </a:pPr>
            <a:r>
              <a:rPr lang="zh-TW" altLang="en-US" sz="2400" dirty="0" smtClean="0"/>
              <a:t>腓骨長肌、腓骨短肌、</a:t>
            </a:r>
            <a:r>
              <a:rPr lang="zh-TW" altLang="en-US" sz="2400" dirty="0" smtClean="0">
                <a:solidFill>
                  <a:srgbClr val="C00000"/>
                </a:solidFill>
              </a:rPr>
              <a:t>腓淺神經</a:t>
            </a:r>
          </a:p>
          <a:p>
            <a:pPr lvl="3" eaLnBrk="1" hangingPunct="1">
              <a:lnSpc>
                <a:spcPct val="120000"/>
              </a:lnSpc>
            </a:pPr>
            <a:endParaRPr lang="zh-TW" altLang="en-US" sz="900" dirty="0" smtClean="0"/>
          </a:p>
          <a:p>
            <a:pPr eaLnBrk="1" hangingPunct="1">
              <a:lnSpc>
                <a:spcPct val="120000"/>
              </a:lnSpc>
            </a:pPr>
            <a:r>
              <a:rPr lang="zh-TW" altLang="en-US" sz="2400" dirty="0" smtClean="0"/>
              <a:t>後側深層腔室</a:t>
            </a:r>
          </a:p>
          <a:p>
            <a:pPr lvl="1" eaLnBrk="1" hangingPunct="1">
              <a:lnSpc>
                <a:spcPct val="120000"/>
              </a:lnSpc>
            </a:pPr>
            <a:r>
              <a:rPr lang="zh-TW" altLang="en-US" sz="2400" dirty="0" smtClean="0"/>
              <a:t>脛後肌、屈姆長肌、屈趾長肌 　　　</a:t>
            </a:r>
            <a:r>
              <a:rPr lang="zh-TW" altLang="en-US" sz="2400" dirty="0" smtClean="0">
                <a:solidFill>
                  <a:srgbClr val="C00000"/>
                </a:solidFill>
              </a:rPr>
              <a:t>脛後動脈、脛神經</a:t>
            </a:r>
          </a:p>
          <a:p>
            <a:pPr eaLnBrk="1" hangingPunct="1">
              <a:lnSpc>
                <a:spcPct val="120000"/>
              </a:lnSpc>
            </a:pPr>
            <a:r>
              <a:rPr lang="zh-TW" altLang="en-US" sz="2400" dirty="0" smtClean="0"/>
              <a:t>後側淺層腔室</a:t>
            </a:r>
          </a:p>
          <a:p>
            <a:pPr lvl="1" eaLnBrk="1" hangingPunct="1">
              <a:lnSpc>
                <a:spcPct val="120000"/>
              </a:lnSpc>
            </a:pPr>
            <a:r>
              <a:rPr lang="zh-TW" altLang="en-US" sz="2400" dirty="0" smtClean="0"/>
              <a:t>腓腸肌、比目魚肌、蹠肌 </a:t>
            </a:r>
          </a:p>
        </p:txBody>
      </p:sp>
      <p:pic>
        <p:nvPicPr>
          <p:cNvPr id="33797" name="Picture 4" descr="b_17_2_1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01" t="8250"/>
          <a:stretch>
            <a:fillRect/>
          </a:stretch>
        </p:blipFill>
        <p:spPr bwMode="auto">
          <a:xfrm>
            <a:off x="5385065" y="3157538"/>
            <a:ext cx="3640983" cy="370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b_17_2_1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5124" y="161907"/>
            <a:ext cx="3718876" cy="2792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7462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538</Words>
  <Application>Microsoft Office PowerPoint</Application>
  <PresentationFormat>如螢幕大小 (4:3)</PresentationFormat>
  <Paragraphs>87</Paragraphs>
  <Slides>12</Slides>
  <Notes>0</Notes>
  <HiddenSlides>0</HiddenSlides>
  <MMClips>1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12</vt:i4>
      </vt:variant>
    </vt:vector>
  </HeadingPairs>
  <TitlesOfParts>
    <vt:vector size="13" baseType="lpstr">
      <vt:lpstr>Office 佈景主題</vt:lpstr>
      <vt:lpstr>注意站立支撐位置</vt:lpstr>
      <vt:lpstr>內側脛骨壓力症候群</vt:lpstr>
      <vt:lpstr>腓腸肌拉傷</vt:lpstr>
      <vt:lpstr>PowerPoint 簡報</vt:lpstr>
      <vt:lpstr>跟腱炎／肌腱病變（退化）</vt:lpstr>
      <vt:lpstr>跟腱炎／肌腱病變（退化）</vt:lpstr>
      <vt:lpstr>跟腱斷裂</vt:lpstr>
      <vt:lpstr>阿基里斯腱斷裂</vt:lpstr>
      <vt:lpstr>小腿四個腔室</vt:lpstr>
      <vt:lpstr>前腔室症候群</vt:lpstr>
      <vt:lpstr>前腔室症候群</vt:lpstr>
      <vt:lpstr>足部慢性傷害、小腿傷害之預防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注意站立支撐位置</dc:title>
  <dc:creator>BPC</dc:creator>
  <cp:lastModifiedBy>BPC</cp:lastModifiedBy>
  <cp:revision>1</cp:revision>
  <dcterms:created xsi:type="dcterms:W3CDTF">2018-09-07T02:01:46Z</dcterms:created>
  <dcterms:modified xsi:type="dcterms:W3CDTF">2018-09-07T02:02:28Z</dcterms:modified>
</cp:coreProperties>
</file>