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7" r:id="rId2"/>
    <p:sldId id="407" r:id="rId3"/>
    <p:sldId id="298" r:id="rId4"/>
    <p:sldId id="380" r:id="rId5"/>
    <p:sldId id="381" r:id="rId6"/>
    <p:sldId id="400" r:id="rId7"/>
    <p:sldId id="401" r:id="rId8"/>
    <p:sldId id="387" r:id="rId9"/>
    <p:sldId id="420" r:id="rId10"/>
    <p:sldId id="388" r:id="rId11"/>
    <p:sldId id="421" r:id="rId12"/>
    <p:sldId id="415" r:id="rId13"/>
    <p:sldId id="390" r:id="rId14"/>
    <p:sldId id="422" r:id="rId15"/>
    <p:sldId id="391" r:id="rId16"/>
    <p:sldId id="424" r:id="rId17"/>
    <p:sldId id="423" r:id="rId18"/>
    <p:sldId id="425" r:id="rId19"/>
    <p:sldId id="392" r:id="rId20"/>
    <p:sldId id="427" r:id="rId21"/>
    <p:sldId id="426" r:id="rId22"/>
    <p:sldId id="428" r:id="rId23"/>
    <p:sldId id="416" r:id="rId24"/>
    <p:sldId id="403" r:id="rId25"/>
    <p:sldId id="429" r:id="rId26"/>
    <p:sldId id="430" r:id="rId27"/>
    <p:sldId id="432" r:id="rId28"/>
    <p:sldId id="433" r:id="rId29"/>
    <p:sldId id="435" r:id="rId30"/>
    <p:sldId id="419" r:id="rId3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39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A420A-8F8D-4B33-BAD5-E6DAE079948C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BC5E3-23CB-4A86-8300-AFF195BFF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99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89BD5-4414-44A7-8598-58F7C17D0D75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CA40F-0B99-408B-88DF-14F7FE86E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20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CA40F-0B99-408B-88DF-14F7FE86E8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9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3D4FA5-D3FB-4DD0-B6B8-792D61AA32A2}" type="datetime1">
              <a:rPr lang="en-US" smtClean="0"/>
              <a:t>6/23/2018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096BA1-68E4-44A9-ACF8-A6DA4E75F11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0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413C3B-1DF3-46BF-A7BC-63158492F105}" type="datetime1">
              <a:rPr lang="en-US" smtClean="0"/>
              <a:t>6/23/2018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9765C4-F4AD-45E9-A13A-794C4AAB37A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8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574F80-2CF2-4775-9DA7-A28F6B595493}" type="datetime1">
              <a:rPr lang="en-US" smtClean="0"/>
              <a:t>6/23/2018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64F5F4-B8B3-4F61-B18E-DEB55AAE9BF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8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82F12B-BEA9-44A0-89B3-8E8E1FB902C5}" type="datetime1">
              <a:rPr lang="en-US" smtClean="0"/>
              <a:t>6/23/2018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5A5FC8-5FFC-46A0-812F-265D287538E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3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AEA8B6-73D6-4183-8EF7-3BA156389530}" type="datetime1">
              <a:rPr lang="en-US" smtClean="0"/>
              <a:t>6/23/2018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AEA942-EC85-455B-9E7D-07C87AA95B1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0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24D11E-6662-4093-8E08-BC641946CA76}" type="datetime1">
              <a:rPr lang="en-US" smtClean="0"/>
              <a:t>6/23/2018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09AFCB-98C2-4B0E-B463-EC1E930290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6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0E233F-4AF2-4669-ABDC-0F0AE352111F}" type="datetime1">
              <a:rPr lang="en-US" smtClean="0"/>
              <a:t>6/23/2018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74FD8D-B23A-47C5-8D75-4D23316D106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5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5BAC84-6AF3-4A80-AFD1-15E79FD329C8}" type="datetime1">
              <a:rPr lang="en-US" smtClean="0"/>
              <a:t>6/23/2018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2E60E4-C8BB-4F3D-8F81-8C45B55318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7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909DF1-3540-4353-A97A-DC286E577C28}" type="datetime1">
              <a:rPr lang="en-US" smtClean="0"/>
              <a:t>6/23/2018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52165B-AE59-46C2-BC2E-DB736467C1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6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0CD875-7C3E-44C0-ABB0-98EBD336424C}" type="datetime1">
              <a:rPr lang="en-US" smtClean="0"/>
              <a:t>6/23/2018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AE9A4E-5534-4E8B-A283-683530DBB0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4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3AEBB0-ABBE-4F20-ADD5-1FE43402C466}" type="datetime1">
              <a:rPr lang="en-US" smtClean="0"/>
              <a:t>6/23/2018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7036BC-8799-425F-886A-31971378272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5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5B9C137F-3EB9-496B-ADF7-C40B9AC54E5A}" type="datetime1">
              <a:rPr lang="en-US" smtClean="0"/>
              <a:t>6/23/2018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31430B59-5D2C-437A-A645-78E8C53CC8BD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endParaRPr lang="en-US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476668"/>
            <a:ext cx="8406883" cy="5737512"/>
          </a:xfrm>
        </p:spPr>
        <p:txBody>
          <a:bodyPr/>
          <a:lstStyle/>
          <a:p>
            <a:pPr lvl="0" algn="l"/>
            <a:endParaRPr lang="en-US" sz="30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endParaRPr lang="en-US" sz="30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/>
            <a:r>
              <a:rPr lang="zh-TW" altLang="en-US" sz="8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運動專業英語</a:t>
            </a:r>
            <a:endParaRPr lang="en-US" sz="8000" dirty="0">
              <a:solidFill>
                <a:schemeClr val="tx1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/>
            <a:r>
              <a:rPr lang="en-US" sz="6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for Athletes</a:t>
            </a:r>
            <a:endParaRPr lang="en-US" sz="6600" dirty="0">
              <a:solidFill>
                <a:schemeClr val="tx1"/>
              </a:solidFill>
            </a:endParaRPr>
          </a:p>
          <a:p>
            <a:pPr lvl="0" algn="l"/>
            <a:endParaRPr lang="en-US" sz="30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0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536661" y="310897"/>
            <a:ext cx="7772400" cy="854296"/>
          </a:xfrm>
        </p:spPr>
        <p:txBody>
          <a:bodyPr/>
          <a:lstStyle/>
          <a:p>
            <a:pPr lvl="0"/>
            <a:r>
              <a:rPr lang="en-US" sz="4000" dirty="0">
                <a:latin typeface="Verdana" pitchFamily="34"/>
                <a:ea typeface="Verdana" pitchFamily="34"/>
                <a:cs typeface="Verdana" pitchFamily="34"/>
              </a:rPr>
              <a:t>Gapped </a:t>
            </a:r>
            <a:r>
              <a:rPr lang="en-US" sz="4000" dirty="0" smtClean="0">
                <a:latin typeface="Verdana" pitchFamily="34"/>
                <a:ea typeface="Verdana" pitchFamily="34"/>
                <a:cs typeface="Verdana" pitchFamily="34"/>
              </a:rPr>
              <a:t>Conversation 1</a:t>
            </a:r>
            <a:endParaRPr lang="en-US" sz="4000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374346" y="1165193"/>
            <a:ext cx="8406883" cy="4851723"/>
          </a:xfrm>
        </p:spPr>
        <p:txBody>
          <a:bodyPr/>
          <a:lstStyle/>
          <a:p>
            <a:pPr algn="l"/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Front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Desk: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May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have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your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name,</a:t>
            </a:r>
          </a:p>
          <a:p>
            <a:pPr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please?</a:t>
            </a:r>
          </a:p>
          <a:p>
            <a:pPr algn="l">
              <a:lnSpc>
                <a:spcPts val="3600"/>
              </a:lnSpc>
            </a:pP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J</a:t>
            </a:r>
            <a:r>
              <a:rPr lang="en-US" altLang="zh-TW" sz="3600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essie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It’s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________.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And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I’ll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be</a:t>
            </a:r>
          </a:p>
          <a:p>
            <a:pPr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arriving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on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________.</a:t>
            </a:r>
          </a:p>
          <a:p>
            <a:pPr algn="l"/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/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0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536661" y="310897"/>
            <a:ext cx="7772400" cy="854296"/>
          </a:xfrm>
        </p:spPr>
        <p:txBody>
          <a:bodyPr/>
          <a:lstStyle/>
          <a:p>
            <a:pPr lvl="0"/>
            <a:r>
              <a:rPr lang="en-US" sz="4000" dirty="0">
                <a:latin typeface="Verdana" pitchFamily="34"/>
                <a:ea typeface="Verdana" pitchFamily="34"/>
                <a:cs typeface="Verdana" pitchFamily="34"/>
              </a:rPr>
              <a:t>Gapped </a:t>
            </a:r>
            <a:r>
              <a:rPr lang="en-US" sz="4000" dirty="0" smtClean="0">
                <a:latin typeface="Verdana" pitchFamily="34"/>
                <a:ea typeface="Verdana" pitchFamily="34"/>
                <a:cs typeface="Verdana" pitchFamily="34"/>
              </a:rPr>
              <a:t>Conversation 1</a:t>
            </a:r>
            <a:endParaRPr lang="en-US" sz="4000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374346" y="1165193"/>
            <a:ext cx="8406883" cy="4851723"/>
          </a:xfrm>
        </p:spPr>
        <p:txBody>
          <a:bodyPr/>
          <a:lstStyle/>
          <a:p>
            <a:pPr algn="l"/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Front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Desk: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May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have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your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name,</a:t>
            </a:r>
          </a:p>
          <a:p>
            <a:pPr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please?</a:t>
            </a:r>
          </a:p>
          <a:p>
            <a:pPr algn="l">
              <a:lnSpc>
                <a:spcPts val="3600"/>
              </a:lnSpc>
            </a:pP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J</a:t>
            </a:r>
            <a:r>
              <a:rPr lang="en-US" altLang="zh-TW" sz="3600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essie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It’s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u="sng" dirty="0" smtClean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Jessie Lai</a:t>
            </a:r>
            <a:r>
              <a:rPr lang="en-US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</a:t>
            </a:r>
            <a:r>
              <a:rPr lang="zh-TW" alt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And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I’ll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be</a:t>
            </a:r>
          </a:p>
          <a:p>
            <a:pPr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arriving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on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u="sng" dirty="0" smtClean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Thursday, May 2</a:t>
            </a:r>
            <a:r>
              <a:rPr lang="en-US" altLang="zh-TW" sz="3600" u="sng" baseline="30000" dirty="0" smtClean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nd</a:t>
            </a:r>
            <a:r>
              <a:rPr lang="en-US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</a:t>
            </a: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/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/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1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536661" y="310897"/>
            <a:ext cx="7772400" cy="854296"/>
          </a:xfrm>
        </p:spPr>
        <p:txBody>
          <a:bodyPr/>
          <a:lstStyle/>
          <a:p>
            <a:pPr lvl="0"/>
            <a:r>
              <a:rPr lang="en-US" sz="4000" dirty="0">
                <a:latin typeface="Verdana" pitchFamily="34"/>
                <a:ea typeface="Verdana" pitchFamily="34"/>
                <a:cs typeface="Verdana" pitchFamily="34"/>
              </a:rPr>
              <a:t>Gapped </a:t>
            </a:r>
            <a:r>
              <a:rPr lang="en-US" sz="4000" dirty="0" smtClean="0">
                <a:latin typeface="Verdana" pitchFamily="34"/>
                <a:ea typeface="Verdana" pitchFamily="34"/>
                <a:cs typeface="Verdana" pitchFamily="34"/>
              </a:rPr>
              <a:t>Conversation 1</a:t>
            </a:r>
            <a:endParaRPr lang="en-US" sz="4000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362456"/>
            <a:ext cx="8406883" cy="4851723"/>
          </a:xfrm>
        </p:spPr>
        <p:txBody>
          <a:bodyPr/>
          <a:lstStyle/>
          <a:p>
            <a:pPr algn="l"/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</a:t>
            </a:r>
            <a:r>
              <a:rPr lang="en-US" altLang="zh-TW" sz="3600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ront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Desk: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Thank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you.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We’ll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be</a:t>
            </a:r>
          </a:p>
          <a:p>
            <a:pPr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waiting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serve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you.</a:t>
            </a:r>
          </a:p>
          <a:p>
            <a:pPr algn="l">
              <a:lnSpc>
                <a:spcPts val="3600"/>
              </a:lnSpc>
            </a:pP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J</a:t>
            </a:r>
            <a:r>
              <a:rPr lang="en-US" altLang="zh-TW" sz="3600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essie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Thank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for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your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help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</a:t>
            </a: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Goodbye.</a:t>
            </a:r>
          </a:p>
          <a:p>
            <a:pPr algn="l"/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/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1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591525" y="644615"/>
            <a:ext cx="7772400" cy="801627"/>
          </a:xfrm>
        </p:spPr>
        <p:txBody>
          <a:bodyPr/>
          <a:lstStyle/>
          <a:p>
            <a:pPr lvl="0"/>
            <a:r>
              <a:rPr lang="en-US" sz="4000" dirty="0">
                <a:latin typeface="Verdana" pitchFamily="34"/>
                <a:ea typeface="Verdana" pitchFamily="34"/>
                <a:cs typeface="Verdana" pitchFamily="34"/>
              </a:rPr>
              <a:t>Gapped </a:t>
            </a:r>
            <a:r>
              <a:rPr lang="en-US" sz="4000" dirty="0" smtClean="0">
                <a:latin typeface="Verdana" pitchFamily="34"/>
                <a:ea typeface="Verdana" pitchFamily="34"/>
                <a:cs typeface="Verdana" pitchFamily="34"/>
              </a:rPr>
              <a:t>Conversation 2</a:t>
            </a:r>
            <a:endParaRPr lang="en-US" sz="4000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446242"/>
            <a:ext cx="8406883" cy="4767937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en-US" altLang="zh-TW" i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Becky</a:t>
            </a:r>
            <a:r>
              <a:rPr lang="zh-TW" altLang="en-US" i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has</a:t>
            </a:r>
            <a:r>
              <a:rPr lang="zh-TW" altLang="en-US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just</a:t>
            </a:r>
            <a:r>
              <a:rPr lang="zh-TW" altLang="en-US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arrived</a:t>
            </a:r>
            <a:r>
              <a:rPr lang="zh-TW" altLang="en-US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at</a:t>
            </a:r>
            <a:r>
              <a:rPr lang="zh-TW" altLang="en-US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the</a:t>
            </a:r>
            <a:r>
              <a:rPr lang="zh-TW" altLang="en-US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hotel</a:t>
            </a:r>
            <a:r>
              <a:rPr lang="zh-TW" altLang="en-US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</a:t>
            </a:r>
            <a:r>
              <a:rPr lang="en-US" altLang="zh-TW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She</a:t>
            </a:r>
            <a:r>
              <a:rPr lang="zh-TW" altLang="en-US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is</a:t>
            </a:r>
            <a:r>
              <a:rPr lang="zh-TW" altLang="en-US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checking</a:t>
            </a:r>
            <a:r>
              <a:rPr lang="zh-TW" altLang="en-US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in.</a:t>
            </a:r>
            <a:r>
              <a:rPr lang="en-US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Becky: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I’d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like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check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in.</a:t>
            </a:r>
          </a:p>
          <a:p>
            <a:pPr algn="l">
              <a:lnSpc>
                <a:spcPts val="3600"/>
              </a:lnSpc>
            </a:pP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</a:t>
            </a:r>
            <a:r>
              <a:rPr lang="en-US" altLang="zh-TW" sz="3600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ront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Desk: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Yes.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May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have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your</a:t>
            </a:r>
          </a:p>
          <a:p>
            <a:pPr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name,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please?</a:t>
            </a:r>
          </a:p>
          <a:p>
            <a:pPr algn="l">
              <a:lnSpc>
                <a:spcPts val="3600"/>
              </a:lnSpc>
            </a:pP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</a:t>
            </a:r>
            <a:r>
              <a:rPr lang="en-US" altLang="zh-TW" sz="3600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ecky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Yes.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It’s_______________.</a:t>
            </a: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591525" y="644615"/>
            <a:ext cx="7772400" cy="801627"/>
          </a:xfrm>
        </p:spPr>
        <p:txBody>
          <a:bodyPr/>
          <a:lstStyle/>
          <a:p>
            <a:pPr lvl="0"/>
            <a:r>
              <a:rPr lang="en-US" sz="4000" dirty="0">
                <a:latin typeface="Verdana" pitchFamily="34"/>
                <a:ea typeface="Verdana" pitchFamily="34"/>
                <a:cs typeface="Verdana" pitchFamily="34"/>
              </a:rPr>
              <a:t>Gapped </a:t>
            </a:r>
            <a:r>
              <a:rPr lang="en-US" sz="4000" dirty="0" smtClean="0">
                <a:latin typeface="Verdana" pitchFamily="34"/>
                <a:ea typeface="Verdana" pitchFamily="34"/>
                <a:cs typeface="Verdana" pitchFamily="34"/>
              </a:rPr>
              <a:t>Conversation 2</a:t>
            </a:r>
            <a:endParaRPr lang="en-US" sz="4000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446242"/>
            <a:ext cx="8406883" cy="4767937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en-US" altLang="zh-TW" i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Becky</a:t>
            </a:r>
            <a:r>
              <a:rPr lang="zh-TW" altLang="en-US" i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has</a:t>
            </a:r>
            <a:r>
              <a:rPr lang="zh-TW" altLang="en-US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just</a:t>
            </a:r>
            <a:r>
              <a:rPr lang="zh-TW" altLang="en-US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arrived</a:t>
            </a:r>
            <a:r>
              <a:rPr lang="zh-TW" altLang="en-US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at</a:t>
            </a:r>
            <a:r>
              <a:rPr lang="zh-TW" altLang="en-US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the</a:t>
            </a:r>
            <a:r>
              <a:rPr lang="zh-TW" altLang="en-US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hotel</a:t>
            </a:r>
            <a:r>
              <a:rPr lang="zh-TW" altLang="en-US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</a:t>
            </a:r>
            <a:r>
              <a:rPr lang="en-US" altLang="zh-TW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She</a:t>
            </a:r>
            <a:r>
              <a:rPr lang="zh-TW" altLang="en-US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is</a:t>
            </a:r>
            <a:r>
              <a:rPr lang="zh-TW" altLang="en-US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checking</a:t>
            </a:r>
            <a:r>
              <a:rPr lang="zh-TW" altLang="en-US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in.</a:t>
            </a:r>
            <a:r>
              <a:rPr lang="en-US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Becky: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I’d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like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check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in.</a:t>
            </a:r>
          </a:p>
          <a:p>
            <a:pPr algn="l">
              <a:lnSpc>
                <a:spcPts val="3600"/>
              </a:lnSpc>
            </a:pP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</a:t>
            </a:r>
            <a:r>
              <a:rPr lang="en-US" altLang="zh-TW" sz="3600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ront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Desk: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Yes.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May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have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your</a:t>
            </a:r>
          </a:p>
          <a:p>
            <a:pPr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name,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please?</a:t>
            </a:r>
          </a:p>
          <a:p>
            <a:pPr algn="l">
              <a:lnSpc>
                <a:spcPts val="3600"/>
              </a:lnSpc>
            </a:pP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</a:t>
            </a:r>
            <a:r>
              <a:rPr lang="en-US" altLang="zh-TW" sz="3600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ecky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Yes.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It’s </a:t>
            </a:r>
            <a:r>
              <a:rPr lang="en-US" altLang="zh-TW" sz="3600" u="sng" dirty="0" smtClean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Becky Chung</a:t>
            </a:r>
            <a:r>
              <a:rPr lang="en-US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</a:t>
            </a: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3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536661" y="310897"/>
            <a:ext cx="7772400" cy="757387"/>
          </a:xfrm>
        </p:spPr>
        <p:txBody>
          <a:bodyPr/>
          <a:lstStyle/>
          <a:p>
            <a:pPr lvl="0"/>
            <a:r>
              <a:rPr lang="en-US" sz="4000" dirty="0">
                <a:latin typeface="Verdana" pitchFamily="34"/>
                <a:ea typeface="Verdana" pitchFamily="34"/>
                <a:cs typeface="Verdana" pitchFamily="34"/>
              </a:rPr>
              <a:t>Gapped </a:t>
            </a:r>
            <a:r>
              <a:rPr lang="en-US" sz="4000" dirty="0" smtClean="0">
                <a:latin typeface="Verdana" pitchFamily="34"/>
                <a:ea typeface="Verdana" pitchFamily="34"/>
                <a:cs typeface="Verdana" pitchFamily="34"/>
              </a:rPr>
              <a:t>Conversation 2</a:t>
            </a:r>
            <a:endParaRPr lang="en-US" sz="4000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76688" y="1472184"/>
            <a:ext cx="8406883" cy="4741995"/>
          </a:xfrm>
        </p:spPr>
        <p:txBody>
          <a:bodyPr/>
          <a:lstStyle/>
          <a:p>
            <a:pPr algn="l">
              <a:lnSpc>
                <a:spcPts val="3600"/>
              </a:lnSpc>
            </a:pPr>
            <a:endParaRPr lang="en-US" altLang="zh-TW" sz="3600" dirty="0" smtClean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r>
              <a:rPr lang="en-US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Front</a:t>
            </a:r>
            <a:r>
              <a:rPr lang="zh-TW" alt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Desk: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Your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reservation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is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or</a:t>
            </a:r>
          </a:p>
          <a:p>
            <a:pPr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_______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room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for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_______</a:t>
            </a:r>
          </a:p>
          <a:p>
            <a:pPr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night(s</a:t>
            </a:r>
            <a:r>
              <a:rPr lang="en-US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).</a:t>
            </a:r>
          </a:p>
          <a:p>
            <a:pPr algn="l">
              <a:lnSpc>
                <a:spcPts val="3600"/>
              </a:lnSpc>
            </a:pP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</a:t>
            </a:r>
            <a:r>
              <a:rPr lang="en-US" altLang="zh-TW" sz="3600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ecky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Yes.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5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536661" y="310897"/>
            <a:ext cx="7772400" cy="757387"/>
          </a:xfrm>
        </p:spPr>
        <p:txBody>
          <a:bodyPr/>
          <a:lstStyle/>
          <a:p>
            <a:pPr lvl="0"/>
            <a:r>
              <a:rPr lang="en-US" sz="4000" dirty="0">
                <a:latin typeface="Verdana" pitchFamily="34"/>
                <a:ea typeface="Verdana" pitchFamily="34"/>
                <a:cs typeface="Verdana" pitchFamily="34"/>
              </a:rPr>
              <a:t>Gapped </a:t>
            </a:r>
            <a:r>
              <a:rPr lang="en-US" sz="4000" dirty="0" smtClean="0">
                <a:latin typeface="Verdana" pitchFamily="34"/>
                <a:ea typeface="Verdana" pitchFamily="34"/>
                <a:cs typeface="Verdana" pitchFamily="34"/>
              </a:rPr>
              <a:t>Conversation 2</a:t>
            </a:r>
            <a:endParaRPr lang="en-US" sz="4000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76688" y="1472184"/>
            <a:ext cx="8406883" cy="4741995"/>
          </a:xfrm>
        </p:spPr>
        <p:txBody>
          <a:bodyPr/>
          <a:lstStyle/>
          <a:p>
            <a:pPr algn="l">
              <a:lnSpc>
                <a:spcPts val="3600"/>
              </a:lnSpc>
            </a:pPr>
            <a:endParaRPr lang="en-US" altLang="zh-TW" sz="3600" dirty="0" smtClean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r>
              <a:rPr lang="en-US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Front</a:t>
            </a:r>
            <a:r>
              <a:rPr lang="zh-TW" alt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Desk: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Your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reservation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is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or</a:t>
            </a:r>
          </a:p>
          <a:p>
            <a:pPr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u="sng" dirty="0" smtClean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quad</a:t>
            </a:r>
            <a:r>
              <a:rPr lang="zh-TW" alt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room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for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u="sng" dirty="0" smtClean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three</a:t>
            </a:r>
            <a:r>
              <a:rPr lang="en-US" altLang="zh-TW" sz="3600" dirty="0" smtClean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nights.</a:t>
            </a:r>
          </a:p>
          <a:p>
            <a:pPr algn="l">
              <a:lnSpc>
                <a:spcPts val="3600"/>
              </a:lnSpc>
            </a:pP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</a:t>
            </a:r>
            <a:r>
              <a:rPr lang="en-US" altLang="zh-TW" sz="3600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ecky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Yes.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8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536661" y="310897"/>
            <a:ext cx="7772400" cy="757387"/>
          </a:xfrm>
        </p:spPr>
        <p:txBody>
          <a:bodyPr/>
          <a:lstStyle/>
          <a:p>
            <a:pPr lvl="0"/>
            <a:r>
              <a:rPr lang="en-US" sz="4000" dirty="0">
                <a:latin typeface="Verdana" pitchFamily="34"/>
                <a:ea typeface="Verdana" pitchFamily="34"/>
                <a:cs typeface="Verdana" pitchFamily="34"/>
              </a:rPr>
              <a:t>Gapped </a:t>
            </a:r>
            <a:r>
              <a:rPr lang="en-US" sz="4000" dirty="0" smtClean="0">
                <a:latin typeface="Verdana" pitchFamily="34"/>
                <a:ea typeface="Verdana" pitchFamily="34"/>
                <a:cs typeface="Verdana" pitchFamily="34"/>
              </a:rPr>
              <a:t>Conversation 2</a:t>
            </a:r>
            <a:endParaRPr lang="en-US" sz="4000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76688" y="1472184"/>
            <a:ext cx="8406883" cy="4741995"/>
          </a:xfrm>
        </p:spPr>
        <p:txBody>
          <a:bodyPr/>
          <a:lstStyle/>
          <a:p>
            <a:pPr algn="l">
              <a:lnSpc>
                <a:spcPts val="3600"/>
              </a:lnSpc>
            </a:pP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</a:t>
            </a:r>
            <a:r>
              <a:rPr lang="en-US" altLang="zh-TW" sz="3600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ront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Desk: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Thank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Would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</a:t>
            </a:r>
          </a:p>
          <a:p>
            <a:pPr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like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pay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cash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or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credit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card</a:t>
            </a:r>
            <a:r>
              <a:rPr lang="en-US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?</a:t>
            </a:r>
          </a:p>
          <a:p>
            <a:pPr algn="l">
              <a:lnSpc>
                <a:spcPts val="3600"/>
              </a:lnSpc>
            </a:pP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Becky: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By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_________.</a:t>
            </a: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1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536661" y="310897"/>
            <a:ext cx="7772400" cy="757387"/>
          </a:xfrm>
        </p:spPr>
        <p:txBody>
          <a:bodyPr/>
          <a:lstStyle/>
          <a:p>
            <a:pPr lvl="0"/>
            <a:r>
              <a:rPr lang="en-US" sz="4000" dirty="0">
                <a:latin typeface="Verdana" pitchFamily="34"/>
                <a:ea typeface="Verdana" pitchFamily="34"/>
                <a:cs typeface="Verdana" pitchFamily="34"/>
              </a:rPr>
              <a:t>Gapped </a:t>
            </a:r>
            <a:r>
              <a:rPr lang="en-US" sz="4000" dirty="0" smtClean="0">
                <a:latin typeface="Verdana" pitchFamily="34"/>
                <a:ea typeface="Verdana" pitchFamily="34"/>
                <a:cs typeface="Verdana" pitchFamily="34"/>
              </a:rPr>
              <a:t>Conversation 2</a:t>
            </a:r>
            <a:endParaRPr lang="en-US" sz="4000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76688" y="1472184"/>
            <a:ext cx="8406883" cy="4741995"/>
          </a:xfrm>
        </p:spPr>
        <p:txBody>
          <a:bodyPr/>
          <a:lstStyle/>
          <a:p>
            <a:pPr algn="l">
              <a:lnSpc>
                <a:spcPts val="3600"/>
              </a:lnSpc>
            </a:pP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</a:t>
            </a:r>
            <a:r>
              <a:rPr lang="en-US" altLang="zh-TW" sz="3600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ront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Desk: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Thank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Would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</a:t>
            </a:r>
          </a:p>
          <a:p>
            <a:pPr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like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pay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cash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or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credit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card</a:t>
            </a:r>
            <a:r>
              <a:rPr lang="en-US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?</a:t>
            </a:r>
          </a:p>
          <a:p>
            <a:pPr algn="l">
              <a:lnSpc>
                <a:spcPts val="3600"/>
              </a:lnSpc>
            </a:pP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Becky: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By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u="sng" dirty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credit</a:t>
            </a:r>
            <a:r>
              <a:rPr lang="zh-TW" altLang="en-US" sz="3600" u="sng" dirty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u="sng" dirty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card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</a:t>
            </a:r>
          </a:p>
          <a:p>
            <a:pPr algn="l">
              <a:lnSpc>
                <a:spcPts val="3600"/>
              </a:lnSpc>
            </a:pP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9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536661" y="310897"/>
            <a:ext cx="7772400" cy="854296"/>
          </a:xfrm>
        </p:spPr>
        <p:txBody>
          <a:bodyPr/>
          <a:lstStyle/>
          <a:p>
            <a:pPr lvl="0"/>
            <a:r>
              <a:rPr lang="en-US" sz="4000" dirty="0">
                <a:latin typeface="Verdana" pitchFamily="34"/>
                <a:ea typeface="Verdana" pitchFamily="34"/>
                <a:cs typeface="Verdana" pitchFamily="34"/>
              </a:rPr>
              <a:t>Gapped </a:t>
            </a:r>
            <a:r>
              <a:rPr lang="en-US" sz="4000" dirty="0" smtClean="0">
                <a:latin typeface="Verdana" pitchFamily="34"/>
                <a:ea typeface="Verdana" pitchFamily="34"/>
                <a:cs typeface="Verdana" pitchFamily="34"/>
              </a:rPr>
              <a:t>Conversation 2</a:t>
            </a:r>
            <a:endParaRPr lang="en-US" sz="4000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362456"/>
            <a:ext cx="8406883" cy="4851723"/>
          </a:xfrm>
        </p:spPr>
        <p:txBody>
          <a:bodyPr/>
          <a:lstStyle/>
          <a:p>
            <a:pPr algn="l">
              <a:lnSpc>
                <a:spcPts val="3600"/>
              </a:lnSpc>
            </a:pPr>
            <a:r>
              <a:rPr lang="zh-TW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</a:t>
            </a:r>
            <a:r>
              <a:rPr lang="en-US" altLang="zh-TW" sz="3600" dirty="0" err="1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ront</a:t>
            </a:r>
            <a:r>
              <a:rPr lang="zh-TW" alt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Desk: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May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have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your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____,</a:t>
            </a: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please?</a:t>
            </a:r>
          </a:p>
          <a:p>
            <a:pPr algn="l">
              <a:lnSpc>
                <a:spcPts val="3600"/>
              </a:lnSpc>
            </a:pPr>
            <a:endParaRPr lang="en-US" altLang="zh-TW" sz="3600" dirty="0" smtClean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r>
              <a:rPr lang="zh-TW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</a:t>
            </a:r>
            <a:r>
              <a:rPr lang="en-US" altLang="zh-TW" sz="3600" dirty="0" err="1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ecky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ere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are.</a:t>
            </a:r>
          </a:p>
          <a:p>
            <a:pPr algn="l">
              <a:lnSpc>
                <a:spcPts val="3600"/>
              </a:lnSpc>
            </a:pP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2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5426" y="41149"/>
            <a:ext cx="5985662" cy="17823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117" y="1921112"/>
            <a:ext cx="4198618" cy="487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77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536661" y="310897"/>
            <a:ext cx="7772400" cy="854296"/>
          </a:xfrm>
        </p:spPr>
        <p:txBody>
          <a:bodyPr/>
          <a:lstStyle/>
          <a:p>
            <a:pPr lvl="0"/>
            <a:r>
              <a:rPr lang="en-US" sz="4000" dirty="0">
                <a:latin typeface="Verdana" pitchFamily="34"/>
                <a:ea typeface="Verdana" pitchFamily="34"/>
                <a:cs typeface="Verdana" pitchFamily="34"/>
              </a:rPr>
              <a:t>Gapped </a:t>
            </a:r>
            <a:r>
              <a:rPr lang="en-US" sz="4000" dirty="0" smtClean="0">
                <a:latin typeface="Verdana" pitchFamily="34"/>
                <a:ea typeface="Verdana" pitchFamily="34"/>
                <a:cs typeface="Verdana" pitchFamily="34"/>
              </a:rPr>
              <a:t>Conversation 2</a:t>
            </a:r>
            <a:endParaRPr lang="en-US" sz="4000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362456"/>
            <a:ext cx="8406883" cy="4851723"/>
          </a:xfrm>
        </p:spPr>
        <p:txBody>
          <a:bodyPr/>
          <a:lstStyle/>
          <a:p>
            <a:pPr algn="l">
              <a:lnSpc>
                <a:spcPts val="3600"/>
              </a:lnSpc>
            </a:pPr>
            <a:r>
              <a:rPr lang="zh-TW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</a:t>
            </a:r>
            <a:r>
              <a:rPr lang="en-US" altLang="zh-TW" sz="3600" dirty="0" err="1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ront</a:t>
            </a:r>
            <a:r>
              <a:rPr lang="zh-TW" alt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Desk: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May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have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your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u="sng" dirty="0" smtClean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card</a:t>
            </a:r>
            <a:r>
              <a:rPr lang="en-US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,</a:t>
            </a: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please?</a:t>
            </a:r>
          </a:p>
          <a:p>
            <a:pPr algn="l">
              <a:lnSpc>
                <a:spcPts val="3600"/>
              </a:lnSpc>
            </a:pPr>
            <a:endParaRPr lang="en-US" altLang="zh-TW" sz="3600" dirty="0" smtClean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r>
              <a:rPr lang="zh-TW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</a:t>
            </a:r>
            <a:r>
              <a:rPr lang="en-US" altLang="zh-TW" sz="3600" dirty="0" err="1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ecky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ere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are.</a:t>
            </a:r>
          </a:p>
          <a:p>
            <a:pPr algn="l">
              <a:lnSpc>
                <a:spcPts val="3600"/>
              </a:lnSpc>
            </a:pP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536661" y="310897"/>
            <a:ext cx="7772400" cy="854296"/>
          </a:xfrm>
        </p:spPr>
        <p:txBody>
          <a:bodyPr/>
          <a:lstStyle/>
          <a:p>
            <a:pPr lvl="0"/>
            <a:r>
              <a:rPr lang="en-US" sz="4000" dirty="0">
                <a:latin typeface="Verdana" pitchFamily="34"/>
                <a:ea typeface="Verdana" pitchFamily="34"/>
                <a:cs typeface="Verdana" pitchFamily="34"/>
              </a:rPr>
              <a:t>Gapped </a:t>
            </a:r>
            <a:r>
              <a:rPr lang="en-US" sz="4000" dirty="0" smtClean="0">
                <a:latin typeface="Verdana" pitchFamily="34"/>
                <a:ea typeface="Verdana" pitchFamily="34"/>
                <a:cs typeface="Verdana" pitchFamily="34"/>
              </a:rPr>
              <a:t>Conversation 2</a:t>
            </a:r>
            <a:endParaRPr lang="en-US" sz="4000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362456"/>
            <a:ext cx="8406883" cy="4851723"/>
          </a:xfrm>
        </p:spPr>
        <p:txBody>
          <a:bodyPr/>
          <a:lstStyle/>
          <a:p>
            <a:pPr algn="l">
              <a:lnSpc>
                <a:spcPts val="3600"/>
              </a:lnSpc>
            </a:pP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</a:t>
            </a:r>
            <a:r>
              <a:rPr lang="en-US" altLang="zh-TW" sz="3600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ront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Desk: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Here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are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your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______.</a:t>
            </a:r>
            <a:r>
              <a:rPr lang="zh-TW" alt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Enjoy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your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stay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with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us.</a:t>
            </a:r>
          </a:p>
          <a:p>
            <a:pPr algn="l">
              <a:lnSpc>
                <a:spcPts val="3600"/>
              </a:lnSpc>
            </a:pPr>
            <a:endParaRPr lang="en-US" altLang="zh-TW" sz="3600" dirty="0" smtClean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r>
              <a:rPr lang="zh-TW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</a:t>
            </a:r>
            <a:r>
              <a:rPr lang="en-US" altLang="zh-TW" sz="3600" dirty="0" err="1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ecky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Thank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very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much.</a:t>
            </a: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3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536661" y="310897"/>
            <a:ext cx="7772400" cy="854296"/>
          </a:xfrm>
        </p:spPr>
        <p:txBody>
          <a:bodyPr/>
          <a:lstStyle/>
          <a:p>
            <a:pPr lvl="0"/>
            <a:r>
              <a:rPr lang="en-US" sz="4000" dirty="0">
                <a:latin typeface="Verdana" pitchFamily="34"/>
                <a:ea typeface="Verdana" pitchFamily="34"/>
                <a:cs typeface="Verdana" pitchFamily="34"/>
              </a:rPr>
              <a:t>Gapped </a:t>
            </a:r>
            <a:r>
              <a:rPr lang="en-US" sz="4000" dirty="0" smtClean="0">
                <a:latin typeface="Verdana" pitchFamily="34"/>
                <a:ea typeface="Verdana" pitchFamily="34"/>
                <a:cs typeface="Verdana" pitchFamily="34"/>
              </a:rPr>
              <a:t>Conversation 2</a:t>
            </a:r>
            <a:endParaRPr lang="en-US" sz="4000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362456"/>
            <a:ext cx="8406883" cy="4851723"/>
          </a:xfrm>
        </p:spPr>
        <p:txBody>
          <a:bodyPr/>
          <a:lstStyle/>
          <a:p>
            <a:pPr algn="l">
              <a:lnSpc>
                <a:spcPts val="3600"/>
              </a:lnSpc>
            </a:pP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</a:t>
            </a:r>
            <a:r>
              <a:rPr lang="en-US" altLang="zh-TW" sz="3600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ront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Desk: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Here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are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your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u="sng" dirty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key</a:t>
            </a:r>
          </a:p>
          <a:p>
            <a:pPr algn="l">
              <a:lnSpc>
                <a:spcPts val="3600"/>
              </a:lnSpc>
            </a:pPr>
            <a:r>
              <a:rPr lang="en-US" altLang="zh-TW" sz="3600" dirty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 smtClean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en-US" altLang="zh-TW" sz="3600" u="sng" dirty="0" smtClean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cards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Enjoy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your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stay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with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us.</a:t>
            </a:r>
          </a:p>
          <a:p>
            <a:pPr algn="l">
              <a:lnSpc>
                <a:spcPts val="3600"/>
              </a:lnSpc>
            </a:pPr>
            <a:endParaRPr lang="en-US" altLang="zh-TW" sz="3600" dirty="0" smtClean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r>
              <a:rPr lang="zh-TW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</a:t>
            </a:r>
            <a:r>
              <a:rPr lang="en-US" altLang="zh-TW" sz="3600" dirty="0" err="1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ecky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Thank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very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much.</a:t>
            </a: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3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536661" y="154310"/>
            <a:ext cx="7772400" cy="854296"/>
          </a:xfrm>
        </p:spPr>
        <p:txBody>
          <a:bodyPr/>
          <a:lstStyle/>
          <a:p>
            <a:pPr lvl="0"/>
            <a:r>
              <a:rPr lang="en-US" sz="5400" dirty="0" smtClean="0">
                <a:latin typeface="Verdana" pitchFamily="34"/>
                <a:ea typeface="Verdana" pitchFamily="34"/>
                <a:cs typeface="Verdana" pitchFamily="34"/>
              </a:rPr>
              <a:t>Practice</a:t>
            </a:r>
            <a:endParaRPr lang="en-US" sz="5400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160666"/>
            <a:ext cx="8406883" cy="4851723"/>
          </a:xfrm>
        </p:spPr>
        <p:txBody>
          <a:bodyPr/>
          <a:lstStyle/>
          <a:p>
            <a:pPr algn="l"/>
            <a:endParaRPr lang="en-US" altLang="zh-TW" sz="3600" dirty="0" smtClean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/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/>
            <a:r>
              <a:rPr lang="zh-TW" altLang="en-US" sz="54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根據以下圖片</a:t>
            </a:r>
            <a:r>
              <a:rPr lang="zh-TW" altLang="en-US" sz="5400" dirty="0" smtClean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，輪流</a:t>
            </a:r>
            <a:r>
              <a:rPr lang="zh-TW" altLang="en-US" sz="54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擔任服務生及顧客，進行點餐的</a:t>
            </a:r>
            <a:r>
              <a:rPr lang="zh-TW" altLang="en-US" sz="5400" dirty="0" smtClean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活動</a:t>
            </a:r>
            <a:r>
              <a:rPr lang="en-US" altLang="zh-TW" sz="5400" dirty="0" smtClean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.</a:t>
            </a:r>
            <a:endParaRPr lang="en-US" altLang="zh-TW" sz="5400" dirty="0">
              <a:solidFill>
                <a:schemeClr val="tx1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2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uk-UA" smtClean="0"/>
              <a:t>24</a:t>
            </a:fld>
            <a:endParaRPr lang="uk-UA"/>
          </a:p>
        </p:txBody>
      </p:sp>
      <p:pic>
        <p:nvPicPr>
          <p:cNvPr id="5" name="圖片 4" descr="hamburger-2201747_64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07" y="141100"/>
            <a:ext cx="1950720" cy="1450848"/>
          </a:xfrm>
          <a:prstGeom prst="rect">
            <a:avLst/>
          </a:prstGeom>
        </p:spPr>
      </p:pic>
      <p:pic>
        <p:nvPicPr>
          <p:cNvPr id="6" name="圖片 5" descr="hamburger-2201750_64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67" y="348996"/>
            <a:ext cx="1950720" cy="1176528"/>
          </a:xfrm>
          <a:prstGeom prst="rect">
            <a:avLst/>
          </a:prstGeom>
        </p:spPr>
      </p:pic>
      <p:pic>
        <p:nvPicPr>
          <p:cNvPr id="7" name="圖片 6" descr="hamburger-576419_64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730" y="180869"/>
            <a:ext cx="1899231" cy="1246370"/>
          </a:xfrm>
          <a:prstGeom prst="rect">
            <a:avLst/>
          </a:prstGeom>
        </p:spPr>
      </p:pic>
      <p:pic>
        <p:nvPicPr>
          <p:cNvPr id="8" name="圖片 7" descr="food-2202358_64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07" y="2388181"/>
            <a:ext cx="1950720" cy="1213104"/>
          </a:xfrm>
          <a:prstGeom prst="rect">
            <a:avLst/>
          </a:prstGeom>
        </p:spPr>
      </p:pic>
      <p:pic>
        <p:nvPicPr>
          <p:cNvPr id="9" name="圖片 8" descr="potato-3245121_640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67" y="2375881"/>
            <a:ext cx="1950720" cy="1298448"/>
          </a:xfrm>
          <a:prstGeom prst="rect">
            <a:avLst/>
          </a:prstGeom>
        </p:spPr>
      </p:pic>
      <p:pic>
        <p:nvPicPr>
          <p:cNvPr id="10" name="圖片 9" descr="salad-374173_640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56" y="4526681"/>
            <a:ext cx="1808622" cy="1203864"/>
          </a:xfrm>
          <a:prstGeom prst="rect">
            <a:avLst/>
          </a:prstGeom>
        </p:spPr>
      </p:pic>
      <p:pic>
        <p:nvPicPr>
          <p:cNvPr id="11" name="圖片 10" descr="coca-cola-443123_640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89" y="4330474"/>
            <a:ext cx="979216" cy="1590604"/>
          </a:xfrm>
          <a:prstGeom prst="rect">
            <a:avLst/>
          </a:prstGeom>
        </p:spPr>
      </p:pic>
      <p:pic>
        <p:nvPicPr>
          <p:cNvPr id="12" name="圖片 11" descr="coffee-3411993_640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034" y="4650294"/>
            <a:ext cx="1723141" cy="1146966"/>
          </a:xfrm>
          <a:prstGeom prst="rect">
            <a:avLst/>
          </a:prstGeom>
        </p:spPr>
      </p:pic>
      <p:pic>
        <p:nvPicPr>
          <p:cNvPr id="13" name="圖片 12" descr="soup-1787997_640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563" y="4594990"/>
            <a:ext cx="1889315" cy="1257575"/>
          </a:xfrm>
          <a:prstGeom prst="rect">
            <a:avLst/>
          </a:prstGeom>
        </p:spPr>
      </p:pic>
      <p:pic>
        <p:nvPicPr>
          <p:cNvPr id="14" name="圖片 13" descr="chicken-nuggets-1351329_640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59" y="2255336"/>
            <a:ext cx="2221662" cy="1478794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343401" y="1562064"/>
            <a:ext cx="2372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zh-TW" sz="2400" dirty="0"/>
              <a:t> </a:t>
            </a:r>
            <a:r>
              <a:rPr kumimoji="1" lang="en-US" altLang="zh-TW" sz="2400" dirty="0"/>
              <a:t>fish</a:t>
            </a:r>
            <a:r>
              <a:rPr kumimoji="1" lang="zh-TW" altLang="en-US" sz="2400" dirty="0"/>
              <a:t> </a:t>
            </a:r>
            <a:r>
              <a:rPr kumimoji="1" lang="en-US" altLang="zh-TW" sz="2400" dirty="0"/>
              <a:t>burger</a:t>
            </a:r>
            <a:r>
              <a:rPr kumimoji="1" lang="zh-TW" altLang="en-US" sz="2400" dirty="0"/>
              <a:t> </a:t>
            </a:r>
            <a:r>
              <a:rPr kumimoji="1" lang="zh-TW" altLang="zh-TW" sz="2400" dirty="0"/>
              <a:t>$</a:t>
            </a:r>
            <a:r>
              <a:rPr kumimoji="1" lang="en-US" altLang="zh-TW" sz="2400" dirty="0"/>
              <a:t>2.00</a:t>
            </a:r>
            <a:endParaRPr kumimoji="1"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205293" y="1502143"/>
            <a:ext cx="2795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zh-TW" sz="2400" dirty="0"/>
              <a:t>c</a:t>
            </a:r>
            <a:r>
              <a:rPr kumimoji="1" lang="en-US" altLang="zh-TW" sz="2400" dirty="0" err="1"/>
              <a:t>hicken</a:t>
            </a:r>
            <a:r>
              <a:rPr kumimoji="1" lang="zh-TW" altLang="en-US" sz="2400" dirty="0"/>
              <a:t> </a:t>
            </a:r>
            <a:r>
              <a:rPr kumimoji="1" lang="en-US" altLang="zh-TW" sz="2400" dirty="0"/>
              <a:t>burger</a:t>
            </a:r>
            <a:r>
              <a:rPr kumimoji="1" lang="zh-TW" altLang="en-US" sz="2400" dirty="0"/>
              <a:t> </a:t>
            </a:r>
            <a:r>
              <a:rPr kumimoji="1" lang="zh-TW" altLang="zh-TW" sz="2400" dirty="0"/>
              <a:t>$</a:t>
            </a:r>
            <a:r>
              <a:rPr kumimoji="1" lang="en-US" altLang="zh-TW" sz="2400" dirty="0"/>
              <a:t>2.50</a:t>
            </a:r>
            <a:endParaRPr kumimoji="1"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431388" y="1396005"/>
            <a:ext cx="2406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/>
              <a:t>hamburger</a:t>
            </a:r>
            <a:r>
              <a:rPr kumimoji="1" lang="zh-TW" altLang="en-US" sz="2400" dirty="0"/>
              <a:t>  </a:t>
            </a:r>
            <a:r>
              <a:rPr kumimoji="1" lang="zh-TW" altLang="zh-TW" sz="2400" dirty="0"/>
              <a:t>$</a:t>
            </a:r>
            <a:r>
              <a:rPr kumimoji="1" lang="en-US" altLang="zh-TW" sz="2400" dirty="0"/>
              <a:t>2.00</a:t>
            </a:r>
            <a:endParaRPr kumimoji="1"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43401" y="3578751"/>
            <a:ext cx="2548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/>
              <a:t>fried</a:t>
            </a:r>
            <a:r>
              <a:rPr kumimoji="1" lang="zh-TW" altLang="en-US" sz="2400" dirty="0"/>
              <a:t> </a:t>
            </a:r>
            <a:r>
              <a:rPr kumimoji="1" lang="en-US" altLang="zh-TW" sz="2400" dirty="0"/>
              <a:t>chicken</a:t>
            </a:r>
            <a:r>
              <a:rPr kumimoji="1" lang="zh-TW" altLang="en-US" sz="2400" dirty="0"/>
              <a:t> </a:t>
            </a:r>
            <a:r>
              <a:rPr kumimoji="1" lang="zh-TW" altLang="zh-TW" sz="2400" dirty="0"/>
              <a:t>$</a:t>
            </a:r>
            <a:r>
              <a:rPr kumimoji="1" lang="en-US" altLang="zh-TW" sz="2400" dirty="0"/>
              <a:t>2.75</a:t>
            </a:r>
            <a:endParaRPr kumimoji="1"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299775" y="3653099"/>
            <a:ext cx="2491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/>
              <a:t>French</a:t>
            </a:r>
            <a:r>
              <a:rPr kumimoji="1" lang="zh-TW" altLang="en-US" sz="2400" dirty="0"/>
              <a:t> </a:t>
            </a:r>
            <a:r>
              <a:rPr kumimoji="1" lang="en-US" altLang="zh-TW" sz="2400" dirty="0"/>
              <a:t>fries</a:t>
            </a:r>
            <a:r>
              <a:rPr kumimoji="1" lang="zh-TW" altLang="en-US" sz="2400" dirty="0"/>
              <a:t> </a:t>
            </a:r>
            <a:r>
              <a:rPr kumimoji="1" lang="zh-TW" altLang="zh-TW" sz="2400" dirty="0"/>
              <a:t>$</a:t>
            </a:r>
            <a:r>
              <a:rPr kumimoji="1" lang="en-US" altLang="zh-TW" sz="2400" dirty="0"/>
              <a:t>1.75</a:t>
            </a:r>
            <a:endParaRPr kumimoji="1"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6001030" y="3702894"/>
            <a:ext cx="2951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/>
              <a:t>chicken</a:t>
            </a:r>
            <a:r>
              <a:rPr kumimoji="1" lang="zh-TW" altLang="en-US" sz="2400" dirty="0"/>
              <a:t> </a:t>
            </a:r>
            <a:r>
              <a:rPr kumimoji="1" lang="en-US" altLang="zh-TW" sz="2400" dirty="0"/>
              <a:t>nuggets</a:t>
            </a:r>
            <a:r>
              <a:rPr kumimoji="1" lang="zh-TW" altLang="en-US" sz="2400" dirty="0"/>
              <a:t> </a:t>
            </a:r>
            <a:r>
              <a:rPr kumimoji="1" lang="zh-TW" altLang="zh-TW" sz="2400" dirty="0"/>
              <a:t>$</a:t>
            </a:r>
            <a:r>
              <a:rPr kumimoji="1" lang="en-US" altLang="zh-TW" sz="2400" dirty="0"/>
              <a:t>2.75</a:t>
            </a:r>
            <a:endParaRPr kumimoji="1"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760901" y="5852565"/>
            <a:ext cx="1592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/>
              <a:t>salad</a:t>
            </a:r>
            <a:r>
              <a:rPr kumimoji="1" lang="zh-TW" altLang="en-US" sz="2400" dirty="0"/>
              <a:t> </a:t>
            </a:r>
            <a:r>
              <a:rPr kumimoji="1" lang="zh-TW" altLang="zh-TW" sz="2400" dirty="0"/>
              <a:t>$</a:t>
            </a:r>
            <a:r>
              <a:rPr kumimoji="1" lang="en-US" altLang="zh-TW" sz="2400" dirty="0"/>
              <a:t>1.75</a:t>
            </a:r>
            <a:endParaRPr kumimoji="1" lang="zh-TW" altLang="en-US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2505164" y="5815479"/>
            <a:ext cx="1530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/>
              <a:t>coke</a:t>
            </a:r>
            <a:r>
              <a:rPr kumimoji="1" lang="zh-TW" altLang="en-US" sz="2400" dirty="0"/>
              <a:t> </a:t>
            </a:r>
            <a:r>
              <a:rPr kumimoji="1" lang="zh-TW" altLang="zh-TW" sz="2400" dirty="0"/>
              <a:t>$</a:t>
            </a:r>
            <a:r>
              <a:rPr kumimoji="1" lang="en-US" altLang="zh-TW" sz="2400" dirty="0"/>
              <a:t>1.25</a:t>
            </a:r>
            <a:endParaRPr kumimoji="1"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4435298" y="5789661"/>
            <a:ext cx="1722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/>
              <a:t>coffee</a:t>
            </a:r>
            <a:r>
              <a:rPr kumimoji="1" lang="zh-TW" altLang="en-US" sz="2400" dirty="0"/>
              <a:t> </a:t>
            </a:r>
            <a:r>
              <a:rPr kumimoji="1" lang="zh-TW" altLang="zh-TW" sz="2400" dirty="0"/>
              <a:t>$</a:t>
            </a:r>
            <a:r>
              <a:rPr kumimoji="1" lang="en-US" altLang="zh-TW" sz="2400" dirty="0"/>
              <a:t>1.75</a:t>
            </a:r>
            <a:endParaRPr kumimoji="1" lang="zh-TW" altLang="en-US" sz="2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6298458" y="5852564"/>
            <a:ext cx="2671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/>
              <a:t>corn</a:t>
            </a:r>
            <a:r>
              <a:rPr kumimoji="1" lang="zh-TW" altLang="en-US" sz="2400" dirty="0"/>
              <a:t> </a:t>
            </a:r>
            <a:r>
              <a:rPr kumimoji="1" lang="en-US" altLang="zh-TW" sz="2400" dirty="0"/>
              <a:t>chowder</a:t>
            </a:r>
            <a:r>
              <a:rPr kumimoji="1" lang="zh-TW" altLang="en-US" sz="2400" dirty="0"/>
              <a:t> </a:t>
            </a:r>
            <a:r>
              <a:rPr kumimoji="1" lang="zh-TW" altLang="zh-TW" sz="2400" dirty="0"/>
              <a:t>$</a:t>
            </a:r>
            <a:r>
              <a:rPr kumimoji="1" lang="en-US" altLang="zh-TW" sz="2400" dirty="0"/>
              <a:t>1.75</a:t>
            </a:r>
            <a:endParaRPr kumimoji="1"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52493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536661" y="154310"/>
            <a:ext cx="7772400" cy="854296"/>
          </a:xfrm>
        </p:spPr>
        <p:txBody>
          <a:bodyPr/>
          <a:lstStyle/>
          <a:p>
            <a:pPr lvl="0"/>
            <a:r>
              <a:rPr lang="en-US" sz="4800" dirty="0">
                <a:latin typeface="Verdana" pitchFamily="34"/>
                <a:ea typeface="Verdana" pitchFamily="34"/>
                <a:cs typeface="Verdana" pitchFamily="34"/>
              </a:rPr>
              <a:t>Practice</a:t>
            </a:r>
            <a:endParaRPr lang="en-US" sz="4800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160666"/>
            <a:ext cx="8406883" cy="4851723"/>
          </a:xfrm>
        </p:spPr>
        <p:txBody>
          <a:bodyPr/>
          <a:lstStyle/>
          <a:p>
            <a:pPr algn="l">
              <a:lnSpc>
                <a:spcPts val="3600"/>
              </a:lnSpc>
            </a:pPr>
            <a:endParaRPr lang="en-US" altLang="zh-TW" sz="3600" dirty="0" smtClean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r>
              <a:rPr lang="zh-TW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</a:t>
            </a:r>
            <a:r>
              <a:rPr lang="en-US" altLang="zh-TW" sz="3600" dirty="0" err="1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lerk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May I take your order?</a:t>
            </a: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K</a:t>
            </a:r>
            <a:r>
              <a:rPr lang="en-US" altLang="zh-TW" sz="3600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eith</a:t>
            </a:r>
            <a:r>
              <a:rPr lang="zh-TW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</a:t>
            </a:r>
            <a:r>
              <a:rPr lang="en-US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Yes, I’d like _______, please.</a:t>
            </a: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endParaRPr lang="en-US" altLang="zh-TW" sz="3600" dirty="0" smtClean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r>
              <a:rPr lang="zh-TW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</a:t>
            </a:r>
            <a:r>
              <a:rPr lang="en-US" altLang="zh-TW" sz="3600" dirty="0" err="1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lerk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OK. ______________.</a:t>
            </a:r>
          </a:p>
          <a:p>
            <a:pPr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en-US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Anything else? </a:t>
            </a: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r>
              <a:rPr lang="zh-TW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K</a:t>
            </a:r>
            <a:r>
              <a:rPr lang="en-US" altLang="zh-TW" sz="3600" dirty="0" err="1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eith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No, that’s all.</a:t>
            </a: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536661" y="154310"/>
            <a:ext cx="7772400" cy="854296"/>
          </a:xfrm>
        </p:spPr>
        <p:txBody>
          <a:bodyPr/>
          <a:lstStyle/>
          <a:p>
            <a:pPr lvl="0"/>
            <a:r>
              <a:rPr lang="en-US" sz="4800" dirty="0">
                <a:latin typeface="Verdana" pitchFamily="34"/>
                <a:ea typeface="Verdana" pitchFamily="34"/>
                <a:cs typeface="Verdana" pitchFamily="34"/>
              </a:rPr>
              <a:t>Practice</a:t>
            </a:r>
            <a:endParaRPr lang="en-US" sz="4800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160666"/>
            <a:ext cx="8406883" cy="5102974"/>
          </a:xfrm>
        </p:spPr>
        <p:txBody>
          <a:bodyPr/>
          <a:lstStyle/>
          <a:p>
            <a:pPr algn="l">
              <a:lnSpc>
                <a:spcPts val="3600"/>
              </a:lnSpc>
            </a:pP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</a:t>
            </a:r>
            <a:r>
              <a:rPr lang="en-US" altLang="zh-TW" sz="3600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lerk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For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here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or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go?</a:t>
            </a:r>
          </a:p>
          <a:p>
            <a:pPr algn="l">
              <a:lnSpc>
                <a:spcPts val="3600"/>
              </a:lnSpc>
            </a:pP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K</a:t>
            </a:r>
            <a:r>
              <a:rPr lang="en-US" altLang="zh-TW" sz="3600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eith</a:t>
            </a: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_______.</a:t>
            </a:r>
          </a:p>
          <a:p>
            <a:pPr algn="l">
              <a:lnSpc>
                <a:spcPts val="3600"/>
              </a:lnSpc>
            </a:pP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</a:t>
            </a:r>
            <a:r>
              <a:rPr lang="en-US" altLang="zh-TW" sz="3600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lerk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</a:t>
            </a:r>
            <a:r>
              <a:rPr lang="en-US" altLang="zh-TW" sz="3600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ll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right.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That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will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be______</a:t>
            </a:r>
          </a:p>
          <a:p>
            <a:pPr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in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total.</a:t>
            </a:r>
          </a:p>
          <a:p>
            <a:pPr algn="l">
              <a:lnSpc>
                <a:spcPts val="3600"/>
              </a:lnSpc>
            </a:pP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K</a:t>
            </a:r>
            <a:r>
              <a:rPr lang="en-US" altLang="zh-TW" sz="3600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eith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Here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go.</a:t>
            </a:r>
          </a:p>
          <a:p>
            <a:pPr algn="l">
              <a:lnSpc>
                <a:spcPts val="3600"/>
              </a:lnSpc>
            </a:pP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</a:t>
            </a:r>
            <a:r>
              <a:rPr lang="en-US" altLang="zh-TW" sz="3600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lerk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Thank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you.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Here’s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your</a:t>
            </a:r>
          </a:p>
          <a:p>
            <a:pPr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change.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Enjoy your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meal.</a:t>
            </a: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4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lang="uk-UA" smtClean="0"/>
              <a:pPr/>
              <a:t>27</a:t>
            </a:fld>
            <a:endParaRPr lang="uk-UA"/>
          </a:p>
        </p:txBody>
      </p:sp>
      <p:pic>
        <p:nvPicPr>
          <p:cNvPr id="5" name="圖片 4" descr="hamburger-2201747_64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07" y="141100"/>
            <a:ext cx="1950720" cy="1450848"/>
          </a:xfrm>
          <a:prstGeom prst="rect">
            <a:avLst/>
          </a:prstGeom>
        </p:spPr>
      </p:pic>
      <p:pic>
        <p:nvPicPr>
          <p:cNvPr id="6" name="圖片 5" descr="hamburger-2201750_64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67" y="348996"/>
            <a:ext cx="1950720" cy="1176528"/>
          </a:xfrm>
          <a:prstGeom prst="rect">
            <a:avLst/>
          </a:prstGeom>
        </p:spPr>
      </p:pic>
      <p:pic>
        <p:nvPicPr>
          <p:cNvPr id="7" name="圖片 6" descr="hamburger-576419_64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730" y="180869"/>
            <a:ext cx="1899231" cy="1246370"/>
          </a:xfrm>
          <a:prstGeom prst="rect">
            <a:avLst/>
          </a:prstGeom>
        </p:spPr>
      </p:pic>
      <p:pic>
        <p:nvPicPr>
          <p:cNvPr id="8" name="圖片 7" descr="food-2202358_64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07" y="2388181"/>
            <a:ext cx="1950720" cy="1213104"/>
          </a:xfrm>
          <a:prstGeom prst="rect">
            <a:avLst/>
          </a:prstGeom>
        </p:spPr>
      </p:pic>
      <p:pic>
        <p:nvPicPr>
          <p:cNvPr id="9" name="圖片 8" descr="potato-3245121_640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67" y="2375881"/>
            <a:ext cx="1950720" cy="1298448"/>
          </a:xfrm>
          <a:prstGeom prst="rect">
            <a:avLst/>
          </a:prstGeom>
        </p:spPr>
      </p:pic>
      <p:pic>
        <p:nvPicPr>
          <p:cNvPr id="10" name="圖片 9" descr="salad-374173_640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56" y="4526681"/>
            <a:ext cx="1808622" cy="1203864"/>
          </a:xfrm>
          <a:prstGeom prst="rect">
            <a:avLst/>
          </a:prstGeom>
        </p:spPr>
      </p:pic>
      <p:pic>
        <p:nvPicPr>
          <p:cNvPr id="11" name="圖片 10" descr="coca-cola-443123_640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89" y="4330474"/>
            <a:ext cx="979216" cy="1590604"/>
          </a:xfrm>
          <a:prstGeom prst="rect">
            <a:avLst/>
          </a:prstGeom>
        </p:spPr>
      </p:pic>
      <p:pic>
        <p:nvPicPr>
          <p:cNvPr id="12" name="圖片 11" descr="coffee-3411993_640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034" y="4650294"/>
            <a:ext cx="1723141" cy="1146966"/>
          </a:xfrm>
          <a:prstGeom prst="rect">
            <a:avLst/>
          </a:prstGeom>
        </p:spPr>
      </p:pic>
      <p:pic>
        <p:nvPicPr>
          <p:cNvPr id="13" name="圖片 12" descr="soup-1787997_640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563" y="4594990"/>
            <a:ext cx="1889315" cy="1257575"/>
          </a:xfrm>
          <a:prstGeom prst="rect">
            <a:avLst/>
          </a:prstGeom>
        </p:spPr>
      </p:pic>
      <p:pic>
        <p:nvPicPr>
          <p:cNvPr id="14" name="圖片 13" descr="chicken-nuggets-1351329_640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59" y="2255336"/>
            <a:ext cx="2221662" cy="1478794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343401" y="1562064"/>
            <a:ext cx="2372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zh-TW" sz="2400" dirty="0">
                <a:solidFill>
                  <a:prstClr val="black"/>
                </a:solidFill>
              </a:rPr>
              <a:t> </a:t>
            </a:r>
            <a:r>
              <a:rPr kumimoji="1" lang="en-US" altLang="zh-TW" sz="2400" dirty="0">
                <a:solidFill>
                  <a:prstClr val="black"/>
                </a:solidFill>
              </a:rPr>
              <a:t>fish</a:t>
            </a:r>
            <a:r>
              <a:rPr kumimoji="1" lang="zh-TW" altLang="en-US" sz="2400" dirty="0">
                <a:solidFill>
                  <a:prstClr val="black"/>
                </a:solidFill>
              </a:rPr>
              <a:t> </a:t>
            </a:r>
            <a:r>
              <a:rPr kumimoji="1" lang="en-US" altLang="zh-TW" sz="2400" dirty="0">
                <a:solidFill>
                  <a:prstClr val="black"/>
                </a:solidFill>
              </a:rPr>
              <a:t>burger</a:t>
            </a:r>
            <a:r>
              <a:rPr kumimoji="1" lang="zh-TW" altLang="en-US" sz="2400" dirty="0">
                <a:solidFill>
                  <a:prstClr val="black"/>
                </a:solidFill>
              </a:rPr>
              <a:t> </a:t>
            </a:r>
            <a:r>
              <a:rPr kumimoji="1" lang="zh-TW" altLang="zh-TW" sz="2400" dirty="0">
                <a:solidFill>
                  <a:prstClr val="black"/>
                </a:solidFill>
              </a:rPr>
              <a:t>$</a:t>
            </a:r>
            <a:r>
              <a:rPr kumimoji="1" lang="en-US" altLang="zh-TW" sz="2400" dirty="0">
                <a:solidFill>
                  <a:prstClr val="black"/>
                </a:solidFill>
              </a:rPr>
              <a:t>2.00</a:t>
            </a:r>
            <a:endParaRPr kumimoji="1" lang="zh-TW" altLang="en-US" sz="2400" dirty="0">
              <a:solidFill>
                <a:prstClr val="black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205293" y="1502143"/>
            <a:ext cx="2795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zh-TW" sz="2400" dirty="0">
                <a:solidFill>
                  <a:prstClr val="black"/>
                </a:solidFill>
              </a:rPr>
              <a:t>c</a:t>
            </a:r>
            <a:r>
              <a:rPr kumimoji="1" lang="en-US" altLang="zh-TW" sz="2400" dirty="0" err="1">
                <a:solidFill>
                  <a:prstClr val="black"/>
                </a:solidFill>
              </a:rPr>
              <a:t>hicken</a:t>
            </a:r>
            <a:r>
              <a:rPr kumimoji="1" lang="zh-TW" altLang="en-US" sz="2400" dirty="0">
                <a:solidFill>
                  <a:prstClr val="black"/>
                </a:solidFill>
              </a:rPr>
              <a:t> </a:t>
            </a:r>
            <a:r>
              <a:rPr kumimoji="1" lang="en-US" altLang="zh-TW" sz="2400" dirty="0">
                <a:solidFill>
                  <a:prstClr val="black"/>
                </a:solidFill>
              </a:rPr>
              <a:t>burger</a:t>
            </a:r>
            <a:r>
              <a:rPr kumimoji="1" lang="zh-TW" altLang="en-US" sz="2400" dirty="0">
                <a:solidFill>
                  <a:prstClr val="black"/>
                </a:solidFill>
              </a:rPr>
              <a:t> </a:t>
            </a:r>
            <a:r>
              <a:rPr kumimoji="1" lang="zh-TW" altLang="zh-TW" sz="2400" dirty="0">
                <a:solidFill>
                  <a:prstClr val="black"/>
                </a:solidFill>
              </a:rPr>
              <a:t>$</a:t>
            </a:r>
            <a:r>
              <a:rPr kumimoji="1" lang="en-US" altLang="zh-TW" sz="2400" dirty="0">
                <a:solidFill>
                  <a:prstClr val="black"/>
                </a:solidFill>
              </a:rPr>
              <a:t>2.50</a:t>
            </a:r>
            <a:endParaRPr kumimoji="1" lang="zh-TW" altLang="en-US" sz="2400" dirty="0">
              <a:solidFill>
                <a:prstClr val="black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431388" y="1396005"/>
            <a:ext cx="2406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solidFill>
                  <a:prstClr val="black"/>
                </a:solidFill>
              </a:rPr>
              <a:t>hamburger</a:t>
            </a:r>
            <a:r>
              <a:rPr kumimoji="1" lang="zh-TW" altLang="en-US" sz="2400" dirty="0">
                <a:solidFill>
                  <a:prstClr val="black"/>
                </a:solidFill>
              </a:rPr>
              <a:t>  </a:t>
            </a:r>
            <a:r>
              <a:rPr kumimoji="1" lang="zh-TW" altLang="zh-TW" sz="2400" dirty="0">
                <a:solidFill>
                  <a:prstClr val="black"/>
                </a:solidFill>
              </a:rPr>
              <a:t>$</a:t>
            </a:r>
            <a:r>
              <a:rPr kumimoji="1" lang="en-US" altLang="zh-TW" sz="2400" dirty="0">
                <a:solidFill>
                  <a:prstClr val="black"/>
                </a:solidFill>
              </a:rPr>
              <a:t>2.00</a:t>
            </a:r>
            <a:endParaRPr kumimoji="1" lang="zh-TW" altLang="en-US" sz="2400" dirty="0">
              <a:solidFill>
                <a:prstClr val="black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43401" y="3578751"/>
            <a:ext cx="2548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solidFill>
                  <a:prstClr val="black"/>
                </a:solidFill>
              </a:rPr>
              <a:t>fried</a:t>
            </a:r>
            <a:r>
              <a:rPr kumimoji="1" lang="zh-TW" altLang="en-US" sz="2400" dirty="0">
                <a:solidFill>
                  <a:prstClr val="black"/>
                </a:solidFill>
              </a:rPr>
              <a:t> </a:t>
            </a:r>
            <a:r>
              <a:rPr kumimoji="1" lang="en-US" altLang="zh-TW" sz="2400" dirty="0">
                <a:solidFill>
                  <a:prstClr val="black"/>
                </a:solidFill>
              </a:rPr>
              <a:t>chicken</a:t>
            </a:r>
            <a:r>
              <a:rPr kumimoji="1" lang="zh-TW" altLang="en-US" sz="2400" dirty="0">
                <a:solidFill>
                  <a:prstClr val="black"/>
                </a:solidFill>
              </a:rPr>
              <a:t> </a:t>
            </a:r>
            <a:r>
              <a:rPr kumimoji="1" lang="zh-TW" altLang="zh-TW" sz="2400" dirty="0">
                <a:solidFill>
                  <a:prstClr val="black"/>
                </a:solidFill>
              </a:rPr>
              <a:t>$</a:t>
            </a:r>
            <a:r>
              <a:rPr kumimoji="1" lang="en-US" altLang="zh-TW" sz="2400" dirty="0">
                <a:solidFill>
                  <a:prstClr val="black"/>
                </a:solidFill>
              </a:rPr>
              <a:t>2.75</a:t>
            </a:r>
            <a:endParaRPr kumimoji="1" lang="zh-TW" altLang="en-US" sz="2400" dirty="0">
              <a:solidFill>
                <a:prstClr val="black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299775" y="3653099"/>
            <a:ext cx="2491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solidFill>
                  <a:prstClr val="black"/>
                </a:solidFill>
              </a:rPr>
              <a:t>French</a:t>
            </a:r>
            <a:r>
              <a:rPr kumimoji="1" lang="zh-TW" altLang="en-US" sz="2400" dirty="0">
                <a:solidFill>
                  <a:prstClr val="black"/>
                </a:solidFill>
              </a:rPr>
              <a:t> </a:t>
            </a:r>
            <a:r>
              <a:rPr kumimoji="1" lang="en-US" altLang="zh-TW" sz="2400" dirty="0">
                <a:solidFill>
                  <a:prstClr val="black"/>
                </a:solidFill>
              </a:rPr>
              <a:t>fries</a:t>
            </a:r>
            <a:r>
              <a:rPr kumimoji="1" lang="zh-TW" altLang="en-US" sz="2400" dirty="0">
                <a:solidFill>
                  <a:prstClr val="black"/>
                </a:solidFill>
              </a:rPr>
              <a:t> </a:t>
            </a:r>
            <a:r>
              <a:rPr kumimoji="1" lang="zh-TW" altLang="zh-TW" sz="2400" dirty="0">
                <a:solidFill>
                  <a:prstClr val="black"/>
                </a:solidFill>
              </a:rPr>
              <a:t>$</a:t>
            </a:r>
            <a:r>
              <a:rPr kumimoji="1" lang="en-US" altLang="zh-TW" sz="2400" dirty="0">
                <a:solidFill>
                  <a:prstClr val="black"/>
                </a:solidFill>
              </a:rPr>
              <a:t>1.75</a:t>
            </a:r>
            <a:endParaRPr kumimoji="1" lang="zh-TW" altLang="en-US" sz="2400" dirty="0">
              <a:solidFill>
                <a:prstClr val="black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001030" y="3702894"/>
            <a:ext cx="2951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solidFill>
                  <a:prstClr val="black"/>
                </a:solidFill>
              </a:rPr>
              <a:t>chicken</a:t>
            </a:r>
            <a:r>
              <a:rPr kumimoji="1" lang="zh-TW" altLang="en-US" sz="2400" dirty="0">
                <a:solidFill>
                  <a:prstClr val="black"/>
                </a:solidFill>
              </a:rPr>
              <a:t> </a:t>
            </a:r>
            <a:r>
              <a:rPr kumimoji="1" lang="en-US" altLang="zh-TW" sz="2400" dirty="0">
                <a:solidFill>
                  <a:prstClr val="black"/>
                </a:solidFill>
              </a:rPr>
              <a:t>nuggets</a:t>
            </a:r>
            <a:r>
              <a:rPr kumimoji="1" lang="zh-TW" altLang="en-US" sz="2400" dirty="0">
                <a:solidFill>
                  <a:prstClr val="black"/>
                </a:solidFill>
              </a:rPr>
              <a:t> </a:t>
            </a:r>
            <a:r>
              <a:rPr kumimoji="1" lang="zh-TW" altLang="zh-TW" sz="2400" dirty="0">
                <a:solidFill>
                  <a:prstClr val="black"/>
                </a:solidFill>
              </a:rPr>
              <a:t>$</a:t>
            </a:r>
            <a:r>
              <a:rPr kumimoji="1" lang="en-US" altLang="zh-TW" sz="2400" dirty="0">
                <a:solidFill>
                  <a:prstClr val="black"/>
                </a:solidFill>
              </a:rPr>
              <a:t>2.75</a:t>
            </a:r>
            <a:endParaRPr kumimoji="1" lang="zh-TW" altLang="en-US" sz="2400" dirty="0">
              <a:solidFill>
                <a:prstClr val="black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760901" y="5852565"/>
            <a:ext cx="1592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solidFill>
                  <a:prstClr val="black"/>
                </a:solidFill>
              </a:rPr>
              <a:t>salad</a:t>
            </a:r>
            <a:r>
              <a:rPr kumimoji="1" lang="zh-TW" altLang="en-US" sz="2400" dirty="0">
                <a:solidFill>
                  <a:prstClr val="black"/>
                </a:solidFill>
              </a:rPr>
              <a:t> </a:t>
            </a:r>
            <a:r>
              <a:rPr kumimoji="1" lang="zh-TW" altLang="zh-TW" sz="2400" dirty="0">
                <a:solidFill>
                  <a:prstClr val="black"/>
                </a:solidFill>
              </a:rPr>
              <a:t>$</a:t>
            </a:r>
            <a:r>
              <a:rPr kumimoji="1" lang="en-US" altLang="zh-TW" sz="2400" dirty="0">
                <a:solidFill>
                  <a:prstClr val="black"/>
                </a:solidFill>
              </a:rPr>
              <a:t>1.75</a:t>
            </a:r>
            <a:endParaRPr kumimoji="1" lang="zh-TW" altLang="en-US" sz="2400" dirty="0">
              <a:solidFill>
                <a:prstClr val="black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2505164" y="5815479"/>
            <a:ext cx="1530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solidFill>
                  <a:prstClr val="black"/>
                </a:solidFill>
              </a:rPr>
              <a:t>coke</a:t>
            </a:r>
            <a:r>
              <a:rPr kumimoji="1" lang="zh-TW" altLang="en-US" sz="2400" dirty="0">
                <a:solidFill>
                  <a:prstClr val="black"/>
                </a:solidFill>
              </a:rPr>
              <a:t> </a:t>
            </a:r>
            <a:r>
              <a:rPr kumimoji="1" lang="zh-TW" altLang="zh-TW" sz="2400" dirty="0">
                <a:solidFill>
                  <a:prstClr val="black"/>
                </a:solidFill>
              </a:rPr>
              <a:t>$</a:t>
            </a:r>
            <a:r>
              <a:rPr kumimoji="1" lang="en-US" altLang="zh-TW" sz="2400" dirty="0">
                <a:solidFill>
                  <a:prstClr val="black"/>
                </a:solidFill>
              </a:rPr>
              <a:t>1.25</a:t>
            </a:r>
            <a:endParaRPr kumimoji="1" lang="zh-TW" altLang="en-US" sz="2400" dirty="0">
              <a:solidFill>
                <a:prstClr val="black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4435298" y="5789661"/>
            <a:ext cx="1722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solidFill>
                  <a:prstClr val="black"/>
                </a:solidFill>
              </a:rPr>
              <a:t>coffee</a:t>
            </a:r>
            <a:r>
              <a:rPr kumimoji="1" lang="zh-TW" altLang="en-US" sz="2400" dirty="0">
                <a:solidFill>
                  <a:prstClr val="black"/>
                </a:solidFill>
              </a:rPr>
              <a:t> </a:t>
            </a:r>
            <a:r>
              <a:rPr kumimoji="1" lang="zh-TW" altLang="zh-TW" sz="2400" dirty="0">
                <a:solidFill>
                  <a:prstClr val="black"/>
                </a:solidFill>
              </a:rPr>
              <a:t>$</a:t>
            </a:r>
            <a:r>
              <a:rPr kumimoji="1" lang="en-US" altLang="zh-TW" sz="2400" dirty="0">
                <a:solidFill>
                  <a:prstClr val="black"/>
                </a:solidFill>
              </a:rPr>
              <a:t>1.75</a:t>
            </a:r>
            <a:endParaRPr kumimoji="1" lang="zh-TW" altLang="en-US" sz="2400" dirty="0">
              <a:solidFill>
                <a:prstClr val="black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6298458" y="5852564"/>
            <a:ext cx="2671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solidFill>
                  <a:prstClr val="black"/>
                </a:solidFill>
              </a:rPr>
              <a:t>corn</a:t>
            </a:r>
            <a:r>
              <a:rPr kumimoji="1" lang="zh-TW" altLang="en-US" sz="2400" dirty="0">
                <a:solidFill>
                  <a:prstClr val="black"/>
                </a:solidFill>
              </a:rPr>
              <a:t> </a:t>
            </a:r>
            <a:r>
              <a:rPr kumimoji="1" lang="en-US" altLang="zh-TW" sz="2400" dirty="0">
                <a:solidFill>
                  <a:prstClr val="black"/>
                </a:solidFill>
              </a:rPr>
              <a:t>chowder</a:t>
            </a:r>
            <a:r>
              <a:rPr kumimoji="1" lang="zh-TW" altLang="en-US" sz="2400" dirty="0">
                <a:solidFill>
                  <a:prstClr val="black"/>
                </a:solidFill>
              </a:rPr>
              <a:t> </a:t>
            </a:r>
            <a:r>
              <a:rPr kumimoji="1" lang="zh-TW" altLang="zh-TW" sz="2400" dirty="0">
                <a:solidFill>
                  <a:prstClr val="black"/>
                </a:solidFill>
              </a:rPr>
              <a:t>$</a:t>
            </a:r>
            <a:r>
              <a:rPr kumimoji="1" lang="en-US" altLang="zh-TW" sz="2400" dirty="0">
                <a:solidFill>
                  <a:prstClr val="black"/>
                </a:solidFill>
              </a:rPr>
              <a:t>1.75</a:t>
            </a:r>
            <a:endParaRPr kumimoji="1" lang="zh-TW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234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536661" y="154310"/>
            <a:ext cx="7772400" cy="854296"/>
          </a:xfrm>
        </p:spPr>
        <p:txBody>
          <a:bodyPr/>
          <a:lstStyle/>
          <a:p>
            <a:pPr lvl="0"/>
            <a:r>
              <a:rPr lang="en-US" sz="4800" dirty="0">
                <a:latin typeface="Verdana" pitchFamily="34"/>
                <a:ea typeface="Verdana" pitchFamily="34"/>
                <a:cs typeface="Verdana" pitchFamily="34"/>
              </a:rPr>
              <a:t>Practice</a:t>
            </a:r>
            <a:endParaRPr lang="en-US" sz="4800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160666"/>
            <a:ext cx="8406883" cy="4851723"/>
          </a:xfrm>
        </p:spPr>
        <p:txBody>
          <a:bodyPr/>
          <a:lstStyle/>
          <a:p>
            <a:pPr algn="l">
              <a:lnSpc>
                <a:spcPts val="3600"/>
              </a:lnSpc>
            </a:pPr>
            <a:endParaRPr lang="en-US" altLang="zh-TW" sz="3600" dirty="0" smtClean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r>
              <a:rPr lang="zh-TW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</a:t>
            </a:r>
            <a:r>
              <a:rPr lang="en-US" altLang="zh-TW" sz="3600" dirty="0" err="1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lerk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May I take your order?</a:t>
            </a: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K</a:t>
            </a:r>
            <a:r>
              <a:rPr lang="en-US" altLang="zh-TW" sz="3600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eith</a:t>
            </a:r>
            <a:r>
              <a:rPr lang="zh-TW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</a:t>
            </a:r>
            <a:r>
              <a:rPr lang="en-US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Yes, I’d like _______, please.</a:t>
            </a: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endParaRPr lang="en-US" altLang="zh-TW" sz="3600" dirty="0" smtClean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r>
              <a:rPr lang="zh-TW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</a:t>
            </a:r>
            <a:r>
              <a:rPr lang="en-US" altLang="zh-TW" sz="3600" dirty="0" err="1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lerk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OK. ______________.</a:t>
            </a:r>
          </a:p>
          <a:p>
            <a:pPr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en-US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Anything else? </a:t>
            </a: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r>
              <a:rPr lang="zh-TW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K</a:t>
            </a:r>
            <a:r>
              <a:rPr lang="en-US" altLang="zh-TW" sz="3600" dirty="0" err="1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eith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No, that’s all.</a:t>
            </a: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54096BA1-68E4-44A9-ACF8-A6DA4E75F11E}" type="slidenum">
              <a:rPr smtClean="0"/>
              <a:pPr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10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536661" y="154310"/>
            <a:ext cx="7772400" cy="854296"/>
          </a:xfrm>
        </p:spPr>
        <p:txBody>
          <a:bodyPr/>
          <a:lstStyle/>
          <a:p>
            <a:pPr lvl="0"/>
            <a:r>
              <a:rPr lang="en-US" sz="4800" dirty="0">
                <a:latin typeface="Verdana" pitchFamily="34"/>
                <a:ea typeface="Verdana" pitchFamily="34"/>
                <a:cs typeface="Verdana" pitchFamily="34"/>
              </a:rPr>
              <a:t>Practice</a:t>
            </a:r>
            <a:endParaRPr lang="en-US" sz="4800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160666"/>
            <a:ext cx="8406883" cy="5102974"/>
          </a:xfrm>
        </p:spPr>
        <p:txBody>
          <a:bodyPr/>
          <a:lstStyle/>
          <a:p>
            <a:pPr algn="l">
              <a:lnSpc>
                <a:spcPts val="3600"/>
              </a:lnSpc>
            </a:pP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</a:t>
            </a:r>
            <a:r>
              <a:rPr lang="en-US" altLang="zh-TW" sz="3600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lerk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For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here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or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go?</a:t>
            </a:r>
          </a:p>
          <a:p>
            <a:pPr algn="l">
              <a:lnSpc>
                <a:spcPts val="3600"/>
              </a:lnSpc>
            </a:pP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K</a:t>
            </a:r>
            <a:r>
              <a:rPr lang="en-US" altLang="zh-TW" sz="3600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eith</a:t>
            </a: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_______.</a:t>
            </a:r>
          </a:p>
          <a:p>
            <a:pPr algn="l">
              <a:lnSpc>
                <a:spcPts val="3600"/>
              </a:lnSpc>
            </a:pP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</a:t>
            </a:r>
            <a:r>
              <a:rPr lang="en-US" altLang="zh-TW" sz="3600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lerk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</a:t>
            </a:r>
            <a:r>
              <a:rPr lang="en-US" altLang="zh-TW" sz="3600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ll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right.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That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will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be______</a:t>
            </a:r>
          </a:p>
          <a:p>
            <a:pPr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in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total.</a:t>
            </a:r>
          </a:p>
          <a:p>
            <a:pPr algn="l">
              <a:lnSpc>
                <a:spcPts val="3600"/>
              </a:lnSpc>
            </a:pP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K</a:t>
            </a:r>
            <a:r>
              <a:rPr lang="en-US" altLang="zh-TW" sz="3600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eith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Here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go.</a:t>
            </a:r>
          </a:p>
          <a:p>
            <a:pPr algn="l">
              <a:lnSpc>
                <a:spcPts val="3600"/>
              </a:lnSpc>
            </a:pP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</a:t>
            </a:r>
            <a:r>
              <a:rPr lang="en-US" altLang="zh-TW" sz="3600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lerk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Thank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you.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Here’s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your</a:t>
            </a:r>
          </a:p>
          <a:p>
            <a:pPr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change.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Enjoy your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meal.</a:t>
            </a: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54096BA1-68E4-44A9-ACF8-A6DA4E75F11E}" type="slidenum">
              <a:rPr smtClean="0"/>
              <a:pPr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130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841" y="135803"/>
            <a:ext cx="8229600" cy="5863610"/>
          </a:xfrm>
        </p:spPr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</a:t>
            </a:r>
            <a:r>
              <a:rPr lang="en-US" altLang="zh-TW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zh-TW" altLang="zh-TW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altLang="zh-TW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’d</a:t>
            </a:r>
            <a:r>
              <a:rPr lang="zh-TW" alt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Like</a:t>
            </a:r>
            <a:r>
              <a:rPr lang="zh-TW" alt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zh-TW" alt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</a:t>
            </a:r>
            <a:r>
              <a:rPr lang="zh-TW" alt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4: Practice 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FBD70A-ECA8-4B91-980C-636A99FD6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325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8E303F-DCBD-4C96-8653-08F01870F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8131"/>
            <a:ext cx="8229600" cy="4288028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4: </a:t>
            </a:r>
            <a:r>
              <a:rPr lang="zh-TW" altLang="zh-TW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altLang="zh-TW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’d</a:t>
            </a:r>
            <a:r>
              <a:rPr lang="zh-TW" alt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Like</a:t>
            </a:r>
            <a:r>
              <a:rPr lang="zh-TW" alt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zh-TW" alt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</a:t>
            </a:r>
            <a:r>
              <a:rPr lang="zh-TW" alt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is the end of Lesson 4, </a:t>
            </a:r>
          </a:p>
          <a:p>
            <a:pPr marL="0" indent="0">
              <a:buNone/>
            </a:pP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4.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9E84A50-926D-4301-9B0C-50CF4A1A3EF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6332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Useful </a:t>
            </a:r>
            <a:r>
              <a:rPr lang="en-US" sz="3600" dirty="0" smtClean="0">
                <a:latin typeface="Verdana" pitchFamily="34"/>
                <a:ea typeface="Verdana" pitchFamily="34"/>
                <a:cs typeface="Verdana" pitchFamily="34"/>
              </a:rPr>
              <a:t>Expressions </a:t>
            </a:r>
            <a:br>
              <a:rPr lang="en-US" sz="3600" dirty="0" smtClean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600" dirty="0" smtClean="0">
                <a:latin typeface="Verdana" pitchFamily="34"/>
                <a:ea typeface="Verdana" pitchFamily="34"/>
                <a:cs typeface="Verdana" pitchFamily="34"/>
              </a:rPr>
              <a:t>Repeat after the Speaker</a:t>
            </a:r>
            <a:endParaRPr lang="en-US" sz="3600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755648"/>
            <a:ext cx="8406883" cy="4458531"/>
          </a:xfrm>
        </p:spPr>
        <p:txBody>
          <a:bodyPr/>
          <a:lstStyle/>
          <a:p>
            <a:pPr marL="742950" lvl="0" indent="-742950" algn="l">
              <a:buAutoNum type="arabicPeriod"/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May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help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? </a:t>
            </a:r>
            <a:r>
              <a:rPr lang="en-US" sz="20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sz="20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需要幫忙嗎</a:t>
            </a:r>
            <a:r>
              <a:rPr lang="en-US" altLang="zh-TW" sz="20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?</a:t>
            </a:r>
            <a:r>
              <a:rPr lang="en-US" sz="20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742950" indent="-742950" algn="l">
              <a:buFont typeface="Arial" pitchFamily="34"/>
              <a:buAutoNum type="arabicPeriod"/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Here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go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</a:t>
            </a:r>
            <a:r>
              <a:rPr lang="en-US" sz="20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sz="20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在這裡</a:t>
            </a:r>
            <a:r>
              <a:rPr lang="en-US" sz="20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r>
              <a:rPr lang="zh-TW" altLang="en-US" sz="20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（應對方要求拿東西給別人時）</a:t>
            </a:r>
            <a:endParaRPr lang="en-US" sz="2000" dirty="0">
              <a:solidFill>
                <a:schemeClr val="tx1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742950" indent="-742950" algn="l">
              <a:buFont typeface="Arial" pitchFamily="34"/>
              <a:buAutoNum type="arabicPeriod"/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Which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one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o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prefer?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 </a:t>
            </a:r>
            <a:r>
              <a:rPr lang="en-US" sz="20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sz="20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你比較喜歡哪一個？</a:t>
            </a:r>
            <a:r>
              <a:rPr lang="en-US" sz="20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742950" indent="-742950" algn="l">
              <a:buFont typeface="Arial" pitchFamily="34"/>
              <a:buAutoNum type="arabicPeriod"/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Is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this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all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right?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sz="20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這樣可以嗎？</a:t>
            </a:r>
            <a:r>
              <a:rPr lang="en-US" sz="20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742950" indent="-742950" algn="l">
              <a:buFont typeface="Arial" pitchFamily="34"/>
              <a:buAutoNum type="arabicPeriod"/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I’d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like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some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more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water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         </a:t>
            </a:r>
            <a:r>
              <a:rPr lang="en-US" sz="20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sz="20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我還要一些水</a:t>
            </a:r>
            <a:r>
              <a:rPr lang="en-US" sz="20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algn="l"/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591525" y="134205"/>
            <a:ext cx="7772400" cy="801627"/>
          </a:xfrm>
        </p:spPr>
        <p:txBody>
          <a:bodyPr/>
          <a:lstStyle/>
          <a:p>
            <a:pPr lvl="0"/>
            <a:r>
              <a:rPr lang="en-US" sz="4000" dirty="0">
                <a:latin typeface="Verdana" pitchFamily="34"/>
                <a:ea typeface="Verdana" pitchFamily="34"/>
                <a:cs typeface="Verdana" pitchFamily="34"/>
              </a:rPr>
              <a:t>Communicative Functions I</a:t>
            </a:r>
            <a:br>
              <a:rPr lang="en-US" sz="40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zh-TW" altLang="en-US" sz="2800" dirty="0">
                <a:latin typeface="Verdana" pitchFamily="34"/>
                <a:ea typeface="Verdana" pitchFamily="34"/>
                <a:cs typeface="Verdana" pitchFamily="34"/>
              </a:rPr>
              <a:t>在旅館請求幫助</a:t>
            </a:r>
            <a:endParaRPr lang="en-US" sz="2800" dirty="0"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913742"/>
              </p:ext>
            </p:extLst>
          </p:nvPr>
        </p:nvGraphicFramePr>
        <p:xfrm>
          <a:off x="320478" y="1163274"/>
          <a:ext cx="8593550" cy="519920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296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96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480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Customer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Front</a:t>
                      </a:r>
                      <a:r>
                        <a:rPr lang="zh-TW" altLang="en-US" sz="2400" dirty="0"/>
                        <a:t> </a:t>
                      </a:r>
                      <a:r>
                        <a:rPr lang="en-US" altLang="zh-TW" sz="2400" dirty="0" smtClean="0"/>
                        <a:t>Desk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2026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800" dirty="0"/>
                        <a:t>  </a:t>
                      </a:r>
                      <a:r>
                        <a:rPr lang="en-US" altLang="zh-TW" sz="2800" dirty="0"/>
                        <a:t>Could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I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have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a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card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with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the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hotel’s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address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on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it?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Sure,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here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you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go.</a:t>
                      </a:r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202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Is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hot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water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available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anytime?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Yes,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it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is.</a:t>
                      </a:r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202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What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time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is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breakfast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served?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From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7:00</a:t>
                      </a:r>
                      <a:r>
                        <a:rPr lang="zh-TW" altLang="zh-TW" sz="2800" dirty="0"/>
                        <a:t> </a:t>
                      </a:r>
                      <a:r>
                        <a:rPr lang="en-US" altLang="zh-TW" sz="2800" dirty="0"/>
                        <a:t>to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 smtClean="0"/>
                        <a:t>10:30 a.m.</a:t>
                      </a:r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202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What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time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should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we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check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out?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Before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12:00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 smtClean="0"/>
                        <a:t>p.m</a:t>
                      </a:r>
                      <a:r>
                        <a:rPr lang="en-US" altLang="zh-TW" sz="2800" dirty="0"/>
                        <a:t>.</a:t>
                      </a:r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1202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I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would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like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a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wake-up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call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at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8</a:t>
                      </a:r>
                      <a:r>
                        <a:rPr lang="zh-TW" altLang="en-US" sz="2800" dirty="0"/>
                        <a:t>:</a:t>
                      </a:r>
                      <a:r>
                        <a:rPr lang="en-US" altLang="zh-TW" sz="2800" dirty="0"/>
                        <a:t>00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 smtClean="0"/>
                        <a:t>a.m.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No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problem.</a:t>
                      </a:r>
                      <a:r>
                        <a:rPr lang="zh-TW" altLang="en-US" sz="28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3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591525" y="609014"/>
            <a:ext cx="7772400" cy="801627"/>
          </a:xfrm>
        </p:spPr>
        <p:txBody>
          <a:bodyPr/>
          <a:lstStyle/>
          <a:p>
            <a:pPr lvl="0"/>
            <a:r>
              <a:rPr lang="en-US" sz="4000" dirty="0">
                <a:latin typeface="Verdana" pitchFamily="34"/>
                <a:ea typeface="Verdana" pitchFamily="34"/>
                <a:cs typeface="Verdana" pitchFamily="34"/>
              </a:rPr>
              <a:t>Communicative Functions </a:t>
            </a:r>
            <a:r>
              <a:rPr lang="en-US" altLang="zh-TW" sz="4000" dirty="0">
                <a:latin typeface="Verdana" pitchFamily="34"/>
                <a:ea typeface="Verdana" pitchFamily="34"/>
                <a:cs typeface="Verdana" pitchFamily="34"/>
              </a:rPr>
              <a:t>II</a:t>
            </a:r>
            <a:br>
              <a:rPr lang="en-US" altLang="zh-TW" sz="40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zh-TW" altLang="en-US" sz="2800" dirty="0">
                <a:latin typeface="Verdana" pitchFamily="34"/>
                <a:ea typeface="Verdana" pitchFamily="34"/>
                <a:cs typeface="Verdana" pitchFamily="34"/>
              </a:rPr>
              <a:t>詢問用餐資訊</a:t>
            </a:r>
            <a:endParaRPr lang="en-US" sz="2800" dirty="0"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282108"/>
              </p:ext>
            </p:extLst>
          </p:nvPr>
        </p:nvGraphicFramePr>
        <p:xfrm>
          <a:off x="296738" y="2029801"/>
          <a:ext cx="8617286" cy="341627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086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086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013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Traveler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Response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5381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800" dirty="0"/>
                        <a:t>  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Are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there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any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good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restaurants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around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here?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Yes,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go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straight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along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this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road,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and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you’ll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see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some.</a:t>
                      </a:r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53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Is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there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a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Chinese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restaurant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nearby?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Yes,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go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two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blocks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and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turn</a:t>
                      </a:r>
                      <a:r>
                        <a:rPr lang="zh-TW" altLang="en-US" sz="2800" dirty="0"/>
                        <a:t> </a:t>
                      </a:r>
                      <a:r>
                        <a:rPr lang="zh-TW" altLang="zh-TW" sz="2800" dirty="0"/>
                        <a:t> </a:t>
                      </a:r>
                      <a:r>
                        <a:rPr lang="en-US" altLang="zh-TW" sz="2800" dirty="0"/>
                        <a:t>right.</a:t>
                      </a:r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53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I’d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like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to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have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some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local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food?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You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should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try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Uncle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Pan’s.</a:t>
                      </a:r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77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591525" y="609014"/>
            <a:ext cx="7772400" cy="801627"/>
          </a:xfrm>
        </p:spPr>
        <p:txBody>
          <a:bodyPr/>
          <a:lstStyle/>
          <a:p>
            <a:pPr lvl="0"/>
            <a:r>
              <a:rPr lang="en-US" sz="4000" dirty="0">
                <a:latin typeface="Verdana" pitchFamily="34"/>
                <a:ea typeface="Verdana" pitchFamily="34"/>
                <a:cs typeface="Verdana" pitchFamily="34"/>
              </a:rPr>
              <a:t>Communicative Functions </a:t>
            </a:r>
            <a:r>
              <a:rPr lang="en-US" altLang="zh-TW" sz="4000" dirty="0">
                <a:latin typeface="Verdana" pitchFamily="34"/>
                <a:ea typeface="Verdana" pitchFamily="34"/>
                <a:cs typeface="Verdana" pitchFamily="34"/>
              </a:rPr>
              <a:t>III</a:t>
            </a:r>
            <a:br>
              <a:rPr lang="en-US" altLang="zh-TW" sz="40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zh-TW" altLang="en-US" sz="2800" dirty="0">
                <a:latin typeface="Verdana" pitchFamily="34"/>
                <a:ea typeface="Verdana" pitchFamily="34"/>
                <a:cs typeface="Verdana" pitchFamily="34"/>
              </a:rPr>
              <a:t>在餐廳提出詢問或請求</a:t>
            </a:r>
            <a:endParaRPr lang="en-US" sz="2800" dirty="0"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897956"/>
              </p:ext>
            </p:extLst>
          </p:nvPr>
        </p:nvGraphicFramePr>
        <p:xfrm>
          <a:off x="296738" y="2029801"/>
          <a:ext cx="8617286" cy="341627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086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086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013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Customer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Waiter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53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Is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this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seat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taken?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1. No</a:t>
                      </a:r>
                      <a:r>
                        <a:rPr lang="en-US" altLang="zh-TW" sz="2800" dirty="0"/>
                        <a:t>.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Please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have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a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seat</a:t>
                      </a:r>
                      <a:r>
                        <a:rPr lang="zh-TW" altLang="en-US" sz="2800" dirty="0"/>
                        <a:t>.</a:t>
                      </a:r>
                      <a:endParaRPr lang="en-US" altLang="zh-TW" sz="2800" dirty="0"/>
                    </a:p>
                    <a:p>
                      <a:pPr algn="ctr"/>
                      <a:r>
                        <a:rPr lang="zh-TW" altLang="zh-TW" sz="2800" dirty="0"/>
                        <a:t> </a:t>
                      </a:r>
                      <a:r>
                        <a:rPr lang="en-US" altLang="zh-TW" sz="2800" dirty="0" smtClean="0"/>
                        <a:t>2. Sorry</a:t>
                      </a:r>
                      <a:r>
                        <a:rPr lang="en-US" altLang="zh-TW" sz="2800" dirty="0"/>
                        <a:t>,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it’s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taken.</a:t>
                      </a:r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53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My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order</a:t>
                      </a:r>
                      <a:r>
                        <a:rPr lang="zh-TW" altLang="zh-TW" sz="2800" dirty="0"/>
                        <a:t> </a:t>
                      </a:r>
                      <a:r>
                        <a:rPr lang="en-US" altLang="zh-TW" sz="2800" dirty="0"/>
                        <a:t>hasn’t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come</a:t>
                      </a:r>
                      <a:r>
                        <a:rPr lang="zh-TW" altLang="zh-TW" sz="2800" dirty="0"/>
                        <a:t> </a:t>
                      </a:r>
                      <a:r>
                        <a:rPr lang="en-US" altLang="zh-TW" sz="2800" dirty="0"/>
                        <a:t>yet.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Sorry,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I’ll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go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check.</a:t>
                      </a:r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53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Could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you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bring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me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some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ice?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Sure.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Coming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right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up.</a:t>
                      </a:r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68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591525" y="122335"/>
            <a:ext cx="7772400" cy="801627"/>
          </a:xfrm>
        </p:spPr>
        <p:txBody>
          <a:bodyPr/>
          <a:lstStyle/>
          <a:p>
            <a:pPr lvl="0"/>
            <a:r>
              <a:rPr lang="en-US" sz="4000" dirty="0">
                <a:latin typeface="Verdana" pitchFamily="34"/>
                <a:ea typeface="Verdana" pitchFamily="34"/>
                <a:cs typeface="Verdana" pitchFamily="34"/>
              </a:rPr>
              <a:t>Gapped </a:t>
            </a:r>
            <a:r>
              <a:rPr lang="en-US" sz="4000" dirty="0" smtClean="0">
                <a:latin typeface="Verdana" pitchFamily="34"/>
                <a:ea typeface="Verdana" pitchFamily="34"/>
                <a:cs typeface="Verdana" pitchFamily="34"/>
              </a:rPr>
              <a:t>Conversation 1</a:t>
            </a:r>
            <a:endParaRPr lang="en-US" sz="4000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912092"/>
            <a:ext cx="8406883" cy="5022364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en-US" altLang="zh-TW" i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Jessie</a:t>
            </a:r>
            <a:r>
              <a:rPr lang="zh-TW" altLang="en-US" i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is</a:t>
            </a:r>
            <a:r>
              <a:rPr lang="zh-TW" altLang="en-US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zh-TW" altLang="zh-TW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</a:t>
            </a:r>
            <a:r>
              <a:rPr lang="en-US" altLang="zh-TW" i="1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rying</a:t>
            </a:r>
            <a:r>
              <a:rPr lang="zh-TW" altLang="en-US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</a:t>
            </a:r>
            <a:r>
              <a:rPr lang="zh-TW" altLang="en-US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book</a:t>
            </a:r>
            <a:r>
              <a:rPr lang="zh-TW" altLang="en-US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</a:t>
            </a:r>
            <a:r>
              <a:rPr lang="zh-TW" altLang="en-US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room</a:t>
            </a:r>
            <a:r>
              <a:rPr lang="zh-TW" altLang="en-US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by</a:t>
            </a:r>
            <a:r>
              <a:rPr lang="zh-TW" altLang="en-US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phone</a:t>
            </a:r>
            <a:r>
              <a:rPr lang="en-US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.)</a:t>
            </a: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Front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Desk: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Gran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Hotel.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May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</a:t>
            </a:r>
          </a:p>
          <a:p>
            <a:pPr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help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you?</a:t>
            </a:r>
          </a:p>
          <a:p>
            <a:pPr algn="l">
              <a:lnSpc>
                <a:spcPts val="3600"/>
              </a:lnSpc>
            </a:pP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Jes</a:t>
            </a:r>
            <a:r>
              <a:rPr lang="en-US" altLang="zh-TW" sz="3600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sie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I’d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like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book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room.</a:t>
            </a:r>
          </a:p>
          <a:p>
            <a:pPr algn="l">
              <a:lnSpc>
                <a:spcPts val="3600"/>
              </a:lnSpc>
            </a:pP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</a:t>
            </a:r>
            <a:r>
              <a:rPr lang="en-US" altLang="zh-TW" sz="3600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ront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Desk: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Would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like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single</a:t>
            </a:r>
          </a:p>
          <a:p>
            <a:pPr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room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zh-TW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o</a:t>
            </a:r>
            <a:r>
              <a:rPr lang="en-US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</a:t>
            </a:r>
            <a:r>
              <a:rPr lang="zh-TW" alt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double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room?</a:t>
            </a:r>
          </a:p>
          <a:p>
            <a:pPr algn="l">
              <a:lnSpc>
                <a:spcPts val="3600"/>
              </a:lnSpc>
            </a:pP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J</a:t>
            </a:r>
            <a:r>
              <a:rPr lang="en-US" altLang="zh-TW" sz="3600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essie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</a:t>
            </a: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need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_________,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please.</a:t>
            </a: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7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591525" y="122335"/>
            <a:ext cx="7772400" cy="801627"/>
          </a:xfrm>
        </p:spPr>
        <p:txBody>
          <a:bodyPr/>
          <a:lstStyle/>
          <a:p>
            <a:pPr lvl="0"/>
            <a:r>
              <a:rPr lang="en-US" sz="4000" dirty="0">
                <a:latin typeface="Verdana" pitchFamily="34"/>
                <a:ea typeface="Verdana" pitchFamily="34"/>
                <a:cs typeface="Verdana" pitchFamily="34"/>
              </a:rPr>
              <a:t>Gapped </a:t>
            </a:r>
            <a:r>
              <a:rPr lang="en-US" sz="4000" dirty="0" smtClean="0">
                <a:latin typeface="Verdana" pitchFamily="34"/>
                <a:ea typeface="Verdana" pitchFamily="34"/>
                <a:cs typeface="Verdana" pitchFamily="34"/>
              </a:rPr>
              <a:t>Conversation 1</a:t>
            </a:r>
            <a:endParaRPr lang="en-US" sz="4000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912092"/>
            <a:ext cx="8406883" cy="5022364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en-US" altLang="zh-TW" i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Jessie</a:t>
            </a:r>
            <a:r>
              <a:rPr lang="zh-TW" altLang="en-US" i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is</a:t>
            </a:r>
            <a:r>
              <a:rPr lang="zh-TW" altLang="en-US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zh-TW" altLang="zh-TW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</a:t>
            </a:r>
            <a:r>
              <a:rPr lang="en-US" altLang="zh-TW" i="1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rying</a:t>
            </a:r>
            <a:r>
              <a:rPr lang="zh-TW" altLang="en-US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</a:t>
            </a:r>
            <a:r>
              <a:rPr lang="zh-TW" altLang="en-US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book</a:t>
            </a:r>
            <a:r>
              <a:rPr lang="zh-TW" altLang="en-US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</a:t>
            </a:r>
            <a:r>
              <a:rPr lang="zh-TW" altLang="en-US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room</a:t>
            </a:r>
            <a:r>
              <a:rPr lang="zh-TW" altLang="en-US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by</a:t>
            </a:r>
            <a:r>
              <a:rPr lang="zh-TW" altLang="en-US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phone</a:t>
            </a:r>
            <a:r>
              <a:rPr lang="en-US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.)</a:t>
            </a: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Front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Desk: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Gran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 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Hotel.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May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</a:t>
            </a:r>
          </a:p>
          <a:p>
            <a:pPr algn="l">
              <a:lnSpc>
                <a:spcPts val="3600"/>
              </a:lnSpc>
            </a:pP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help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you?</a:t>
            </a:r>
          </a:p>
          <a:p>
            <a:pPr algn="l">
              <a:lnSpc>
                <a:spcPts val="3600"/>
              </a:lnSpc>
            </a:pPr>
            <a:r>
              <a:rPr lang="zh-TW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Jes</a:t>
            </a:r>
            <a:r>
              <a:rPr lang="en-US" altLang="zh-TW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sie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I’d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like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book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room.</a:t>
            </a:r>
          </a:p>
          <a:p>
            <a:pPr algn="l">
              <a:lnSpc>
                <a:spcPts val="3600"/>
              </a:lnSpc>
            </a:pP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>
              <a:lnSpc>
                <a:spcPts val="3600"/>
              </a:lnSpc>
            </a:pPr>
            <a:r>
              <a:rPr lang="zh-TW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</a:t>
            </a:r>
            <a:r>
              <a:rPr lang="en-US" altLang="zh-TW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ront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Desk: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Would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like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single</a:t>
            </a:r>
          </a:p>
          <a:p>
            <a:pPr algn="l">
              <a:lnSpc>
                <a:spcPts val="3600"/>
              </a:lnSpc>
            </a:pP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room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zh-TW" altLang="zh-TW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o</a:t>
            </a:r>
            <a:r>
              <a:rPr lang="en-US" altLang="zh-TW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</a:t>
            </a:r>
            <a:r>
              <a:rPr lang="zh-TW" alt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double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room?</a:t>
            </a:r>
          </a:p>
          <a:p>
            <a:pPr algn="l">
              <a:lnSpc>
                <a:spcPts val="3600"/>
              </a:lnSpc>
            </a:pPr>
            <a:r>
              <a:rPr lang="zh-TW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J</a:t>
            </a:r>
            <a:r>
              <a:rPr lang="en-US" altLang="zh-TW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essie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</a:t>
            </a:r>
            <a:r>
              <a:rPr lang="zh-TW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need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u="sng" dirty="0" smtClean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a double room</a:t>
            </a:r>
            <a:r>
              <a:rPr lang="en-US" altLang="zh-TW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,</a:t>
            </a:r>
            <a:r>
              <a:rPr lang="zh-TW" alt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please.</a:t>
            </a: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1950</TotalTime>
  <Words>1048</Words>
  <Application>Microsoft Office PowerPoint</Application>
  <PresentationFormat>On-screen Show (4:3)</PresentationFormat>
  <Paragraphs>248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標楷體</vt:lpstr>
      <vt:lpstr>新細明體</vt:lpstr>
      <vt:lpstr>Arial</vt:lpstr>
      <vt:lpstr>Calibri</vt:lpstr>
      <vt:lpstr>Verdana</vt:lpstr>
      <vt:lpstr>課程名稱</vt:lpstr>
      <vt:lpstr>PowerPoint Presentation</vt:lpstr>
      <vt:lpstr>PowerPoint Presentation</vt:lpstr>
      <vt:lpstr>PowerPoint Presentation</vt:lpstr>
      <vt:lpstr>Useful Expressions  Repeat after the Speaker</vt:lpstr>
      <vt:lpstr>Communicative Functions I 在旅館請求幫助</vt:lpstr>
      <vt:lpstr>Communicative Functions II 詢問用餐資訊</vt:lpstr>
      <vt:lpstr>Communicative Functions III 在餐廳提出詢問或請求</vt:lpstr>
      <vt:lpstr>Gapped Conversation 1</vt:lpstr>
      <vt:lpstr>Gapped Conversation 1</vt:lpstr>
      <vt:lpstr>Gapped Conversation 1</vt:lpstr>
      <vt:lpstr>Gapped Conversation 1</vt:lpstr>
      <vt:lpstr>Gapped Conversation 1</vt:lpstr>
      <vt:lpstr>Gapped Conversation 2</vt:lpstr>
      <vt:lpstr>Gapped Conversation 2</vt:lpstr>
      <vt:lpstr>Gapped Conversation 2</vt:lpstr>
      <vt:lpstr>Gapped Conversation 2</vt:lpstr>
      <vt:lpstr>Gapped Conversation 2</vt:lpstr>
      <vt:lpstr>Gapped Conversation 2</vt:lpstr>
      <vt:lpstr>Gapped Conversation 2</vt:lpstr>
      <vt:lpstr>Gapped Conversation 2</vt:lpstr>
      <vt:lpstr>Gapped Conversation 2</vt:lpstr>
      <vt:lpstr>Gapped Conversation 2</vt:lpstr>
      <vt:lpstr>Practice</vt:lpstr>
      <vt:lpstr>PowerPoint Presentation</vt:lpstr>
      <vt:lpstr>Practice</vt:lpstr>
      <vt:lpstr>Practice</vt:lpstr>
      <vt:lpstr>PowerPoint Presentation</vt:lpstr>
      <vt:lpstr>Practice</vt:lpstr>
      <vt:lpstr>Practice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Jean Curran</cp:lastModifiedBy>
  <cp:revision>211</cp:revision>
  <cp:lastPrinted>2018-06-22T07:48:42Z</cp:lastPrinted>
  <dcterms:created xsi:type="dcterms:W3CDTF">2017-11-07T02:54:43Z</dcterms:created>
  <dcterms:modified xsi:type="dcterms:W3CDTF">2018-06-23T13:55:00Z</dcterms:modified>
</cp:coreProperties>
</file>