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63" r:id="rId3"/>
    <p:sldId id="321" r:id="rId4"/>
    <p:sldId id="320" r:id="rId5"/>
    <p:sldId id="323" r:id="rId6"/>
    <p:sldId id="324" r:id="rId7"/>
    <p:sldId id="325" r:id="rId8"/>
    <p:sldId id="326" r:id="rId9"/>
    <p:sldId id="327" r:id="rId10"/>
    <p:sldId id="328" r:id="rId11"/>
    <p:sldId id="357" r:id="rId12"/>
    <p:sldId id="358" r:id="rId13"/>
    <p:sldId id="359" r:id="rId14"/>
    <p:sldId id="360" r:id="rId15"/>
    <p:sldId id="361" r:id="rId16"/>
    <p:sldId id="362" r:id="rId17"/>
    <p:sldId id="329" r:id="rId18"/>
    <p:sldId id="330" r:id="rId19"/>
    <p:sldId id="331" r:id="rId20"/>
    <p:sldId id="332" r:id="rId21"/>
    <p:sldId id="333" r:id="rId22"/>
    <p:sldId id="334" r:id="rId23"/>
    <p:sldId id="335" r:id="rId24"/>
    <p:sldId id="336" r:id="rId25"/>
    <p:sldId id="337" r:id="rId26"/>
    <p:sldId id="338" r:id="rId27"/>
    <p:sldId id="339" r:id="rId28"/>
    <p:sldId id="340" r:id="rId29"/>
    <p:sldId id="341" r:id="rId30"/>
    <p:sldId id="342" r:id="rId31"/>
    <p:sldId id="344" r:id="rId32"/>
    <p:sldId id="345" r:id="rId33"/>
    <p:sldId id="346" r:id="rId34"/>
    <p:sldId id="347" r:id="rId35"/>
    <p:sldId id="364" r:id="rId3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74" autoAdjust="0"/>
    <p:restoredTop sz="94660"/>
  </p:normalViewPr>
  <p:slideViewPr>
    <p:cSldViewPr snapToGrid="0">
      <p:cViewPr varScale="1">
        <p:scale>
          <a:sx n="67" d="100"/>
          <a:sy n="67" d="100"/>
        </p:scale>
        <p:origin x="11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等线"/>
                <a:ea typeface="等线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等线"/>
                <a:ea typeface="等线"/>
              </a:defRPr>
            </a:lvl1pPr>
          </a:lstStyle>
          <a:p>
            <a:pPr lvl="0"/>
            <a:fld id="{FBB7EA19-9931-433F-A45D-04195C60DCF5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備忘稿版面配置區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等线"/>
                <a:ea typeface="等线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等线"/>
                <a:ea typeface="等线"/>
              </a:defRPr>
            </a:lvl1pPr>
          </a:lstStyle>
          <a:p>
            <a:pPr lvl="0"/>
            <a:fld id="{49F8E817-5177-488A-992E-72B775CCF61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005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等线"/>
        <a:ea typeface="新細明體" pitchFamily="18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等线"/>
        <a:ea typeface="新細明體" pitchFamily="18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等线"/>
        <a:ea typeface="新細明體" pitchFamily="18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等线"/>
        <a:ea typeface="新細明體" pitchFamily="18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等线"/>
        <a:ea typeface="新細明體" pitchFamily="1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490F872-E1FE-4F1D-99E8-E54750A5BCA1}" type="slidenum">
              <a:t>32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4013534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C2BA32-756E-4C36-97D6-A8FA7CEB40FC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6A2FBB-BD37-4737-A663-51CA441DC87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705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96A02A-58B7-49F4-93EF-BB35A016AE44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62879CB-18D6-445D-8386-E3211AC077E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19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EA5E83-1386-4B6D-85F7-2C49E96DB41C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B40393-C007-4FBB-A714-59499E32688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25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370008" y="301623"/>
            <a:ext cx="7313608" cy="1143000"/>
          </a:xfrm>
        </p:spPr>
        <p:txBody>
          <a:bodyPr/>
          <a:lstStyle>
            <a:lvl1pPr>
              <a:defRPr>
                <a:latin typeface="新細明體" pitchFamily="18"/>
                <a:ea typeface="新細明體" pitchFamily="18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1370008" y="1827208"/>
            <a:ext cx="3579811" cy="411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5102223" y="1827208"/>
            <a:ext cx="3581403" cy="19812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內容版面配置區 4"/>
          <p:cNvSpPr txBox="1">
            <a:spLocks noGrp="1"/>
          </p:cNvSpPr>
          <p:nvPr>
            <p:ph idx="3"/>
          </p:nvPr>
        </p:nvSpPr>
        <p:spPr>
          <a:xfrm>
            <a:off x="5102223" y="3960815"/>
            <a:ext cx="3581403" cy="19812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日期版面配置區 5"/>
          <p:cNvSpPr txBox="1">
            <a:spLocks noGrp="1"/>
          </p:cNvSpPr>
          <p:nvPr>
            <p:ph type="dt" sz="half" idx="7"/>
          </p:nvPr>
        </p:nvSpPr>
        <p:spPr>
          <a:xfrm>
            <a:off x="457200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頁尾版面配置區 6"/>
          <p:cNvSpPr txBox="1">
            <a:spLocks noGrp="1"/>
          </p:cNvSpPr>
          <p:nvPr>
            <p:ph type="ftr" sz="quarter" idx="9"/>
          </p:nvPr>
        </p:nvSpPr>
        <p:spPr>
          <a:xfrm>
            <a:off x="3124203" y="6248396"/>
            <a:ext cx="2895603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投影片編號版面配置區 7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fld id="{1A481349-CEF4-4988-ADCD-55FEE789A6D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6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370008" y="301623"/>
            <a:ext cx="7313608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表格版面配置區 2"/>
          <p:cNvSpPr txBox="1">
            <a:spLocks noGrp="1"/>
          </p:cNvSpPr>
          <p:nvPr>
            <p:ph type="tbl" idx="1"/>
          </p:nvPr>
        </p:nvSpPr>
        <p:spPr>
          <a:xfrm>
            <a:off x="1370008" y="1827208"/>
            <a:ext cx="7313608" cy="4114800"/>
          </a:xfrm>
        </p:spPr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>
          <a:xfrm>
            <a:off x="457200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>
          <a:xfrm>
            <a:off x="3124203" y="6248396"/>
            <a:ext cx="2895603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fld id="{EA4BF172-0655-40EA-BF23-EF1B18C6BC0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82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標題及文字在物件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21859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3938585"/>
            <a:ext cx="8229600" cy="218757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>
          <a:xfrm>
            <a:off x="457200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>
          <a:xfrm>
            <a:off x="3124203" y="6245223"/>
            <a:ext cx="2895603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fld id="{200D3212-3A6D-447F-9977-22FABD524CA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54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標題，物件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>
          <a:xfrm>
            <a:off x="457200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>
          <a:xfrm>
            <a:off x="3124203" y="6245223"/>
            <a:ext cx="2895603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fld id="{18D242A4-27D5-4280-98A9-1CBE00AC0A1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19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370008" y="301623"/>
            <a:ext cx="7313608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1370008" y="1827208"/>
            <a:ext cx="3579811" cy="411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5102223" y="1827208"/>
            <a:ext cx="3581403" cy="411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>
          <a:xfrm>
            <a:off x="457200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>
          <a:xfrm>
            <a:off x="3124203" y="6248396"/>
            <a:ext cx="2895603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fld id="{FFE95E17-B55D-4F08-B4AF-132F00E89F4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20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9369D-A6F7-4AE5-B367-D733AC4974D8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7A278F-1FE8-41C0-BB7F-AAF80B5054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B7B2BB-C833-41F0-A4E6-BF3A333797B9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5E13E9-518A-4961-8BE1-15221B23FFE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51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0EC27-D96F-4281-9DAA-EBAD3269AF72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383EDC-5AA4-42FA-8BA9-F5CA55D6FAF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03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0F7B2-6D51-43D8-BE14-C965980FB9B4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71FDCA-28AB-4E8F-A96B-DCC2A9A992F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06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2CF9DB-517D-4EA2-829B-7CFA60DFD002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2C8F0E-A1C9-4375-AE6B-BCB71C80767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74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0905A7-78AD-478C-93EE-5ED8F964532D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5A9F99-B3EB-4E1E-B426-59314D08FAF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21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773C291-CAD2-4036-BE9A-1F33F193EDA7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52A034-B305-4E6F-A9B4-67E43E16BC7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91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AE6A89-5224-40C6-AD12-3F8B3D6340CE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C08EF9-CB2E-4CE4-96C0-871DD5AEF5C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44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2663A715-6A07-435B-A8A0-33D23CEA9950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/>
              <a:t>線動力學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彭賢德</a:t>
            </a:r>
            <a:endParaRPr lang="en-US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1</a:t>
            </a:r>
            <a:r>
              <a:rPr lang="en-US" sz="3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919712"/>
            <a:ext cx="8389089" cy="1695901"/>
          </a:xfrm>
        </p:spPr>
        <p:txBody>
          <a:bodyPr/>
          <a:lstStyle/>
          <a:p>
            <a:pPr lvl="0"/>
            <a:r>
              <a:rPr lang="zh-TW" sz="2800">
                <a:latin typeface="Times New Roman" pitchFamily="18"/>
                <a:cs typeface="Times New Roman" pitchFamily="18"/>
              </a:rPr>
              <a:t>例題</a:t>
            </a:r>
            <a:endParaRPr lang="en-US" sz="28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2800">
                <a:latin typeface="Times New Roman" pitchFamily="18"/>
                <a:cs typeface="Times New Roman" pitchFamily="18"/>
              </a:rPr>
              <a:t>　</a:t>
            </a:r>
            <a:r>
              <a:rPr lang="en-US" sz="2800">
                <a:latin typeface="Times New Roman" pitchFamily="18"/>
                <a:cs typeface="Times New Roman" pitchFamily="18"/>
              </a:rPr>
              <a:t>(1)</a:t>
            </a:r>
            <a:r>
              <a:rPr lang="zh-TW" sz="2800">
                <a:latin typeface="Times New Roman" pitchFamily="18"/>
                <a:cs typeface="Times New Roman" pitchFamily="18"/>
              </a:rPr>
              <a:t>若一個人的質量為</a:t>
            </a:r>
            <a:r>
              <a:rPr lang="en-US" sz="2800">
                <a:latin typeface="Times New Roman" pitchFamily="18"/>
                <a:cs typeface="Times New Roman" pitchFamily="18"/>
              </a:rPr>
              <a:t>70</a:t>
            </a:r>
            <a:r>
              <a:rPr lang="zh-TW" sz="2800">
                <a:latin typeface="Times New Roman" pitchFamily="18"/>
                <a:cs typeface="Times New Roman" pitchFamily="18"/>
              </a:rPr>
              <a:t>公斤，那他的重量是多少？</a:t>
            </a:r>
            <a:endParaRPr lang="en-US" sz="28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en-US" sz="2800">
                <a:latin typeface="Times New Roman" pitchFamily="18"/>
                <a:cs typeface="Times New Roman" pitchFamily="18"/>
              </a:rPr>
              <a:t>    (2)</a:t>
            </a:r>
            <a:r>
              <a:rPr lang="zh-TW" sz="2800">
                <a:latin typeface="Times New Roman" pitchFamily="18"/>
                <a:cs typeface="Times New Roman" pitchFamily="18"/>
              </a:rPr>
              <a:t>一個重達</a:t>
            </a:r>
            <a:r>
              <a:rPr lang="en-US" sz="2800">
                <a:latin typeface="Times New Roman" pitchFamily="18"/>
                <a:cs typeface="Times New Roman" pitchFamily="18"/>
              </a:rPr>
              <a:t>1962</a:t>
            </a:r>
            <a:r>
              <a:rPr lang="zh-TW" sz="2800">
                <a:latin typeface="Times New Roman" pitchFamily="18"/>
                <a:cs typeface="Times New Roman" pitchFamily="18"/>
              </a:rPr>
              <a:t>牛頓的物品，它的質量是多少？</a:t>
            </a:r>
            <a:endParaRPr lang="en-US" sz="280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標題 4"/>
          <p:cNvSpPr txBox="1">
            <a:spLocks noGrp="1"/>
          </p:cNvSpPr>
          <p:nvPr>
            <p:ph type="title"/>
          </p:nvPr>
        </p:nvSpPr>
        <p:spPr>
          <a:xfrm>
            <a:off x="457200" y="8823"/>
            <a:ext cx="8229600" cy="1143000"/>
          </a:xfrm>
        </p:spPr>
        <p:txBody>
          <a:bodyPr/>
          <a:lstStyle/>
          <a:p>
            <a:pPr lvl="0"/>
            <a:r>
              <a:rPr lang="zh-TW"/>
              <a:t>重量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919712"/>
            <a:ext cx="8389089" cy="1695901"/>
          </a:xfrm>
        </p:spPr>
        <p:txBody>
          <a:bodyPr/>
          <a:lstStyle/>
          <a:p>
            <a:pPr lvl="0"/>
            <a:r>
              <a:rPr lang="zh-TW" sz="2800">
                <a:latin typeface="Times New Roman" pitchFamily="18"/>
                <a:cs typeface="Times New Roman" pitchFamily="18"/>
              </a:rPr>
              <a:t>例題</a:t>
            </a:r>
            <a:endParaRPr lang="en-US" sz="28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2800">
                <a:latin typeface="Times New Roman" pitchFamily="18"/>
                <a:cs typeface="Times New Roman" pitchFamily="18"/>
              </a:rPr>
              <a:t>　</a:t>
            </a:r>
            <a:r>
              <a:rPr lang="en-US" sz="2800">
                <a:latin typeface="Times New Roman" pitchFamily="18"/>
                <a:cs typeface="Times New Roman" pitchFamily="18"/>
              </a:rPr>
              <a:t>(1)</a:t>
            </a:r>
            <a:r>
              <a:rPr lang="zh-TW" sz="2800">
                <a:latin typeface="Times New Roman" pitchFamily="18"/>
                <a:cs typeface="Times New Roman" pitchFamily="18"/>
              </a:rPr>
              <a:t>若一個人的質量為</a:t>
            </a:r>
            <a:r>
              <a:rPr lang="en-US" sz="2800">
                <a:latin typeface="Times New Roman" pitchFamily="18"/>
                <a:cs typeface="Times New Roman" pitchFamily="18"/>
              </a:rPr>
              <a:t>70</a:t>
            </a:r>
            <a:r>
              <a:rPr lang="zh-TW" sz="2800">
                <a:latin typeface="Times New Roman" pitchFamily="18"/>
                <a:cs typeface="Times New Roman" pitchFamily="18"/>
              </a:rPr>
              <a:t>公斤，那他的重量是多少？</a:t>
            </a:r>
            <a:endParaRPr lang="en-US" sz="28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en-US" sz="2800">
                <a:latin typeface="Times New Roman" pitchFamily="18"/>
                <a:cs typeface="Times New Roman" pitchFamily="18"/>
              </a:rPr>
              <a:t>    (2)</a:t>
            </a:r>
            <a:r>
              <a:rPr lang="zh-TW" sz="2800">
                <a:latin typeface="Times New Roman" pitchFamily="18"/>
                <a:cs typeface="Times New Roman" pitchFamily="18"/>
              </a:rPr>
              <a:t>一個重達</a:t>
            </a:r>
            <a:r>
              <a:rPr lang="en-US" sz="2800">
                <a:latin typeface="Times New Roman" pitchFamily="18"/>
                <a:cs typeface="Times New Roman" pitchFamily="18"/>
              </a:rPr>
              <a:t>1962</a:t>
            </a:r>
            <a:r>
              <a:rPr lang="zh-TW" sz="2800">
                <a:latin typeface="Times New Roman" pitchFamily="18"/>
                <a:cs typeface="Times New Roman" pitchFamily="18"/>
              </a:rPr>
              <a:t>牛頓的物品，它的質量是多少？</a:t>
            </a:r>
            <a:endParaRPr lang="en-US" sz="280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標題 4"/>
          <p:cNvSpPr txBox="1">
            <a:spLocks noGrp="1"/>
          </p:cNvSpPr>
          <p:nvPr>
            <p:ph type="title"/>
          </p:nvPr>
        </p:nvSpPr>
        <p:spPr>
          <a:xfrm>
            <a:off x="457200" y="8823"/>
            <a:ext cx="8229600" cy="1143000"/>
          </a:xfrm>
        </p:spPr>
        <p:txBody>
          <a:bodyPr/>
          <a:lstStyle/>
          <a:p>
            <a:pPr lvl="0"/>
            <a:r>
              <a:rPr lang="zh-TW"/>
              <a:t>重量</a:t>
            </a:r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1157447" y="2818610"/>
            <a:ext cx="7539246" cy="48013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重量＝質量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重力加速度（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g = 9.81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8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）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919712"/>
            <a:ext cx="8389089" cy="1695901"/>
          </a:xfrm>
        </p:spPr>
        <p:txBody>
          <a:bodyPr/>
          <a:lstStyle/>
          <a:p>
            <a:pPr lvl="0"/>
            <a:r>
              <a:rPr lang="zh-TW" sz="2800">
                <a:latin typeface="Times New Roman" pitchFamily="18"/>
                <a:cs typeface="Times New Roman" pitchFamily="18"/>
              </a:rPr>
              <a:t>例題</a:t>
            </a:r>
            <a:endParaRPr lang="en-US" sz="28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2800">
                <a:latin typeface="Times New Roman" pitchFamily="18"/>
                <a:cs typeface="Times New Roman" pitchFamily="18"/>
              </a:rPr>
              <a:t>　</a:t>
            </a:r>
            <a:r>
              <a:rPr lang="en-US" sz="2800">
                <a:latin typeface="Times New Roman" pitchFamily="18"/>
                <a:cs typeface="Times New Roman" pitchFamily="18"/>
              </a:rPr>
              <a:t>(1)</a:t>
            </a:r>
            <a:r>
              <a:rPr lang="zh-TW" sz="2800">
                <a:latin typeface="Times New Roman" pitchFamily="18"/>
                <a:cs typeface="Times New Roman" pitchFamily="18"/>
              </a:rPr>
              <a:t>若一個人的質量為</a:t>
            </a:r>
            <a:r>
              <a:rPr lang="en-US" sz="2800">
                <a:latin typeface="Times New Roman" pitchFamily="18"/>
                <a:cs typeface="Times New Roman" pitchFamily="18"/>
              </a:rPr>
              <a:t>70</a:t>
            </a:r>
            <a:r>
              <a:rPr lang="zh-TW" sz="2800">
                <a:latin typeface="Times New Roman" pitchFamily="18"/>
                <a:cs typeface="Times New Roman" pitchFamily="18"/>
              </a:rPr>
              <a:t>公斤，那他的重量是多少？</a:t>
            </a:r>
            <a:endParaRPr lang="en-US" sz="28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en-US" sz="2800">
                <a:latin typeface="Times New Roman" pitchFamily="18"/>
                <a:cs typeface="Times New Roman" pitchFamily="18"/>
              </a:rPr>
              <a:t>    (2)</a:t>
            </a:r>
            <a:r>
              <a:rPr lang="zh-TW" sz="2800">
                <a:latin typeface="Times New Roman" pitchFamily="18"/>
                <a:cs typeface="Times New Roman" pitchFamily="18"/>
              </a:rPr>
              <a:t>一個重達</a:t>
            </a:r>
            <a:r>
              <a:rPr lang="en-US" sz="2800">
                <a:latin typeface="Times New Roman" pitchFamily="18"/>
                <a:cs typeface="Times New Roman" pitchFamily="18"/>
              </a:rPr>
              <a:t>1962</a:t>
            </a:r>
            <a:r>
              <a:rPr lang="zh-TW" sz="2800">
                <a:latin typeface="Times New Roman" pitchFamily="18"/>
                <a:cs typeface="Times New Roman" pitchFamily="18"/>
              </a:rPr>
              <a:t>牛頓的物品，它的質量是多少？</a:t>
            </a:r>
            <a:endParaRPr lang="en-US" sz="280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標題 4"/>
          <p:cNvSpPr txBox="1">
            <a:spLocks noGrp="1"/>
          </p:cNvSpPr>
          <p:nvPr>
            <p:ph type="title"/>
          </p:nvPr>
        </p:nvSpPr>
        <p:spPr>
          <a:xfrm>
            <a:off x="457200" y="8823"/>
            <a:ext cx="8229600" cy="1143000"/>
          </a:xfrm>
        </p:spPr>
        <p:txBody>
          <a:bodyPr/>
          <a:lstStyle/>
          <a:p>
            <a:pPr lvl="0"/>
            <a:r>
              <a:rPr lang="zh-TW"/>
              <a:t>重量</a:t>
            </a:r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1157447" y="2818610"/>
            <a:ext cx="7539246" cy="48013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重量＝質量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重力加速度（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g = 9.81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8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）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52791" y="3298743"/>
            <a:ext cx="604656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(1)</a:t>
            </a:r>
          </a:p>
        </p:txBody>
      </p:sp>
      <p:sp>
        <p:nvSpPr>
          <p:cNvPr id="6" name="矩形 5"/>
          <p:cNvSpPr/>
          <p:nvPr/>
        </p:nvSpPr>
        <p:spPr>
          <a:xfrm>
            <a:off x="1051121" y="3720272"/>
            <a:ext cx="5463357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重量＝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70 (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9.81 (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8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)</a:t>
            </a:r>
            <a:endParaRPr lang="en-US" sz="28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919712"/>
            <a:ext cx="8389089" cy="1695901"/>
          </a:xfrm>
        </p:spPr>
        <p:txBody>
          <a:bodyPr/>
          <a:lstStyle/>
          <a:p>
            <a:pPr lvl="0"/>
            <a:r>
              <a:rPr lang="zh-TW" sz="2800">
                <a:latin typeface="Times New Roman" pitchFamily="18"/>
                <a:cs typeface="Times New Roman" pitchFamily="18"/>
              </a:rPr>
              <a:t>例題</a:t>
            </a:r>
            <a:endParaRPr lang="en-US" sz="28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2800">
                <a:latin typeface="Times New Roman" pitchFamily="18"/>
                <a:cs typeface="Times New Roman" pitchFamily="18"/>
              </a:rPr>
              <a:t>　</a:t>
            </a:r>
            <a:r>
              <a:rPr lang="en-US" sz="2800">
                <a:latin typeface="Times New Roman" pitchFamily="18"/>
                <a:cs typeface="Times New Roman" pitchFamily="18"/>
              </a:rPr>
              <a:t>(1)</a:t>
            </a:r>
            <a:r>
              <a:rPr lang="zh-TW" sz="2800">
                <a:latin typeface="Times New Roman" pitchFamily="18"/>
                <a:cs typeface="Times New Roman" pitchFamily="18"/>
              </a:rPr>
              <a:t>若一個人的質量為</a:t>
            </a:r>
            <a:r>
              <a:rPr lang="en-US" sz="2800">
                <a:latin typeface="Times New Roman" pitchFamily="18"/>
                <a:cs typeface="Times New Roman" pitchFamily="18"/>
              </a:rPr>
              <a:t>70</a:t>
            </a:r>
            <a:r>
              <a:rPr lang="zh-TW" sz="2800">
                <a:latin typeface="Times New Roman" pitchFamily="18"/>
                <a:cs typeface="Times New Roman" pitchFamily="18"/>
              </a:rPr>
              <a:t>公斤，那他的重量是多少？</a:t>
            </a:r>
            <a:endParaRPr lang="en-US" sz="28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en-US" sz="2800">
                <a:latin typeface="Times New Roman" pitchFamily="18"/>
                <a:cs typeface="Times New Roman" pitchFamily="18"/>
              </a:rPr>
              <a:t>    (2)</a:t>
            </a:r>
            <a:r>
              <a:rPr lang="zh-TW" sz="2800">
                <a:latin typeface="Times New Roman" pitchFamily="18"/>
                <a:cs typeface="Times New Roman" pitchFamily="18"/>
              </a:rPr>
              <a:t>一個重達</a:t>
            </a:r>
            <a:r>
              <a:rPr lang="en-US" sz="2800">
                <a:latin typeface="Times New Roman" pitchFamily="18"/>
                <a:cs typeface="Times New Roman" pitchFamily="18"/>
              </a:rPr>
              <a:t>1962</a:t>
            </a:r>
            <a:r>
              <a:rPr lang="zh-TW" sz="2800">
                <a:latin typeface="Times New Roman" pitchFamily="18"/>
                <a:cs typeface="Times New Roman" pitchFamily="18"/>
              </a:rPr>
              <a:t>牛頓的物品，它的質量是多少？</a:t>
            </a:r>
            <a:endParaRPr lang="en-US" sz="280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標題 4"/>
          <p:cNvSpPr txBox="1">
            <a:spLocks noGrp="1"/>
          </p:cNvSpPr>
          <p:nvPr>
            <p:ph type="title"/>
          </p:nvPr>
        </p:nvSpPr>
        <p:spPr>
          <a:xfrm>
            <a:off x="457200" y="8823"/>
            <a:ext cx="8229600" cy="1143000"/>
          </a:xfrm>
        </p:spPr>
        <p:txBody>
          <a:bodyPr/>
          <a:lstStyle/>
          <a:p>
            <a:pPr lvl="0"/>
            <a:r>
              <a:rPr lang="zh-TW"/>
              <a:t>重量</a:t>
            </a:r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1157447" y="2818610"/>
            <a:ext cx="7539246" cy="48013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重量＝質量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重力加速度（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g = 9.81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8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）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52791" y="3298743"/>
            <a:ext cx="604656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(1)</a:t>
            </a:r>
          </a:p>
        </p:txBody>
      </p:sp>
      <p:sp>
        <p:nvSpPr>
          <p:cNvPr id="6" name="矩形 5"/>
          <p:cNvSpPr/>
          <p:nvPr/>
        </p:nvSpPr>
        <p:spPr>
          <a:xfrm>
            <a:off x="1051121" y="3720272"/>
            <a:ext cx="7827785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重量＝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70 (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9.81 (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8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)</a:t>
            </a:r>
            <a:r>
              <a:rPr lang="en-US" sz="28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686.7 (</a:t>
            </a:r>
            <a:r>
              <a:rPr lang="zh-TW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牛頓</a:t>
            </a:r>
            <a:r>
              <a:rPr lang="en-US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endParaRPr lang="en-US" sz="28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919712"/>
            <a:ext cx="8389089" cy="1695901"/>
          </a:xfrm>
        </p:spPr>
        <p:txBody>
          <a:bodyPr/>
          <a:lstStyle/>
          <a:p>
            <a:pPr lvl="0"/>
            <a:r>
              <a:rPr lang="zh-TW" sz="2800">
                <a:latin typeface="Times New Roman" pitchFamily="18"/>
                <a:cs typeface="Times New Roman" pitchFamily="18"/>
              </a:rPr>
              <a:t>例題</a:t>
            </a:r>
            <a:endParaRPr lang="en-US" sz="28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2800">
                <a:latin typeface="Times New Roman" pitchFamily="18"/>
                <a:cs typeface="Times New Roman" pitchFamily="18"/>
              </a:rPr>
              <a:t>　</a:t>
            </a:r>
            <a:r>
              <a:rPr lang="en-US" sz="2800">
                <a:latin typeface="Times New Roman" pitchFamily="18"/>
                <a:cs typeface="Times New Roman" pitchFamily="18"/>
              </a:rPr>
              <a:t>(1)</a:t>
            </a:r>
            <a:r>
              <a:rPr lang="zh-TW" sz="2800">
                <a:latin typeface="Times New Roman" pitchFamily="18"/>
                <a:cs typeface="Times New Roman" pitchFamily="18"/>
              </a:rPr>
              <a:t>若一個人的質量為</a:t>
            </a:r>
            <a:r>
              <a:rPr lang="en-US" sz="2800">
                <a:latin typeface="Times New Roman" pitchFamily="18"/>
                <a:cs typeface="Times New Roman" pitchFamily="18"/>
              </a:rPr>
              <a:t>70</a:t>
            </a:r>
            <a:r>
              <a:rPr lang="zh-TW" sz="2800">
                <a:latin typeface="Times New Roman" pitchFamily="18"/>
                <a:cs typeface="Times New Roman" pitchFamily="18"/>
              </a:rPr>
              <a:t>公斤，那他的重量是多少？</a:t>
            </a:r>
            <a:endParaRPr lang="en-US" sz="28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en-US" sz="2800">
                <a:latin typeface="Times New Roman" pitchFamily="18"/>
                <a:cs typeface="Times New Roman" pitchFamily="18"/>
              </a:rPr>
              <a:t>    (2)</a:t>
            </a:r>
            <a:r>
              <a:rPr lang="zh-TW" sz="2800">
                <a:latin typeface="Times New Roman" pitchFamily="18"/>
                <a:cs typeface="Times New Roman" pitchFamily="18"/>
              </a:rPr>
              <a:t>一個重達</a:t>
            </a:r>
            <a:r>
              <a:rPr lang="en-US" sz="2800">
                <a:latin typeface="Times New Roman" pitchFamily="18"/>
                <a:cs typeface="Times New Roman" pitchFamily="18"/>
              </a:rPr>
              <a:t>1962</a:t>
            </a:r>
            <a:r>
              <a:rPr lang="zh-TW" sz="2800">
                <a:latin typeface="Times New Roman" pitchFamily="18"/>
                <a:cs typeface="Times New Roman" pitchFamily="18"/>
              </a:rPr>
              <a:t>牛頓的物品，它的質量是多少？</a:t>
            </a:r>
            <a:endParaRPr lang="en-US" sz="280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標題 4"/>
          <p:cNvSpPr txBox="1">
            <a:spLocks noGrp="1"/>
          </p:cNvSpPr>
          <p:nvPr>
            <p:ph type="title"/>
          </p:nvPr>
        </p:nvSpPr>
        <p:spPr>
          <a:xfrm>
            <a:off x="457200" y="8823"/>
            <a:ext cx="8229600" cy="1143000"/>
          </a:xfrm>
        </p:spPr>
        <p:txBody>
          <a:bodyPr/>
          <a:lstStyle/>
          <a:p>
            <a:pPr lvl="0"/>
            <a:r>
              <a:rPr lang="zh-TW"/>
              <a:t>重量</a:t>
            </a:r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1157447" y="2818610"/>
            <a:ext cx="7539246" cy="48013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重量＝質量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重力加速度（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g = 9.81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8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）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52791" y="3298743"/>
            <a:ext cx="604656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(1)</a:t>
            </a:r>
          </a:p>
        </p:txBody>
      </p:sp>
      <p:sp>
        <p:nvSpPr>
          <p:cNvPr id="6" name="矩形 5"/>
          <p:cNvSpPr/>
          <p:nvPr/>
        </p:nvSpPr>
        <p:spPr>
          <a:xfrm>
            <a:off x="1051121" y="3720272"/>
            <a:ext cx="7827785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重量＝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70 (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9.81 (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8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)</a:t>
            </a:r>
            <a:r>
              <a:rPr lang="en-US" sz="28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686.7 (</a:t>
            </a:r>
            <a:r>
              <a:rPr lang="zh-TW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牛頓</a:t>
            </a:r>
            <a:r>
              <a:rPr lang="en-US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endParaRPr lang="en-US" sz="28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52791" y="4083573"/>
            <a:ext cx="604656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(2)</a:t>
            </a:r>
          </a:p>
        </p:txBody>
      </p:sp>
      <p:sp>
        <p:nvSpPr>
          <p:cNvPr id="8" name="矩形 7"/>
          <p:cNvSpPr/>
          <p:nvPr/>
        </p:nvSpPr>
        <p:spPr>
          <a:xfrm>
            <a:off x="1051121" y="4505102"/>
            <a:ext cx="5822423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1962 (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牛頓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＝質量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9.81 (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8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)</a:t>
            </a:r>
            <a:endParaRPr lang="en-US" sz="28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919712"/>
            <a:ext cx="8389089" cy="1695901"/>
          </a:xfrm>
        </p:spPr>
        <p:txBody>
          <a:bodyPr/>
          <a:lstStyle/>
          <a:p>
            <a:pPr lvl="0"/>
            <a:r>
              <a:rPr lang="zh-TW" sz="2800">
                <a:latin typeface="Times New Roman" pitchFamily="18"/>
                <a:cs typeface="Times New Roman" pitchFamily="18"/>
              </a:rPr>
              <a:t>例題</a:t>
            </a:r>
            <a:endParaRPr lang="en-US" sz="28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2800">
                <a:latin typeface="Times New Roman" pitchFamily="18"/>
                <a:cs typeface="Times New Roman" pitchFamily="18"/>
              </a:rPr>
              <a:t>　</a:t>
            </a:r>
            <a:r>
              <a:rPr lang="en-US" sz="2800">
                <a:latin typeface="Times New Roman" pitchFamily="18"/>
                <a:cs typeface="Times New Roman" pitchFamily="18"/>
              </a:rPr>
              <a:t>(1)</a:t>
            </a:r>
            <a:r>
              <a:rPr lang="zh-TW" sz="2800">
                <a:latin typeface="Times New Roman" pitchFamily="18"/>
                <a:cs typeface="Times New Roman" pitchFamily="18"/>
              </a:rPr>
              <a:t>若一個人的質量為</a:t>
            </a:r>
            <a:r>
              <a:rPr lang="en-US" sz="2800">
                <a:latin typeface="Times New Roman" pitchFamily="18"/>
                <a:cs typeface="Times New Roman" pitchFamily="18"/>
              </a:rPr>
              <a:t>70</a:t>
            </a:r>
            <a:r>
              <a:rPr lang="zh-TW" sz="2800">
                <a:latin typeface="Times New Roman" pitchFamily="18"/>
                <a:cs typeface="Times New Roman" pitchFamily="18"/>
              </a:rPr>
              <a:t>公斤，那他的重量是多少？</a:t>
            </a:r>
            <a:endParaRPr lang="en-US" sz="28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en-US" sz="2800">
                <a:latin typeface="Times New Roman" pitchFamily="18"/>
                <a:cs typeface="Times New Roman" pitchFamily="18"/>
              </a:rPr>
              <a:t>    (2)</a:t>
            </a:r>
            <a:r>
              <a:rPr lang="zh-TW" sz="2800">
                <a:latin typeface="Times New Roman" pitchFamily="18"/>
                <a:cs typeface="Times New Roman" pitchFamily="18"/>
              </a:rPr>
              <a:t>一個重達</a:t>
            </a:r>
            <a:r>
              <a:rPr lang="en-US" sz="2800">
                <a:latin typeface="Times New Roman" pitchFamily="18"/>
                <a:cs typeface="Times New Roman" pitchFamily="18"/>
              </a:rPr>
              <a:t>1962</a:t>
            </a:r>
            <a:r>
              <a:rPr lang="zh-TW" sz="2800">
                <a:latin typeface="Times New Roman" pitchFamily="18"/>
                <a:cs typeface="Times New Roman" pitchFamily="18"/>
              </a:rPr>
              <a:t>牛頓的物品，它的質量是多少？</a:t>
            </a:r>
            <a:endParaRPr lang="en-US" sz="280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標題 4"/>
          <p:cNvSpPr txBox="1">
            <a:spLocks noGrp="1"/>
          </p:cNvSpPr>
          <p:nvPr>
            <p:ph type="title"/>
          </p:nvPr>
        </p:nvSpPr>
        <p:spPr>
          <a:xfrm>
            <a:off x="457200" y="8823"/>
            <a:ext cx="8229600" cy="1143000"/>
          </a:xfrm>
        </p:spPr>
        <p:txBody>
          <a:bodyPr/>
          <a:lstStyle/>
          <a:p>
            <a:pPr lvl="0"/>
            <a:r>
              <a:rPr lang="zh-TW"/>
              <a:t>重量</a:t>
            </a:r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1157447" y="2818610"/>
            <a:ext cx="7539246" cy="48013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重量＝質量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重力加速度（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g = 9.81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8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）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52791" y="3298743"/>
            <a:ext cx="604656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(1)</a:t>
            </a:r>
          </a:p>
        </p:txBody>
      </p:sp>
      <p:sp>
        <p:nvSpPr>
          <p:cNvPr id="6" name="矩形 5"/>
          <p:cNvSpPr/>
          <p:nvPr/>
        </p:nvSpPr>
        <p:spPr>
          <a:xfrm>
            <a:off x="1051121" y="3720272"/>
            <a:ext cx="7827785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重量＝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70 (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9.81 (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8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)</a:t>
            </a:r>
            <a:r>
              <a:rPr lang="en-US" sz="28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686.7 (</a:t>
            </a:r>
            <a:r>
              <a:rPr lang="zh-TW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牛頓</a:t>
            </a:r>
            <a:r>
              <a:rPr lang="en-US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endParaRPr lang="en-US" sz="28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52791" y="4083573"/>
            <a:ext cx="604656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(2)</a:t>
            </a:r>
          </a:p>
        </p:txBody>
      </p:sp>
      <p:sp>
        <p:nvSpPr>
          <p:cNvPr id="8" name="矩形 7"/>
          <p:cNvSpPr/>
          <p:nvPr/>
        </p:nvSpPr>
        <p:spPr>
          <a:xfrm>
            <a:off x="1051121" y="4505102"/>
            <a:ext cx="5822423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1962 (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牛頓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＝質量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9.81 (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8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)</a:t>
            </a:r>
            <a:endParaRPr lang="en-US" sz="28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51121" y="5445270"/>
            <a:ext cx="1351647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質量＝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392134" y="5179874"/>
            <a:ext cx="2040940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1962 (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牛頓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285908" y="5716417"/>
            <a:ext cx="2529861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9.81 (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8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)</a:t>
            </a:r>
            <a:endParaRPr lang="en-US" sz="28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/>
            </a:endParaRPr>
          </a:p>
        </p:txBody>
      </p:sp>
      <p:cxnSp>
        <p:nvCxnSpPr>
          <p:cNvPr id="12" name="直線接點 12"/>
          <p:cNvCxnSpPr/>
          <p:nvPr/>
        </p:nvCxnSpPr>
        <p:spPr>
          <a:xfrm flipV="1">
            <a:off x="2222202" y="5703094"/>
            <a:ext cx="2593558" cy="3786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919712"/>
            <a:ext cx="8389089" cy="1695901"/>
          </a:xfrm>
        </p:spPr>
        <p:txBody>
          <a:bodyPr/>
          <a:lstStyle/>
          <a:p>
            <a:pPr lvl="0"/>
            <a:r>
              <a:rPr lang="zh-TW" sz="2800">
                <a:latin typeface="Times New Roman" pitchFamily="18"/>
                <a:cs typeface="Times New Roman" pitchFamily="18"/>
              </a:rPr>
              <a:t>例題</a:t>
            </a:r>
            <a:endParaRPr lang="en-US" sz="28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2800">
                <a:latin typeface="Times New Roman" pitchFamily="18"/>
                <a:cs typeface="Times New Roman" pitchFamily="18"/>
              </a:rPr>
              <a:t>　</a:t>
            </a:r>
            <a:r>
              <a:rPr lang="en-US" sz="2800">
                <a:latin typeface="Times New Roman" pitchFamily="18"/>
                <a:cs typeface="Times New Roman" pitchFamily="18"/>
              </a:rPr>
              <a:t>(1)</a:t>
            </a:r>
            <a:r>
              <a:rPr lang="zh-TW" sz="2800">
                <a:latin typeface="Times New Roman" pitchFamily="18"/>
                <a:cs typeface="Times New Roman" pitchFamily="18"/>
              </a:rPr>
              <a:t>若一個人的質量為</a:t>
            </a:r>
            <a:r>
              <a:rPr lang="en-US" sz="2800">
                <a:latin typeface="Times New Roman" pitchFamily="18"/>
                <a:cs typeface="Times New Roman" pitchFamily="18"/>
              </a:rPr>
              <a:t>70</a:t>
            </a:r>
            <a:r>
              <a:rPr lang="zh-TW" sz="2800">
                <a:latin typeface="Times New Roman" pitchFamily="18"/>
                <a:cs typeface="Times New Roman" pitchFamily="18"/>
              </a:rPr>
              <a:t>公斤，那他的重量是多少？</a:t>
            </a:r>
            <a:endParaRPr lang="en-US" sz="28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en-US" sz="2800">
                <a:latin typeface="Times New Roman" pitchFamily="18"/>
                <a:cs typeface="Times New Roman" pitchFamily="18"/>
              </a:rPr>
              <a:t>    (2)</a:t>
            </a:r>
            <a:r>
              <a:rPr lang="zh-TW" sz="2800">
                <a:latin typeface="Times New Roman" pitchFamily="18"/>
                <a:cs typeface="Times New Roman" pitchFamily="18"/>
              </a:rPr>
              <a:t>一個重達</a:t>
            </a:r>
            <a:r>
              <a:rPr lang="en-US" sz="2800">
                <a:latin typeface="Times New Roman" pitchFamily="18"/>
                <a:cs typeface="Times New Roman" pitchFamily="18"/>
              </a:rPr>
              <a:t>1962</a:t>
            </a:r>
            <a:r>
              <a:rPr lang="zh-TW" sz="2800">
                <a:latin typeface="Times New Roman" pitchFamily="18"/>
                <a:cs typeface="Times New Roman" pitchFamily="18"/>
              </a:rPr>
              <a:t>牛頓的物品，它的質量是多少？</a:t>
            </a:r>
            <a:endParaRPr lang="en-US" sz="280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標題 4"/>
          <p:cNvSpPr txBox="1">
            <a:spLocks noGrp="1"/>
          </p:cNvSpPr>
          <p:nvPr>
            <p:ph type="title"/>
          </p:nvPr>
        </p:nvSpPr>
        <p:spPr>
          <a:xfrm>
            <a:off x="457200" y="8823"/>
            <a:ext cx="8229600" cy="1143000"/>
          </a:xfrm>
        </p:spPr>
        <p:txBody>
          <a:bodyPr/>
          <a:lstStyle/>
          <a:p>
            <a:pPr lvl="0"/>
            <a:r>
              <a:rPr lang="zh-TW"/>
              <a:t>重量</a:t>
            </a:r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1157447" y="2818610"/>
            <a:ext cx="7539246" cy="48013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重量＝質量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重力加速度（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g = 9.81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8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）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52791" y="3298743"/>
            <a:ext cx="604656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(1)</a:t>
            </a:r>
          </a:p>
        </p:txBody>
      </p:sp>
      <p:sp>
        <p:nvSpPr>
          <p:cNvPr id="6" name="矩形 5"/>
          <p:cNvSpPr/>
          <p:nvPr/>
        </p:nvSpPr>
        <p:spPr>
          <a:xfrm>
            <a:off x="1051121" y="3720272"/>
            <a:ext cx="7827785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重量＝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70 (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9.81 (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8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)</a:t>
            </a:r>
            <a:r>
              <a:rPr lang="en-US" sz="28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686.7 (</a:t>
            </a:r>
            <a:r>
              <a:rPr lang="zh-TW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牛頓</a:t>
            </a:r>
            <a:r>
              <a:rPr lang="en-US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endParaRPr lang="en-US" sz="28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52791" y="4083573"/>
            <a:ext cx="604656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(2)</a:t>
            </a:r>
          </a:p>
        </p:txBody>
      </p:sp>
      <p:sp>
        <p:nvSpPr>
          <p:cNvPr id="8" name="矩形 7"/>
          <p:cNvSpPr/>
          <p:nvPr/>
        </p:nvSpPr>
        <p:spPr>
          <a:xfrm>
            <a:off x="1051121" y="4505102"/>
            <a:ext cx="5822423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1962 (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牛頓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＝質量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9.81 (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8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)</a:t>
            </a:r>
            <a:endParaRPr lang="en-US" sz="28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51121" y="5445270"/>
            <a:ext cx="1351647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質量＝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392134" y="5179874"/>
            <a:ext cx="2040940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1962 (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牛頓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285908" y="5716417"/>
            <a:ext cx="2529861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9.81 (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8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)</a:t>
            </a:r>
            <a:endParaRPr lang="en-US" sz="28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/>
            </a:endParaRPr>
          </a:p>
        </p:txBody>
      </p:sp>
      <p:cxnSp>
        <p:nvCxnSpPr>
          <p:cNvPr id="12" name="直線接點 12"/>
          <p:cNvCxnSpPr/>
          <p:nvPr/>
        </p:nvCxnSpPr>
        <p:spPr>
          <a:xfrm flipV="1">
            <a:off x="2222202" y="5703094"/>
            <a:ext cx="2593558" cy="3786"/>
          </a:xfrm>
          <a:prstGeom prst="straightConnector1">
            <a:avLst/>
          </a:prstGeom>
          <a:noFill/>
          <a:ln w="19046" cap="flat">
            <a:solidFill>
              <a:srgbClr val="0000FF"/>
            </a:solidFill>
            <a:prstDash val="solid"/>
            <a:miter/>
          </a:ln>
        </p:spPr>
      </p:cxnSp>
      <p:sp>
        <p:nvSpPr>
          <p:cNvPr id="13" name="矩形 14"/>
          <p:cNvSpPr/>
          <p:nvPr/>
        </p:nvSpPr>
        <p:spPr>
          <a:xfrm>
            <a:off x="4815760" y="5441484"/>
            <a:ext cx="2310249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200 (</a:t>
            </a:r>
            <a:r>
              <a:rPr lang="zh-TW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r>
              <a:rPr lang="en-US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  <a:endParaRPr lang="en-US" sz="28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590964"/>
            <a:ext cx="8229600" cy="4525959"/>
          </a:xfrm>
        </p:spPr>
        <p:txBody>
          <a:bodyPr/>
          <a:lstStyle/>
          <a:p>
            <a:pPr lvl="0"/>
            <a:r>
              <a:rPr lang="zh-TW"/>
              <a:t>例題</a:t>
            </a:r>
            <a:endParaRPr lang="en-US"/>
          </a:p>
          <a:p>
            <a:pPr lvl="0">
              <a:buNone/>
            </a:pPr>
            <a:r>
              <a:rPr lang="zh-TW"/>
              <a:t>　你</a:t>
            </a:r>
            <a:r>
              <a:rPr lang="en-US"/>
              <a:t>(</a:t>
            </a:r>
            <a:r>
              <a:rPr lang="zh-TW"/>
              <a:t>妳</a:t>
            </a:r>
            <a:r>
              <a:rPr lang="en-US"/>
              <a:t>)</a:t>
            </a:r>
            <a:r>
              <a:rPr lang="zh-TW"/>
              <a:t>自已身體的重量是多少牛頓？</a:t>
            </a:r>
            <a:endParaRPr lang="en-US"/>
          </a:p>
        </p:txBody>
      </p:sp>
      <p:sp>
        <p:nvSpPr>
          <p:cNvPr id="3" name="標題 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/>
              <a:t>重量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/>
              <a:t>萬有引力</a:t>
            </a:r>
            <a:r>
              <a:rPr lang="en-US"/>
              <a:t>-</a:t>
            </a:r>
            <a:r>
              <a:rPr lang="zh-TW"/>
              <a:t>應用</a:t>
            </a:r>
            <a:r>
              <a:rPr lang="en-US"/>
              <a:t> 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1973266"/>
          </a:xfrm>
        </p:spPr>
        <p:txBody>
          <a:bodyPr/>
          <a:lstStyle/>
          <a:p>
            <a:pPr lvl="0"/>
            <a:r>
              <a:rPr lang="zh-TW"/>
              <a:t>證實行星運動定律</a:t>
            </a:r>
          </a:p>
          <a:p>
            <a:pPr lvl="0"/>
            <a:r>
              <a:rPr lang="zh-TW"/>
              <a:t>解釋潮汐現象：海水受月球的萬有引力， 而有漲落潮之現象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87448" y="3789365"/>
            <a:ext cx="2784476" cy="257968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32365" y="4365629"/>
            <a:ext cx="2660647" cy="170656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/>
              <a:t>萬有引力</a:t>
            </a:r>
            <a:r>
              <a:rPr lang="en-US"/>
              <a:t>-</a:t>
            </a:r>
            <a:r>
              <a:rPr lang="zh-TW"/>
              <a:t>應用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xfrm>
            <a:off x="468309" y="1412876"/>
            <a:ext cx="8229600" cy="4525959"/>
          </a:xfrm>
        </p:spPr>
        <p:txBody>
          <a:bodyPr/>
          <a:lstStyle/>
          <a:p>
            <a:pPr lvl="0"/>
            <a:r>
              <a:rPr lang="zh-TW" sz="2800"/>
              <a:t>萬有引力而做圓週運動：行星公轉做圓週運動，向心力就是萬有引力。</a:t>
            </a:r>
          </a:p>
          <a:p>
            <a:pPr lvl="0"/>
            <a:r>
              <a:rPr lang="zh-TW" sz="2800"/>
              <a:t>在軌道上做圓周運動，其所需的向心力就是地球對衛星的萬有引力。</a:t>
            </a:r>
          </a:p>
        </p:txBody>
      </p:sp>
      <p:grpSp>
        <p:nvGrpSpPr>
          <p:cNvPr id="4" name="Group 6"/>
          <p:cNvGrpSpPr/>
          <p:nvPr/>
        </p:nvGrpSpPr>
        <p:grpSpPr>
          <a:xfrm>
            <a:off x="4583109" y="3130548"/>
            <a:ext cx="3589340" cy="3727451"/>
            <a:chOff x="4583109" y="3130548"/>
            <a:chExt cx="3589340" cy="372745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4597402" y="3130548"/>
              <a:ext cx="3575047" cy="188277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4583109" y="4975222"/>
              <a:ext cx="3589340" cy="1882777"/>
            </a:xfrm>
            <a:prstGeom prst="rect">
              <a:avLst/>
            </a:prstGeom>
            <a:noFill/>
            <a:ln cap="flat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"/>
          <p:cNvSpPr/>
          <p:nvPr/>
        </p:nvSpPr>
        <p:spPr>
          <a:xfrm>
            <a:off x="827093" y="421264"/>
            <a:ext cx="7786682" cy="136447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0" i="0" u="none" strike="noStrike" kern="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 </a:t>
            </a:r>
            <a:r>
              <a:rPr lang="zh-TW" sz="4400" b="0" i="0" u="none" strike="noStrike" kern="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力</a:t>
            </a:r>
            <a:r>
              <a:rPr lang="en-US" sz="4400" b="0" i="0" u="none" strike="noStrike" kern="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(Force)</a:t>
            </a:r>
            <a:r>
              <a:rPr lang="zh-TW" sz="4400" b="0" i="0" u="none" strike="noStrike" kern="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的定義</a:t>
            </a:r>
            <a:endParaRPr lang="en-US" sz="4400" b="0" i="0" u="none" strike="noStrike" kern="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標楷體" pitchFamily="65"/>
            </a:endParaRP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可使此物體的運動狀態或形狀發生改變。</a:t>
            </a:r>
          </a:p>
        </p:txBody>
      </p:sp>
      <p:pic>
        <p:nvPicPr>
          <p:cNvPr id="3" name="圖片 4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2749" y="4496854"/>
            <a:ext cx="2127287" cy="177651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圖片 5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2749" y="2400418"/>
            <a:ext cx="2073511" cy="190517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圖片 6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0235" y="2344530"/>
            <a:ext cx="1849867" cy="19677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圖片 7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420" y="4496854"/>
            <a:ext cx="3369682" cy="177651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/>
              <a:t>萬有引力</a:t>
            </a:r>
            <a:r>
              <a:rPr lang="en-US"/>
              <a:t>-</a:t>
            </a:r>
            <a:r>
              <a:rPr lang="zh-TW"/>
              <a:t>應用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xfrm>
            <a:off x="250829" y="1628775"/>
            <a:ext cx="6084883" cy="4525959"/>
          </a:xfrm>
        </p:spPr>
        <p:txBody>
          <a:bodyPr/>
          <a:lstStyle/>
          <a:p>
            <a:pPr lvl="0"/>
            <a:r>
              <a:rPr lang="zh-TW" sz="2800">
                <a:latin typeface="Times New Roman" pitchFamily="18"/>
                <a:cs typeface="Times New Roman" pitchFamily="18"/>
              </a:rPr>
              <a:t>全球定位系統</a:t>
            </a:r>
            <a:r>
              <a:rPr lang="en-US" sz="2800">
                <a:latin typeface="Times New Roman" pitchFamily="18"/>
                <a:cs typeface="Times New Roman" pitchFamily="18"/>
              </a:rPr>
              <a:t>(</a:t>
            </a:r>
            <a:r>
              <a:rPr lang="zh-TW" sz="2800">
                <a:latin typeface="Times New Roman" pitchFamily="18"/>
                <a:cs typeface="Times New Roman" pitchFamily="18"/>
              </a:rPr>
              <a:t>簡稱</a:t>
            </a:r>
            <a:r>
              <a:rPr lang="en-US" sz="2800">
                <a:latin typeface="Times New Roman" pitchFamily="18"/>
                <a:cs typeface="Times New Roman" pitchFamily="18"/>
              </a:rPr>
              <a:t>G.P.S.)</a:t>
            </a:r>
          </a:p>
          <a:p>
            <a:pPr lvl="0"/>
            <a:r>
              <a:rPr lang="zh-TW" sz="2800">
                <a:latin typeface="Times New Roman" pitchFamily="18"/>
                <a:cs typeface="Times New Roman" pitchFamily="18"/>
              </a:rPr>
              <a:t>美國於</a:t>
            </a:r>
            <a:r>
              <a:rPr lang="en-US" sz="2800">
                <a:latin typeface="Times New Roman" pitchFamily="18"/>
                <a:cs typeface="Times New Roman" pitchFamily="18"/>
              </a:rPr>
              <a:t>1970</a:t>
            </a:r>
            <a:r>
              <a:rPr lang="zh-TW" sz="2800">
                <a:latin typeface="Times New Roman" pitchFamily="18"/>
                <a:cs typeface="Times New Roman" pitchFamily="18"/>
              </a:rPr>
              <a:t>年代至今，陸續在離地面高度約</a:t>
            </a:r>
            <a:r>
              <a:rPr lang="en-US" sz="2800">
                <a:latin typeface="Times New Roman" pitchFamily="18"/>
                <a:cs typeface="Times New Roman" pitchFamily="18"/>
              </a:rPr>
              <a:t>20,000</a:t>
            </a:r>
            <a:r>
              <a:rPr lang="zh-TW" sz="2800">
                <a:latin typeface="Times New Roman" pitchFamily="18"/>
                <a:cs typeface="Times New Roman" pitchFamily="18"/>
              </a:rPr>
              <a:t>公里上空的六個圓形的極軸軌道上，分別布置了</a:t>
            </a:r>
            <a:r>
              <a:rPr lang="en-US" sz="2800">
                <a:latin typeface="Times New Roman" pitchFamily="18"/>
                <a:cs typeface="Times New Roman" pitchFamily="18"/>
              </a:rPr>
              <a:t>24</a:t>
            </a:r>
            <a:r>
              <a:rPr lang="zh-TW" sz="2800">
                <a:latin typeface="Times New Roman" pitchFamily="18"/>
                <a:cs typeface="Times New Roman" pitchFamily="18"/>
              </a:rPr>
              <a:t>枚的人造衛星，構成全球定位系統</a:t>
            </a:r>
            <a:r>
              <a:rPr lang="en-US" sz="2800">
                <a:latin typeface="Times New Roman" pitchFamily="18"/>
                <a:cs typeface="Times New Roman" pitchFamily="18"/>
              </a:rPr>
              <a:t>(georgic position system)</a:t>
            </a:r>
            <a:r>
              <a:rPr lang="zh-TW" sz="2800">
                <a:latin typeface="Times New Roman" pitchFamily="18"/>
                <a:cs typeface="Times New Roman" pitchFamily="18"/>
              </a:rPr>
              <a:t>。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443667" y="2420938"/>
            <a:ext cx="2324103" cy="360997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壓力</a:t>
            </a:r>
            <a:r>
              <a:rPr lang="en-US">
                <a:latin typeface="Times New Roman" pitchFamily="18"/>
                <a:cs typeface="Times New Roman" pitchFamily="18"/>
              </a:rPr>
              <a:t>(pressure)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345052" cy="4421188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壓力</a:t>
            </a:r>
            <a:r>
              <a:rPr lang="en-US">
                <a:latin typeface="Times New Roman" pitchFamily="18"/>
                <a:cs typeface="Times New Roman" pitchFamily="18"/>
              </a:rPr>
              <a:t>(P)</a:t>
            </a:r>
            <a:r>
              <a:rPr lang="zh-TW">
                <a:latin typeface="Times New Roman" pitchFamily="18"/>
                <a:cs typeface="Times New Roman" pitchFamily="18"/>
              </a:rPr>
              <a:t>就是力量</a:t>
            </a:r>
            <a:r>
              <a:rPr lang="en-US">
                <a:latin typeface="Times New Roman" pitchFamily="18"/>
                <a:cs typeface="Times New Roman" pitchFamily="18"/>
              </a:rPr>
              <a:t>(F)</a:t>
            </a:r>
            <a:r>
              <a:rPr lang="zh-TW">
                <a:latin typeface="Times New Roman" pitchFamily="18"/>
                <a:cs typeface="Times New Roman" pitchFamily="18"/>
              </a:rPr>
              <a:t>除以力量的接觸面積</a:t>
            </a:r>
            <a:r>
              <a:rPr lang="en-US">
                <a:latin typeface="Times New Roman" pitchFamily="18"/>
                <a:cs typeface="Times New Roman" pitchFamily="18"/>
              </a:rPr>
              <a:t>(A)</a:t>
            </a:r>
          </a:p>
          <a:p>
            <a:pPr lvl="0">
              <a:buNone/>
            </a:pPr>
            <a:r>
              <a:rPr lang="zh-TW">
                <a:latin typeface="Times New Roman" pitchFamily="18"/>
                <a:cs typeface="Times New Roman" pitchFamily="18"/>
              </a:rPr>
              <a:t>　</a:t>
            </a:r>
            <a:r>
              <a:rPr lang="en-US">
                <a:latin typeface="Times New Roman" pitchFamily="18"/>
                <a:cs typeface="Times New Roman" pitchFamily="18"/>
              </a:rPr>
              <a:t>P = F / A</a:t>
            </a:r>
          </a:p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壓力的單位是力量的單位除以面積的單位，在公制系統的壓力單位為“牛頓</a:t>
            </a:r>
            <a:r>
              <a:rPr lang="en-US">
                <a:latin typeface="Times New Roman" pitchFamily="18"/>
                <a:cs typeface="Times New Roman" pitchFamily="18"/>
              </a:rPr>
              <a:t>/</a:t>
            </a:r>
            <a:r>
              <a:rPr lang="zh-TW">
                <a:latin typeface="Times New Roman" pitchFamily="18"/>
                <a:cs typeface="Times New Roman" pitchFamily="18"/>
              </a:rPr>
              <a:t>公尺</a:t>
            </a:r>
            <a:r>
              <a:rPr lang="en-US" baseline="30000">
                <a:latin typeface="Times New Roman" pitchFamily="18"/>
                <a:cs typeface="Times New Roman" pitchFamily="18"/>
              </a:rPr>
              <a:t>2</a:t>
            </a:r>
            <a:r>
              <a:rPr lang="en-US">
                <a:latin typeface="Times New Roman" pitchFamily="18"/>
                <a:cs typeface="Times New Roman" pitchFamily="18"/>
              </a:rPr>
              <a:t> ”</a:t>
            </a:r>
            <a:r>
              <a:rPr lang="pt-BR">
                <a:latin typeface="Times New Roman" pitchFamily="18"/>
                <a:cs typeface="Times New Roman" pitchFamily="18"/>
              </a:rPr>
              <a:t>       </a:t>
            </a:r>
            <a:r>
              <a:rPr lang="en-US">
                <a:latin typeface="Times New Roman" pitchFamily="18"/>
                <a:cs typeface="Times New Roman" pitchFamily="18"/>
              </a:rPr>
              <a:t>( </a:t>
            </a:r>
            <a:r>
              <a:rPr lang="pt-BR">
                <a:latin typeface="Times New Roman" pitchFamily="18"/>
                <a:cs typeface="Times New Roman" pitchFamily="18"/>
              </a:rPr>
              <a:t>N/m</a:t>
            </a:r>
            <a:r>
              <a:rPr lang="pt-BR" baseline="30000">
                <a:latin typeface="Times New Roman" pitchFamily="18"/>
                <a:cs typeface="Times New Roman" pitchFamily="18"/>
              </a:rPr>
              <a:t>2 </a:t>
            </a:r>
            <a:r>
              <a:rPr lang="en-US">
                <a:latin typeface="Times New Roman" pitchFamily="18"/>
                <a:cs typeface="Times New Roman" pitchFamily="18"/>
              </a:rPr>
              <a:t>) </a:t>
            </a:r>
            <a:r>
              <a:rPr lang="zh-TW">
                <a:latin typeface="Times New Roman" pitchFamily="18"/>
                <a:cs typeface="Times New Roman" pitchFamily="18"/>
              </a:rPr>
              <a:t>。</a:t>
            </a:r>
            <a:endParaRPr lang="en-US">
              <a:latin typeface="Times New Roman" pitchFamily="18"/>
              <a:cs typeface="Times New Roman" pitchFamily="18"/>
            </a:endParaRPr>
          </a:p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氣象學上使用的單位為</a:t>
            </a:r>
            <a:r>
              <a:rPr lang="pt-BR">
                <a:latin typeface="Times New Roman" pitchFamily="18"/>
                <a:cs typeface="Times New Roman" pitchFamily="18"/>
              </a:rPr>
              <a:t>Pa = pascal (</a:t>
            </a:r>
            <a:r>
              <a:rPr lang="zh-TW">
                <a:latin typeface="Times New Roman" pitchFamily="18"/>
                <a:cs typeface="Times New Roman" pitchFamily="18"/>
              </a:rPr>
              <a:t>帕</a:t>
            </a:r>
            <a:r>
              <a:rPr lang="pt-BR">
                <a:latin typeface="Times New Roman" pitchFamily="18"/>
                <a:cs typeface="Times New Roman" pitchFamily="18"/>
              </a:rPr>
              <a:t>) </a:t>
            </a:r>
            <a:endParaRPr lang="en-US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>
                <a:latin typeface="Times New Roman" pitchFamily="18"/>
                <a:cs typeface="Times New Roman" pitchFamily="18"/>
              </a:rPr>
              <a:t>　</a:t>
            </a:r>
            <a:r>
              <a:rPr lang="en-US">
                <a:latin typeface="Times New Roman" pitchFamily="18"/>
                <a:cs typeface="Times New Roman" pitchFamily="18"/>
              </a:rPr>
              <a:t>1 </a:t>
            </a:r>
            <a:r>
              <a:rPr lang="pt-BR">
                <a:latin typeface="Times New Roman" pitchFamily="18"/>
                <a:cs typeface="Times New Roman" pitchFamily="18"/>
              </a:rPr>
              <a:t>Pa = 1 N/m</a:t>
            </a:r>
            <a:r>
              <a:rPr lang="pt-BR" baseline="30000">
                <a:latin typeface="Times New Roman" pitchFamily="18"/>
                <a:cs typeface="Times New Roman" pitchFamily="18"/>
              </a:rPr>
              <a:t>2</a:t>
            </a:r>
            <a:endParaRPr lang="en-US" baseline="30000">
              <a:latin typeface="Times New Roman" pitchFamily="18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壓力</a:t>
            </a:r>
            <a:r>
              <a:rPr lang="en-US">
                <a:latin typeface="Times New Roman" pitchFamily="18"/>
                <a:cs typeface="Times New Roman" pitchFamily="18"/>
              </a:rPr>
              <a:t>(pressure)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21188"/>
          </a:xfrm>
        </p:spPr>
        <p:txBody>
          <a:bodyPr/>
          <a:lstStyle/>
          <a:p>
            <a:pPr lvl="0"/>
            <a:r>
              <a:rPr lang="zh-TW"/>
              <a:t>例題：</a:t>
            </a:r>
            <a:endParaRPr lang="en-US"/>
          </a:p>
          <a:p>
            <a:pPr lvl="0">
              <a:buNone/>
            </a:pPr>
            <a:r>
              <a:rPr lang="zh-TW"/>
              <a:t>　被一個穿高跟鞋的女生踩到比較痛，還是穿平底鞋的女生踩到比較痛？</a:t>
            </a:r>
            <a:endParaRPr lang="en-US" baseline="300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大氣壓力</a:t>
            </a:r>
            <a:r>
              <a:rPr lang="en-US">
                <a:latin typeface="Times New Roman" pitchFamily="18"/>
                <a:cs typeface="Times New Roman" pitchFamily="18"/>
              </a:rPr>
              <a:t>(atmosphere)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2333621"/>
          </a:xfrm>
        </p:spPr>
        <p:txBody>
          <a:bodyPr/>
          <a:lstStyle/>
          <a:p>
            <a:pPr lvl="0"/>
            <a:r>
              <a:rPr lang="zh-TW" sz="2800"/>
              <a:t>是大氣之重量（受重力吸引）所造成的。</a:t>
            </a:r>
          </a:p>
          <a:p>
            <a:pPr lvl="0"/>
            <a:r>
              <a:rPr lang="zh-TW" sz="2800"/>
              <a:t>因此壓力隨高度升高而逐漸減少（非線性關係）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411409" y="3573466"/>
            <a:ext cx="4394204" cy="304323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大氣壓力</a:t>
            </a:r>
            <a:r>
              <a:rPr lang="en-US">
                <a:latin typeface="Times New Roman" pitchFamily="18"/>
                <a:cs typeface="Times New Roman" pitchFamily="18"/>
              </a:rPr>
              <a:t>(atmosphere)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1252535"/>
          </a:xfrm>
        </p:spPr>
        <p:txBody>
          <a:bodyPr/>
          <a:lstStyle/>
          <a:p>
            <a:pPr lvl="0"/>
            <a:r>
              <a:rPr lang="zh-TW" sz="2800"/>
              <a:t>大氣壓力的方向是四面八方的，且與物體表面垂直，如下圖所示。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76371" y="3573466"/>
            <a:ext cx="6154734" cy="177482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Grp="1"/>
          </p:cNvSpPr>
          <p:nvPr>
            <p:ph type="body" idx="1"/>
          </p:nvPr>
        </p:nvSpPr>
        <p:spPr>
          <a:xfrm>
            <a:off x="499966" y="1485900"/>
            <a:ext cx="8144067" cy="2374897"/>
          </a:xfrm>
        </p:spPr>
        <p:txBody>
          <a:bodyPr/>
          <a:lstStyle/>
          <a:p>
            <a:pPr lvl="0"/>
            <a:r>
              <a:rPr lang="en-US" sz="2800">
                <a:latin typeface="Times New Roman" pitchFamily="18"/>
                <a:cs typeface="Times New Roman" pitchFamily="18"/>
              </a:rPr>
              <a:t>1654</a:t>
            </a:r>
            <a:r>
              <a:rPr lang="zh-TW" sz="2800">
                <a:latin typeface="Times New Roman" pitchFamily="18"/>
                <a:cs typeface="Times New Roman" pitchFamily="18"/>
              </a:rPr>
              <a:t>年德國科學家格里克在馬德堡的實驗將兩個直徑</a:t>
            </a:r>
            <a:r>
              <a:rPr lang="en-US" sz="2800">
                <a:latin typeface="Times New Roman" pitchFamily="18"/>
                <a:cs typeface="Times New Roman" pitchFamily="18"/>
              </a:rPr>
              <a:t>36cm</a:t>
            </a:r>
            <a:r>
              <a:rPr lang="zh-TW" sz="2800">
                <a:latin typeface="Times New Roman" pitchFamily="18"/>
                <a:cs typeface="Times New Roman" pitchFamily="18"/>
              </a:rPr>
              <a:t>之金屬球接合，抽成真空。由於大氣壓力之作用很難打開，必須兩邊各以</a:t>
            </a:r>
            <a:r>
              <a:rPr lang="en-US" sz="2800">
                <a:latin typeface="Times New Roman" pitchFamily="18"/>
                <a:cs typeface="Times New Roman" pitchFamily="18"/>
              </a:rPr>
              <a:t>8</a:t>
            </a:r>
            <a:r>
              <a:rPr lang="zh-TW" sz="2800">
                <a:latin typeface="Times New Roman" pitchFamily="18"/>
                <a:cs typeface="Times New Roman" pitchFamily="18"/>
              </a:rPr>
              <a:t>匹馬拉動，方能將此拉開。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38684" y="3626885"/>
            <a:ext cx="7202491" cy="269715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5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pPr lvl="0"/>
            <a:r>
              <a:rPr lang="zh-TW"/>
              <a:t>大氣壓力</a:t>
            </a:r>
            <a:r>
              <a:rPr lang="en-US">
                <a:latin typeface="Times New Roman" pitchFamily="18"/>
                <a:cs typeface="Times New Roman" pitchFamily="18"/>
              </a:rPr>
              <a:t>(atmosphere)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lvl="0"/>
            <a:r>
              <a:rPr lang="zh-TW" sz="2800"/>
              <a:t>在天氣預報方面，由於晴天時，地面上的水分被蒸發，大氣壓力會升高，故高氣壓常代表天晴。</a:t>
            </a:r>
          </a:p>
          <a:p>
            <a:pPr lvl="0"/>
            <a:r>
              <a:rPr lang="zh-TW" sz="2800"/>
              <a:t>低氣壓常是因為空氣中含水蒸氣較多，故下雨的機率較大。</a:t>
            </a:r>
          </a:p>
        </p:txBody>
      </p:sp>
      <p:sp>
        <p:nvSpPr>
          <p:cNvPr id="3" name="Rectangle 4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pPr lvl="0"/>
            <a:r>
              <a:rPr lang="zh-TW"/>
              <a:t>大氣壓力與氣候</a:t>
            </a:r>
            <a:r>
              <a:rPr lang="en-US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pPr lvl="0"/>
            <a:r>
              <a:rPr lang="zh-TW"/>
              <a:t>大氣壓力與高度</a:t>
            </a:r>
            <a:r>
              <a:rPr lang="en-US"/>
              <a:t> 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457200" y="1773241"/>
            <a:ext cx="8229600" cy="4352928"/>
          </a:xfrm>
        </p:spPr>
        <p:txBody>
          <a:bodyPr/>
          <a:lstStyle/>
          <a:p>
            <a:pPr lvl="0"/>
            <a:r>
              <a:rPr lang="zh-TW" sz="2800">
                <a:latin typeface="Times New Roman" pitchFamily="18"/>
                <a:cs typeface="Times New Roman" pitchFamily="18"/>
              </a:rPr>
              <a:t>在地表附近，每上升</a:t>
            </a:r>
            <a:r>
              <a:rPr lang="en-US" sz="2800">
                <a:latin typeface="Times New Roman" pitchFamily="18"/>
                <a:cs typeface="Times New Roman" pitchFamily="18"/>
              </a:rPr>
              <a:t>100</a:t>
            </a:r>
            <a:r>
              <a:rPr lang="zh-TW" sz="2800">
                <a:latin typeface="Times New Roman" pitchFamily="18"/>
                <a:cs typeface="Times New Roman" pitchFamily="18"/>
              </a:rPr>
              <a:t>公尺，氣壓約降低</a:t>
            </a:r>
            <a:r>
              <a:rPr lang="en-US" sz="2800">
                <a:latin typeface="Times New Roman" pitchFamily="18"/>
                <a:cs typeface="Times New Roman" pitchFamily="18"/>
              </a:rPr>
              <a:t>0.8cmHg</a:t>
            </a:r>
            <a:r>
              <a:rPr lang="zh-TW" sz="2800">
                <a:latin typeface="Times New Roman" pitchFamily="18"/>
                <a:cs typeface="Times New Roman" pitchFamily="18"/>
              </a:rPr>
              <a:t>，因此氣壓計也可用來測量估計離海平面的高度。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/>
              <a:t>正向力</a:t>
            </a:r>
            <a:r>
              <a:rPr lang="en-US"/>
              <a:t> </a:t>
            </a:r>
            <a:r>
              <a:rPr lang="en-US">
                <a:latin typeface="Times New Roman" pitchFamily="18"/>
                <a:cs typeface="Times New Roman" pitchFamily="18"/>
              </a:rPr>
              <a:t>(Normal Force)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288922" y="1522668"/>
            <a:ext cx="8675690" cy="1584326"/>
          </a:xfrm>
        </p:spPr>
        <p:txBody>
          <a:bodyPr/>
          <a:lstStyle/>
          <a:p>
            <a:pPr lvl="0">
              <a:lnSpc>
                <a:spcPct val="80000"/>
              </a:lnSpc>
            </a:pPr>
            <a:r>
              <a:rPr lang="zh-TW" sz="2800"/>
              <a:t>凡兩物體接觸，與接觸面垂直之力 稱為“正向力”，就是發生在物體表面垂直方向的作用力。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76891" y="3635846"/>
            <a:ext cx="2499110" cy="2029867"/>
          </a:xfr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576001" y="3253563"/>
            <a:ext cx="6309533" cy="27944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矩形 5"/>
          <p:cNvSpPr/>
          <p:nvPr/>
        </p:nvSpPr>
        <p:spPr>
          <a:xfrm>
            <a:off x="1037752" y="3283281"/>
            <a:ext cx="877165" cy="36933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正向力</a:t>
            </a:r>
            <a:endParaRPr lang="en-US" sz="1800" b="0" i="0" u="none" strike="noStrike" kern="1200" cap="none" spc="0" baseline="0">
              <a:solidFill>
                <a:srgbClr val="0000FF"/>
              </a:solidFill>
              <a:uFillTx/>
              <a:latin typeface="標楷體" pitchFamily="65"/>
              <a:ea typeface="標楷體" pitchFamily="65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889199" y="2997202"/>
            <a:ext cx="877165" cy="36933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正向力</a:t>
            </a:r>
            <a:endParaRPr lang="en-US" sz="1800" b="0" i="0" u="none" strike="noStrike" kern="1200" cap="none" spc="0" baseline="0">
              <a:solidFill>
                <a:srgbClr val="0000FF"/>
              </a:solidFill>
              <a:uFillTx/>
              <a:latin typeface="標楷體" pitchFamily="65"/>
              <a:ea typeface="標楷體" pitchFamily="65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649818" y="2997202"/>
            <a:ext cx="877165" cy="36933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正向力</a:t>
            </a:r>
            <a:endParaRPr lang="en-US" sz="1800" b="0" i="0" u="none" strike="noStrike" kern="1200" cap="none" spc="0" baseline="0">
              <a:solidFill>
                <a:srgbClr val="0000FF"/>
              </a:solidFill>
              <a:uFillTx/>
              <a:latin typeface="標楷體" pitchFamily="65"/>
              <a:ea typeface="標楷體" pitchFamily="65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正向力</a:t>
            </a:r>
            <a:r>
              <a:rPr lang="en-US">
                <a:latin typeface="Times New Roman" pitchFamily="18"/>
                <a:cs typeface="Times New Roman" pitchFamily="18"/>
              </a:rPr>
              <a:t> (Normal Force)</a:t>
            </a: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039834" y="1927701"/>
            <a:ext cx="3391783" cy="339178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40852" y="1927701"/>
            <a:ext cx="3382292" cy="338229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矩形 4"/>
          <p:cNvSpPr/>
          <p:nvPr/>
        </p:nvSpPr>
        <p:spPr>
          <a:xfrm>
            <a:off x="2122267" y="2060536"/>
            <a:ext cx="877165" cy="36933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正向力</a:t>
            </a:r>
            <a:endParaRPr lang="en-US" sz="1800" b="0" i="0" u="none" strike="noStrike" kern="1200" cap="none" spc="0" baseline="0">
              <a:solidFill>
                <a:srgbClr val="0000FF"/>
              </a:solidFill>
              <a:uFillTx/>
              <a:latin typeface="標楷體" pitchFamily="65"/>
              <a:ea typeface="標楷體" pitchFamily="65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581397" y="1875873"/>
            <a:ext cx="877165" cy="36933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正向力</a:t>
            </a:r>
            <a:endParaRPr lang="en-US" sz="1800" b="0" i="0" u="none" strike="noStrike" kern="1200" cap="none" spc="0" baseline="0">
              <a:solidFill>
                <a:srgbClr val="0000FF"/>
              </a:solidFill>
              <a:uFillTx/>
              <a:latin typeface="標楷體" pitchFamily="65"/>
              <a:ea typeface="標楷體" pitchFamily="65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291855"/>
            <a:ext cx="8559204" cy="1706526"/>
          </a:xfrm>
        </p:spPr>
        <p:txBody>
          <a:bodyPr/>
          <a:lstStyle/>
          <a:p>
            <a:pPr marL="457200" lvl="1" indent="0">
              <a:buNone/>
            </a:pPr>
            <a:r>
              <a:rPr lang="zh-TW" sz="320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內力</a:t>
            </a:r>
            <a:endParaRPr lang="en-US" sz="320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lvl="2"/>
            <a:r>
              <a:rPr lang="zh-TW" sz="320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指在物體或系統內本身所施的力，例如：人體內由肌肉、韌帶和骨骼所產生的力量。</a:t>
            </a:r>
            <a:endParaRPr lang="en-US" sz="320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內容版面配置區 2"/>
          <p:cNvSpPr txBox="1"/>
          <p:nvPr/>
        </p:nvSpPr>
        <p:spPr>
          <a:xfrm>
            <a:off x="457200" y="3306726"/>
            <a:ext cx="8474147" cy="172395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457200" marR="0" lvl="1" indent="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外力</a:t>
            </a:r>
          </a:p>
          <a:p>
            <a: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指從物體或系統外作用於此物體或系統的力，例如：萬有引力</a:t>
            </a:r>
            <a:r>
              <a:rPr lang="en-US" sz="3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重力</a:t>
            </a:r>
            <a:r>
              <a:rPr lang="en-US" sz="3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  <a:r>
              <a: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、摩擦力、正向力、張力。</a:t>
            </a:r>
            <a:endParaRPr lang="en-US" sz="32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4" name="標題 1"/>
          <p:cNvSpPr txBox="1">
            <a:spLocks noGrp="1"/>
          </p:cNvSpPr>
          <p:nvPr>
            <p:ph type="title"/>
          </p:nvPr>
        </p:nvSpPr>
        <p:spPr>
          <a:xfrm>
            <a:off x="938997" y="292388"/>
            <a:ext cx="7313608" cy="1143000"/>
          </a:xfrm>
        </p:spPr>
        <p:txBody>
          <a:bodyPr/>
          <a:lstStyle/>
          <a:p>
            <a:pPr lvl="0"/>
            <a:r>
              <a:rPr lang="zh-TW"/>
              <a:t>力的種類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1042992" y="260347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摩擦力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(Friction) 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539752" y="1700217"/>
            <a:ext cx="8353428" cy="1943100"/>
          </a:xfrm>
        </p:spPr>
        <p:txBody>
          <a:bodyPr/>
          <a:lstStyle/>
          <a:p>
            <a:pPr lvl="0">
              <a:lnSpc>
                <a:spcPct val="80000"/>
              </a:lnSpc>
            </a:pPr>
            <a:r>
              <a:rPr lang="zh-TW" sz="2800"/>
              <a:t>摩擦力是作用於兩接觸面間與運動方向相反的力。</a:t>
            </a:r>
            <a:endParaRPr lang="en-US" sz="2800"/>
          </a:p>
          <a:p>
            <a:pPr lvl="1">
              <a:lnSpc>
                <a:spcPct val="80000"/>
              </a:lnSpc>
            </a:pPr>
            <a:r>
              <a:rPr lang="zh-TW" sz="2400">
                <a:solidFill>
                  <a:srgbClr val="0000FF"/>
                </a:solidFill>
                <a:latin typeface="標楷體" pitchFamily="65"/>
                <a:ea typeface="標楷體" pitchFamily="65"/>
              </a:rPr>
              <a:t>摩擦力單位－牛頓</a:t>
            </a:r>
            <a:endParaRPr lang="en-US" sz="2400">
              <a:solidFill>
                <a:srgbClr val="0000FF"/>
              </a:solidFill>
              <a:latin typeface="標楷體" pitchFamily="65"/>
              <a:ea typeface="標楷體" pitchFamily="65"/>
            </a:endParaRPr>
          </a:p>
          <a:p>
            <a:pPr lvl="0">
              <a:lnSpc>
                <a:spcPct val="80000"/>
              </a:lnSpc>
            </a:pPr>
            <a:r>
              <a:rPr lang="zh-TW" sz="2800"/>
              <a:t>一物體在另外一物體上運動</a:t>
            </a:r>
            <a:r>
              <a:rPr lang="en-US" sz="2800"/>
              <a:t> (</a:t>
            </a:r>
            <a:r>
              <a:rPr lang="zh-TW" sz="2800"/>
              <a:t>或傾向運動</a:t>
            </a:r>
            <a:r>
              <a:rPr lang="en-US" sz="2800"/>
              <a:t>)</a:t>
            </a:r>
            <a:r>
              <a:rPr lang="zh-TW" sz="2800"/>
              <a:t>，出現阻止兩物體做相對運動的力。或指平行物體表面，阻止相對運動趨勢的作用力。</a:t>
            </a:r>
            <a:endParaRPr lang="en-US" sz="2800"/>
          </a:p>
          <a:p>
            <a:pPr lvl="0">
              <a:lnSpc>
                <a:spcPct val="80000"/>
              </a:lnSpc>
            </a:pPr>
            <a:r>
              <a:rPr lang="zh-TW" sz="2800"/>
              <a:t>所產生摩擦力的大小會決定兩接觸物體間相互運動的難易度。</a:t>
            </a:r>
          </a:p>
          <a:p>
            <a:pPr lvl="0">
              <a:lnSpc>
                <a:spcPct val="80000"/>
              </a:lnSpc>
              <a:buNone/>
            </a:pPr>
            <a:endParaRPr lang="en-US" sz="2800"/>
          </a:p>
        </p:txBody>
      </p:sp>
      <p:pic>
        <p:nvPicPr>
          <p:cNvPr id="4" name="Picture 27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16016" y="4624385"/>
            <a:ext cx="6624635" cy="223361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1042992" y="260347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摩擦力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(Friction) 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755651" y="1268409"/>
            <a:ext cx="7993063" cy="4968877"/>
          </a:xfrm>
        </p:spPr>
        <p:txBody>
          <a:bodyPr/>
          <a:lstStyle/>
          <a:p>
            <a:pPr lvl="0">
              <a:lnSpc>
                <a:spcPct val="80000"/>
              </a:lnSpc>
              <a:buNone/>
            </a:pPr>
            <a:endParaRPr lang="en-US" sz="2800">
              <a:latin typeface="Times New Roman" pitchFamily="18"/>
              <a:cs typeface="Times New Roman" pitchFamily="18"/>
            </a:endParaRPr>
          </a:p>
          <a:p>
            <a:pPr lvl="0">
              <a:lnSpc>
                <a:spcPct val="80000"/>
              </a:lnSpc>
            </a:pPr>
            <a:r>
              <a:rPr lang="zh-TW" sz="2800">
                <a:latin typeface="Times New Roman" pitchFamily="18"/>
                <a:cs typeface="Times New Roman" pitchFamily="18"/>
              </a:rPr>
              <a:t>靜摩擦力</a:t>
            </a:r>
            <a:r>
              <a:rPr lang="en-US" sz="2800">
                <a:latin typeface="Times New Roman" pitchFamily="18"/>
                <a:cs typeface="Times New Roman" pitchFamily="18"/>
              </a:rPr>
              <a:t> (static friction)</a:t>
            </a:r>
            <a:r>
              <a:rPr lang="zh-TW" sz="2800">
                <a:latin typeface="Times New Roman" pitchFamily="18"/>
                <a:cs typeface="Times New Roman" pitchFamily="18"/>
              </a:rPr>
              <a:t>：</a:t>
            </a:r>
            <a:endParaRPr lang="en-US" sz="2800">
              <a:latin typeface="Times New Roman" pitchFamily="18"/>
              <a:cs typeface="Times New Roman" pitchFamily="18"/>
            </a:endParaRPr>
          </a:p>
          <a:p>
            <a:pPr lvl="1">
              <a:lnSpc>
                <a:spcPct val="80000"/>
              </a:lnSpc>
            </a:pPr>
            <a:r>
              <a:rPr lang="zh-TW" sz="240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兩物體受力作用而呈現相對靜止時，互相存在的摩擦力，又稱限制摩擦。</a:t>
            </a:r>
            <a:endParaRPr lang="en-US" sz="240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lvl="1">
              <a:lnSpc>
                <a:spcPct val="80000"/>
              </a:lnSpc>
            </a:pPr>
            <a:r>
              <a:rPr lang="zh-TW" sz="240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當作用力越來越大，相對的摩擦力也會增大至一臨界點，在這點的摩擦力稱為最大靜摩擦力 。</a:t>
            </a:r>
            <a:endParaRPr lang="en-US" sz="240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908179" y="3860797"/>
            <a:ext cx="5616573" cy="256222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1042992" y="260347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摩擦力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(Friction) 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755651" y="1123953"/>
            <a:ext cx="7993063" cy="4968877"/>
          </a:xfrm>
        </p:spPr>
        <p:txBody>
          <a:bodyPr/>
          <a:lstStyle/>
          <a:p>
            <a:pPr lvl="1">
              <a:lnSpc>
                <a:spcPct val="80000"/>
              </a:lnSpc>
            </a:pPr>
            <a:endParaRPr lang="en-US" sz="240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lvl="0">
              <a:lnSpc>
                <a:spcPct val="80000"/>
              </a:lnSpc>
            </a:pPr>
            <a:r>
              <a:rPr lang="zh-TW" sz="2800">
                <a:latin typeface="Times New Roman" pitchFamily="18"/>
                <a:cs typeface="Times New Roman" pitchFamily="18"/>
              </a:rPr>
              <a:t>動摩擦力</a:t>
            </a:r>
            <a:r>
              <a:rPr lang="en-US" sz="2800">
                <a:latin typeface="Times New Roman" pitchFamily="18"/>
                <a:cs typeface="Times New Roman" pitchFamily="18"/>
              </a:rPr>
              <a:t> (kinetic friction)</a:t>
            </a:r>
            <a:r>
              <a:rPr lang="zh-TW" sz="2800">
                <a:latin typeface="Times New Roman" pitchFamily="18"/>
                <a:cs typeface="Times New Roman" pitchFamily="18"/>
              </a:rPr>
              <a:t>：</a:t>
            </a:r>
            <a:endParaRPr lang="en-US" sz="2800">
              <a:latin typeface="Times New Roman" pitchFamily="18"/>
              <a:cs typeface="Times New Roman" pitchFamily="18"/>
            </a:endParaRPr>
          </a:p>
          <a:p>
            <a:pPr lvl="1">
              <a:lnSpc>
                <a:spcPct val="80000"/>
              </a:lnSpc>
            </a:pPr>
            <a:r>
              <a:rPr lang="zh-TW" sz="240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若作用力增大超過最大靜摩擦力物體發生運動，一個相對的摩擦力會繼續作用，在運動中的摩擦力稱為動摩擦力。</a:t>
            </a:r>
            <a:endParaRPr lang="en-US" sz="240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lvl="1">
              <a:lnSpc>
                <a:spcPct val="80000"/>
              </a:lnSpc>
            </a:pPr>
            <a:r>
              <a:rPr lang="zh-TW" sz="240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兩物體相對滑動時，相互存在的摩擦力，又稱滑動摩擦。</a:t>
            </a:r>
            <a:endParaRPr lang="en-US" sz="240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lvl="1">
              <a:lnSpc>
                <a:spcPct val="80000"/>
              </a:lnSpc>
            </a:pPr>
            <a:r>
              <a:rPr lang="zh-TW" sz="240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不管運動時作用力的大小及方向，動摩擦力均保持一定值。</a:t>
            </a:r>
            <a:r>
              <a:rPr lang="en-US" sz="240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  <a:p>
            <a:pPr lvl="0">
              <a:lnSpc>
                <a:spcPct val="80000"/>
              </a:lnSpc>
              <a:buNone/>
            </a:pPr>
            <a:endParaRPr lang="en-US" sz="2800">
              <a:latin typeface="Times New Roman" pitchFamily="18"/>
              <a:cs typeface="Times New Roman" pitchFamily="18"/>
            </a:endParaRPr>
          </a:p>
        </p:txBody>
      </p:sp>
      <p:grpSp>
        <p:nvGrpSpPr>
          <p:cNvPr id="4" name="群組 5"/>
          <p:cNvGrpSpPr/>
          <p:nvPr/>
        </p:nvGrpSpPr>
        <p:grpSpPr>
          <a:xfrm>
            <a:off x="3203572" y="4076696"/>
            <a:ext cx="3708405" cy="2614617"/>
            <a:chOff x="3203572" y="4076696"/>
            <a:chExt cx="3708405" cy="261461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3203572" y="4076696"/>
              <a:ext cx="3708404" cy="2614617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6" name="文字方塊 7"/>
            <p:cNvSpPr txBox="1"/>
            <p:nvPr/>
          </p:nvSpPr>
          <p:spPr>
            <a:xfrm>
              <a:off x="3554409" y="4545016"/>
              <a:ext cx="1357307" cy="67786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800" b="1" i="0" u="none" strike="noStrike" kern="1200" cap="none" spc="0" baseline="0">
                  <a:solidFill>
                    <a:srgbClr val="0000FF"/>
                  </a:solidFill>
                  <a:uFillTx/>
                  <a:latin typeface="標楷體" pitchFamily="65"/>
                  <a:ea typeface="標楷體" pitchFamily="65"/>
                </a:rPr>
                <a:t>靜摩擦力</a:t>
              </a:r>
              <a:endParaRPr lang="en-US" sz="1800" b="1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endParaRPr>
            </a:p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1" i="0" u="none" strike="noStrike" kern="120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F</a:t>
              </a:r>
              <a:r>
                <a:rPr lang="en-US" sz="1800" b="1" i="0" u="none" strike="noStrike" kern="1200" cap="none" spc="0" baseline="-2500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m</a:t>
              </a:r>
              <a:r>
                <a:rPr lang="en-US" sz="1800" b="1" i="0" u="none" strike="noStrike" kern="120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 =</a:t>
              </a:r>
              <a:r>
                <a:rPr lang="en-US" sz="1800" b="1" i="0" u="none" strike="noStrike" kern="1200" cap="none" spc="0" baseline="0">
                  <a:solidFill>
                    <a:srgbClr val="0000FF"/>
                  </a:solidFill>
                  <a:uFillTx/>
                  <a:latin typeface="標楷體" pitchFamily="65"/>
                  <a:ea typeface="標楷體" pitchFamily="65"/>
                </a:rPr>
                <a:t> </a:t>
              </a:r>
              <a:r>
                <a:rPr lang="en-US" sz="2000" b="1" i="0" u="none" strike="noStrike" kern="0" cap="none" spc="0" baseline="0">
                  <a:solidFill>
                    <a:srgbClr val="0000FF"/>
                  </a:solidFill>
                  <a:uFillTx/>
                  <a:ea typeface="新細明體" pitchFamily="18"/>
                </a:rPr>
                <a:t></a:t>
              </a:r>
              <a:r>
                <a:rPr lang="en-US" sz="1800" b="1" i="0" u="none" strike="noStrike" kern="1200" cap="none" spc="0" baseline="-2500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s</a:t>
              </a:r>
              <a:r>
                <a:rPr lang="en-US" sz="1800" b="1" i="0" u="none" strike="noStrike" kern="120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R</a:t>
              </a:r>
            </a:p>
          </p:txBody>
        </p:sp>
        <p:sp>
          <p:nvSpPr>
            <p:cNvPr id="7" name="文字方塊 8"/>
            <p:cNvSpPr txBox="1"/>
            <p:nvPr/>
          </p:nvSpPr>
          <p:spPr>
            <a:xfrm>
              <a:off x="5483227" y="4402141"/>
              <a:ext cx="1428750" cy="67786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800" b="1" i="0" u="none" strike="noStrike" kern="1200" cap="none" spc="0" baseline="0">
                  <a:solidFill>
                    <a:srgbClr val="0000FF"/>
                  </a:solidFill>
                  <a:uFillTx/>
                  <a:latin typeface="標楷體" pitchFamily="65"/>
                  <a:ea typeface="標楷體" pitchFamily="65"/>
                </a:rPr>
                <a:t>動摩擦力</a:t>
              </a:r>
              <a:endParaRPr lang="en-US" sz="1800" b="1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endParaRPr>
            </a:p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1" i="0" u="none" strike="noStrike" kern="120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新細明體" pitchFamily="18"/>
                  <a:cs typeface="Times New Roman" pitchFamily="18"/>
                </a:rPr>
                <a:t>F</a:t>
              </a:r>
              <a:r>
                <a:rPr lang="en-US" sz="1800" b="1" i="0" u="none" strike="noStrike" kern="1200" cap="none" spc="0" baseline="-25000">
                  <a:solidFill>
                    <a:srgbClr val="0000FF"/>
                  </a:solidFill>
                  <a:uFillTx/>
                  <a:latin typeface="Times New Roman" pitchFamily="18"/>
                  <a:ea typeface="新細明體" pitchFamily="18"/>
                  <a:cs typeface="Times New Roman" pitchFamily="18"/>
                </a:rPr>
                <a:t>k</a:t>
              </a:r>
              <a:r>
                <a:rPr lang="en-US" sz="1800" b="1" i="0" u="none" strike="noStrike" kern="120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新細明體" pitchFamily="18"/>
                  <a:cs typeface="Times New Roman" pitchFamily="18"/>
                </a:rPr>
                <a:t> </a:t>
              </a:r>
              <a:r>
                <a:rPr lang="en-US" sz="1800" b="1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新細明體" pitchFamily="18"/>
                  <a:cs typeface="Times New Roman" pitchFamily="18"/>
                </a:rPr>
                <a:t>=</a:t>
              </a:r>
              <a:r>
                <a:rPr lang="en-US" sz="1800" b="1" i="0" u="none" strike="noStrike" kern="1200" cap="none" spc="0" baseline="0">
                  <a:solidFill>
                    <a:srgbClr val="0000FF"/>
                  </a:solidFill>
                  <a:uFillTx/>
                  <a:latin typeface="Symbol" pitchFamily="18"/>
                  <a:ea typeface="新細明體" pitchFamily="18"/>
                </a:rPr>
                <a:t> </a:t>
              </a:r>
              <a:r>
                <a:rPr lang="en-US" sz="2000" b="1" i="0" u="none" strike="noStrike" kern="1200" cap="none" spc="0" baseline="0">
                  <a:solidFill>
                    <a:srgbClr val="0000FF"/>
                  </a:solidFill>
                  <a:uFillTx/>
                  <a:ea typeface="新細明體" pitchFamily="18"/>
                </a:rPr>
                <a:t></a:t>
              </a:r>
              <a:r>
                <a:rPr lang="en-US" sz="1800" b="1" i="0" u="none" strike="noStrike" kern="1200" cap="none" spc="0" baseline="-25000">
                  <a:solidFill>
                    <a:srgbClr val="0000FF"/>
                  </a:solidFill>
                  <a:uFillTx/>
                  <a:latin typeface="Times New Roman" pitchFamily="18"/>
                  <a:ea typeface="新細明體" pitchFamily="18"/>
                  <a:cs typeface="Times New Roman" pitchFamily="18"/>
                </a:rPr>
                <a:t>k</a:t>
              </a:r>
              <a:r>
                <a:rPr lang="en-US" sz="1800" b="1" i="0" u="none" strike="noStrike" kern="120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新細明體" pitchFamily="18"/>
                  <a:cs typeface="Times New Roman" pitchFamily="18"/>
                </a:rPr>
                <a:t>R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5364163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摩擦力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(Friction) 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539752" y="1360965"/>
            <a:ext cx="8604247" cy="1690579"/>
          </a:xfrm>
        </p:spPr>
        <p:txBody>
          <a:bodyPr/>
          <a:lstStyle/>
          <a:p>
            <a:pPr lvl="0">
              <a:lnSpc>
                <a:spcPct val="80000"/>
              </a:lnSpc>
            </a:pPr>
            <a:r>
              <a:rPr lang="zh-TW" sz="2400"/>
              <a:t>只要物體是靜止的，產生的靜摩擦力大小相等於作用力。</a:t>
            </a:r>
            <a:endParaRPr lang="en-US" sz="2400"/>
          </a:p>
          <a:p>
            <a:pPr lvl="0">
              <a:lnSpc>
                <a:spcPct val="80000"/>
              </a:lnSpc>
            </a:pPr>
            <a:r>
              <a:rPr lang="zh-TW" sz="2400"/>
              <a:t>一旦開始運動，動摩擦力的大小維持在低於最大靜摩擦力的水平。</a:t>
            </a:r>
          </a:p>
          <a:p>
            <a:pPr lvl="0">
              <a:lnSpc>
                <a:spcPct val="80000"/>
              </a:lnSpc>
              <a:buNone/>
            </a:pPr>
            <a:endParaRPr lang="en-US" sz="2400"/>
          </a:p>
        </p:txBody>
      </p:sp>
      <p:grpSp>
        <p:nvGrpSpPr>
          <p:cNvPr id="4" name="群組 5"/>
          <p:cNvGrpSpPr/>
          <p:nvPr/>
        </p:nvGrpSpPr>
        <p:grpSpPr>
          <a:xfrm>
            <a:off x="2682081" y="2828257"/>
            <a:ext cx="3708404" cy="2614617"/>
            <a:chOff x="2682081" y="2828257"/>
            <a:chExt cx="3708404" cy="261461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2682081" y="2828257"/>
              <a:ext cx="3708404" cy="2614617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6" name="文字方塊 7"/>
            <p:cNvSpPr txBox="1"/>
            <p:nvPr/>
          </p:nvSpPr>
          <p:spPr>
            <a:xfrm>
              <a:off x="3032918" y="3296576"/>
              <a:ext cx="1357307" cy="67786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800" b="1" i="0" u="none" strike="noStrike" kern="1200" cap="none" spc="0" baseline="0">
                  <a:solidFill>
                    <a:srgbClr val="0000FF"/>
                  </a:solidFill>
                  <a:uFillTx/>
                  <a:latin typeface="標楷體" pitchFamily="65"/>
                  <a:ea typeface="標楷體" pitchFamily="65"/>
                </a:rPr>
                <a:t>靜摩擦力</a:t>
              </a:r>
              <a:endParaRPr lang="en-US" sz="1800" b="1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endParaRPr>
            </a:p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1" i="0" u="none" strike="noStrike" kern="120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F</a:t>
              </a:r>
              <a:r>
                <a:rPr lang="en-US" sz="1800" b="1" i="0" u="none" strike="noStrike" kern="1200" cap="none" spc="0" baseline="-2500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m</a:t>
              </a:r>
              <a:r>
                <a:rPr lang="en-US" sz="1800" b="1" i="0" u="none" strike="noStrike" kern="120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 =</a:t>
              </a:r>
              <a:r>
                <a:rPr lang="en-US" sz="1800" b="1" i="0" u="none" strike="noStrike" kern="1200" cap="none" spc="0" baseline="0">
                  <a:solidFill>
                    <a:srgbClr val="0000FF"/>
                  </a:solidFill>
                  <a:uFillTx/>
                  <a:latin typeface="標楷體" pitchFamily="65"/>
                  <a:ea typeface="標楷體" pitchFamily="65"/>
                </a:rPr>
                <a:t> </a:t>
              </a:r>
              <a:r>
                <a:rPr lang="en-US" sz="2000" b="1" i="0" u="none" strike="noStrike" kern="0" cap="none" spc="0" baseline="0">
                  <a:solidFill>
                    <a:srgbClr val="0000FF"/>
                  </a:solidFill>
                  <a:uFillTx/>
                  <a:ea typeface="新細明體" pitchFamily="18"/>
                </a:rPr>
                <a:t></a:t>
              </a:r>
              <a:r>
                <a:rPr lang="en-US" sz="1800" b="1" i="0" u="none" strike="noStrike" kern="1200" cap="none" spc="0" baseline="-2500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s</a:t>
              </a:r>
              <a:r>
                <a:rPr lang="en-US" sz="1800" b="1" i="0" u="none" strike="noStrike" kern="120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R</a:t>
              </a:r>
            </a:p>
          </p:txBody>
        </p:sp>
        <p:sp>
          <p:nvSpPr>
            <p:cNvPr id="7" name="文字方塊 8"/>
            <p:cNvSpPr txBox="1"/>
            <p:nvPr/>
          </p:nvSpPr>
          <p:spPr>
            <a:xfrm>
              <a:off x="4961735" y="3153701"/>
              <a:ext cx="1428750" cy="67786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800" b="1" i="0" u="none" strike="noStrike" kern="1200" cap="none" spc="0" baseline="0">
                  <a:solidFill>
                    <a:srgbClr val="0000FF"/>
                  </a:solidFill>
                  <a:uFillTx/>
                  <a:latin typeface="標楷體" pitchFamily="65"/>
                  <a:ea typeface="標楷體" pitchFamily="65"/>
                </a:rPr>
                <a:t>動摩擦力</a:t>
              </a:r>
              <a:endParaRPr lang="en-US" sz="1800" b="1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endParaRPr>
            </a:p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1" i="0" u="none" strike="noStrike" kern="120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新細明體" pitchFamily="18"/>
                  <a:cs typeface="Times New Roman" pitchFamily="18"/>
                </a:rPr>
                <a:t>F</a:t>
              </a:r>
              <a:r>
                <a:rPr lang="en-US" sz="1800" b="1" i="0" u="none" strike="noStrike" kern="1200" cap="none" spc="0" baseline="-25000">
                  <a:solidFill>
                    <a:srgbClr val="0000FF"/>
                  </a:solidFill>
                  <a:uFillTx/>
                  <a:latin typeface="Times New Roman" pitchFamily="18"/>
                  <a:ea typeface="新細明體" pitchFamily="18"/>
                  <a:cs typeface="Times New Roman" pitchFamily="18"/>
                </a:rPr>
                <a:t>k</a:t>
              </a:r>
              <a:r>
                <a:rPr lang="en-US" sz="1800" b="1" i="0" u="none" strike="noStrike" kern="120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新細明體" pitchFamily="18"/>
                  <a:cs typeface="Times New Roman" pitchFamily="18"/>
                </a:rPr>
                <a:t> </a:t>
              </a:r>
              <a:r>
                <a:rPr lang="en-US" sz="1800" b="1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新細明體" pitchFamily="18"/>
                  <a:cs typeface="Times New Roman" pitchFamily="18"/>
                </a:rPr>
                <a:t>=</a:t>
              </a:r>
              <a:r>
                <a:rPr lang="en-US" sz="1800" b="1" i="0" u="none" strike="noStrike" kern="1200" cap="none" spc="0" baseline="0">
                  <a:solidFill>
                    <a:srgbClr val="0000FF"/>
                  </a:solidFill>
                  <a:uFillTx/>
                  <a:latin typeface="Symbol" pitchFamily="18"/>
                  <a:ea typeface="新細明體" pitchFamily="18"/>
                </a:rPr>
                <a:t> </a:t>
              </a:r>
              <a:r>
                <a:rPr lang="en-US" sz="2000" b="1" i="0" u="none" strike="noStrike" kern="1200" cap="none" spc="0" baseline="0">
                  <a:solidFill>
                    <a:srgbClr val="0000FF"/>
                  </a:solidFill>
                  <a:uFillTx/>
                  <a:ea typeface="新細明體" pitchFamily="18"/>
                </a:rPr>
                <a:t></a:t>
              </a:r>
              <a:r>
                <a:rPr lang="en-US" sz="1800" b="1" i="0" u="none" strike="noStrike" kern="1200" cap="none" spc="0" baseline="-25000">
                  <a:solidFill>
                    <a:srgbClr val="0000FF"/>
                  </a:solidFill>
                  <a:uFillTx/>
                  <a:latin typeface="Times New Roman" pitchFamily="18"/>
                  <a:ea typeface="新細明體" pitchFamily="18"/>
                  <a:cs typeface="Times New Roman" pitchFamily="18"/>
                </a:rPr>
                <a:t>k</a:t>
              </a:r>
              <a:r>
                <a:rPr lang="en-US" sz="1800" b="1" i="0" u="none" strike="noStrike" kern="120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新細明體" pitchFamily="18"/>
                  <a:cs typeface="Times New Roman" pitchFamily="18"/>
                </a:rPr>
                <a:t>R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1042992" y="260347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摩擦力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(Friction) </a:t>
            </a:r>
          </a:p>
        </p:txBody>
      </p:sp>
      <p:graphicFrame>
        <p:nvGraphicFramePr>
          <p:cNvPr id="3" name="Group 26"/>
          <p:cNvGraphicFramePr>
            <a:graphicFrameLocks noGrp="1"/>
          </p:cNvGraphicFramePr>
          <p:nvPr>
            <p:ph idx="2"/>
          </p:nvPr>
        </p:nvGraphicFramePr>
        <p:xfrm>
          <a:off x="1547814" y="2420938"/>
          <a:ext cx="5832482" cy="2762245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728792">
                  <a:extLst>
                    <a:ext uri="{9D8B030D-6E8A-4147-A177-3AD203B41FA5}">
                      <a16:colId xmlns:a16="http://schemas.microsoft.com/office/drawing/2014/main" xmlns="" val="1867156738"/>
                    </a:ext>
                  </a:extLst>
                </a:gridCol>
                <a:gridCol w="2376489">
                  <a:extLst>
                    <a:ext uri="{9D8B030D-6E8A-4147-A177-3AD203B41FA5}">
                      <a16:colId xmlns:a16="http://schemas.microsoft.com/office/drawing/2014/main" xmlns="" val="3086024869"/>
                    </a:ext>
                  </a:extLst>
                </a:gridCol>
                <a:gridCol w="1727201">
                  <a:extLst>
                    <a:ext uri="{9D8B030D-6E8A-4147-A177-3AD203B41FA5}">
                      <a16:colId xmlns:a16="http://schemas.microsoft.com/office/drawing/2014/main" xmlns="" val="2020906437"/>
                    </a:ext>
                  </a:extLst>
                </a:gridCol>
              </a:tblGrid>
              <a:tr h="647696"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400" b="0" i="0" u="none" strike="noStrike" cap="none" baseline="0">
                          <a:solidFill>
                            <a:srgbClr val="0000FF"/>
                          </a:solidFill>
                          <a:latin typeface="標楷體" pitchFamily="65"/>
                          <a:ea typeface="標楷體" pitchFamily="65"/>
                        </a:rPr>
                        <a:t>種類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400" b="0" i="0" u="none" strike="noStrike" cap="none" baseline="0">
                          <a:solidFill>
                            <a:srgbClr val="0000FF"/>
                          </a:solidFill>
                          <a:latin typeface="標楷體" pitchFamily="65"/>
                          <a:ea typeface="標楷體" pitchFamily="65"/>
                        </a:rPr>
                        <a:t>物體與接觸面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400" b="0" i="0" u="none" strike="noStrike" cap="none" baseline="0">
                          <a:solidFill>
                            <a:srgbClr val="0000FF"/>
                          </a:solidFill>
                          <a:latin typeface="標楷體" pitchFamily="65"/>
                          <a:ea typeface="標楷體" pitchFamily="65"/>
                        </a:rPr>
                        <a:t>分類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1556377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400" b="0" i="0" u="none" strike="noStrike" cap="none" baseline="0">
                          <a:solidFill>
                            <a:srgbClr val="0000FF"/>
                          </a:solidFill>
                          <a:latin typeface="標楷體" pitchFamily="65"/>
                          <a:ea typeface="標楷體" pitchFamily="65"/>
                        </a:rPr>
                        <a:t>靜摩擦力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400" b="0" i="0" u="none" strike="noStrike" cap="none" baseline="0">
                          <a:solidFill>
                            <a:srgbClr val="0000FF"/>
                          </a:solidFill>
                          <a:latin typeface="標楷體" pitchFamily="65"/>
                          <a:ea typeface="標楷體" pitchFamily="65"/>
                        </a:rPr>
                        <a:t>靜止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400" b="0" i="0" u="none" strike="noStrike" cap="none" baseline="0">
                          <a:solidFill>
                            <a:srgbClr val="0000FF"/>
                          </a:solidFill>
                          <a:latin typeface="標楷體" pitchFamily="65"/>
                          <a:ea typeface="標楷體" pitchFamily="65"/>
                        </a:rPr>
                        <a:t>一般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99286706"/>
                  </a:ext>
                </a:extLst>
              </a:tr>
              <a:tr h="63341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400" b="0" i="0" u="none" strike="noStrike" cap="none" baseline="0">
                          <a:solidFill>
                            <a:srgbClr val="0000FF"/>
                          </a:solidFill>
                          <a:latin typeface="標楷體" pitchFamily="65"/>
                          <a:ea typeface="標楷體" pitchFamily="65"/>
                        </a:rPr>
                        <a:t>最大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12266091"/>
                  </a:ext>
                </a:extLst>
              </a:tr>
              <a:tr h="527051">
                <a:tc rowSpan="2"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400" b="0" i="0" u="none" strike="noStrike" cap="none" baseline="0">
                          <a:solidFill>
                            <a:srgbClr val="0000FF"/>
                          </a:solidFill>
                          <a:latin typeface="標楷體" pitchFamily="65"/>
                          <a:ea typeface="標楷體" pitchFamily="65"/>
                        </a:rPr>
                        <a:t>動摩擦力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400" b="0" i="0" u="none" strike="noStrike" cap="none" baseline="0">
                          <a:solidFill>
                            <a:srgbClr val="0000FF"/>
                          </a:solidFill>
                          <a:latin typeface="標楷體" pitchFamily="65"/>
                          <a:ea typeface="標楷體" pitchFamily="65"/>
                        </a:rPr>
                        <a:t>運動</a:t>
                      </a:r>
                    </a:p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zh-TW" sz="2400" b="0" i="0" u="none" strike="noStrike" cap="none" baseline="0">
                        <a:solidFill>
                          <a:srgbClr val="0000FF"/>
                        </a:solidFill>
                        <a:latin typeface="標楷體" pitchFamily="65"/>
                        <a:ea typeface="標楷體" pitchFamily="65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400" b="0" i="0" u="none" strike="noStrike" cap="none" baseline="0">
                          <a:solidFill>
                            <a:srgbClr val="0000FF"/>
                          </a:solidFill>
                          <a:latin typeface="標楷體" pitchFamily="65"/>
                          <a:ea typeface="標楷體" pitchFamily="65"/>
                        </a:rPr>
                        <a:t>滑動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19476514"/>
                  </a:ext>
                </a:extLst>
              </a:tr>
              <a:tr h="49688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400" b="0" i="0" u="none" strike="noStrike" cap="none" baseline="0">
                          <a:solidFill>
                            <a:srgbClr val="0000FF"/>
                          </a:solidFill>
                          <a:latin typeface="標楷體" pitchFamily="65"/>
                          <a:ea typeface="標楷體" pitchFamily="65"/>
                        </a:rPr>
                        <a:t>滾動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999976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609603" y="2667003"/>
            <a:ext cx="8229600" cy="1143000"/>
          </a:xfrm>
        </p:spPr>
        <p:txBody>
          <a:bodyPr/>
          <a:lstStyle/>
          <a:p>
            <a:pPr lvl="0"/>
            <a:r>
              <a:rPr lang="en-US" sz="8000"/>
              <a:t>The End !</a:t>
            </a:r>
          </a:p>
        </p:txBody>
      </p:sp>
      <p:sp>
        <p:nvSpPr>
          <p:cNvPr id="3" name="標題 1"/>
          <p:cNvSpPr txBox="1"/>
          <p:nvPr/>
        </p:nvSpPr>
        <p:spPr>
          <a:xfrm>
            <a:off x="737829" y="476667"/>
            <a:ext cx="7772400" cy="147002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線</a:t>
            </a:r>
            <a:r>
              <a:rPr lang="zh-CN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動</a:t>
            </a:r>
            <a:r>
              <a: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力</a:t>
            </a:r>
            <a:r>
              <a:rPr lang="zh-CN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學</a:t>
            </a:r>
            <a:endParaRPr lang="en-US" sz="4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標楷體" pitchFamily="65"/>
            </a:endParaRPr>
          </a:p>
        </p:txBody>
      </p:sp>
      <p:sp>
        <p:nvSpPr>
          <p:cNvPr id="4" name="副標題 2"/>
          <p:cNvSpPr txBox="1"/>
          <p:nvPr/>
        </p:nvSpPr>
        <p:spPr>
          <a:xfrm>
            <a:off x="1524003" y="1809570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11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938997" y="292388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標楷體" pitchFamily="65"/>
                <a:ea typeface="標楷體" pitchFamily="65"/>
              </a:rPr>
              <a:t>力的種類</a:t>
            </a:r>
            <a:endParaRPr lang="en-US">
              <a:latin typeface="標楷體" pitchFamily="65"/>
              <a:ea typeface="標楷體" pitchFamily="65"/>
            </a:endParaRPr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507994" y="1734845"/>
            <a:ext cx="8175622" cy="41148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施力體與受力體不需要互相接觸，即可發生力的作用：非接觸力</a:t>
            </a:r>
            <a:r>
              <a:rPr lang="en-US">
                <a:latin typeface="Times New Roman" pitchFamily="18"/>
                <a:cs typeface="Times New Roman" pitchFamily="18"/>
              </a:rPr>
              <a:t> (</a:t>
            </a:r>
            <a:r>
              <a:rPr lang="zh-TW">
                <a:latin typeface="Times New Roman" pitchFamily="18"/>
                <a:cs typeface="Times New Roman" pitchFamily="18"/>
              </a:rPr>
              <a:t>超距力</a:t>
            </a:r>
            <a:r>
              <a:rPr lang="en-US">
                <a:latin typeface="Times New Roman" pitchFamily="18"/>
                <a:cs typeface="Times New Roman" pitchFamily="18"/>
              </a:rPr>
              <a:t>)</a:t>
            </a:r>
          </a:p>
          <a:p>
            <a:pPr lvl="1"/>
            <a:r>
              <a:rPr lang="zh-TW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例如：萬有引力</a:t>
            </a:r>
            <a:r>
              <a:rPr lang="en-US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zh-TW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重力</a:t>
            </a:r>
            <a:r>
              <a:rPr lang="en-US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zh-TW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、靜電力、磁力</a:t>
            </a:r>
            <a:r>
              <a:rPr lang="en-US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...</a:t>
            </a:r>
            <a:r>
              <a:rPr lang="zh-TW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等</a:t>
            </a:r>
            <a:endParaRPr lang="en-US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lvl="1"/>
            <a:endParaRPr lang="en-US">
              <a:latin typeface="Times New Roman" pitchFamily="18"/>
              <a:ea typeface="標楷體" pitchFamily="65"/>
              <a:cs typeface="Times New Roman" pitchFamily="18"/>
            </a:endParaRPr>
          </a:p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施力體與受力體必須接觸，才能發生力的作用：接觸力</a:t>
            </a:r>
            <a:endParaRPr lang="en-US">
              <a:latin typeface="Times New Roman" pitchFamily="18"/>
              <a:cs typeface="Times New Roman" pitchFamily="18"/>
            </a:endParaRPr>
          </a:p>
          <a:p>
            <a:pPr lvl="1"/>
            <a:r>
              <a:rPr lang="zh-TW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例如：摩擦力、正向力、張力</a:t>
            </a:r>
            <a:r>
              <a:rPr lang="en-US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...</a:t>
            </a:r>
            <a:r>
              <a:rPr lang="zh-TW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等</a:t>
            </a:r>
            <a:endParaRPr lang="en-US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萬有引力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 (Gravity)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468309" y="1538651"/>
            <a:ext cx="8435970" cy="2784110"/>
          </a:xfrm>
        </p:spPr>
        <p:txBody>
          <a:bodyPr/>
          <a:lstStyle/>
          <a:p>
            <a:pPr lvl="0"/>
            <a:r>
              <a:rPr lang="zh-TW" sz="2800"/>
              <a:t>在地球上又稱為地心引力，或重力。</a:t>
            </a:r>
            <a:endParaRPr lang="en-US" sz="2800"/>
          </a:p>
          <a:p>
            <a:pPr lvl="0"/>
            <a:r>
              <a:rPr lang="zh-TW" sz="2800" u="sng"/>
              <a:t>牛頓</a:t>
            </a:r>
            <a:r>
              <a:rPr lang="zh-TW" sz="2800"/>
              <a:t>認為兩個物體之間有互相吸引的力，而「重力」一詞用來描述地球的萬有引力。</a:t>
            </a:r>
          </a:p>
          <a:p>
            <a:pPr lvl="0"/>
            <a:r>
              <a:rPr lang="zh-TW" sz="2800"/>
              <a:t>兩個物體之間有互相吸引力的大小與兩質點的質量乘積成正比 ，和它們之間的距離成平方反比的關係。</a:t>
            </a: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42992" y="4724403"/>
            <a:ext cx="7272332" cy="100171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724625" y="125409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標楷體" pitchFamily="65"/>
                <a:ea typeface="標楷體" pitchFamily="65"/>
              </a:rPr>
              <a:t>重量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611184" y="1268409"/>
            <a:ext cx="8137529" cy="2509835"/>
          </a:xfrm>
        </p:spPr>
        <p:txBody>
          <a:bodyPr/>
          <a:lstStyle/>
          <a:p>
            <a:pPr lvl="0">
              <a:lnSpc>
                <a:spcPct val="90000"/>
              </a:lnSpc>
            </a:pPr>
            <a:r>
              <a:rPr lang="zh-TW" sz="2800">
                <a:latin typeface="Times New Roman" pitchFamily="18"/>
                <a:cs typeface="Times New Roman" pitchFamily="18"/>
              </a:rPr>
              <a:t>被定義為地心引力施加在物體的總和。</a:t>
            </a:r>
          </a:p>
          <a:p>
            <a:pPr lvl="0">
              <a:lnSpc>
                <a:spcPct val="90000"/>
              </a:lnSpc>
            </a:pPr>
            <a:r>
              <a:rPr lang="zh-TW" sz="2800">
                <a:latin typeface="Times New Roman" pitchFamily="18"/>
                <a:cs typeface="Times New Roman" pitchFamily="18"/>
              </a:rPr>
              <a:t>地心引力大小和與地心的距離成反比。</a:t>
            </a:r>
            <a:endParaRPr lang="en-US" sz="2800">
              <a:latin typeface="Times New Roman" pitchFamily="18"/>
              <a:cs typeface="Times New Roman" pitchFamily="18"/>
            </a:endParaRPr>
          </a:p>
          <a:p>
            <a:pPr lvl="1">
              <a:lnSpc>
                <a:spcPct val="90000"/>
              </a:lnSpc>
            </a:pPr>
            <a:r>
              <a:rPr lang="zh-TW" sz="2400">
                <a:solidFill>
                  <a:srgbClr val="0000FF"/>
                </a:solidFill>
                <a:latin typeface="標楷體" pitchFamily="65"/>
                <a:ea typeface="標楷體" pitchFamily="65"/>
                <a:cs typeface="Times New Roman" pitchFamily="18"/>
              </a:rPr>
              <a:t>物體在較高的海拔，所受的地心引力較小</a:t>
            </a:r>
            <a:r>
              <a:rPr lang="en-US" sz="2400">
                <a:latin typeface="Times New Roman" pitchFamily="18"/>
                <a:cs typeface="Times New Roman" pitchFamily="18"/>
              </a:rPr>
              <a:t> </a:t>
            </a:r>
          </a:p>
          <a:p>
            <a:pPr lvl="0">
              <a:lnSpc>
                <a:spcPct val="90000"/>
              </a:lnSpc>
            </a:pPr>
            <a:r>
              <a:rPr lang="zh-TW" sz="2800">
                <a:latin typeface="Times New Roman" pitchFamily="18"/>
                <a:cs typeface="Times New Roman" pitchFamily="18"/>
              </a:rPr>
              <a:t>重量＝質量</a:t>
            </a:r>
            <a:r>
              <a:rPr lang="en-US" sz="2800">
                <a:latin typeface="Times New Roman" pitchFamily="18"/>
                <a:cs typeface="Times New Roman" pitchFamily="18"/>
              </a:rPr>
              <a:t> </a:t>
            </a:r>
            <a:r>
              <a:rPr lang="zh-TW" sz="2800">
                <a:latin typeface="Times New Roman" pitchFamily="18"/>
                <a:cs typeface="Times New Roman" pitchFamily="18"/>
              </a:rPr>
              <a:t>×</a:t>
            </a:r>
            <a:r>
              <a:rPr lang="en-US" sz="2800">
                <a:latin typeface="Times New Roman" pitchFamily="18"/>
                <a:cs typeface="Times New Roman" pitchFamily="18"/>
              </a:rPr>
              <a:t> </a:t>
            </a:r>
            <a:r>
              <a:rPr lang="zh-TW" sz="2800">
                <a:latin typeface="Times New Roman" pitchFamily="18"/>
                <a:cs typeface="Times New Roman" pitchFamily="18"/>
              </a:rPr>
              <a:t>重力加速度（</a:t>
            </a:r>
            <a:r>
              <a:rPr lang="en-US" sz="2800">
                <a:latin typeface="Times New Roman" pitchFamily="18"/>
                <a:cs typeface="Times New Roman" pitchFamily="18"/>
              </a:rPr>
              <a:t>g = 9.81 m/s</a:t>
            </a:r>
            <a:r>
              <a:rPr lang="en-US" sz="2800" baseline="30000">
                <a:latin typeface="Times New Roman" pitchFamily="18"/>
                <a:cs typeface="Times New Roman" pitchFamily="18"/>
              </a:rPr>
              <a:t>2</a:t>
            </a:r>
            <a:r>
              <a:rPr lang="zh-TW" sz="2800">
                <a:latin typeface="Times New Roman" pitchFamily="18"/>
                <a:cs typeface="Times New Roman" pitchFamily="18"/>
              </a:rPr>
              <a:t>）</a:t>
            </a:r>
            <a:endParaRPr lang="en-US" sz="2800">
              <a:latin typeface="Times New Roman" pitchFamily="18"/>
              <a:cs typeface="Times New Roman" pitchFamily="18"/>
            </a:endParaRPr>
          </a:p>
          <a:p>
            <a:pPr lvl="1">
              <a:lnSpc>
                <a:spcPct val="90000"/>
              </a:lnSpc>
            </a:pPr>
            <a:r>
              <a:rPr lang="zh-TW" sz="240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重量也是一種力，重量的單位也是力的單位</a:t>
            </a:r>
            <a:r>
              <a:rPr lang="en-US" sz="240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</a:t>
            </a:r>
            <a:r>
              <a:rPr lang="zh-TW" sz="240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牛頓。</a:t>
            </a:r>
            <a:endParaRPr lang="en-US" sz="240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lvl="1">
              <a:lnSpc>
                <a:spcPct val="90000"/>
              </a:lnSpc>
            </a:pPr>
            <a:r>
              <a:rPr lang="zh-TW" sz="240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雖然身體的重量通常以公斤為單位，但公斤其實是質量的單位，嚴謹來說，重量單位應該是牛頓，質量單位是公斤。</a:t>
            </a:r>
            <a:endParaRPr lang="en-US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lvl="1">
              <a:lnSpc>
                <a:spcPct val="90000"/>
              </a:lnSpc>
              <a:buNone/>
            </a:pPr>
            <a:endParaRPr lang="en-US" sz="240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lvl="0">
              <a:lnSpc>
                <a:spcPct val="90000"/>
              </a:lnSpc>
            </a:pPr>
            <a:endParaRPr lang="en-US" sz="2800">
              <a:latin typeface="Times New Roman" pitchFamily="18"/>
              <a:cs typeface="Times New Roman" pitchFamily="18"/>
            </a:endParaRPr>
          </a:p>
          <a:p>
            <a:pPr lvl="0">
              <a:lnSpc>
                <a:spcPct val="90000"/>
              </a:lnSpc>
              <a:buNone/>
            </a:pPr>
            <a:endParaRPr lang="en-US" sz="2800">
              <a:latin typeface="Times New Roman" pitchFamily="18"/>
              <a:cs typeface="Times New Roman" pitchFamily="18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401342" y="4520574"/>
            <a:ext cx="1865723" cy="225118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j0215086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148264" y="3429000"/>
            <a:ext cx="1885950" cy="2954334"/>
          </a:xfrm>
        </p:spPr>
      </p:pic>
      <p:sp>
        <p:nvSpPr>
          <p:cNvPr id="3" name="Rectangle 5"/>
          <p:cNvSpPr/>
          <p:nvPr/>
        </p:nvSpPr>
        <p:spPr>
          <a:xfrm>
            <a:off x="574160" y="1530092"/>
            <a:ext cx="8177552" cy="159017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重量</a:t>
            </a:r>
            <a:r>
              <a:rPr lang="en-US" sz="2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(weight)</a:t>
            </a:r>
            <a:r>
              <a:rPr lang="zh-TW" sz="2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，來自於重力，屬於力一種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質量</a:t>
            </a:r>
            <a:r>
              <a:rPr lang="en-US" sz="2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(mass)</a:t>
            </a:r>
            <a:r>
              <a:rPr lang="zh-TW" sz="2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，物質本身，基本性質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在太空中，重力消失，物體沒有重量，仍有質量</a:t>
            </a:r>
          </a:p>
        </p:txBody>
      </p:sp>
      <p:sp>
        <p:nvSpPr>
          <p:cNvPr id="4" name="Rectangle 2"/>
          <p:cNvSpPr txBox="1">
            <a:spLocks noGrp="1"/>
          </p:cNvSpPr>
          <p:nvPr>
            <p:ph type="title"/>
          </p:nvPr>
        </p:nvSpPr>
        <p:spPr>
          <a:xfrm>
            <a:off x="900117" y="260347"/>
            <a:ext cx="7313608" cy="1143000"/>
          </a:xfrm>
        </p:spPr>
        <p:txBody>
          <a:bodyPr/>
          <a:lstStyle/>
          <a:p>
            <a:pPr lvl="0"/>
            <a:r>
              <a:rPr lang="zh-TW"/>
              <a:t>重量與質量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失重狀態</a:t>
            </a:r>
            <a:r>
              <a:rPr lang="en-US">
                <a:latin typeface="Times New Roman" pitchFamily="18"/>
                <a:cs typeface="Times New Roman" pitchFamily="18"/>
              </a:rPr>
              <a:t>-weightless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820738"/>
          </a:xfrm>
        </p:spPr>
        <p:txBody>
          <a:bodyPr/>
          <a:lstStyle/>
          <a:p>
            <a:pPr lvl="0"/>
            <a:r>
              <a:rPr lang="zh-TW"/>
              <a:t>當重量為零時稱物體處於失重狀態。</a:t>
            </a:r>
            <a:endParaRPr lang="en-US"/>
          </a:p>
          <a:p>
            <a:pPr lvl="0"/>
            <a:r>
              <a:rPr lang="zh-TW"/>
              <a:t>但是物體仍然是有質量。</a:t>
            </a:r>
            <a:r>
              <a:rPr lang="en-US"/>
              <a:t>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84208" y="2852735"/>
            <a:ext cx="4394204" cy="287972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64163" y="3141658"/>
            <a:ext cx="3152778" cy="222408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457200" y="159443"/>
            <a:ext cx="8229600" cy="1143000"/>
          </a:xfrm>
        </p:spPr>
        <p:txBody>
          <a:bodyPr/>
          <a:lstStyle/>
          <a:p>
            <a:pPr lvl="0"/>
            <a:r>
              <a:rPr lang="zh-TW">
                <a:latin typeface="標楷體" pitchFamily="65"/>
                <a:ea typeface="標楷體" pitchFamily="65"/>
              </a:rPr>
              <a:t>重力加速度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457200" y="1245741"/>
            <a:ext cx="8229600" cy="4525959"/>
          </a:xfrm>
        </p:spPr>
        <p:txBody>
          <a:bodyPr/>
          <a:lstStyle/>
          <a:p>
            <a:pPr lvl="0"/>
            <a:r>
              <a:rPr lang="zh-TW" sz="2800">
                <a:latin typeface="Times New Roman" pitchFamily="18"/>
                <a:cs typeface="Times New Roman" pitchFamily="18"/>
              </a:rPr>
              <a:t>重力加速度與地球質量</a:t>
            </a:r>
            <a:r>
              <a:rPr lang="en-US" sz="2800">
                <a:latin typeface="Times New Roman" pitchFamily="18"/>
                <a:cs typeface="Times New Roman" pitchFamily="18"/>
              </a:rPr>
              <a:t>M</a:t>
            </a:r>
            <a:r>
              <a:rPr lang="en-US" sz="2800" baseline="-25000">
                <a:latin typeface="Times New Roman" pitchFamily="18"/>
                <a:cs typeface="Times New Roman" pitchFamily="18"/>
              </a:rPr>
              <a:t>e</a:t>
            </a:r>
            <a:r>
              <a:rPr lang="zh-TW" sz="2800">
                <a:latin typeface="Times New Roman" pitchFamily="18"/>
                <a:cs typeface="Times New Roman" pitchFamily="18"/>
              </a:rPr>
              <a:t>成正比，與地球半徑</a:t>
            </a:r>
            <a:r>
              <a:rPr lang="en-US" sz="2800">
                <a:latin typeface="Times New Roman" pitchFamily="18"/>
                <a:cs typeface="Times New Roman" pitchFamily="18"/>
              </a:rPr>
              <a:t>R</a:t>
            </a:r>
            <a:r>
              <a:rPr lang="zh-TW" sz="2800">
                <a:latin typeface="Times New Roman" pitchFamily="18"/>
                <a:cs typeface="Times New Roman" pitchFamily="18"/>
              </a:rPr>
              <a:t>成平方反比。</a:t>
            </a:r>
            <a:endParaRPr lang="en-US" sz="2800">
              <a:latin typeface="Times New Roman" pitchFamily="18"/>
              <a:cs typeface="Times New Roman" pitchFamily="18"/>
            </a:endParaRPr>
          </a:p>
          <a:p>
            <a:pPr lvl="0"/>
            <a:r>
              <a:rPr lang="zh-TW" sz="2800">
                <a:latin typeface="Times New Roman" pitchFamily="18"/>
                <a:cs typeface="Times New Roman" pitchFamily="18"/>
              </a:rPr>
              <a:t>重力加速度（</a:t>
            </a:r>
            <a:r>
              <a:rPr lang="en-US" sz="2800">
                <a:latin typeface="Times New Roman" pitchFamily="18"/>
                <a:cs typeface="Times New Roman" pitchFamily="18"/>
              </a:rPr>
              <a:t>g</a:t>
            </a:r>
            <a:r>
              <a:rPr lang="zh-TW" sz="2800">
                <a:latin typeface="Times New Roman" pitchFamily="18"/>
                <a:cs typeface="Times New Roman" pitchFamily="18"/>
              </a:rPr>
              <a:t>） ＝</a:t>
            </a:r>
            <a:r>
              <a:rPr lang="en-US" sz="2800">
                <a:latin typeface="Times New Roman" pitchFamily="18"/>
                <a:cs typeface="Times New Roman" pitchFamily="18"/>
              </a:rPr>
              <a:t>9.81 </a:t>
            </a:r>
            <a:r>
              <a:rPr lang="zh-TW" sz="2800">
                <a:latin typeface="Times New Roman" pitchFamily="18"/>
                <a:cs typeface="Times New Roman" pitchFamily="18"/>
              </a:rPr>
              <a:t>公尺</a:t>
            </a:r>
            <a:r>
              <a:rPr lang="en-US" sz="2800">
                <a:latin typeface="Times New Roman" pitchFamily="18"/>
                <a:cs typeface="Times New Roman" pitchFamily="18"/>
              </a:rPr>
              <a:t>/</a:t>
            </a:r>
            <a:r>
              <a:rPr lang="zh-TW" sz="2800">
                <a:latin typeface="Times New Roman" pitchFamily="18"/>
                <a:cs typeface="Times New Roman" pitchFamily="18"/>
              </a:rPr>
              <a:t>秒</a:t>
            </a:r>
            <a:r>
              <a:rPr lang="en-US" sz="2800" baseline="30000">
                <a:latin typeface="Times New Roman" pitchFamily="18"/>
                <a:cs typeface="Times New Roman" pitchFamily="18"/>
              </a:rPr>
              <a:t>2</a:t>
            </a:r>
          </a:p>
          <a:p>
            <a:pPr lvl="0"/>
            <a:endParaRPr lang="en-US" sz="2800">
              <a:latin typeface="Times New Roman" pitchFamily="18"/>
              <a:cs typeface="Times New Roman" pitchFamily="18"/>
            </a:endParaRPr>
          </a:p>
          <a:p>
            <a:pPr lvl="0"/>
            <a:endParaRPr lang="en-US" sz="2800">
              <a:latin typeface="Times New Roman" pitchFamily="18"/>
              <a:cs typeface="Times New Roman" pitchFamily="18"/>
            </a:endParaRPr>
          </a:p>
          <a:p>
            <a:pPr lvl="0"/>
            <a:endParaRPr lang="en-US" sz="2800">
              <a:latin typeface="Times New Roman" pitchFamily="18"/>
              <a:cs typeface="Times New Roman" pitchFamily="18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27083" y="2924178"/>
            <a:ext cx="5616573" cy="79375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4" descr="2-12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11184" y="4076696"/>
            <a:ext cx="2233614" cy="242252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924303" y="3644898"/>
            <a:ext cx="4229099" cy="321310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2520</TotalTime>
  <Words>1489</Words>
  <Application>Microsoft Office PowerPoint</Application>
  <PresentationFormat>如螢幕大小 (4:3)</PresentationFormat>
  <Paragraphs>180</Paragraphs>
  <Slides>35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35</vt:i4>
      </vt:variant>
    </vt:vector>
  </HeadingPairs>
  <TitlesOfParts>
    <vt:vector size="43" baseType="lpstr">
      <vt:lpstr>等线</vt:lpstr>
      <vt:lpstr>新細明體</vt:lpstr>
      <vt:lpstr>標楷體</vt:lpstr>
      <vt:lpstr>Arial</vt:lpstr>
      <vt:lpstr>Calibri</vt:lpstr>
      <vt:lpstr>Symbol</vt:lpstr>
      <vt:lpstr>Times New Roman</vt:lpstr>
      <vt:lpstr>課程名稱</vt:lpstr>
      <vt:lpstr>線動力學</vt:lpstr>
      <vt:lpstr>PowerPoint 簡報</vt:lpstr>
      <vt:lpstr>力的種類</vt:lpstr>
      <vt:lpstr>力的種類</vt:lpstr>
      <vt:lpstr>萬有引力 (Gravity)</vt:lpstr>
      <vt:lpstr>重量</vt:lpstr>
      <vt:lpstr>重量與質量</vt:lpstr>
      <vt:lpstr>失重狀態-weightless</vt:lpstr>
      <vt:lpstr>重力加速度</vt:lpstr>
      <vt:lpstr>重量</vt:lpstr>
      <vt:lpstr>重量</vt:lpstr>
      <vt:lpstr>重量</vt:lpstr>
      <vt:lpstr>重量</vt:lpstr>
      <vt:lpstr>重量</vt:lpstr>
      <vt:lpstr>重量</vt:lpstr>
      <vt:lpstr>重量</vt:lpstr>
      <vt:lpstr>重量</vt:lpstr>
      <vt:lpstr>萬有引力-應用 </vt:lpstr>
      <vt:lpstr>萬有引力-應用</vt:lpstr>
      <vt:lpstr>萬有引力-應用</vt:lpstr>
      <vt:lpstr>壓力(pressure)</vt:lpstr>
      <vt:lpstr>壓力(pressure)</vt:lpstr>
      <vt:lpstr>大氣壓力(atmosphere)</vt:lpstr>
      <vt:lpstr>大氣壓力(atmosphere)</vt:lpstr>
      <vt:lpstr>大氣壓力(atmosphere)</vt:lpstr>
      <vt:lpstr>大氣壓力與氣候 </vt:lpstr>
      <vt:lpstr>大氣壓力與高度 </vt:lpstr>
      <vt:lpstr>正向力 (Normal Force)</vt:lpstr>
      <vt:lpstr>正向力 (Normal Force)</vt:lpstr>
      <vt:lpstr>摩擦力(Friction) </vt:lpstr>
      <vt:lpstr>摩擦力(Friction) </vt:lpstr>
      <vt:lpstr>摩擦力(Friction) </vt:lpstr>
      <vt:lpstr>摩擦力(Friction) </vt:lpstr>
      <vt:lpstr>摩擦力(Friction) </vt:lpstr>
      <vt:lpstr>The End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姜昆伶</cp:lastModifiedBy>
  <cp:revision>79</cp:revision>
  <dcterms:created xsi:type="dcterms:W3CDTF">2017-11-07T02:54:43Z</dcterms:created>
  <dcterms:modified xsi:type="dcterms:W3CDTF">2018-09-08T07:17:43Z</dcterms:modified>
</cp:coreProperties>
</file>