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3" r:id="rId3"/>
    <p:sldId id="321" r:id="rId4"/>
    <p:sldId id="320" r:id="rId5"/>
    <p:sldId id="323" r:id="rId6"/>
    <p:sldId id="324" r:id="rId7"/>
    <p:sldId id="325" r:id="rId8"/>
    <p:sldId id="326" r:id="rId9"/>
    <p:sldId id="327" r:id="rId10"/>
    <p:sldId id="328" r:id="rId11"/>
    <p:sldId id="357" r:id="rId12"/>
    <p:sldId id="358" r:id="rId13"/>
    <p:sldId id="359" r:id="rId14"/>
    <p:sldId id="360" r:id="rId15"/>
    <p:sldId id="361" r:id="rId16"/>
    <p:sldId id="362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4" r:id="rId32"/>
    <p:sldId id="345" r:id="rId33"/>
    <p:sldId id="346" r:id="rId34"/>
    <p:sldId id="347" r:id="rId35"/>
    <p:sldId id="364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fld id="{FBB7EA19-9931-433F-A45D-04195C60DCF5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fld id="{49F8E817-5177-488A-992E-72B775CCF6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0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90F872-E1FE-4F1D-99E8-E54750A5BCA1}" type="slidenum">
              <a:t>32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01353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C2BA32-756E-4C36-97D6-A8FA7CEB40FC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6A2FBB-BD37-4737-A663-51CA441DC8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96A02A-58B7-49F4-93EF-BB35A016AE44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2879CB-18D6-445D-8386-E3211AC077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EA5E83-1386-4B6D-85F7-2C49E96DB41C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B40393-C007-4FBB-A714-59499E3268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>
                <a:latin typeface="新細明體" pitchFamily="18"/>
                <a:ea typeface="新細明體" pitchFamily="18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1370008" y="1827208"/>
            <a:ext cx="3579811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5102223" y="1827208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內容版面配置區 4"/>
          <p:cNvSpPr txBox="1">
            <a:spLocks noGrp="1"/>
          </p:cNvSpPr>
          <p:nvPr>
            <p:ph idx="3"/>
          </p:nvPr>
        </p:nvSpPr>
        <p:spPr>
          <a:xfrm>
            <a:off x="5102223" y="3960815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日期版面配置區 5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頁尾版面配置區 6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投影片編號版面配置區 7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1A481349-CEF4-4988-ADCD-55FEE789A6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表格版面配置區 2"/>
          <p:cNvSpPr txBox="1">
            <a:spLocks noGrp="1"/>
          </p:cNvSpPr>
          <p:nvPr>
            <p:ph type="tbl" idx="1"/>
          </p:nvPr>
        </p:nvSpPr>
        <p:spPr>
          <a:xfrm>
            <a:off x="1370008" y="1827208"/>
            <a:ext cx="7313608" cy="41148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EA4BF172-0655-40EA-BF23-EF1B18C6BC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2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3938585"/>
            <a:ext cx="8229600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200D3212-3A6D-447F-9977-22FABD524C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18D242A4-27D5-4280-98A9-1CBE00AC0A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1370008" y="1827208"/>
            <a:ext cx="3579811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5102223" y="1827208"/>
            <a:ext cx="35814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FFE95E17-B55D-4F08-B4AF-132F00E89F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9369D-A6F7-4AE5-B367-D733AC4974D8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7A278F-1FE8-41C0-BB7F-AAF80B5054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B7B2BB-C833-41F0-A4E6-BF3A333797B9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E13E9-518A-4961-8BE1-15221B23FF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0EC27-D96F-4281-9DAA-EBAD3269AF72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383EDC-5AA4-42FA-8BA9-F5CA55D6FA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0F7B2-6D51-43D8-BE14-C965980FB9B4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71FDCA-28AB-4E8F-A96B-DCC2A9A992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2CF9DB-517D-4EA2-829B-7CFA60DFD002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C8F0E-A1C9-4375-AE6B-BCB71C8076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905A7-78AD-478C-93EE-5ED8F964532D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5A9F99-B3EB-4E1E-B426-59314D08FA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73C291-CAD2-4036-BE9A-1F33F193EDA7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52A034-B305-4E6F-A9B4-67E43E16BC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E6A89-5224-40C6-AD12-3F8B3D6340CE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C08EF9-CB2E-4CE4-96C0-871DD5AEF5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2663A715-6A07-435B-A8A0-33D23CEA9950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/>
              <a:t>線動力學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彭賢德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</a:t>
            </a:r>
            <a:r>
              <a: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919712"/>
            <a:ext cx="8389089" cy="1695901"/>
          </a:xfrm>
        </p:spPr>
        <p:txBody>
          <a:bodyPr/>
          <a:lstStyle/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例題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800">
                <a:latin typeface="Times New Roman" pitchFamily="18"/>
                <a:cs typeface="Times New Roman" pitchFamily="18"/>
              </a:rPr>
              <a:t>　</a:t>
            </a:r>
            <a:r>
              <a:rPr lang="en-US" sz="2800">
                <a:latin typeface="Times New Roman" pitchFamily="18"/>
                <a:cs typeface="Times New Roman" pitchFamily="18"/>
              </a:rPr>
              <a:t>(1)</a:t>
            </a:r>
            <a:r>
              <a:rPr lang="zh-TW" sz="2800">
                <a:latin typeface="Times New Roman" pitchFamily="18"/>
                <a:cs typeface="Times New Roman" pitchFamily="18"/>
              </a:rPr>
              <a:t>若一個人的質量為</a:t>
            </a:r>
            <a:r>
              <a:rPr lang="en-US" sz="2800">
                <a:latin typeface="Times New Roman" pitchFamily="18"/>
                <a:cs typeface="Times New Roman" pitchFamily="18"/>
              </a:rPr>
              <a:t>70</a:t>
            </a:r>
            <a:r>
              <a:rPr lang="zh-TW" sz="2800">
                <a:latin typeface="Times New Roman" pitchFamily="18"/>
                <a:cs typeface="Times New Roman" pitchFamily="18"/>
              </a:rPr>
              <a:t>公斤，那他的重量是多少？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en-US" sz="2800">
                <a:latin typeface="Times New Roman" pitchFamily="18"/>
                <a:cs typeface="Times New Roman" pitchFamily="18"/>
              </a:rPr>
              <a:t>    (2)</a:t>
            </a:r>
            <a:r>
              <a:rPr lang="zh-TW" sz="2800">
                <a:latin typeface="Times New Roman" pitchFamily="18"/>
                <a:cs typeface="Times New Roman" pitchFamily="18"/>
              </a:rPr>
              <a:t>一個重達</a:t>
            </a:r>
            <a:r>
              <a:rPr lang="en-US" sz="2800">
                <a:latin typeface="Times New Roman" pitchFamily="18"/>
                <a:cs typeface="Times New Roman" pitchFamily="18"/>
              </a:rPr>
              <a:t>1962</a:t>
            </a:r>
            <a:r>
              <a:rPr lang="zh-TW" sz="2800">
                <a:latin typeface="Times New Roman" pitchFamily="18"/>
                <a:cs typeface="Times New Roman" pitchFamily="18"/>
              </a:rPr>
              <a:t>牛頓的物品，它的質量是多少？</a:t>
            </a:r>
            <a:endParaRPr lang="en-US" sz="28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4"/>
          <p:cNvSpPr txBox="1">
            <a:spLocks noGrp="1"/>
          </p:cNvSpPr>
          <p:nvPr>
            <p:ph type="title"/>
          </p:nvPr>
        </p:nvSpPr>
        <p:spPr>
          <a:xfrm>
            <a:off x="457200" y="8823"/>
            <a:ext cx="8229600" cy="1143000"/>
          </a:xfrm>
        </p:spPr>
        <p:txBody>
          <a:bodyPr/>
          <a:lstStyle/>
          <a:p>
            <a:pPr lvl="0"/>
            <a:r>
              <a:rPr lang="zh-TW"/>
              <a:t>重量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919712"/>
            <a:ext cx="8389089" cy="1695901"/>
          </a:xfrm>
        </p:spPr>
        <p:txBody>
          <a:bodyPr/>
          <a:lstStyle/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例題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800">
                <a:latin typeface="Times New Roman" pitchFamily="18"/>
                <a:cs typeface="Times New Roman" pitchFamily="18"/>
              </a:rPr>
              <a:t>　</a:t>
            </a:r>
            <a:r>
              <a:rPr lang="en-US" sz="2800">
                <a:latin typeface="Times New Roman" pitchFamily="18"/>
                <a:cs typeface="Times New Roman" pitchFamily="18"/>
              </a:rPr>
              <a:t>(1)</a:t>
            </a:r>
            <a:r>
              <a:rPr lang="zh-TW" sz="2800">
                <a:latin typeface="Times New Roman" pitchFamily="18"/>
                <a:cs typeface="Times New Roman" pitchFamily="18"/>
              </a:rPr>
              <a:t>若一個人的質量為</a:t>
            </a:r>
            <a:r>
              <a:rPr lang="en-US" sz="2800">
                <a:latin typeface="Times New Roman" pitchFamily="18"/>
                <a:cs typeface="Times New Roman" pitchFamily="18"/>
              </a:rPr>
              <a:t>70</a:t>
            </a:r>
            <a:r>
              <a:rPr lang="zh-TW" sz="2800">
                <a:latin typeface="Times New Roman" pitchFamily="18"/>
                <a:cs typeface="Times New Roman" pitchFamily="18"/>
              </a:rPr>
              <a:t>公斤，那他的重量是多少？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en-US" sz="2800">
                <a:latin typeface="Times New Roman" pitchFamily="18"/>
                <a:cs typeface="Times New Roman" pitchFamily="18"/>
              </a:rPr>
              <a:t>    (2)</a:t>
            </a:r>
            <a:r>
              <a:rPr lang="zh-TW" sz="2800">
                <a:latin typeface="Times New Roman" pitchFamily="18"/>
                <a:cs typeface="Times New Roman" pitchFamily="18"/>
              </a:rPr>
              <a:t>一個重達</a:t>
            </a:r>
            <a:r>
              <a:rPr lang="en-US" sz="2800">
                <a:latin typeface="Times New Roman" pitchFamily="18"/>
                <a:cs typeface="Times New Roman" pitchFamily="18"/>
              </a:rPr>
              <a:t>1962</a:t>
            </a:r>
            <a:r>
              <a:rPr lang="zh-TW" sz="2800">
                <a:latin typeface="Times New Roman" pitchFamily="18"/>
                <a:cs typeface="Times New Roman" pitchFamily="18"/>
              </a:rPr>
              <a:t>牛頓的物品，它的質量是多少？</a:t>
            </a:r>
            <a:endParaRPr lang="en-US" sz="28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4"/>
          <p:cNvSpPr txBox="1">
            <a:spLocks noGrp="1"/>
          </p:cNvSpPr>
          <p:nvPr>
            <p:ph type="title"/>
          </p:nvPr>
        </p:nvSpPr>
        <p:spPr>
          <a:xfrm>
            <a:off x="457200" y="8823"/>
            <a:ext cx="8229600" cy="1143000"/>
          </a:xfrm>
        </p:spPr>
        <p:txBody>
          <a:bodyPr/>
          <a:lstStyle/>
          <a:p>
            <a:pPr lvl="0"/>
            <a:r>
              <a:rPr lang="zh-TW"/>
              <a:t>重量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57447" y="2818610"/>
            <a:ext cx="7539246" cy="4801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重量＝質量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重力加速度（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g = 9.81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）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919712"/>
            <a:ext cx="8389089" cy="1695901"/>
          </a:xfrm>
        </p:spPr>
        <p:txBody>
          <a:bodyPr/>
          <a:lstStyle/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例題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800">
                <a:latin typeface="Times New Roman" pitchFamily="18"/>
                <a:cs typeface="Times New Roman" pitchFamily="18"/>
              </a:rPr>
              <a:t>　</a:t>
            </a:r>
            <a:r>
              <a:rPr lang="en-US" sz="2800">
                <a:latin typeface="Times New Roman" pitchFamily="18"/>
                <a:cs typeface="Times New Roman" pitchFamily="18"/>
              </a:rPr>
              <a:t>(1)</a:t>
            </a:r>
            <a:r>
              <a:rPr lang="zh-TW" sz="2800">
                <a:latin typeface="Times New Roman" pitchFamily="18"/>
                <a:cs typeface="Times New Roman" pitchFamily="18"/>
              </a:rPr>
              <a:t>若一個人的質量為</a:t>
            </a:r>
            <a:r>
              <a:rPr lang="en-US" sz="2800">
                <a:latin typeface="Times New Roman" pitchFamily="18"/>
                <a:cs typeface="Times New Roman" pitchFamily="18"/>
              </a:rPr>
              <a:t>70</a:t>
            </a:r>
            <a:r>
              <a:rPr lang="zh-TW" sz="2800">
                <a:latin typeface="Times New Roman" pitchFamily="18"/>
                <a:cs typeface="Times New Roman" pitchFamily="18"/>
              </a:rPr>
              <a:t>公斤，那他的重量是多少？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en-US" sz="2800">
                <a:latin typeface="Times New Roman" pitchFamily="18"/>
                <a:cs typeface="Times New Roman" pitchFamily="18"/>
              </a:rPr>
              <a:t>    (2)</a:t>
            </a:r>
            <a:r>
              <a:rPr lang="zh-TW" sz="2800">
                <a:latin typeface="Times New Roman" pitchFamily="18"/>
                <a:cs typeface="Times New Roman" pitchFamily="18"/>
              </a:rPr>
              <a:t>一個重達</a:t>
            </a:r>
            <a:r>
              <a:rPr lang="en-US" sz="2800">
                <a:latin typeface="Times New Roman" pitchFamily="18"/>
                <a:cs typeface="Times New Roman" pitchFamily="18"/>
              </a:rPr>
              <a:t>1962</a:t>
            </a:r>
            <a:r>
              <a:rPr lang="zh-TW" sz="2800">
                <a:latin typeface="Times New Roman" pitchFamily="18"/>
                <a:cs typeface="Times New Roman" pitchFamily="18"/>
              </a:rPr>
              <a:t>牛頓的物品，它的質量是多少？</a:t>
            </a:r>
            <a:endParaRPr lang="en-US" sz="28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4"/>
          <p:cNvSpPr txBox="1">
            <a:spLocks noGrp="1"/>
          </p:cNvSpPr>
          <p:nvPr>
            <p:ph type="title"/>
          </p:nvPr>
        </p:nvSpPr>
        <p:spPr>
          <a:xfrm>
            <a:off x="457200" y="8823"/>
            <a:ext cx="8229600" cy="1143000"/>
          </a:xfrm>
        </p:spPr>
        <p:txBody>
          <a:bodyPr/>
          <a:lstStyle/>
          <a:p>
            <a:pPr lvl="0"/>
            <a:r>
              <a:rPr lang="zh-TW"/>
              <a:t>重量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57447" y="2818610"/>
            <a:ext cx="7539246" cy="4801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重量＝質量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重力加速度（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g = 9.81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）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791" y="3298743"/>
            <a:ext cx="60465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(1)</a:t>
            </a:r>
          </a:p>
        </p:txBody>
      </p:sp>
      <p:sp>
        <p:nvSpPr>
          <p:cNvPr id="6" name="矩形 5"/>
          <p:cNvSpPr/>
          <p:nvPr/>
        </p:nvSpPr>
        <p:spPr>
          <a:xfrm>
            <a:off x="1051121" y="3720272"/>
            <a:ext cx="5463357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重量＝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70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9.81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)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919712"/>
            <a:ext cx="8389089" cy="1695901"/>
          </a:xfrm>
        </p:spPr>
        <p:txBody>
          <a:bodyPr/>
          <a:lstStyle/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例題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800">
                <a:latin typeface="Times New Roman" pitchFamily="18"/>
                <a:cs typeface="Times New Roman" pitchFamily="18"/>
              </a:rPr>
              <a:t>　</a:t>
            </a:r>
            <a:r>
              <a:rPr lang="en-US" sz="2800">
                <a:latin typeface="Times New Roman" pitchFamily="18"/>
                <a:cs typeface="Times New Roman" pitchFamily="18"/>
              </a:rPr>
              <a:t>(1)</a:t>
            </a:r>
            <a:r>
              <a:rPr lang="zh-TW" sz="2800">
                <a:latin typeface="Times New Roman" pitchFamily="18"/>
                <a:cs typeface="Times New Roman" pitchFamily="18"/>
              </a:rPr>
              <a:t>若一個人的質量為</a:t>
            </a:r>
            <a:r>
              <a:rPr lang="en-US" sz="2800">
                <a:latin typeface="Times New Roman" pitchFamily="18"/>
                <a:cs typeface="Times New Roman" pitchFamily="18"/>
              </a:rPr>
              <a:t>70</a:t>
            </a:r>
            <a:r>
              <a:rPr lang="zh-TW" sz="2800">
                <a:latin typeface="Times New Roman" pitchFamily="18"/>
                <a:cs typeface="Times New Roman" pitchFamily="18"/>
              </a:rPr>
              <a:t>公斤，那他的重量是多少？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en-US" sz="2800">
                <a:latin typeface="Times New Roman" pitchFamily="18"/>
                <a:cs typeface="Times New Roman" pitchFamily="18"/>
              </a:rPr>
              <a:t>    (2)</a:t>
            </a:r>
            <a:r>
              <a:rPr lang="zh-TW" sz="2800">
                <a:latin typeface="Times New Roman" pitchFamily="18"/>
                <a:cs typeface="Times New Roman" pitchFamily="18"/>
              </a:rPr>
              <a:t>一個重達</a:t>
            </a:r>
            <a:r>
              <a:rPr lang="en-US" sz="2800">
                <a:latin typeface="Times New Roman" pitchFamily="18"/>
                <a:cs typeface="Times New Roman" pitchFamily="18"/>
              </a:rPr>
              <a:t>1962</a:t>
            </a:r>
            <a:r>
              <a:rPr lang="zh-TW" sz="2800">
                <a:latin typeface="Times New Roman" pitchFamily="18"/>
                <a:cs typeface="Times New Roman" pitchFamily="18"/>
              </a:rPr>
              <a:t>牛頓的物品，它的質量是多少？</a:t>
            </a:r>
            <a:endParaRPr lang="en-US" sz="28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4"/>
          <p:cNvSpPr txBox="1">
            <a:spLocks noGrp="1"/>
          </p:cNvSpPr>
          <p:nvPr>
            <p:ph type="title"/>
          </p:nvPr>
        </p:nvSpPr>
        <p:spPr>
          <a:xfrm>
            <a:off x="457200" y="8823"/>
            <a:ext cx="8229600" cy="1143000"/>
          </a:xfrm>
        </p:spPr>
        <p:txBody>
          <a:bodyPr/>
          <a:lstStyle/>
          <a:p>
            <a:pPr lvl="0"/>
            <a:r>
              <a:rPr lang="zh-TW"/>
              <a:t>重量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57447" y="2818610"/>
            <a:ext cx="7539246" cy="4801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重量＝質量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重力加速度（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g = 9.81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）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791" y="3298743"/>
            <a:ext cx="60465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(1)</a:t>
            </a:r>
          </a:p>
        </p:txBody>
      </p:sp>
      <p:sp>
        <p:nvSpPr>
          <p:cNvPr id="6" name="矩形 5"/>
          <p:cNvSpPr/>
          <p:nvPr/>
        </p:nvSpPr>
        <p:spPr>
          <a:xfrm>
            <a:off x="1051121" y="3720272"/>
            <a:ext cx="782778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重量＝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70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9.81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)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686.7 (</a:t>
            </a:r>
            <a:r>
              <a:rPr lang="zh-TW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919712"/>
            <a:ext cx="8389089" cy="1695901"/>
          </a:xfrm>
        </p:spPr>
        <p:txBody>
          <a:bodyPr/>
          <a:lstStyle/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例題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800">
                <a:latin typeface="Times New Roman" pitchFamily="18"/>
                <a:cs typeface="Times New Roman" pitchFamily="18"/>
              </a:rPr>
              <a:t>　</a:t>
            </a:r>
            <a:r>
              <a:rPr lang="en-US" sz="2800">
                <a:latin typeface="Times New Roman" pitchFamily="18"/>
                <a:cs typeface="Times New Roman" pitchFamily="18"/>
              </a:rPr>
              <a:t>(1)</a:t>
            </a:r>
            <a:r>
              <a:rPr lang="zh-TW" sz="2800">
                <a:latin typeface="Times New Roman" pitchFamily="18"/>
                <a:cs typeface="Times New Roman" pitchFamily="18"/>
              </a:rPr>
              <a:t>若一個人的質量為</a:t>
            </a:r>
            <a:r>
              <a:rPr lang="en-US" sz="2800">
                <a:latin typeface="Times New Roman" pitchFamily="18"/>
                <a:cs typeface="Times New Roman" pitchFamily="18"/>
              </a:rPr>
              <a:t>70</a:t>
            </a:r>
            <a:r>
              <a:rPr lang="zh-TW" sz="2800">
                <a:latin typeface="Times New Roman" pitchFamily="18"/>
                <a:cs typeface="Times New Roman" pitchFamily="18"/>
              </a:rPr>
              <a:t>公斤，那他的重量是多少？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en-US" sz="2800">
                <a:latin typeface="Times New Roman" pitchFamily="18"/>
                <a:cs typeface="Times New Roman" pitchFamily="18"/>
              </a:rPr>
              <a:t>    (2)</a:t>
            </a:r>
            <a:r>
              <a:rPr lang="zh-TW" sz="2800">
                <a:latin typeface="Times New Roman" pitchFamily="18"/>
                <a:cs typeface="Times New Roman" pitchFamily="18"/>
              </a:rPr>
              <a:t>一個重達</a:t>
            </a:r>
            <a:r>
              <a:rPr lang="en-US" sz="2800">
                <a:latin typeface="Times New Roman" pitchFamily="18"/>
                <a:cs typeface="Times New Roman" pitchFamily="18"/>
              </a:rPr>
              <a:t>1962</a:t>
            </a:r>
            <a:r>
              <a:rPr lang="zh-TW" sz="2800">
                <a:latin typeface="Times New Roman" pitchFamily="18"/>
                <a:cs typeface="Times New Roman" pitchFamily="18"/>
              </a:rPr>
              <a:t>牛頓的物品，它的質量是多少？</a:t>
            </a:r>
            <a:endParaRPr lang="en-US" sz="28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4"/>
          <p:cNvSpPr txBox="1">
            <a:spLocks noGrp="1"/>
          </p:cNvSpPr>
          <p:nvPr>
            <p:ph type="title"/>
          </p:nvPr>
        </p:nvSpPr>
        <p:spPr>
          <a:xfrm>
            <a:off x="457200" y="8823"/>
            <a:ext cx="8229600" cy="1143000"/>
          </a:xfrm>
        </p:spPr>
        <p:txBody>
          <a:bodyPr/>
          <a:lstStyle/>
          <a:p>
            <a:pPr lvl="0"/>
            <a:r>
              <a:rPr lang="zh-TW"/>
              <a:t>重量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57447" y="2818610"/>
            <a:ext cx="7539246" cy="4801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重量＝質量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重力加速度（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g = 9.81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）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791" y="3298743"/>
            <a:ext cx="60465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(1)</a:t>
            </a:r>
          </a:p>
        </p:txBody>
      </p:sp>
      <p:sp>
        <p:nvSpPr>
          <p:cNvPr id="6" name="矩形 5"/>
          <p:cNvSpPr/>
          <p:nvPr/>
        </p:nvSpPr>
        <p:spPr>
          <a:xfrm>
            <a:off x="1051121" y="3720272"/>
            <a:ext cx="782778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重量＝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70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9.81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)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686.7 (</a:t>
            </a:r>
            <a:r>
              <a:rPr lang="zh-TW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791" y="4083573"/>
            <a:ext cx="60465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(2)</a:t>
            </a:r>
          </a:p>
        </p:txBody>
      </p:sp>
      <p:sp>
        <p:nvSpPr>
          <p:cNvPr id="8" name="矩形 7"/>
          <p:cNvSpPr/>
          <p:nvPr/>
        </p:nvSpPr>
        <p:spPr>
          <a:xfrm>
            <a:off x="1051121" y="4505102"/>
            <a:ext cx="582242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1962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＝質量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9.81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)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919712"/>
            <a:ext cx="8389089" cy="1695901"/>
          </a:xfrm>
        </p:spPr>
        <p:txBody>
          <a:bodyPr/>
          <a:lstStyle/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例題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800">
                <a:latin typeface="Times New Roman" pitchFamily="18"/>
                <a:cs typeface="Times New Roman" pitchFamily="18"/>
              </a:rPr>
              <a:t>　</a:t>
            </a:r>
            <a:r>
              <a:rPr lang="en-US" sz="2800">
                <a:latin typeface="Times New Roman" pitchFamily="18"/>
                <a:cs typeface="Times New Roman" pitchFamily="18"/>
              </a:rPr>
              <a:t>(1)</a:t>
            </a:r>
            <a:r>
              <a:rPr lang="zh-TW" sz="2800">
                <a:latin typeface="Times New Roman" pitchFamily="18"/>
                <a:cs typeface="Times New Roman" pitchFamily="18"/>
              </a:rPr>
              <a:t>若一個人的質量為</a:t>
            </a:r>
            <a:r>
              <a:rPr lang="en-US" sz="2800">
                <a:latin typeface="Times New Roman" pitchFamily="18"/>
                <a:cs typeface="Times New Roman" pitchFamily="18"/>
              </a:rPr>
              <a:t>70</a:t>
            </a:r>
            <a:r>
              <a:rPr lang="zh-TW" sz="2800">
                <a:latin typeface="Times New Roman" pitchFamily="18"/>
                <a:cs typeface="Times New Roman" pitchFamily="18"/>
              </a:rPr>
              <a:t>公斤，那他的重量是多少？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en-US" sz="2800">
                <a:latin typeface="Times New Roman" pitchFamily="18"/>
                <a:cs typeface="Times New Roman" pitchFamily="18"/>
              </a:rPr>
              <a:t>    (2)</a:t>
            </a:r>
            <a:r>
              <a:rPr lang="zh-TW" sz="2800">
                <a:latin typeface="Times New Roman" pitchFamily="18"/>
                <a:cs typeface="Times New Roman" pitchFamily="18"/>
              </a:rPr>
              <a:t>一個重達</a:t>
            </a:r>
            <a:r>
              <a:rPr lang="en-US" sz="2800">
                <a:latin typeface="Times New Roman" pitchFamily="18"/>
                <a:cs typeface="Times New Roman" pitchFamily="18"/>
              </a:rPr>
              <a:t>1962</a:t>
            </a:r>
            <a:r>
              <a:rPr lang="zh-TW" sz="2800">
                <a:latin typeface="Times New Roman" pitchFamily="18"/>
                <a:cs typeface="Times New Roman" pitchFamily="18"/>
              </a:rPr>
              <a:t>牛頓的物品，它的質量是多少？</a:t>
            </a:r>
            <a:endParaRPr lang="en-US" sz="28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4"/>
          <p:cNvSpPr txBox="1">
            <a:spLocks noGrp="1"/>
          </p:cNvSpPr>
          <p:nvPr>
            <p:ph type="title"/>
          </p:nvPr>
        </p:nvSpPr>
        <p:spPr>
          <a:xfrm>
            <a:off x="457200" y="8823"/>
            <a:ext cx="8229600" cy="1143000"/>
          </a:xfrm>
        </p:spPr>
        <p:txBody>
          <a:bodyPr/>
          <a:lstStyle/>
          <a:p>
            <a:pPr lvl="0"/>
            <a:r>
              <a:rPr lang="zh-TW"/>
              <a:t>重量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57447" y="2818610"/>
            <a:ext cx="7539246" cy="4801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重量＝質量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重力加速度（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g = 9.81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）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791" y="3298743"/>
            <a:ext cx="60465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(1)</a:t>
            </a:r>
          </a:p>
        </p:txBody>
      </p:sp>
      <p:sp>
        <p:nvSpPr>
          <p:cNvPr id="6" name="矩形 5"/>
          <p:cNvSpPr/>
          <p:nvPr/>
        </p:nvSpPr>
        <p:spPr>
          <a:xfrm>
            <a:off x="1051121" y="3720272"/>
            <a:ext cx="782778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重量＝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70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9.81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)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686.7 (</a:t>
            </a:r>
            <a:r>
              <a:rPr lang="zh-TW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791" y="4083573"/>
            <a:ext cx="60465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(2)</a:t>
            </a:r>
          </a:p>
        </p:txBody>
      </p:sp>
      <p:sp>
        <p:nvSpPr>
          <p:cNvPr id="8" name="矩形 7"/>
          <p:cNvSpPr/>
          <p:nvPr/>
        </p:nvSpPr>
        <p:spPr>
          <a:xfrm>
            <a:off x="1051121" y="4505102"/>
            <a:ext cx="582242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1962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＝質量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9.81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)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51121" y="5445270"/>
            <a:ext cx="1351647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質量＝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2134" y="5179874"/>
            <a:ext cx="2040940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1962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5908" y="5716417"/>
            <a:ext cx="2529861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9.81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)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/>
            </a:endParaRPr>
          </a:p>
        </p:txBody>
      </p:sp>
      <p:cxnSp>
        <p:nvCxnSpPr>
          <p:cNvPr id="12" name="直線接點 12"/>
          <p:cNvCxnSpPr/>
          <p:nvPr/>
        </p:nvCxnSpPr>
        <p:spPr>
          <a:xfrm flipV="1">
            <a:off x="2222202" y="5703094"/>
            <a:ext cx="2593558" cy="3786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919712"/>
            <a:ext cx="8389089" cy="1695901"/>
          </a:xfrm>
        </p:spPr>
        <p:txBody>
          <a:bodyPr/>
          <a:lstStyle/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例題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800">
                <a:latin typeface="Times New Roman" pitchFamily="18"/>
                <a:cs typeface="Times New Roman" pitchFamily="18"/>
              </a:rPr>
              <a:t>　</a:t>
            </a:r>
            <a:r>
              <a:rPr lang="en-US" sz="2800">
                <a:latin typeface="Times New Roman" pitchFamily="18"/>
                <a:cs typeface="Times New Roman" pitchFamily="18"/>
              </a:rPr>
              <a:t>(1)</a:t>
            </a:r>
            <a:r>
              <a:rPr lang="zh-TW" sz="2800">
                <a:latin typeface="Times New Roman" pitchFamily="18"/>
                <a:cs typeface="Times New Roman" pitchFamily="18"/>
              </a:rPr>
              <a:t>若一個人的質量為</a:t>
            </a:r>
            <a:r>
              <a:rPr lang="en-US" sz="2800">
                <a:latin typeface="Times New Roman" pitchFamily="18"/>
                <a:cs typeface="Times New Roman" pitchFamily="18"/>
              </a:rPr>
              <a:t>70</a:t>
            </a:r>
            <a:r>
              <a:rPr lang="zh-TW" sz="2800">
                <a:latin typeface="Times New Roman" pitchFamily="18"/>
                <a:cs typeface="Times New Roman" pitchFamily="18"/>
              </a:rPr>
              <a:t>公斤，那他的重量是多少？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en-US" sz="2800">
                <a:latin typeface="Times New Roman" pitchFamily="18"/>
                <a:cs typeface="Times New Roman" pitchFamily="18"/>
              </a:rPr>
              <a:t>    (2)</a:t>
            </a:r>
            <a:r>
              <a:rPr lang="zh-TW" sz="2800">
                <a:latin typeface="Times New Roman" pitchFamily="18"/>
                <a:cs typeface="Times New Roman" pitchFamily="18"/>
              </a:rPr>
              <a:t>一個重達</a:t>
            </a:r>
            <a:r>
              <a:rPr lang="en-US" sz="2800">
                <a:latin typeface="Times New Roman" pitchFamily="18"/>
                <a:cs typeface="Times New Roman" pitchFamily="18"/>
              </a:rPr>
              <a:t>1962</a:t>
            </a:r>
            <a:r>
              <a:rPr lang="zh-TW" sz="2800">
                <a:latin typeface="Times New Roman" pitchFamily="18"/>
                <a:cs typeface="Times New Roman" pitchFamily="18"/>
              </a:rPr>
              <a:t>牛頓的物品，它的質量是多少？</a:t>
            </a:r>
            <a:endParaRPr lang="en-US" sz="28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4"/>
          <p:cNvSpPr txBox="1">
            <a:spLocks noGrp="1"/>
          </p:cNvSpPr>
          <p:nvPr>
            <p:ph type="title"/>
          </p:nvPr>
        </p:nvSpPr>
        <p:spPr>
          <a:xfrm>
            <a:off x="457200" y="8823"/>
            <a:ext cx="8229600" cy="1143000"/>
          </a:xfrm>
        </p:spPr>
        <p:txBody>
          <a:bodyPr/>
          <a:lstStyle/>
          <a:p>
            <a:pPr lvl="0"/>
            <a:r>
              <a:rPr lang="zh-TW"/>
              <a:t>重量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57447" y="2818610"/>
            <a:ext cx="7539246" cy="4801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重量＝質量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重力加速度（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g = 9.81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）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791" y="3298743"/>
            <a:ext cx="60465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(1)</a:t>
            </a:r>
          </a:p>
        </p:txBody>
      </p:sp>
      <p:sp>
        <p:nvSpPr>
          <p:cNvPr id="6" name="矩形 5"/>
          <p:cNvSpPr/>
          <p:nvPr/>
        </p:nvSpPr>
        <p:spPr>
          <a:xfrm>
            <a:off x="1051121" y="3720272"/>
            <a:ext cx="782778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重量＝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70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9.81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)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686.7 (</a:t>
            </a:r>
            <a:r>
              <a:rPr lang="zh-TW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791" y="4083573"/>
            <a:ext cx="60465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(2)</a:t>
            </a:r>
          </a:p>
        </p:txBody>
      </p:sp>
      <p:sp>
        <p:nvSpPr>
          <p:cNvPr id="8" name="矩形 7"/>
          <p:cNvSpPr/>
          <p:nvPr/>
        </p:nvSpPr>
        <p:spPr>
          <a:xfrm>
            <a:off x="1051121" y="4505102"/>
            <a:ext cx="582242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1962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＝質量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9.81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)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51121" y="5445270"/>
            <a:ext cx="1351647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質量＝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2134" y="5179874"/>
            <a:ext cx="2040940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1962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5908" y="5716417"/>
            <a:ext cx="2529861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9.81 (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8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)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/>
            </a:endParaRPr>
          </a:p>
        </p:txBody>
      </p:sp>
      <p:cxnSp>
        <p:nvCxnSpPr>
          <p:cNvPr id="12" name="直線接點 12"/>
          <p:cNvCxnSpPr/>
          <p:nvPr/>
        </p:nvCxnSpPr>
        <p:spPr>
          <a:xfrm flipV="1">
            <a:off x="2222202" y="5703094"/>
            <a:ext cx="2593558" cy="3786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sp>
        <p:nvSpPr>
          <p:cNvPr id="13" name="矩形 14"/>
          <p:cNvSpPr/>
          <p:nvPr/>
        </p:nvSpPr>
        <p:spPr>
          <a:xfrm>
            <a:off x="4815760" y="5441484"/>
            <a:ext cx="2310249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200 (</a:t>
            </a:r>
            <a:r>
              <a:rPr lang="zh-TW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endParaRPr lang="en-US" sz="28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590964"/>
            <a:ext cx="8229600" cy="4525959"/>
          </a:xfrm>
        </p:spPr>
        <p:txBody>
          <a:bodyPr/>
          <a:lstStyle/>
          <a:p>
            <a:pPr lvl="0"/>
            <a:r>
              <a:rPr lang="zh-TW"/>
              <a:t>例題</a:t>
            </a:r>
            <a:endParaRPr lang="en-US"/>
          </a:p>
          <a:p>
            <a:pPr lvl="0">
              <a:buNone/>
            </a:pPr>
            <a:r>
              <a:rPr lang="zh-TW"/>
              <a:t>　你</a:t>
            </a:r>
            <a:r>
              <a:rPr lang="en-US"/>
              <a:t>(</a:t>
            </a:r>
            <a:r>
              <a:rPr lang="zh-TW"/>
              <a:t>妳</a:t>
            </a:r>
            <a:r>
              <a:rPr lang="en-US"/>
              <a:t>)</a:t>
            </a:r>
            <a:r>
              <a:rPr lang="zh-TW"/>
              <a:t>自已身體的重量是多少牛頓？</a:t>
            </a:r>
            <a:endParaRPr lang="en-US"/>
          </a:p>
        </p:txBody>
      </p:sp>
      <p:sp>
        <p:nvSpPr>
          <p:cNvPr id="3" name="標題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重量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萬有引力</a:t>
            </a:r>
            <a:r>
              <a:rPr lang="en-US"/>
              <a:t>-</a:t>
            </a:r>
            <a:r>
              <a:rPr lang="zh-TW"/>
              <a:t>應用</a:t>
            </a:r>
            <a:r>
              <a:rPr lang="en-US"/>
              <a:t> 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973266"/>
          </a:xfrm>
        </p:spPr>
        <p:txBody>
          <a:bodyPr/>
          <a:lstStyle/>
          <a:p>
            <a:pPr lvl="0"/>
            <a:r>
              <a:rPr lang="zh-TW"/>
              <a:t>證實行星運動定律</a:t>
            </a:r>
          </a:p>
          <a:p>
            <a:pPr lvl="0"/>
            <a:r>
              <a:rPr lang="zh-TW"/>
              <a:t>解釋潮汐現象：海水受月球的萬有引力， 而有漲落潮之現象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7448" y="3789365"/>
            <a:ext cx="2784476" cy="25796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2365" y="4365629"/>
            <a:ext cx="2660647" cy="17065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萬有引力</a:t>
            </a:r>
            <a:r>
              <a:rPr lang="en-US"/>
              <a:t>-</a:t>
            </a:r>
            <a:r>
              <a:rPr lang="zh-TW"/>
              <a:t>應用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68309" y="1412876"/>
            <a:ext cx="8229600" cy="4525959"/>
          </a:xfrm>
        </p:spPr>
        <p:txBody>
          <a:bodyPr/>
          <a:lstStyle/>
          <a:p>
            <a:pPr lvl="0"/>
            <a:r>
              <a:rPr lang="zh-TW" sz="2800"/>
              <a:t>萬有引力而做圓週運動：行星公轉做圓週運動，向心力就是萬有引力。</a:t>
            </a:r>
          </a:p>
          <a:p>
            <a:pPr lvl="0"/>
            <a:r>
              <a:rPr lang="zh-TW" sz="2800"/>
              <a:t>在軌道上做圓周運動，其所需的向心力就是地球對衛星的萬有引力。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4583109" y="3130548"/>
            <a:ext cx="3589340" cy="3727451"/>
            <a:chOff x="4583109" y="3130548"/>
            <a:chExt cx="3589340" cy="37274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597402" y="3130548"/>
              <a:ext cx="3575047" cy="188277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83109" y="4975222"/>
              <a:ext cx="3589340" cy="1882777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827093" y="421264"/>
            <a:ext cx="7786682" cy="13644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 </a:t>
            </a:r>
            <a:r>
              <a:rPr lang="zh-TW" sz="4400" b="0" i="0" u="none" strike="noStrike" kern="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力</a:t>
            </a:r>
            <a:r>
              <a:rPr lang="en-US" sz="4400" b="0" i="0" u="none" strike="noStrike" kern="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(Force)</a:t>
            </a:r>
            <a:r>
              <a:rPr lang="zh-TW" sz="4400" b="0" i="0" u="none" strike="noStrike" kern="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的定義</a:t>
            </a:r>
            <a:endParaRPr lang="en-US" sz="4400" b="0" i="0" u="none" strike="noStrike" kern="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  <a:cs typeface="標楷體" pitchFamily="65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可使此物體的運動狀態或形狀發生改變。</a:t>
            </a:r>
          </a:p>
        </p:txBody>
      </p:sp>
      <p:pic>
        <p:nvPicPr>
          <p:cNvPr id="3" name="圖片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749" y="4496854"/>
            <a:ext cx="2127287" cy="17765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圖片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49" y="2400418"/>
            <a:ext cx="2073511" cy="19051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圖片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235" y="2344530"/>
            <a:ext cx="1849867" cy="19677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圖片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20" y="4496854"/>
            <a:ext cx="3369682" cy="17765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萬有引力</a:t>
            </a:r>
            <a:r>
              <a:rPr lang="en-US"/>
              <a:t>-</a:t>
            </a:r>
            <a:r>
              <a:rPr lang="zh-TW"/>
              <a:t>應用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250829" y="1628775"/>
            <a:ext cx="6084883" cy="4525959"/>
          </a:xfrm>
        </p:spPr>
        <p:txBody>
          <a:bodyPr/>
          <a:lstStyle/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全球定位系統</a:t>
            </a:r>
            <a:r>
              <a:rPr lang="en-US" sz="2800">
                <a:latin typeface="Times New Roman" pitchFamily="18"/>
                <a:cs typeface="Times New Roman" pitchFamily="18"/>
              </a:rPr>
              <a:t>(</a:t>
            </a:r>
            <a:r>
              <a:rPr lang="zh-TW" sz="2800">
                <a:latin typeface="Times New Roman" pitchFamily="18"/>
                <a:cs typeface="Times New Roman" pitchFamily="18"/>
              </a:rPr>
              <a:t>簡稱</a:t>
            </a:r>
            <a:r>
              <a:rPr lang="en-US" sz="2800">
                <a:latin typeface="Times New Roman" pitchFamily="18"/>
                <a:cs typeface="Times New Roman" pitchFamily="18"/>
              </a:rPr>
              <a:t>G.P.S.)</a:t>
            </a:r>
          </a:p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美國於</a:t>
            </a:r>
            <a:r>
              <a:rPr lang="en-US" sz="2800">
                <a:latin typeface="Times New Roman" pitchFamily="18"/>
                <a:cs typeface="Times New Roman" pitchFamily="18"/>
              </a:rPr>
              <a:t>1970</a:t>
            </a:r>
            <a:r>
              <a:rPr lang="zh-TW" sz="2800">
                <a:latin typeface="Times New Roman" pitchFamily="18"/>
                <a:cs typeface="Times New Roman" pitchFamily="18"/>
              </a:rPr>
              <a:t>年代至今，陸續在離地面高度約</a:t>
            </a:r>
            <a:r>
              <a:rPr lang="en-US" sz="2800">
                <a:latin typeface="Times New Roman" pitchFamily="18"/>
                <a:cs typeface="Times New Roman" pitchFamily="18"/>
              </a:rPr>
              <a:t>20,000</a:t>
            </a:r>
            <a:r>
              <a:rPr lang="zh-TW" sz="2800">
                <a:latin typeface="Times New Roman" pitchFamily="18"/>
                <a:cs typeface="Times New Roman" pitchFamily="18"/>
              </a:rPr>
              <a:t>公里上空的六個圓形的極軸軌道上，分別布置了</a:t>
            </a:r>
            <a:r>
              <a:rPr lang="en-US" sz="2800">
                <a:latin typeface="Times New Roman" pitchFamily="18"/>
                <a:cs typeface="Times New Roman" pitchFamily="18"/>
              </a:rPr>
              <a:t>24</a:t>
            </a:r>
            <a:r>
              <a:rPr lang="zh-TW" sz="2800">
                <a:latin typeface="Times New Roman" pitchFamily="18"/>
                <a:cs typeface="Times New Roman" pitchFamily="18"/>
              </a:rPr>
              <a:t>枚的人造衛星，構成全球定位系統</a:t>
            </a:r>
            <a:r>
              <a:rPr lang="en-US" sz="2800">
                <a:latin typeface="Times New Roman" pitchFamily="18"/>
                <a:cs typeface="Times New Roman" pitchFamily="18"/>
              </a:rPr>
              <a:t>(georgic position system)</a:t>
            </a:r>
            <a:r>
              <a:rPr lang="zh-TW" sz="2800">
                <a:latin typeface="Times New Roman" pitchFamily="18"/>
                <a:cs typeface="Times New Roman" pitchFamily="18"/>
              </a:rPr>
              <a:t>。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43667" y="2420938"/>
            <a:ext cx="2324103" cy="36099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壓力</a:t>
            </a:r>
            <a:r>
              <a:rPr lang="en-US">
                <a:latin typeface="Times New Roman" pitchFamily="18"/>
                <a:cs typeface="Times New Roman" pitchFamily="18"/>
              </a:rPr>
              <a:t>(pressure)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45052" cy="4421188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壓力</a:t>
            </a:r>
            <a:r>
              <a:rPr lang="en-US">
                <a:latin typeface="Times New Roman" pitchFamily="18"/>
                <a:cs typeface="Times New Roman" pitchFamily="18"/>
              </a:rPr>
              <a:t>(P)</a:t>
            </a:r>
            <a:r>
              <a:rPr lang="zh-TW">
                <a:latin typeface="Times New Roman" pitchFamily="18"/>
                <a:cs typeface="Times New Roman" pitchFamily="18"/>
              </a:rPr>
              <a:t>就是力量</a:t>
            </a:r>
            <a:r>
              <a:rPr lang="en-US">
                <a:latin typeface="Times New Roman" pitchFamily="18"/>
                <a:cs typeface="Times New Roman" pitchFamily="18"/>
              </a:rPr>
              <a:t>(F)</a:t>
            </a:r>
            <a:r>
              <a:rPr lang="zh-TW">
                <a:latin typeface="Times New Roman" pitchFamily="18"/>
                <a:cs typeface="Times New Roman" pitchFamily="18"/>
              </a:rPr>
              <a:t>除以力量的接觸面積</a:t>
            </a:r>
            <a:r>
              <a:rPr lang="en-US">
                <a:latin typeface="Times New Roman" pitchFamily="18"/>
                <a:cs typeface="Times New Roman" pitchFamily="18"/>
              </a:rPr>
              <a:t>(A)</a:t>
            </a:r>
          </a:p>
          <a:p>
            <a:pPr lvl="0">
              <a:buNone/>
            </a:pPr>
            <a:r>
              <a:rPr lang="zh-TW">
                <a:latin typeface="Times New Roman" pitchFamily="18"/>
                <a:cs typeface="Times New Roman" pitchFamily="18"/>
              </a:rPr>
              <a:t>　</a:t>
            </a:r>
            <a:r>
              <a:rPr lang="en-US">
                <a:latin typeface="Times New Roman" pitchFamily="18"/>
                <a:cs typeface="Times New Roman" pitchFamily="18"/>
              </a:rPr>
              <a:t>P = F / A</a:t>
            </a:r>
          </a:p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壓力的單位是力量的單位除以面積的單位，在公制系統的壓力單位為“牛頓</a:t>
            </a:r>
            <a:r>
              <a:rPr lang="en-US">
                <a:latin typeface="Times New Roman" pitchFamily="18"/>
                <a:cs typeface="Times New Roman" pitchFamily="18"/>
              </a:rPr>
              <a:t>/</a:t>
            </a:r>
            <a:r>
              <a:rPr lang="zh-TW">
                <a:latin typeface="Times New Roman" pitchFamily="18"/>
                <a:cs typeface="Times New Roman" pitchFamily="18"/>
              </a:rPr>
              <a:t>公尺</a:t>
            </a:r>
            <a:r>
              <a:rPr lang="en-US" baseline="30000">
                <a:latin typeface="Times New Roman" pitchFamily="18"/>
                <a:cs typeface="Times New Roman" pitchFamily="18"/>
              </a:rPr>
              <a:t>2</a:t>
            </a:r>
            <a:r>
              <a:rPr lang="en-US">
                <a:latin typeface="Times New Roman" pitchFamily="18"/>
                <a:cs typeface="Times New Roman" pitchFamily="18"/>
              </a:rPr>
              <a:t> ”</a:t>
            </a:r>
            <a:r>
              <a:rPr lang="pt-BR">
                <a:latin typeface="Times New Roman" pitchFamily="18"/>
                <a:cs typeface="Times New Roman" pitchFamily="18"/>
              </a:rPr>
              <a:t>       </a:t>
            </a:r>
            <a:r>
              <a:rPr lang="en-US">
                <a:latin typeface="Times New Roman" pitchFamily="18"/>
                <a:cs typeface="Times New Roman" pitchFamily="18"/>
              </a:rPr>
              <a:t>( </a:t>
            </a:r>
            <a:r>
              <a:rPr lang="pt-BR">
                <a:latin typeface="Times New Roman" pitchFamily="18"/>
                <a:cs typeface="Times New Roman" pitchFamily="18"/>
              </a:rPr>
              <a:t>N/m</a:t>
            </a:r>
            <a:r>
              <a:rPr lang="pt-BR" baseline="30000">
                <a:latin typeface="Times New Roman" pitchFamily="18"/>
                <a:cs typeface="Times New Roman" pitchFamily="18"/>
              </a:rPr>
              <a:t>2 </a:t>
            </a:r>
            <a:r>
              <a:rPr lang="en-US">
                <a:latin typeface="Times New Roman" pitchFamily="18"/>
                <a:cs typeface="Times New Roman" pitchFamily="18"/>
              </a:rPr>
              <a:t>) </a:t>
            </a:r>
            <a:r>
              <a:rPr lang="zh-TW">
                <a:latin typeface="Times New Roman" pitchFamily="18"/>
                <a:cs typeface="Times New Roman" pitchFamily="18"/>
              </a:rPr>
              <a:t>。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氣象學上使用的單位為</a:t>
            </a:r>
            <a:r>
              <a:rPr lang="pt-BR">
                <a:latin typeface="Times New Roman" pitchFamily="18"/>
                <a:cs typeface="Times New Roman" pitchFamily="18"/>
              </a:rPr>
              <a:t>Pa = pascal (</a:t>
            </a:r>
            <a:r>
              <a:rPr lang="zh-TW">
                <a:latin typeface="Times New Roman" pitchFamily="18"/>
                <a:cs typeface="Times New Roman" pitchFamily="18"/>
              </a:rPr>
              <a:t>帕</a:t>
            </a:r>
            <a:r>
              <a:rPr lang="pt-BR">
                <a:latin typeface="Times New Roman" pitchFamily="18"/>
                <a:cs typeface="Times New Roman" pitchFamily="18"/>
              </a:rPr>
              <a:t>) 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>
                <a:latin typeface="Times New Roman" pitchFamily="18"/>
                <a:cs typeface="Times New Roman" pitchFamily="18"/>
              </a:rPr>
              <a:t>　</a:t>
            </a:r>
            <a:r>
              <a:rPr lang="en-US">
                <a:latin typeface="Times New Roman" pitchFamily="18"/>
                <a:cs typeface="Times New Roman" pitchFamily="18"/>
              </a:rPr>
              <a:t>1 </a:t>
            </a:r>
            <a:r>
              <a:rPr lang="pt-BR">
                <a:latin typeface="Times New Roman" pitchFamily="18"/>
                <a:cs typeface="Times New Roman" pitchFamily="18"/>
              </a:rPr>
              <a:t>Pa = 1 N/m</a:t>
            </a:r>
            <a:r>
              <a:rPr lang="pt-BR" baseline="30000">
                <a:latin typeface="Times New Roman" pitchFamily="18"/>
                <a:cs typeface="Times New Roman" pitchFamily="18"/>
              </a:rPr>
              <a:t>2</a:t>
            </a:r>
            <a:endParaRPr lang="en-US" baseline="3000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壓力</a:t>
            </a:r>
            <a:r>
              <a:rPr lang="en-US">
                <a:latin typeface="Times New Roman" pitchFamily="18"/>
                <a:cs typeface="Times New Roman" pitchFamily="18"/>
              </a:rPr>
              <a:t>(pressure)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1188"/>
          </a:xfrm>
        </p:spPr>
        <p:txBody>
          <a:bodyPr/>
          <a:lstStyle/>
          <a:p>
            <a:pPr lvl="0"/>
            <a:r>
              <a:rPr lang="zh-TW"/>
              <a:t>例題：</a:t>
            </a:r>
            <a:endParaRPr lang="en-US"/>
          </a:p>
          <a:p>
            <a:pPr lvl="0">
              <a:buNone/>
            </a:pPr>
            <a:r>
              <a:rPr lang="zh-TW"/>
              <a:t>　被一個穿高跟鞋的女生踩到比較痛，還是穿平底鞋的女生踩到比較痛？</a:t>
            </a:r>
            <a:endParaRPr lang="en-US" baseline="30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大氣壓力</a:t>
            </a:r>
            <a:r>
              <a:rPr lang="en-US">
                <a:latin typeface="Times New Roman" pitchFamily="18"/>
                <a:cs typeface="Times New Roman" pitchFamily="18"/>
              </a:rPr>
              <a:t>(atmosphere)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333621"/>
          </a:xfrm>
        </p:spPr>
        <p:txBody>
          <a:bodyPr/>
          <a:lstStyle/>
          <a:p>
            <a:pPr lvl="0"/>
            <a:r>
              <a:rPr lang="zh-TW" sz="2800"/>
              <a:t>是大氣之重量（受重力吸引）所造成的。</a:t>
            </a:r>
          </a:p>
          <a:p>
            <a:pPr lvl="0"/>
            <a:r>
              <a:rPr lang="zh-TW" sz="2800"/>
              <a:t>因此壓力隨高度升高而逐漸減少（非線性關係）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1409" y="3573466"/>
            <a:ext cx="4394204" cy="30432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大氣壓力</a:t>
            </a:r>
            <a:r>
              <a:rPr lang="en-US">
                <a:latin typeface="Times New Roman" pitchFamily="18"/>
                <a:cs typeface="Times New Roman" pitchFamily="18"/>
              </a:rPr>
              <a:t>(atmosphere)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252535"/>
          </a:xfrm>
        </p:spPr>
        <p:txBody>
          <a:bodyPr/>
          <a:lstStyle/>
          <a:p>
            <a:pPr lvl="0"/>
            <a:r>
              <a:rPr lang="zh-TW" sz="2800"/>
              <a:t>大氣壓力的方向是四面八方的，且與物體表面垂直，如下圖所示。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6371" y="3573466"/>
            <a:ext cx="6154734" cy="17748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1"/>
          </p:nvPr>
        </p:nvSpPr>
        <p:spPr>
          <a:xfrm>
            <a:off x="499966" y="1485900"/>
            <a:ext cx="8144067" cy="2374897"/>
          </a:xfrm>
        </p:spPr>
        <p:txBody>
          <a:bodyPr/>
          <a:lstStyle/>
          <a:p>
            <a:pPr lvl="0"/>
            <a:r>
              <a:rPr lang="en-US" sz="2800">
                <a:latin typeface="Times New Roman" pitchFamily="18"/>
                <a:cs typeface="Times New Roman" pitchFamily="18"/>
              </a:rPr>
              <a:t>1654</a:t>
            </a:r>
            <a:r>
              <a:rPr lang="zh-TW" sz="2800">
                <a:latin typeface="Times New Roman" pitchFamily="18"/>
                <a:cs typeface="Times New Roman" pitchFamily="18"/>
              </a:rPr>
              <a:t>年德國科學家格里克在馬德堡的實驗將兩個直徑</a:t>
            </a:r>
            <a:r>
              <a:rPr lang="en-US" sz="2800">
                <a:latin typeface="Times New Roman" pitchFamily="18"/>
                <a:cs typeface="Times New Roman" pitchFamily="18"/>
              </a:rPr>
              <a:t>36cm</a:t>
            </a:r>
            <a:r>
              <a:rPr lang="zh-TW" sz="2800">
                <a:latin typeface="Times New Roman" pitchFamily="18"/>
                <a:cs typeface="Times New Roman" pitchFamily="18"/>
              </a:rPr>
              <a:t>之金屬球接合，抽成真空。由於大氣壓力之作用很難打開，必須兩邊各以</a:t>
            </a:r>
            <a:r>
              <a:rPr lang="en-US" sz="2800">
                <a:latin typeface="Times New Roman" pitchFamily="18"/>
                <a:cs typeface="Times New Roman" pitchFamily="18"/>
              </a:rPr>
              <a:t>8</a:t>
            </a:r>
            <a:r>
              <a:rPr lang="zh-TW" sz="2800">
                <a:latin typeface="Times New Roman" pitchFamily="18"/>
                <a:cs typeface="Times New Roman" pitchFamily="18"/>
              </a:rPr>
              <a:t>匹馬拉動，方能將此拉開。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8684" y="3626885"/>
            <a:ext cx="7202491" cy="26971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5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/>
              <a:t>大氣壓力</a:t>
            </a:r>
            <a:r>
              <a:rPr lang="en-US">
                <a:latin typeface="Times New Roman" pitchFamily="18"/>
                <a:cs typeface="Times New Roman" pitchFamily="18"/>
              </a:rPr>
              <a:t>(atmosphere)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lvl="0"/>
            <a:r>
              <a:rPr lang="zh-TW" sz="2800"/>
              <a:t>在天氣預報方面，由於晴天時，地面上的水分被蒸發，大氣壓力會升高，故高氣壓常代表天晴。</a:t>
            </a:r>
          </a:p>
          <a:p>
            <a:pPr lvl="0"/>
            <a:r>
              <a:rPr lang="zh-TW" sz="2800"/>
              <a:t>低氣壓常是因為空氣中含水蒸氣較多，故下雨的機率較大。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/>
              <a:t>大氣壓力與氣候</a:t>
            </a:r>
            <a:r>
              <a:rPr 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/>
              <a:t>大氣壓力與高度</a:t>
            </a:r>
            <a:r>
              <a:rPr lang="en-US"/>
              <a:t> 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773241"/>
            <a:ext cx="8229600" cy="4352928"/>
          </a:xfrm>
        </p:spPr>
        <p:txBody>
          <a:bodyPr/>
          <a:lstStyle/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在地表附近，每上升</a:t>
            </a:r>
            <a:r>
              <a:rPr lang="en-US" sz="2800">
                <a:latin typeface="Times New Roman" pitchFamily="18"/>
                <a:cs typeface="Times New Roman" pitchFamily="18"/>
              </a:rPr>
              <a:t>100</a:t>
            </a:r>
            <a:r>
              <a:rPr lang="zh-TW" sz="2800">
                <a:latin typeface="Times New Roman" pitchFamily="18"/>
                <a:cs typeface="Times New Roman" pitchFamily="18"/>
              </a:rPr>
              <a:t>公尺，氣壓約降低</a:t>
            </a:r>
            <a:r>
              <a:rPr lang="en-US" sz="2800">
                <a:latin typeface="Times New Roman" pitchFamily="18"/>
                <a:cs typeface="Times New Roman" pitchFamily="18"/>
              </a:rPr>
              <a:t>0.8cmHg</a:t>
            </a:r>
            <a:r>
              <a:rPr lang="zh-TW" sz="2800">
                <a:latin typeface="Times New Roman" pitchFamily="18"/>
                <a:cs typeface="Times New Roman" pitchFamily="18"/>
              </a:rPr>
              <a:t>，因此氣壓計也可用來測量估計離海平面的高度。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正向力</a:t>
            </a:r>
            <a:r>
              <a:rPr lang="en-US"/>
              <a:t> </a:t>
            </a:r>
            <a:r>
              <a:rPr lang="en-US">
                <a:latin typeface="Times New Roman" pitchFamily="18"/>
                <a:cs typeface="Times New Roman" pitchFamily="18"/>
              </a:rPr>
              <a:t>(Normal Force)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288922" y="1522668"/>
            <a:ext cx="8675690" cy="1584326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zh-TW" sz="2800"/>
              <a:t>凡兩物體接觸，與接觸面垂直之力 稱為“正向力”，就是發生在物體表面垂直方向的作用力。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891" y="3635846"/>
            <a:ext cx="2499110" cy="2029867"/>
          </a:xfr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76001" y="3253563"/>
            <a:ext cx="6309533" cy="27944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矩形 5"/>
          <p:cNvSpPr/>
          <p:nvPr/>
        </p:nvSpPr>
        <p:spPr>
          <a:xfrm>
            <a:off x="1037752" y="3283281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正向力</a:t>
            </a: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89199" y="2997202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正向力</a:t>
            </a: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9818" y="2997202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正向力</a:t>
            </a: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正向力</a:t>
            </a:r>
            <a:r>
              <a:rPr lang="en-US">
                <a:latin typeface="Times New Roman" pitchFamily="18"/>
                <a:cs typeface="Times New Roman" pitchFamily="18"/>
              </a:rPr>
              <a:t> (Normal Force)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9834" y="1927701"/>
            <a:ext cx="3391783" cy="33917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0852" y="1927701"/>
            <a:ext cx="3382292" cy="33822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122267" y="2060536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正向力</a:t>
            </a: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81397" y="1875873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正向力</a:t>
            </a: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291855"/>
            <a:ext cx="8559204" cy="1706526"/>
          </a:xfrm>
        </p:spPr>
        <p:txBody>
          <a:bodyPr/>
          <a:lstStyle/>
          <a:p>
            <a:pPr marL="457200" lvl="1" indent="0">
              <a:buNone/>
            </a:pPr>
            <a:r>
              <a:rPr lang="zh-TW" sz="32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內力</a:t>
            </a:r>
            <a:endParaRPr lang="en-US" sz="320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2"/>
            <a:r>
              <a:rPr lang="zh-TW" sz="32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指在物體或系統內本身所施的力，例如：人體內由肌肉、韌帶和骨骼所產生的力量。</a:t>
            </a:r>
            <a:endParaRPr lang="en-US" sz="320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內容版面配置區 2"/>
          <p:cNvSpPr txBox="1"/>
          <p:nvPr/>
        </p:nvSpPr>
        <p:spPr>
          <a:xfrm>
            <a:off x="457200" y="3306726"/>
            <a:ext cx="8474147" cy="172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外力</a:t>
            </a:r>
          </a:p>
          <a:p>
            <a: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指從物體或系統外作用於此物體或系統的力，例如：萬有引力</a:t>
            </a:r>
            <a:r>
              <a:rPr lang="en-US" sz="3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重力</a:t>
            </a:r>
            <a:r>
              <a:rPr lang="en-US" sz="3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  <a:r>
              <a: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、摩擦力、正向力、張力。</a:t>
            </a:r>
            <a:endParaRPr lang="en-US" sz="3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938997" y="292388"/>
            <a:ext cx="7313608" cy="1143000"/>
          </a:xfrm>
        </p:spPr>
        <p:txBody>
          <a:bodyPr/>
          <a:lstStyle/>
          <a:p>
            <a:pPr lvl="0"/>
            <a:r>
              <a:rPr lang="zh-TW"/>
              <a:t>力的種類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042992" y="260347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摩擦力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(Friction) 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539752" y="1700217"/>
            <a:ext cx="8353428" cy="194310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zh-TW" sz="2800"/>
              <a:t>摩擦力是作用於兩接觸面間與運動方向相反的力。</a:t>
            </a:r>
            <a:endParaRPr lang="en-US" sz="2800"/>
          </a:p>
          <a:p>
            <a:pPr lvl="1">
              <a:lnSpc>
                <a:spcPct val="80000"/>
              </a:lnSpc>
            </a:pPr>
            <a:r>
              <a:rPr lang="zh-TW" sz="240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摩擦力單位－牛頓</a:t>
            </a:r>
            <a:endParaRPr lang="en-US" sz="2400">
              <a:solidFill>
                <a:srgbClr val="0000FF"/>
              </a:solidFill>
              <a:latin typeface="標楷體" pitchFamily="65"/>
              <a:ea typeface="標楷體" pitchFamily="65"/>
            </a:endParaRPr>
          </a:p>
          <a:p>
            <a:pPr lvl="0">
              <a:lnSpc>
                <a:spcPct val="80000"/>
              </a:lnSpc>
            </a:pPr>
            <a:r>
              <a:rPr lang="zh-TW" sz="2800"/>
              <a:t>一物體在另外一物體上運動</a:t>
            </a:r>
            <a:r>
              <a:rPr lang="en-US" sz="2800"/>
              <a:t> (</a:t>
            </a:r>
            <a:r>
              <a:rPr lang="zh-TW" sz="2800"/>
              <a:t>或傾向運動</a:t>
            </a:r>
            <a:r>
              <a:rPr lang="en-US" sz="2800"/>
              <a:t>)</a:t>
            </a:r>
            <a:r>
              <a:rPr lang="zh-TW" sz="2800"/>
              <a:t>，出現阻止兩物體做相對運動的力。或指平行物體表面，阻止相對運動趨勢的作用力。</a:t>
            </a:r>
            <a:endParaRPr lang="en-US" sz="2800"/>
          </a:p>
          <a:p>
            <a:pPr lvl="0">
              <a:lnSpc>
                <a:spcPct val="80000"/>
              </a:lnSpc>
            </a:pPr>
            <a:r>
              <a:rPr lang="zh-TW" sz="2800"/>
              <a:t>所產生摩擦力的大小會決定兩接觸物體間相互運動的難易度。</a:t>
            </a:r>
          </a:p>
          <a:p>
            <a:pPr lvl="0">
              <a:lnSpc>
                <a:spcPct val="80000"/>
              </a:lnSpc>
              <a:buNone/>
            </a:pPr>
            <a:endParaRPr lang="en-US" sz="2800"/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6016" y="4624385"/>
            <a:ext cx="6624635" cy="22336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042992" y="260347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摩擦力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(Friction) 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755651" y="1268409"/>
            <a:ext cx="7993063" cy="4968877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80000"/>
              </a:lnSpc>
            </a:pPr>
            <a:r>
              <a:rPr lang="zh-TW" sz="2800">
                <a:latin typeface="Times New Roman" pitchFamily="18"/>
                <a:cs typeface="Times New Roman" pitchFamily="18"/>
              </a:rPr>
              <a:t>靜摩擦力</a:t>
            </a:r>
            <a:r>
              <a:rPr lang="en-US" sz="2800">
                <a:latin typeface="Times New Roman" pitchFamily="18"/>
                <a:cs typeface="Times New Roman" pitchFamily="18"/>
              </a:rPr>
              <a:t> (static friction)</a:t>
            </a:r>
            <a:r>
              <a:rPr lang="zh-TW" sz="2800">
                <a:latin typeface="Times New Roman" pitchFamily="18"/>
                <a:cs typeface="Times New Roman" pitchFamily="18"/>
              </a:rPr>
              <a:t>：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1">
              <a:lnSpc>
                <a:spcPct val="80000"/>
              </a:lnSpc>
            </a:pPr>
            <a:r>
              <a:rPr lang="zh-TW" sz="24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兩物體受力作用而呈現相對靜止時，互相存在的摩擦力，又稱限制摩擦。</a:t>
            </a:r>
            <a:endParaRPr lang="en-US" sz="240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1">
              <a:lnSpc>
                <a:spcPct val="80000"/>
              </a:lnSpc>
            </a:pPr>
            <a:r>
              <a:rPr lang="zh-TW" sz="24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當作用力越來越大，相對的摩擦力也會增大至一臨界點，在這點的摩擦力稱為最大靜摩擦力 。</a:t>
            </a:r>
            <a:endParaRPr lang="en-US" sz="240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8179" y="3860797"/>
            <a:ext cx="5616573" cy="25622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042992" y="260347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摩擦力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(Friction) 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755651" y="1123953"/>
            <a:ext cx="7993063" cy="4968877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sz="240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0">
              <a:lnSpc>
                <a:spcPct val="80000"/>
              </a:lnSpc>
            </a:pPr>
            <a:r>
              <a:rPr lang="zh-TW" sz="2800">
                <a:latin typeface="Times New Roman" pitchFamily="18"/>
                <a:cs typeface="Times New Roman" pitchFamily="18"/>
              </a:rPr>
              <a:t>動摩擦力</a:t>
            </a:r>
            <a:r>
              <a:rPr lang="en-US" sz="2800">
                <a:latin typeface="Times New Roman" pitchFamily="18"/>
                <a:cs typeface="Times New Roman" pitchFamily="18"/>
              </a:rPr>
              <a:t> (kinetic friction)</a:t>
            </a:r>
            <a:r>
              <a:rPr lang="zh-TW" sz="2800">
                <a:latin typeface="Times New Roman" pitchFamily="18"/>
                <a:cs typeface="Times New Roman" pitchFamily="18"/>
              </a:rPr>
              <a:t>：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1">
              <a:lnSpc>
                <a:spcPct val="80000"/>
              </a:lnSpc>
            </a:pPr>
            <a:r>
              <a:rPr lang="zh-TW" sz="24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若作用力增大超過最大靜摩擦力物體發生運動，一個相對的摩擦力會繼續作用，在運動中的摩擦力稱為動摩擦力。</a:t>
            </a:r>
            <a:endParaRPr lang="en-US" sz="240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1">
              <a:lnSpc>
                <a:spcPct val="80000"/>
              </a:lnSpc>
            </a:pPr>
            <a:r>
              <a:rPr lang="zh-TW" sz="24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兩物體相對滑動時，相互存在的摩擦力，又稱滑動摩擦。</a:t>
            </a:r>
            <a:endParaRPr lang="en-US" sz="240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1">
              <a:lnSpc>
                <a:spcPct val="80000"/>
              </a:lnSpc>
            </a:pPr>
            <a:r>
              <a:rPr lang="zh-TW" sz="24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不管運動時作用力的大小及方向，動摩擦力均保持一定值。</a:t>
            </a:r>
            <a:r>
              <a:rPr lang="en-US" sz="24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  <a:p>
            <a:pPr lvl="0">
              <a:lnSpc>
                <a:spcPct val="80000"/>
              </a:lnSpc>
              <a:buNone/>
            </a:pPr>
            <a:endParaRPr lang="en-US" sz="2800">
              <a:latin typeface="Times New Roman" pitchFamily="18"/>
              <a:cs typeface="Times New Roman" pitchFamily="18"/>
            </a:endParaRPr>
          </a:p>
        </p:txBody>
      </p:sp>
      <p:grpSp>
        <p:nvGrpSpPr>
          <p:cNvPr id="4" name="群組 5"/>
          <p:cNvGrpSpPr/>
          <p:nvPr/>
        </p:nvGrpSpPr>
        <p:grpSpPr>
          <a:xfrm>
            <a:off x="3203572" y="4076696"/>
            <a:ext cx="3708405" cy="2614617"/>
            <a:chOff x="3203572" y="4076696"/>
            <a:chExt cx="3708405" cy="26146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203572" y="4076696"/>
              <a:ext cx="3708404" cy="261461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文字方塊 7"/>
            <p:cNvSpPr txBox="1"/>
            <p:nvPr/>
          </p:nvSpPr>
          <p:spPr>
            <a:xfrm>
              <a:off x="3554409" y="4545016"/>
              <a:ext cx="1357307" cy="6778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rPr>
                <a:t>靜摩擦力</a:t>
              </a:r>
              <a:endParaRPr lang="en-US" sz="1800" b="1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F</a:t>
              </a:r>
              <a:r>
                <a:rPr lang="en-US" sz="1800" b="1" i="0" u="none" strike="noStrike" kern="1200" cap="none" spc="0" baseline="-2500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m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 =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rPr>
                <a:t> </a:t>
              </a:r>
              <a:r>
                <a:rPr lang="en-US" sz="2000" b="1" i="0" u="none" strike="noStrike" kern="0" cap="none" spc="0" baseline="0">
                  <a:solidFill>
                    <a:srgbClr val="0000FF"/>
                  </a:solidFill>
                  <a:uFillTx/>
                  <a:ea typeface="新細明體" pitchFamily="18"/>
                </a:rPr>
                <a:t></a:t>
              </a:r>
              <a:r>
                <a:rPr lang="en-US" sz="1800" b="1" i="0" u="none" strike="noStrike" kern="1200" cap="none" spc="0" baseline="-2500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s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R</a:t>
              </a:r>
            </a:p>
          </p:txBody>
        </p:sp>
        <p:sp>
          <p:nvSpPr>
            <p:cNvPr id="7" name="文字方塊 8"/>
            <p:cNvSpPr txBox="1"/>
            <p:nvPr/>
          </p:nvSpPr>
          <p:spPr>
            <a:xfrm>
              <a:off x="5483227" y="4402141"/>
              <a:ext cx="1428750" cy="6778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rPr>
                <a:t>動摩擦力</a:t>
              </a:r>
              <a:endParaRPr lang="en-US" sz="1800" b="1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F</a:t>
              </a:r>
              <a:r>
                <a:rPr lang="en-US" sz="1800" b="1" i="0" u="none" strike="noStrike" kern="1200" cap="none" spc="0" baseline="-2500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k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 </a:t>
              </a:r>
              <a:r>
                <a:rPr lang="en-US" sz="1800" b="1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=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Symbol" pitchFamily="18"/>
                  <a:ea typeface="新細明體" pitchFamily="18"/>
                </a:rPr>
                <a:t> </a:t>
              </a:r>
              <a:r>
                <a:rPr lang="en-US" sz="2000" b="1" i="0" u="none" strike="noStrike" kern="1200" cap="none" spc="0" baseline="0">
                  <a:solidFill>
                    <a:srgbClr val="0000FF"/>
                  </a:solidFill>
                  <a:uFillTx/>
                  <a:ea typeface="新細明體" pitchFamily="18"/>
                </a:rPr>
                <a:t></a:t>
              </a:r>
              <a:r>
                <a:rPr lang="en-US" sz="1800" b="1" i="0" u="none" strike="noStrike" kern="1200" cap="none" spc="0" baseline="-2500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k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364163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摩擦力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(Friction) 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539752" y="1360965"/>
            <a:ext cx="8604247" cy="169057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zh-TW" sz="2400"/>
              <a:t>只要物體是靜止的，產生的靜摩擦力大小相等於作用力。</a:t>
            </a:r>
            <a:endParaRPr lang="en-US" sz="2400"/>
          </a:p>
          <a:p>
            <a:pPr lvl="0">
              <a:lnSpc>
                <a:spcPct val="80000"/>
              </a:lnSpc>
            </a:pPr>
            <a:r>
              <a:rPr lang="zh-TW" sz="2400"/>
              <a:t>一旦開始運動，動摩擦力的大小維持在低於最大靜摩擦力的水平。</a:t>
            </a:r>
          </a:p>
          <a:p>
            <a:pPr lvl="0">
              <a:lnSpc>
                <a:spcPct val="80000"/>
              </a:lnSpc>
              <a:buNone/>
            </a:pPr>
            <a:endParaRPr lang="en-US" sz="2400"/>
          </a:p>
        </p:txBody>
      </p:sp>
      <p:grpSp>
        <p:nvGrpSpPr>
          <p:cNvPr id="4" name="群組 5"/>
          <p:cNvGrpSpPr/>
          <p:nvPr/>
        </p:nvGrpSpPr>
        <p:grpSpPr>
          <a:xfrm>
            <a:off x="2682081" y="2828257"/>
            <a:ext cx="3708404" cy="2614617"/>
            <a:chOff x="2682081" y="2828257"/>
            <a:chExt cx="3708404" cy="26146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682081" y="2828257"/>
              <a:ext cx="3708404" cy="261461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文字方塊 7"/>
            <p:cNvSpPr txBox="1"/>
            <p:nvPr/>
          </p:nvSpPr>
          <p:spPr>
            <a:xfrm>
              <a:off x="3032918" y="3296576"/>
              <a:ext cx="1357307" cy="6778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rPr>
                <a:t>靜摩擦力</a:t>
              </a:r>
              <a:endParaRPr lang="en-US" sz="1800" b="1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F</a:t>
              </a:r>
              <a:r>
                <a:rPr lang="en-US" sz="1800" b="1" i="0" u="none" strike="noStrike" kern="1200" cap="none" spc="0" baseline="-2500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m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 =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rPr>
                <a:t> </a:t>
              </a:r>
              <a:r>
                <a:rPr lang="en-US" sz="2000" b="1" i="0" u="none" strike="noStrike" kern="0" cap="none" spc="0" baseline="0">
                  <a:solidFill>
                    <a:srgbClr val="0000FF"/>
                  </a:solidFill>
                  <a:uFillTx/>
                  <a:ea typeface="新細明體" pitchFamily="18"/>
                </a:rPr>
                <a:t></a:t>
              </a:r>
              <a:r>
                <a:rPr lang="en-US" sz="1800" b="1" i="0" u="none" strike="noStrike" kern="1200" cap="none" spc="0" baseline="-2500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s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R</a:t>
              </a:r>
            </a:p>
          </p:txBody>
        </p:sp>
        <p:sp>
          <p:nvSpPr>
            <p:cNvPr id="7" name="文字方塊 8"/>
            <p:cNvSpPr txBox="1"/>
            <p:nvPr/>
          </p:nvSpPr>
          <p:spPr>
            <a:xfrm>
              <a:off x="4961735" y="3153701"/>
              <a:ext cx="1428750" cy="6778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rPr>
                <a:t>動摩擦力</a:t>
              </a:r>
              <a:endParaRPr lang="en-US" sz="1800" b="1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F</a:t>
              </a:r>
              <a:r>
                <a:rPr lang="en-US" sz="1800" b="1" i="0" u="none" strike="noStrike" kern="1200" cap="none" spc="0" baseline="-2500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k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 </a:t>
              </a:r>
              <a:r>
                <a:rPr lang="en-US" sz="1800" b="1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=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Symbol" pitchFamily="18"/>
                  <a:ea typeface="新細明體" pitchFamily="18"/>
                </a:rPr>
                <a:t> </a:t>
              </a:r>
              <a:r>
                <a:rPr lang="en-US" sz="2000" b="1" i="0" u="none" strike="noStrike" kern="1200" cap="none" spc="0" baseline="0">
                  <a:solidFill>
                    <a:srgbClr val="0000FF"/>
                  </a:solidFill>
                  <a:uFillTx/>
                  <a:ea typeface="新細明體" pitchFamily="18"/>
                </a:rPr>
                <a:t></a:t>
              </a:r>
              <a:r>
                <a:rPr lang="en-US" sz="1800" b="1" i="0" u="none" strike="noStrike" kern="1200" cap="none" spc="0" baseline="-2500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k</a:t>
              </a:r>
              <a:r>
                <a:rPr lang="en-US" sz="1800" b="1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新細明體" pitchFamily="18"/>
                  <a:cs typeface="Times New Roman" pitchFamily="18"/>
                </a:rPr>
                <a:t>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042992" y="260347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摩擦力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(Friction) </a:t>
            </a:r>
          </a:p>
        </p:txBody>
      </p:sp>
      <p:graphicFrame>
        <p:nvGraphicFramePr>
          <p:cNvPr id="3" name="Group 26"/>
          <p:cNvGraphicFramePr>
            <a:graphicFrameLocks noGrp="1"/>
          </p:cNvGraphicFramePr>
          <p:nvPr>
            <p:ph idx="2"/>
          </p:nvPr>
        </p:nvGraphicFramePr>
        <p:xfrm>
          <a:off x="1547814" y="2420938"/>
          <a:ext cx="5832482" cy="276224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28792">
                  <a:extLst>
                    <a:ext uri="{9D8B030D-6E8A-4147-A177-3AD203B41FA5}">
                      <a16:colId xmlns:a16="http://schemas.microsoft.com/office/drawing/2014/main" xmlns="" val="1867156738"/>
                    </a:ext>
                  </a:extLst>
                </a:gridCol>
                <a:gridCol w="2376489">
                  <a:extLst>
                    <a:ext uri="{9D8B030D-6E8A-4147-A177-3AD203B41FA5}">
                      <a16:colId xmlns:a16="http://schemas.microsoft.com/office/drawing/2014/main" xmlns="" val="3086024869"/>
                    </a:ext>
                  </a:extLst>
                </a:gridCol>
                <a:gridCol w="1727201">
                  <a:extLst>
                    <a:ext uri="{9D8B030D-6E8A-4147-A177-3AD203B41FA5}">
                      <a16:colId xmlns:a16="http://schemas.microsoft.com/office/drawing/2014/main" xmlns="" val="2020906437"/>
                    </a:ext>
                  </a:extLst>
                </a:gridCol>
              </a:tblGrid>
              <a:tr h="647696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標楷體" pitchFamily="65"/>
                          <a:ea typeface="標楷體" pitchFamily="65"/>
                        </a:rPr>
                        <a:t>種類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標楷體" pitchFamily="65"/>
                          <a:ea typeface="標楷體" pitchFamily="65"/>
                        </a:rPr>
                        <a:t>物體與接觸面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標楷體" pitchFamily="65"/>
                          <a:ea typeface="標楷體" pitchFamily="65"/>
                        </a:rPr>
                        <a:t>分類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556377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標楷體" pitchFamily="65"/>
                          <a:ea typeface="標楷體" pitchFamily="65"/>
                        </a:rPr>
                        <a:t>靜摩擦力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標楷體" pitchFamily="65"/>
                          <a:ea typeface="標楷體" pitchFamily="65"/>
                        </a:rPr>
                        <a:t>靜止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標楷體" pitchFamily="65"/>
                          <a:ea typeface="標楷體" pitchFamily="65"/>
                        </a:rPr>
                        <a:t>一般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9286706"/>
                  </a:ext>
                </a:extLst>
              </a:tr>
              <a:tr h="6334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標楷體" pitchFamily="65"/>
                          <a:ea typeface="標楷體" pitchFamily="65"/>
                        </a:rPr>
                        <a:t>最大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2266091"/>
                  </a:ext>
                </a:extLst>
              </a:tr>
              <a:tr h="527051">
                <a:tc rowSpan="2"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標楷體" pitchFamily="65"/>
                          <a:ea typeface="標楷體" pitchFamily="65"/>
                        </a:rPr>
                        <a:t>動摩擦力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標楷體" pitchFamily="65"/>
                          <a:ea typeface="標楷體" pitchFamily="65"/>
                        </a:rPr>
                        <a:t>運動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zh-TW" sz="2400" b="0" i="0" u="none" strike="noStrike" cap="none" baseline="0">
                        <a:solidFill>
                          <a:srgbClr val="0000FF"/>
                        </a:solidFill>
                        <a:latin typeface="標楷體" pitchFamily="65"/>
                        <a:ea typeface="標楷體" pitchFamily="65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標楷體" pitchFamily="65"/>
                          <a:ea typeface="標楷體" pitchFamily="65"/>
                        </a:rPr>
                        <a:t>滑動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9476514"/>
                  </a:ext>
                </a:extLst>
              </a:tr>
              <a:tr h="4968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標楷體" pitchFamily="65"/>
                          <a:ea typeface="標楷體" pitchFamily="65"/>
                        </a:rPr>
                        <a:t>滾動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99976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3" y="2667003"/>
            <a:ext cx="8229600" cy="1143000"/>
          </a:xfrm>
        </p:spPr>
        <p:txBody>
          <a:bodyPr/>
          <a:lstStyle/>
          <a:p>
            <a:pPr lvl="0"/>
            <a:r>
              <a:rPr lang="en-US" sz="8000"/>
              <a:t>The End !</a:t>
            </a:r>
          </a:p>
        </p:txBody>
      </p:sp>
      <p:sp>
        <p:nvSpPr>
          <p:cNvPr id="3" name="標題 1"/>
          <p:cNvSpPr txBox="1"/>
          <p:nvPr/>
        </p:nvSpPr>
        <p:spPr>
          <a:xfrm>
            <a:off x="737829" y="476667"/>
            <a:ext cx="7772400" cy="14700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線</a:t>
            </a: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動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力</a:t>
            </a: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學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  <a:cs typeface="標楷體" pitchFamily="65"/>
            </a:endParaRPr>
          </a:p>
        </p:txBody>
      </p:sp>
      <p:sp>
        <p:nvSpPr>
          <p:cNvPr id="4" name="副標題 2"/>
          <p:cNvSpPr txBox="1"/>
          <p:nvPr/>
        </p:nvSpPr>
        <p:spPr>
          <a:xfrm>
            <a:off x="1524003" y="1809570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938997" y="292388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標楷體" pitchFamily="65"/>
                <a:ea typeface="標楷體" pitchFamily="65"/>
              </a:rPr>
              <a:t>力的種類</a:t>
            </a:r>
            <a:endParaRPr lang="en-US">
              <a:latin typeface="標楷體" pitchFamily="65"/>
              <a:ea typeface="標楷體" pitchFamily="65"/>
            </a:endParaRP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507994" y="1734845"/>
            <a:ext cx="8175622" cy="41148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施力體與受力體不需要互相接觸，即可發生力的作用：非接觸力</a:t>
            </a:r>
            <a:r>
              <a:rPr lang="en-US">
                <a:latin typeface="Times New Roman" pitchFamily="18"/>
                <a:cs typeface="Times New Roman" pitchFamily="18"/>
              </a:rPr>
              <a:t> (</a:t>
            </a:r>
            <a:r>
              <a:rPr lang="zh-TW">
                <a:latin typeface="Times New Roman" pitchFamily="18"/>
                <a:cs typeface="Times New Roman" pitchFamily="18"/>
              </a:rPr>
              <a:t>超距力</a:t>
            </a:r>
            <a:r>
              <a:rPr lang="en-US">
                <a:latin typeface="Times New Roman" pitchFamily="18"/>
                <a:cs typeface="Times New Roman" pitchFamily="18"/>
              </a:rPr>
              <a:t>)</a:t>
            </a:r>
          </a:p>
          <a:p>
            <a:pPr lvl="1"/>
            <a:r>
              <a:rPr lang="zh-TW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例如：萬有引力</a:t>
            </a:r>
            <a:r>
              <a:rPr lang="en-US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zh-TW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重力</a:t>
            </a:r>
            <a:r>
              <a:rPr lang="en-US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、靜電力、磁力</a:t>
            </a:r>
            <a:r>
              <a:rPr lang="en-US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...</a:t>
            </a:r>
            <a:r>
              <a:rPr lang="zh-TW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等</a:t>
            </a:r>
            <a:endParaRPr lang="en-US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1"/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施力體與受力體必須接觸，才能發生力的作用：接觸力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1"/>
            <a:r>
              <a:rPr lang="zh-TW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例如：摩擦力、正向力、張力</a:t>
            </a:r>
            <a:r>
              <a:rPr lang="en-US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...</a:t>
            </a:r>
            <a:r>
              <a:rPr lang="zh-TW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等</a:t>
            </a:r>
            <a:endParaRPr lang="en-US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萬有引力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(Gravity)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68309" y="1538651"/>
            <a:ext cx="8435970" cy="2784110"/>
          </a:xfrm>
        </p:spPr>
        <p:txBody>
          <a:bodyPr/>
          <a:lstStyle/>
          <a:p>
            <a:pPr lvl="0"/>
            <a:r>
              <a:rPr lang="zh-TW" sz="2800"/>
              <a:t>在地球上又稱為地心引力，或重力。</a:t>
            </a:r>
            <a:endParaRPr lang="en-US" sz="2800"/>
          </a:p>
          <a:p>
            <a:pPr lvl="0"/>
            <a:r>
              <a:rPr lang="zh-TW" sz="2800" u="sng"/>
              <a:t>牛頓</a:t>
            </a:r>
            <a:r>
              <a:rPr lang="zh-TW" sz="2800"/>
              <a:t>認為兩個物體之間有互相吸引的力，而「重力」一詞用來描述地球的萬有引力。</a:t>
            </a:r>
          </a:p>
          <a:p>
            <a:pPr lvl="0"/>
            <a:r>
              <a:rPr lang="zh-TW" sz="2800"/>
              <a:t>兩個物體之間有互相吸引力的大小與兩質點的質量乘積成正比 ，和它們之間的距離成平方反比的關係。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2992" y="4724403"/>
            <a:ext cx="7272332" cy="10017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724625" y="12540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標楷體" pitchFamily="65"/>
                <a:ea typeface="標楷體" pitchFamily="65"/>
              </a:rPr>
              <a:t>重量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611184" y="1268409"/>
            <a:ext cx="8137529" cy="2509835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zh-TW" sz="2800">
                <a:latin typeface="Times New Roman" pitchFamily="18"/>
                <a:cs typeface="Times New Roman" pitchFamily="18"/>
              </a:rPr>
              <a:t>被定義為地心引力施加在物體的總和。</a:t>
            </a:r>
          </a:p>
          <a:p>
            <a:pPr lvl="0">
              <a:lnSpc>
                <a:spcPct val="90000"/>
              </a:lnSpc>
            </a:pPr>
            <a:r>
              <a:rPr lang="zh-TW" sz="2800">
                <a:latin typeface="Times New Roman" pitchFamily="18"/>
                <a:cs typeface="Times New Roman" pitchFamily="18"/>
              </a:rPr>
              <a:t>地心引力大小和與地心的距離成反比。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1">
              <a:lnSpc>
                <a:spcPct val="90000"/>
              </a:lnSpc>
            </a:pPr>
            <a:r>
              <a:rPr lang="zh-TW" sz="2400">
                <a:solidFill>
                  <a:srgbClr val="0000FF"/>
                </a:solidFill>
                <a:latin typeface="標楷體" pitchFamily="65"/>
                <a:ea typeface="標楷體" pitchFamily="65"/>
                <a:cs typeface="Times New Roman" pitchFamily="18"/>
              </a:rPr>
              <a:t>物體在較高的海拔，所受的地心引力較小</a:t>
            </a:r>
            <a:r>
              <a:rPr lang="en-US" sz="2400">
                <a:latin typeface="Times New Roman" pitchFamily="18"/>
                <a:cs typeface="Times New Roman" pitchFamily="18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zh-TW" sz="2800">
                <a:latin typeface="Times New Roman" pitchFamily="18"/>
                <a:cs typeface="Times New Roman" pitchFamily="18"/>
              </a:rPr>
              <a:t>重量＝質量</a:t>
            </a:r>
            <a:r>
              <a:rPr lang="en-US" sz="2800">
                <a:latin typeface="Times New Roman" pitchFamily="18"/>
                <a:cs typeface="Times New Roman" pitchFamily="18"/>
              </a:rPr>
              <a:t> </a:t>
            </a:r>
            <a:r>
              <a:rPr lang="zh-TW" sz="2800">
                <a:latin typeface="Times New Roman" pitchFamily="18"/>
                <a:cs typeface="Times New Roman" pitchFamily="18"/>
              </a:rPr>
              <a:t>×</a:t>
            </a:r>
            <a:r>
              <a:rPr lang="en-US" sz="2800">
                <a:latin typeface="Times New Roman" pitchFamily="18"/>
                <a:cs typeface="Times New Roman" pitchFamily="18"/>
              </a:rPr>
              <a:t> </a:t>
            </a:r>
            <a:r>
              <a:rPr lang="zh-TW" sz="2800">
                <a:latin typeface="Times New Roman" pitchFamily="18"/>
                <a:cs typeface="Times New Roman" pitchFamily="18"/>
              </a:rPr>
              <a:t>重力加速度（</a:t>
            </a:r>
            <a:r>
              <a:rPr lang="en-US" sz="2800">
                <a:latin typeface="Times New Roman" pitchFamily="18"/>
                <a:cs typeface="Times New Roman" pitchFamily="18"/>
              </a:rPr>
              <a:t>g = 9.81 m/s</a:t>
            </a:r>
            <a:r>
              <a:rPr lang="en-US" sz="2800" baseline="30000">
                <a:latin typeface="Times New Roman" pitchFamily="18"/>
                <a:cs typeface="Times New Roman" pitchFamily="18"/>
              </a:rPr>
              <a:t>2</a:t>
            </a:r>
            <a:r>
              <a:rPr lang="zh-TW" sz="2800">
                <a:latin typeface="Times New Roman" pitchFamily="18"/>
                <a:cs typeface="Times New Roman" pitchFamily="18"/>
              </a:rPr>
              <a:t>）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1">
              <a:lnSpc>
                <a:spcPct val="90000"/>
              </a:lnSpc>
            </a:pPr>
            <a:r>
              <a:rPr lang="zh-TW" sz="24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重量也是一種力，重量的單位也是力的單位</a:t>
            </a:r>
            <a:r>
              <a:rPr lang="en-US" sz="24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sz="24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牛頓。</a:t>
            </a:r>
            <a:endParaRPr lang="en-US" sz="240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1">
              <a:lnSpc>
                <a:spcPct val="90000"/>
              </a:lnSpc>
            </a:pPr>
            <a:r>
              <a:rPr lang="zh-TW" sz="240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雖然身體的重量通常以公斤為單位，但公斤其實是質量的單位，嚴謹來說，重量單位應該是牛頓，質量單位是公斤。</a:t>
            </a:r>
            <a:endParaRPr lang="en-US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1">
              <a:lnSpc>
                <a:spcPct val="90000"/>
              </a:lnSpc>
              <a:buNone/>
            </a:pPr>
            <a:endParaRPr lang="en-US" sz="240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0">
              <a:lnSpc>
                <a:spcPct val="90000"/>
              </a:lnSpc>
            </a:pPr>
            <a:endParaRPr lang="en-US" sz="280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90000"/>
              </a:lnSpc>
              <a:buNone/>
            </a:pPr>
            <a:endParaRPr lang="en-US" sz="280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01342" y="4520574"/>
            <a:ext cx="1865723" cy="22511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j021508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4" y="3429000"/>
            <a:ext cx="1885950" cy="2954334"/>
          </a:xfrm>
        </p:spPr>
      </p:pic>
      <p:sp>
        <p:nvSpPr>
          <p:cNvPr id="3" name="Rectangle 5"/>
          <p:cNvSpPr/>
          <p:nvPr/>
        </p:nvSpPr>
        <p:spPr>
          <a:xfrm>
            <a:off x="574160" y="1530092"/>
            <a:ext cx="8177552" cy="15901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重量</a:t>
            </a:r>
            <a:r>
              <a:rPr lang="en-US" sz="2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(weight)</a:t>
            </a:r>
            <a:r>
              <a:rPr lang="zh-TW" sz="2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，來自於重力，屬於力一種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質量</a:t>
            </a:r>
            <a:r>
              <a:rPr lang="en-US" sz="2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(mass)</a:t>
            </a:r>
            <a:r>
              <a:rPr lang="zh-TW" sz="2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，物質本身，基本性質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在太空中，重力消失，物體沒有重量，仍有質量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900117" y="260347"/>
            <a:ext cx="7313608" cy="1143000"/>
          </a:xfrm>
        </p:spPr>
        <p:txBody>
          <a:bodyPr/>
          <a:lstStyle/>
          <a:p>
            <a:pPr lvl="0"/>
            <a:r>
              <a:rPr lang="zh-TW"/>
              <a:t>重量與質量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失重狀態</a:t>
            </a:r>
            <a:r>
              <a:rPr lang="en-US">
                <a:latin typeface="Times New Roman" pitchFamily="18"/>
                <a:cs typeface="Times New Roman" pitchFamily="18"/>
              </a:rPr>
              <a:t>-weightless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pPr lvl="0"/>
            <a:r>
              <a:rPr lang="zh-TW"/>
              <a:t>當重量為零時稱物體處於失重狀態。</a:t>
            </a:r>
            <a:endParaRPr lang="en-US"/>
          </a:p>
          <a:p>
            <a:pPr lvl="0"/>
            <a:r>
              <a:rPr lang="zh-TW"/>
              <a:t>但是物體仍然是有質量。</a:t>
            </a:r>
            <a:r>
              <a:rPr lang="en-US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4208" y="2852735"/>
            <a:ext cx="4394204" cy="28797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64163" y="3141658"/>
            <a:ext cx="3152778" cy="22240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159443"/>
            <a:ext cx="8229600" cy="1143000"/>
          </a:xfrm>
        </p:spPr>
        <p:txBody>
          <a:bodyPr/>
          <a:lstStyle/>
          <a:p>
            <a:pPr lvl="0"/>
            <a:r>
              <a:rPr lang="zh-TW">
                <a:latin typeface="標楷體" pitchFamily="65"/>
                <a:ea typeface="標楷體" pitchFamily="65"/>
              </a:rPr>
              <a:t>重力加速度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245741"/>
            <a:ext cx="8229600" cy="4525959"/>
          </a:xfrm>
        </p:spPr>
        <p:txBody>
          <a:bodyPr/>
          <a:lstStyle/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重力加速度與地球質量</a:t>
            </a:r>
            <a:r>
              <a:rPr lang="en-US" sz="2800">
                <a:latin typeface="Times New Roman" pitchFamily="18"/>
                <a:cs typeface="Times New Roman" pitchFamily="18"/>
              </a:rPr>
              <a:t>M</a:t>
            </a:r>
            <a:r>
              <a:rPr lang="en-US" sz="2800" baseline="-25000">
                <a:latin typeface="Times New Roman" pitchFamily="18"/>
                <a:cs typeface="Times New Roman" pitchFamily="18"/>
              </a:rPr>
              <a:t>e</a:t>
            </a:r>
            <a:r>
              <a:rPr lang="zh-TW" sz="2800">
                <a:latin typeface="Times New Roman" pitchFamily="18"/>
                <a:cs typeface="Times New Roman" pitchFamily="18"/>
              </a:rPr>
              <a:t>成正比，與地球半徑</a:t>
            </a:r>
            <a:r>
              <a:rPr lang="en-US" sz="2800">
                <a:latin typeface="Times New Roman" pitchFamily="18"/>
                <a:cs typeface="Times New Roman" pitchFamily="18"/>
              </a:rPr>
              <a:t>R</a:t>
            </a:r>
            <a:r>
              <a:rPr lang="zh-TW" sz="2800">
                <a:latin typeface="Times New Roman" pitchFamily="18"/>
                <a:cs typeface="Times New Roman" pitchFamily="18"/>
              </a:rPr>
              <a:t>成平方反比。</a:t>
            </a:r>
            <a:endParaRPr lang="en-US" sz="2800">
              <a:latin typeface="Times New Roman" pitchFamily="18"/>
              <a:cs typeface="Times New Roman" pitchFamily="18"/>
            </a:endParaRPr>
          </a:p>
          <a:p>
            <a:pPr lvl="0"/>
            <a:r>
              <a:rPr lang="zh-TW" sz="2800">
                <a:latin typeface="Times New Roman" pitchFamily="18"/>
                <a:cs typeface="Times New Roman" pitchFamily="18"/>
              </a:rPr>
              <a:t>重力加速度（</a:t>
            </a:r>
            <a:r>
              <a:rPr lang="en-US" sz="2800">
                <a:latin typeface="Times New Roman" pitchFamily="18"/>
                <a:cs typeface="Times New Roman" pitchFamily="18"/>
              </a:rPr>
              <a:t>g</a:t>
            </a:r>
            <a:r>
              <a:rPr lang="zh-TW" sz="2800">
                <a:latin typeface="Times New Roman" pitchFamily="18"/>
                <a:cs typeface="Times New Roman" pitchFamily="18"/>
              </a:rPr>
              <a:t>） ＝</a:t>
            </a:r>
            <a:r>
              <a:rPr lang="en-US" sz="2800">
                <a:latin typeface="Times New Roman" pitchFamily="18"/>
                <a:cs typeface="Times New Roman" pitchFamily="18"/>
              </a:rPr>
              <a:t>9.81 </a:t>
            </a:r>
            <a:r>
              <a:rPr lang="zh-TW" sz="2800">
                <a:latin typeface="Times New Roman" pitchFamily="18"/>
                <a:cs typeface="Times New Roman" pitchFamily="18"/>
              </a:rPr>
              <a:t>公尺</a:t>
            </a:r>
            <a:r>
              <a:rPr lang="en-US" sz="2800">
                <a:latin typeface="Times New Roman" pitchFamily="18"/>
                <a:cs typeface="Times New Roman" pitchFamily="18"/>
              </a:rPr>
              <a:t>/</a:t>
            </a:r>
            <a:r>
              <a:rPr lang="zh-TW" sz="2800">
                <a:latin typeface="Times New Roman" pitchFamily="18"/>
                <a:cs typeface="Times New Roman" pitchFamily="18"/>
              </a:rPr>
              <a:t>秒</a:t>
            </a:r>
            <a:r>
              <a:rPr lang="en-US" sz="2800" baseline="30000">
                <a:latin typeface="Times New Roman" pitchFamily="18"/>
                <a:cs typeface="Times New Roman" pitchFamily="18"/>
              </a:rPr>
              <a:t>2</a:t>
            </a:r>
          </a:p>
          <a:p>
            <a:pPr lvl="0"/>
            <a:endParaRPr lang="en-US" sz="2800">
              <a:latin typeface="Times New Roman" pitchFamily="18"/>
              <a:cs typeface="Times New Roman" pitchFamily="18"/>
            </a:endParaRPr>
          </a:p>
          <a:p>
            <a:pPr lvl="0"/>
            <a:endParaRPr lang="en-US" sz="2800">
              <a:latin typeface="Times New Roman" pitchFamily="18"/>
              <a:cs typeface="Times New Roman" pitchFamily="18"/>
            </a:endParaRPr>
          </a:p>
          <a:p>
            <a:pPr lvl="0"/>
            <a:endParaRPr lang="en-US" sz="280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083" y="2924178"/>
            <a:ext cx="5616573" cy="7937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2-1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184" y="4076696"/>
            <a:ext cx="2233614" cy="24225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24303" y="3644898"/>
            <a:ext cx="4229099" cy="32131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2520</TotalTime>
  <Words>1489</Words>
  <Application>Microsoft Office PowerPoint</Application>
  <PresentationFormat>如螢幕大小 (4:3)</PresentationFormat>
  <Paragraphs>180</Paragraphs>
  <Slides>35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3" baseType="lpstr">
      <vt:lpstr>等线</vt:lpstr>
      <vt:lpstr>新細明體</vt:lpstr>
      <vt:lpstr>標楷體</vt:lpstr>
      <vt:lpstr>Arial</vt:lpstr>
      <vt:lpstr>Calibri</vt:lpstr>
      <vt:lpstr>Symbol</vt:lpstr>
      <vt:lpstr>Times New Roman</vt:lpstr>
      <vt:lpstr>課程名稱</vt:lpstr>
      <vt:lpstr>線動力學</vt:lpstr>
      <vt:lpstr>PowerPoint 簡報</vt:lpstr>
      <vt:lpstr>力的種類</vt:lpstr>
      <vt:lpstr>力的種類</vt:lpstr>
      <vt:lpstr>萬有引力 (Gravity)</vt:lpstr>
      <vt:lpstr>重量</vt:lpstr>
      <vt:lpstr>重量與質量</vt:lpstr>
      <vt:lpstr>失重狀態-weightless</vt:lpstr>
      <vt:lpstr>重力加速度</vt:lpstr>
      <vt:lpstr>重量</vt:lpstr>
      <vt:lpstr>重量</vt:lpstr>
      <vt:lpstr>重量</vt:lpstr>
      <vt:lpstr>重量</vt:lpstr>
      <vt:lpstr>重量</vt:lpstr>
      <vt:lpstr>重量</vt:lpstr>
      <vt:lpstr>重量</vt:lpstr>
      <vt:lpstr>重量</vt:lpstr>
      <vt:lpstr>萬有引力-應用 </vt:lpstr>
      <vt:lpstr>萬有引力-應用</vt:lpstr>
      <vt:lpstr>萬有引力-應用</vt:lpstr>
      <vt:lpstr>壓力(pressure)</vt:lpstr>
      <vt:lpstr>壓力(pressure)</vt:lpstr>
      <vt:lpstr>大氣壓力(atmosphere)</vt:lpstr>
      <vt:lpstr>大氣壓力(atmosphere)</vt:lpstr>
      <vt:lpstr>大氣壓力(atmosphere)</vt:lpstr>
      <vt:lpstr>大氣壓力與氣候 </vt:lpstr>
      <vt:lpstr>大氣壓力與高度 </vt:lpstr>
      <vt:lpstr>正向力 (Normal Force)</vt:lpstr>
      <vt:lpstr>正向力 (Normal Force)</vt:lpstr>
      <vt:lpstr>摩擦力(Friction) </vt:lpstr>
      <vt:lpstr>摩擦力(Friction) </vt:lpstr>
      <vt:lpstr>摩擦力(Friction) </vt:lpstr>
      <vt:lpstr>摩擦力(Friction) </vt:lpstr>
      <vt:lpstr>摩擦力(Friction) </vt:lpstr>
      <vt:lpstr>The End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姜昆伶</cp:lastModifiedBy>
  <cp:revision>79</cp:revision>
  <dcterms:created xsi:type="dcterms:W3CDTF">2017-11-07T02:54:43Z</dcterms:created>
  <dcterms:modified xsi:type="dcterms:W3CDTF">2018-09-08T07:17:43Z</dcterms:modified>
</cp:coreProperties>
</file>