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1" r:id="rId3"/>
    <p:sldId id="262" r:id="rId4"/>
    <p:sldId id="263" r:id="rId5"/>
    <p:sldId id="271" r:id="rId6"/>
    <p:sldId id="264" r:id="rId7"/>
    <p:sldId id="265" r:id="rId8"/>
    <p:sldId id="266" r:id="rId9"/>
    <p:sldId id="267" r:id="rId10"/>
    <p:sldId id="268" r:id="rId11"/>
    <p:sldId id="272" r:id="rId12"/>
    <p:sldId id="269" r:id="rId13"/>
    <p:sldId id="273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914400" y="2130423"/>
            <a:ext cx="103632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2670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0344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609600" y="274641"/>
            <a:ext cx="8026395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254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48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963081" y="4406896"/>
            <a:ext cx="103632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963081" y="2906713"/>
            <a:ext cx="103632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20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609601" y="1600201"/>
            <a:ext cx="5384804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6197595" y="1600201"/>
            <a:ext cx="5384804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4759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609600" y="1535114"/>
            <a:ext cx="5386912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609600" y="2174872"/>
            <a:ext cx="5386912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6193364" y="1535114"/>
            <a:ext cx="5389035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6193364" y="2174872"/>
            <a:ext cx="5389035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033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342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2977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609601" y="273048"/>
            <a:ext cx="401108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766730" y="273048"/>
            <a:ext cx="6815669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609601" y="1435095"/>
            <a:ext cx="401108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1028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2389717" y="4800601"/>
            <a:ext cx="73152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2389717" y="612776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 altLang="en-US" smtClean="0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2389717" y="5367335"/>
            <a:ext cx="73152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05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609600" y="274640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609600" y="6356352"/>
            <a:ext cx="2844795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4165605" y="6356352"/>
            <a:ext cx="3860804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8737604" y="6356352"/>
            <a:ext cx="2844795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967544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2063556" y="6508351"/>
            <a:ext cx="1684909" cy="252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6976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eaLnBrk="1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eaLnBrk="1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eaLnBrk="1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39937"/>
          </a:xfrm>
        </p:spPr>
        <p:txBody>
          <a:bodyPr>
            <a:normAutofit/>
          </a:bodyPr>
          <a:lstStyle/>
          <a:p>
            <a:r>
              <a:rPr lang="zh-TW" altLang="en-US" sz="6000" b="1" dirty="0" smtClean="0">
                <a:solidFill>
                  <a:srgbClr val="0000FF"/>
                </a:solidFill>
              </a:rPr>
              <a:t>利尿劑與遮蔽劑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授課教師：何健章 </a:t>
            </a:r>
            <a:r>
              <a:rPr kumimoji="0"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kumimoji="0"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助理教授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5142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6925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四、利尿劑的副作用及對運動能力的影響</a:t>
            </a:r>
            <a:endParaRPr lang="zh-TW" altLang="en-US" sz="32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604865"/>
            <a:ext cx="10515600" cy="4572098"/>
          </a:xfrm>
        </p:spPr>
        <p:txBody>
          <a:bodyPr/>
          <a:lstStyle/>
          <a:p>
            <a:r>
              <a:rPr lang="zh-TW" altLang="en-US" sz="3600" dirty="0" smtClean="0">
                <a:solidFill>
                  <a:srgbClr val="0000FF"/>
                </a:solidFill>
              </a:rPr>
              <a:t>嚴重的脫水 </a:t>
            </a:r>
            <a:r>
              <a:rPr lang="en-US" altLang="zh-TW" sz="3600" dirty="0" smtClean="0">
                <a:solidFill>
                  <a:srgbClr val="0000FF"/>
                </a:solidFill>
              </a:rPr>
              <a:t>: </a:t>
            </a:r>
            <a:r>
              <a:rPr lang="en-US" altLang="zh-TW" sz="3600" dirty="0">
                <a:solidFill>
                  <a:srgbClr val="0000FF"/>
                </a:solidFill>
              </a:rPr>
              <a:t>Na</a:t>
            </a:r>
            <a:r>
              <a:rPr lang="en-US" altLang="zh-TW" sz="2700" baseline="60000" dirty="0" smtClean="0">
                <a:solidFill>
                  <a:srgbClr val="0000FF"/>
                </a:solidFill>
              </a:rPr>
              <a:t>+</a:t>
            </a:r>
            <a:r>
              <a:rPr lang="zh-TW" altLang="en-US" sz="3600" dirty="0" smtClean="0">
                <a:solidFill>
                  <a:srgbClr val="0000FF"/>
                </a:solidFill>
              </a:rPr>
              <a:t>與水分的流失太多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endParaRPr lang="en-US" altLang="zh-TW" sz="3600" dirty="0" smtClean="0"/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低血鉀症 </a:t>
            </a:r>
            <a:r>
              <a:rPr lang="en-US" altLang="zh-TW" sz="3600" dirty="0" smtClean="0">
                <a:solidFill>
                  <a:srgbClr val="0000FF"/>
                </a:solidFill>
              </a:rPr>
              <a:t>:</a:t>
            </a:r>
            <a:r>
              <a:rPr lang="zh-TW" altLang="en-US" sz="3600" dirty="0" smtClean="0">
                <a:solidFill>
                  <a:srgbClr val="0000FF"/>
                </a:solidFill>
              </a:rPr>
              <a:t>心律不整而引發心臟疾病及其他危險，甚至造成橫紋肌溶解與肌肉病變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endParaRPr lang="en-US" altLang="zh-TW" sz="3600" dirty="0" smtClean="0">
              <a:solidFill>
                <a:srgbClr val="0000FF"/>
              </a:solidFill>
            </a:endParaRPr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高血鉀症 </a:t>
            </a:r>
            <a:r>
              <a:rPr lang="en-US" altLang="zh-TW" sz="3600" dirty="0" smtClean="0">
                <a:solidFill>
                  <a:srgbClr val="0000FF"/>
                </a:solidFill>
              </a:rPr>
              <a:t>(</a:t>
            </a:r>
            <a:r>
              <a:rPr lang="zh-TW" altLang="en-US" sz="3600" dirty="0" smtClean="0">
                <a:solidFill>
                  <a:srgbClr val="0000FF"/>
                </a:solidFill>
              </a:rPr>
              <a:t>常見於留鉀利尿劑</a:t>
            </a:r>
            <a:r>
              <a:rPr lang="en-US" altLang="zh-TW" sz="3600" dirty="0" smtClean="0">
                <a:solidFill>
                  <a:srgbClr val="0000FF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5171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8442"/>
          </a:xfrm>
        </p:spPr>
        <p:txBody>
          <a:bodyPr/>
          <a:lstStyle/>
          <a:p>
            <a:r>
              <a:rPr lang="zh-TW" altLang="en-US" sz="3200" b="1" dirty="0">
                <a:solidFill>
                  <a:prstClr val="black"/>
                </a:solidFill>
              </a:rPr>
              <a:t>四、利尿劑的副作用及對運動能力的影響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z="3600" dirty="0">
                <a:solidFill>
                  <a:srgbClr val="0000FF"/>
                </a:solidFill>
              </a:rPr>
              <a:t>低血鈉症 </a:t>
            </a:r>
            <a:r>
              <a:rPr lang="en-US" altLang="zh-TW" sz="3600" dirty="0">
                <a:solidFill>
                  <a:srgbClr val="0000FF"/>
                </a:solidFill>
              </a:rPr>
              <a:t>(</a:t>
            </a:r>
            <a:r>
              <a:rPr lang="zh-TW" altLang="en-US" sz="3600" dirty="0">
                <a:solidFill>
                  <a:srgbClr val="0000FF"/>
                </a:solidFill>
              </a:rPr>
              <a:t>鈉流失過多</a:t>
            </a:r>
            <a:r>
              <a:rPr lang="en-US" altLang="zh-TW" sz="3600" dirty="0" smtClean="0">
                <a:solidFill>
                  <a:srgbClr val="0000FF"/>
                </a:solidFill>
              </a:rPr>
              <a:t>)</a:t>
            </a:r>
          </a:p>
          <a:p>
            <a:pPr lvl="0"/>
            <a:endParaRPr lang="en-US" altLang="zh-TW" sz="3600" dirty="0">
              <a:solidFill>
                <a:srgbClr val="0000FF"/>
              </a:solidFill>
            </a:endParaRPr>
          </a:p>
          <a:p>
            <a:pPr lvl="0"/>
            <a:r>
              <a:rPr lang="zh-TW" altLang="en-US" sz="3600" dirty="0">
                <a:solidFill>
                  <a:srgbClr val="0000FF"/>
                </a:solidFill>
              </a:rPr>
              <a:t>代謝性酸中毒 </a:t>
            </a:r>
            <a:r>
              <a:rPr lang="en-US" altLang="zh-TW" sz="3600" dirty="0">
                <a:solidFill>
                  <a:srgbClr val="0000FF"/>
                </a:solidFill>
              </a:rPr>
              <a:t>(</a:t>
            </a:r>
            <a:r>
              <a:rPr lang="zh-TW" altLang="en-US" sz="3600" dirty="0">
                <a:solidFill>
                  <a:srgbClr val="0000FF"/>
                </a:solidFill>
              </a:rPr>
              <a:t>見於碳酸酐酶抑制劑</a:t>
            </a:r>
            <a:r>
              <a:rPr lang="en-US" altLang="zh-TW" sz="3600" dirty="0" smtClean="0">
                <a:solidFill>
                  <a:srgbClr val="0000FF"/>
                </a:solidFill>
              </a:rPr>
              <a:t>)</a:t>
            </a:r>
          </a:p>
          <a:p>
            <a:pPr lvl="0"/>
            <a:endParaRPr lang="en-US" altLang="zh-TW" sz="3600" dirty="0">
              <a:solidFill>
                <a:srgbClr val="0000FF"/>
              </a:solidFill>
            </a:endParaRPr>
          </a:p>
          <a:p>
            <a:pPr lvl="0"/>
            <a:r>
              <a:rPr lang="zh-TW" altLang="en-US" sz="3600" dirty="0">
                <a:solidFill>
                  <a:srgbClr val="0000FF"/>
                </a:solidFill>
              </a:rPr>
              <a:t>代謝性鹼中毒</a:t>
            </a:r>
            <a:r>
              <a:rPr lang="en-US" altLang="zh-TW" sz="3600" dirty="0">
                <a:solidFill>
                  <a:srgbClr val="0000FF"/>
                </a:solidFill>
              </a:rPr>
              <a:t>(</a:t>
            </a:r>
            <a:r>
              <a:rPr lang="zh-TW" altLang="en-US" sz="3600" dirty="0">
                <a:solidFill>
                  <a:srgbClr val="0000FF"/>
                </a:solidFill>
              </a:rPr>
              <a:t>見於</a:t>
            </a:r>
            <a:r>
              <a:rPr lang="en-US" altLang="zh-TW" sz="3600" dirty="0">
                <a:solidFill>
                  <a:srgbClr val="0000FF"/>
                </a:solidFill>
              </a:rPr>
              <a:t>Thiazides</a:t>
            </a:r>
            <a:r>
              <a:rPr lang="zh-TW" altLang="en-US" sz="3600" dirty="0">
                <a:solidFill>
                  <a:srgbClr val="0000FF"/>
                </a:solidFill>
              </a:rPr>
              <a:t>類及亨利氏環利尿劑</a:t>
            </a:r>
            <a:r>
              <a:rPr lang="en-US" altLang="zh-TW" sz="3600" dirty="0" smtClean="0">
                <a:solidFill>
                  <a:srgbClr val="0000FF"/>
                </a:solidFill>
              </a:rPr>
              <a:t>)</a:t>
            </a:r>
          </a:p>
          <a:p>
            <a:pPr lvl="0"/>
            <a:endParaRPr lang="en-US" altLang="zh-TW" sz="3600" dirty="0">
              <a:solidFill>
                <a:srgbClr val="0000FF"/>
              </a:solidFill>
            </a:endParaRPr>
          </a:p>
          <a:p>
            <a:pPr lvl="0"/>
            <a:r>
              <a:rPr lang="zh-TW" altLang="en-US" sz="3600" dirty="0">
                <a:solidFill>
                  <a:srgbClr val="0000FF"/>
                </a:solidFill>
              </a:rPr>
              <a:t>高尿酸血症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96978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2175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五、遮蔽劑</a:t>
            </a:r>
            <a:endParaRPr lang="zh-TW" altLang="en-US" sz="32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362075"/>
            <a:ext cx="10515600" cy="657225"/>
          </a:xfrm>
        </p:spPr>
        <p:txBody>
          <a:bodyPr>
            <a:normAutofit/>
          </a:bodyPr>
          <a:lstStyle/>
          <a:p>
            <a:r>
              <a:rPr lang="en-US" altLang="zh-TW" sz="3600" dirty="0" smtClean="0">
                <a:solidFill>
                  <a:srgbClr val="FF0000"/>
                </a:solidFill>
              </a:rPr>
              <a:t>Probenecid</a:t>
            </a:r>
            <a:r>
              <a:rPr lang="zh-TW" altLang="en-US" sz="3600" dirty="0">
                <a:solidFill>
                  <a:srgbClr val="FF0000"/>
                </a:solidFill>
              </a:rPr>
              <a:t> </a:t>
            </a:r>
            <a:r>
              <a:rPr lang="zh-TW" altLang="en-US" sz="3600" dirty="0" smtClean="0">
                <a:solidFill>
                  <a:srgbClr val="FF0000"/>
                </a:solidFill>
              </a:rPr>
              <a:t>及血漿膨脹劑</a:t>
            </a:r>
            <a:r>
              <a:rPr lang="zh-TW" altLang="en-US" sz="3600" dirty="0" smtClean="0">
                <a:solidFill>
                  <a:srgbClr val="0000FF"/>
                </a:solidFill>
              </a:rPr>
              <a:t>皆為遮蔽劑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endParaRPr lang="zh-TW" altLang="en-US" sz="3600" dirty="0">
              <a:solidFill>
                <a:srgbClr val="0000FF"/>
              </a:solidFill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838200" y="2118300"/>
            <a:ext cx="21096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b="1" dirty="0" smtClean="0"/>
              <a:t>Probenecid</a:t>
            </a:r>
            <a:endParaRPr lang="zh-TW" altLang="en-US" sz="3200" b="1" dirty="0"/>
          </a:p>
        </p:txBody>
      </p:sp>
      <p:sp>
        <p:nvSpPr>
          <p:cNvPr id="5" name="文字方塊 4"/>
          <p:cNvSpPr txBox="1"/>
          <p:nvPr/>
        </p:nvSpPr>
        <p:spPr>
          <a:xfrm>
            <a:off x="838200" y="2715820"/>
            <a:ext cx="104704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zh-TW" altLang="en-US" sz="3600" dirty="0">
                <a:solidFill>
                  <a:srgbClr val="0000FF"/>
                </a:solidFill>
              </a:rPr>
              <a:t>作用為抑制尿酸的再吸收以及增加尿酸的排泄</a:t>
            </a:r>
            <a:endParaRPr lang="en-US" altLang="zh-TW" sz="3600" dirty="0">
              <a:solidFill>
                <a:srgbClr val="0000FF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TW" altLang="en-US" sz="3600" dirty="0">
                <a:solidFill>
                  <a:srgbClr val="0000FF"/>
                </a:solidFill>
              </a:rPr>
              <a:t>臨床上用來</a:t>
            </a:r>
            <a:r>
              <a:rPr lang="zh-TW" altLang="en-US" sz="3600" dirty="0">
                <a:solidFill>
                  <a:srgbClr val="FF0000"/>
                </a:solidFill>
              </a:rPr>
              <a:t>治療痛風 </a:t>
            </a:r>
            <a:endParaRPr lang="en-US" altLang="zh-TW" sz="3600" dirty="0" smtClean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TW" altLang="en-US" sz="3600" dirty="0" smtClean="0">
                <a:solidFill>
                  <a:srgbClr val="0000FF"/>
                </a:solidFill>
              </a:rPr>
              <a:t>亦可</a:t>
            </a:r>
            <a:r>
              <a:rPr lang="zh-TW" altLang="en-US" sz="3600" dirty="0" smtClean="0">
                <a:solidFill>
                  <a:srgbClr val="FF0000"/>
                </a:solidFill>
              </a:rPr>
              <a:t>延長酸性代謝物的排出</a:t>
            </a:r>
            <a:r>
              <a:rPr lang="zh-TW" altLang="en-US" sz="3600" dirty="0" smtClean="0">
                <a:solidFill>
                  <a:srgbClr val="0000FF"/>
                </a:solidFill>
              </a:rPr>
              <a:t>，可使藥物的作用時間增長</a:t>
            </a:r>
            <a:endParaRPr lang="zh-TW" altLang="en-US" sz="3600" dirty="0">
              <a:solidFill>
                <a:srgbClr val="0000FF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zh-TW" altLang="en-US" sz="3600" dirty="0">
              <a:solidFill>
                <a:srgbClr val="FF0000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838200" y="5060151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b="1" dirty="0" smtClean="0"/>
              <a:t>血漿膨脹劑</a:t>
            </a:r>
            <a:endParaRPr lang="zh-TW" altLang="en-US" sz="3200" b="1" dirty="0"/>
          </a:p>
        </p:txBody>
      </p:sp>
      <p:sp>
        <p:nvSpPr>
          <p:cNvPr id="7" name="文字方塊 6"/>
          <p:cNvSpPr txBox="1"/>
          <p:nvPr/>
        </p:nvSpPr>
        <p:spPr>
          <a:xfrm>
            <a:off x="838200" y="5657671"/>
            <a:ext cx="50898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3600" dirty="0" smtClean="0">
                <a:solidFill>
                  <a:srgbClr val="0000FF"/>
                </a:solidFill>
              </a:rPr>
              <a:t>為降低血球數的物質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3600" dirty="0" smtClean="0">
                <a:solidFill>
                  <a:srgbClr val="0000FF"/>
                </a:solidFill>
              </a:rPr>
              <a:t>臨床上可加速血液流動</a:t>
            </a:r>
            <a:endParaRPr lang="zh-TW" altLang="en-US" sz="3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1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FCD6BD5F-D2B2-4D55-9FBF-A8E95E1E9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528" y="2636912"/>
            <a:ext cx="8229600" cy="434312"/>
          </a:xfrm>
        </p:spPr>
        <p:txBody>
          <a:bodyPr>
            <a:noAutofit/>
          </a:bodyPr>
          <a:lstStyle/>
          <a:p>
            <a:pPr algn="ctr"/>
            <a:r>
              <a:rPr lang="en-US" altLang="zh-TW" sz="4000" dirty="0"/>
              <a:t>END</a:t>
            </a:r>
            <a:endParaRPr lang="zh-TW" altLang="en-US" sz="40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12E10BDB-39EB-4B14-9DE5-0A6E15E805B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758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975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二、利尿劑的種類</a:t>
            </a:r>
            <a:endParaRPr lang="zh-TW" altLang="en-US" sz="32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333500"/>
            <a:ext cx="10515600" cy="4843463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0000FF"/>
                </a:solidFill>
              </a:rPr>
              <a:t>利尿劑服用後，會使聚集於組織間隙或漿膜腔內之過多液體與氯化鈉排出，同時增加尿量的排泄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TW" sz="3600" dirty="0" smtClean="0">
              <a:solidFill>
                <a:srgbClr val="0000FF"/>
              </a:solidFill>
            </a:endParaRPr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依</a:t>
            </a:r>
            <a:r>
              <a:rPr lang="zh-TW" altLang="en-US" sz="3600" dirty="0" smtClean="0">
                <a:solidFill>
                  <a:srgbClr val="FF0000"/>
                </a:solidFill>
              </a:rPr>
              <a:t>藥理作用</a:t>
            </a:r>
            <a:r>
              <a:rPr lang="zh-TW" altLang="en-US" sz="3600" dirty="0" smtClean="0">
                <a:solidFill>
                  <a:srgbClr val="0000FF"/>
                </a:solidFill>
              </a:rPr>
              <a:t>分成</a:t>
            </a:r>
            <a:r>
              <a:rPr lang="zh-TW" altLang="en-US" sz="3600" dirty="0" smtClean="0">
                <a:solidFill>
                  <a:srgbClr val="FF0000"/>
                </a:solidFill>
              </a:rPr>
              <a:t>滲透性利尿劑</a:t>
            </a:r>
            <a:r>
              <a:rPr lang="en-US" altLang="zh-TW" sz="3600" dirty="0" smtClean="0">
                <a:solidFill>
                  <a:srgbClr val="FF0000"/>
                </a:solidFill>
              </a:rPr>
              <a:t>(osmotic diuretics)</a:t>
            </a:r>
            <a:r>
              <a:rPr lang="zh-TW" altLang="en-US" sz="3600" dirty="0" smtClean="0">
                <a:solidFill>
                  <a:srgbClr val="FF0000"/>
                </a:solidFill>
              </a:rPr>
              <a:t> 、碳酸酐酶抑制劑</a:t>
            </a:r>
            <a:r>
              <a:rPr lang="en-US" altLang="zh-TW" sz="3600" dirty="0" smtClean="0">
                <a:solidFill>
                  <a:srgbClr val="FF0000"/>
                </a:solidFill>
              </a:rPr>
              <a:t>(carbonic anhydrase inhibitors)</a:t>
            </a:r>
            <a:r>
              <a:rPr lang="zh-TW" altLang="en-US" sz="3600" dirty="0" smtClean="0">
                <a:solidFill>
                  <a:srgbClr val="FF0000"/>
                </a:solidFill>
              </a:rPr>
              <a:t> 、</a:t>
            </a:r>
            <a:r>
              <a:rPr lang="en-US" altLang="zh-TW" sz="3600" dirty="0" smtClean="0">
                <a:solidFill>
                  <a:srgbClr val="FF0000"/>
                </a:solidFill>
              </a:rPr>
              <a:t>thiazides</a:t>
            </a:r>
            <a:r>
              <a:rPr lang="zh-TW" altLang="en-US" sz="3600" dirty="0" smtClean="0">
                <a:solidFill>
                  <a:srgbClr val="FF0000"/>
                </a:solidFill>
              </a:rPr>
              <a:t>類利尿劑、亨利氏環利尿劑</a:t>
            </a:r>
            <a:r>
              <a:rPr lang="en-US" altLang="zh-TW" sz="3600" dirty="0" smtClean="0">
                <a:solidFill>
                  <a:srgbClr val="FF0000"/>
                </a:solidFill>
              </a:rPr>
              <a:t>(Henle’s loop diuretics)</a:t>
            </a:r>
            <a:r>
              <a:rPr lang="zh-TW" altLang="en-US" sz="3600" dirty="0" smtClean="0">
                <a:solidFill>
                  <a:srgbClr val="FF0000"/>
                </a:solidFill>
              </a:rPr>
              <a:t>及留鉀利尿劑</a:t>
            </a:r>
            <a:r>
              <a:rPr lang="en-US" altLang="zh-TW" sz="3600" dirty="0" smtClean="0">
                <a:solidFill>
                  <a:srgbClr val="FF0000"/>
                </a:solidFill>
              </a:rPr>
              <a:t>(potassium-sparing diuretics)</a:t>
            </a:r>
            <a:endParaRPr lang="zh-TW" altLang="en-US" sz="3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116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975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滲透性利尿</a:t>
            </a:r>
            <a:r>
              <a:rPr lang="zh-TW" altLang="en-US" sz="3200" b="1" dirty="0"/>
              <a:t>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400175"/>
            <a:ext cx="10515600" cy="4776788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0000FF"/>
                </a:solidFill>
              </a:rPr>
              <a:t>能被腎絲球過濾，但無法被腎小管再吸收，因此增高了尿液的滲透壓，為了維持滲透壓的平衡，即必須增加水分的排出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TW" sz="3600" dirty="0" smtClean="0">
              <a:solidFill>
                <a:srgbClr val="0000FF"/>
              </a:solidFill>
            </a:endParaRPr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多用於</a:t>
            </a:r>
            <a:r>
              <a:rPr lang="zh-TW" altLang="en-US" sz="3600" dirty="0" smtClean="0">
                <a:solidFill>
                  <a:srgbClr val="FF0000"/>
                </a:solidFill>
              </a:rPr>
              <a:t>藥物過量時的強迫</a:t>
            </a:r>
            <a:r>
              <a:rPr lang="zh-TW" altLang="en-US" sz="3600" dirty="0">
                <a:solidFill>
                  <a:srgbClr val="FF0000"/>
                </a:solidFill>
              </a:rPr>
              <a:t>利</a:t>
            </a:r>
            <a:r>
              <a:rPr lang="zh-TW" altLang="en-US" sz="3600" dirty="0" smtClean="0">
                <a:solidFill>
                  <a:srgbClr val="FF0000"/>
                </a:solidFill>
              </a:rPr>
              <a:t>尿、腦水腫及手術時保持排尿量</a:t>
            </a:r>
            <a:endParaRPr lang="zh-TW" alt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141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8850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碳酸酐酶抑制劑</a:t>
            </a:r>
            <a:r>
              <a:rPr lang="en-US" altLang="zh-TW" sz="3200" b="1" dirty="0" smtClean="0"/>
              <a:t>(Carbonic anhydrase, CA)</a:t>
            </a:r>
            <a:endParaRPr lang="zh-TW" altLang="en-US" sz="32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199" y="1530220"/>
            <a:ext cx="10677525" cy="4646743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0000FF"/>
                </a:solidFill>
              </a:rPr>
              <a:t>只存在於</a:t>
            </a:r>
            <a:r>
              <a:rPr lang="zh-TW" altLang="en-US" sz="3600" dirty="0" smtClean="0">
                <a:solidFill>
                  <a:srgbClr val="FF0000"/>
                </a:solidFill>
              </a:rPr>
              <a:t>腎皮質</a:t>
            </a:r>
            <a:r>
              <a:rPr lang="zh-TW" altLang="en-US" sz="3600" dirty="0" smtClean="0">
                <a:solidFill>
                  <a:srgbClr val="0000FF"/>
                </a:solidFill>
              </a:rPr>
              <a:t>中，其作用為參與催化二氧化碳和水生成碳酸的反應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r>
              <a:rPr lang="en-US" altLang="zh-TW" sz="3600" dirty="0" smtClean="0">
                <a:solidFill>
                  <a:srgbClr val="FF0000"/>
                </a:solidFill>
              </a:rPr>
              <a:t>CO</a:t>
            </a:r>
            <a:r>
              <a:rPr lang="en-US" altLang="zh-TW" sz="2700" baseline="-25000" dirty="0" smtClean="0">
                <a:solidFill>
                  <a:srgbClr val="FF0000"/>
                </a:solidFill>
              </a:rPr>
              <a:t>2</a:t>
            </a:r>
            <a:r>
              <a:rPr lang="en-US" altLang="zh-TW" sz="3600" dirty="0" smtClean="0">
                <a:solidFill>
                  <a:srgbClr val="FF0000"/>
                </a:solidFill>
              </a:rPr>
              <a:t>+H</a:t>
            </a:r>
            <a:r>
              <a:rPr lang="en-US" altLang="zh-TW" sz="2700" baseline="-25000" dirty="0" smtClean="0">
                <a:solidFill>
                  <a:srgbClr val="FF0000"/>
                </a:solidFill>
              </a:rPr>
              <a:t>2</a:t>
            </a:r>
            <a:r>
              <a:rPr lang="en-US" altLang="zh-TW" sz="3600" dirty="0" smtClean="0">
                <a:solidFill>
                  <a:srgbClr val="FF0000"/>
                </a:solidFill>
              </a:rPr>
              <a:t>O</a:t>
            </a:r>
            <a:r>
              <a:rPr lang="en-US" altLang="zh-TW" sz="3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H</a:t>
            </a:r>
            <a:r>
              <a:rPr lang="en-US" altLang="zh-TW" sz="2700" baseline="-25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2</a:t>
            </a:r>
            <a:r>
              <a:rPr lang="en-US" altLang="zh-TW" sz="3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CO</a:t>
            </a:r>
            <a:r>
              <a:rPr lang="en-US" altLang="zh-TW" sz="2700" baseline="-25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3</a:t>
            </a:r>
            <a:r>
              <a:rPr lang="en-US" altLang="zh-TW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altLang="zh-TW" sz="3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H</a:t>
            </a:r>
            <a:r>
              <a:rPr lang="en-US" altLang="zh-TW" sz="2700" baseline="60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+</a:t>
            </a:r>
            <a:r>
              <a:rPr lang="en-US" altLang="zh-TW" sz="3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+HCO</a:t>
            </a:r>
            <a:r>
              <a:rPr lang="en-US" altLang="zh-TW" sz="2700" baseline="-25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3</a:t>
            </a:r>
            <a:r>
              <a:rPr lang="en-US" altLang="zh-TW" sz="2700" baseline="60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-</a:t>
            </a:r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常用的藥物包含</a:t>
            </a:r>
            <a:r>
              <a:rPr lang="en-US" altLang="zh-TW" sz="3600" dirty="0" smtClean="0">
                <a:solidFill>
                  <a:srgbClr val="0000FF"/>
                </a:solidFill>
              </a:rPr>
              <a:t>:acetazolamide</a:t>
            </a:r>
            <a:r>
              <a:rPr lang="zh-TW" altLang="en-US" sz="3600" dirty="0" smtClean="0">
                <a:solidFill>
                  <a:srgbClr val="0000FF"/>
                </a:solidFill>
              </a:rPr>
              <a:t>、</a:t>
            </a:r>
            <a:r>
              <a:rPr lang="en-US" altLang="zh-TW" sz="3600" dirty="0" err="1" smtClean="0">
                <a:solidFill>
                  <a:srgbClr val="0000FF"/>
                </a:solidFill>
              </a:rPr>
              <a:t>ethoxacetazolamide</a:t>
            </a:r>
            <a:r>
              <a:rPr lang="zh-TW" altLang="en-US" sz="3600" dirty="0" smtClean="0">
                <a:solidFill>
                  <a:srgbClr val="0000FF"/>
                </a:solidFill>
              </a:rPr>
              <a:t>及</a:t>
            </a:r>
            <a:r>
              <a:rPr lang="en-US" altLang="zh-TW" sz="3600" dirty="0" smtClean="0">
                <a:solidFill>
                  <a:srgbClr val="0000FF"/>
                </a:solidFill>
              </a:rPr>
              <a:t>dichlorphenamide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416" y="4535357"/>
            <a:ext cx="2340721" cy="184785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5731" y="4535357"/>
            <a:ext cx="2016384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115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/>
          <a:lstStyle/>
          <a:p>
            <a:r>
              <a:rPr lang="zh-TW" altLang="en-US" sz="3200" b="1" dirty="0">
                <a:solidFill>
                  <a:prstClr val="black"/>
                </a:solidFill>
              </a:rPr>
              <a:t>碳酸酐酶抑制劑</a:t>
            </a:r>
            <a:r>
              <a:rPr lang="en-US" altLang="zh-TW" sz="3200" b="1" dirty="0" smtClean="0">
                <a:solidFill>
                  <a:prstClr val="black"/>
                </a:solidFill>
              </a:rPr>
              <a:t>(</a:t>
            </a:r>
            <a:r>
              <a:rPr lang="en-US" altLang="zh-TW" sz="3200" b="1" dirty="0"/>
              <a:t>Carbonic </a:t>
            </a:r>
            <a:r>
              <a:rPr lang="en-US" altLang="zh-TW" sz="3200" b="1" dirty="0" smtClean="0"/>
              <a:t>anhydrase, CA</a:t>
            </a:r>
            <a:r>
              <a:rPr lang="en-US" altLang="zh-TW" sz="3200" b="1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z="3600" dirty="0">
                <a:solidFill>
                  <a:srgbClr val="0000FF"/>
                </a:solidFill>
              </a:rPr>
              <a:t>此類藥物亦可節省肌肉中的碳酸酐酶而用以</a:t>
            </a:r>
            <a:r>
              <a:rPr lang="zh-TW" altLang="en-US" sz="3600" dirty="0">
                <a:solidFill>
                  <a:srgbClr val="FF0000"/>
                </a:solidFill>
              </a:rPr>
              <a:t>預防急性</a:t>
            </a:r>
            <a:r>
              <a:rPr lang="zh-TW" altLang="en-US" sz="3600" dirty="0" smtClean="0">
                <a:solidFill>
                  <a:srgbClr val="FF0000"/>
                </a:solidFill>
              </a:rPr>
              <a:t>高山症</a:t>
            </a:r>
            <a:endParaRPr lang="en-US" altLang="zh-TW" sz="3600" dirty="0" smtClean="0">
              <a:solidFill>
                <a:srgbClr val="FF0000"/>
              </a:solidFill>
            </a:endParaRPr>
          </a:p>
          <a:p>
            <a:pPr lvl="0"/>
            <a:endParaRPr lang="en-US" altLang="zh-TW" sz="3600" dirty="0">
              <a:solidFill>
                <a:srgbClr val="FF0000"/>
              </a:solidFill>
            </a:endParaRPr>
          </a:p>
          <a:p>
            <a:pPr lvl="0"/>
            <a:r>
              <a:rPr lang="en-US" altLang="zh-TW" sz="3600" dirty="0">
                <a:solidFill>
                  <a:srgbClr val="0000FF"/>
                </a:solidFill>
              </a:rPr>
              <a:t>Acetazolamide</a:t>
            </a:r>
            <a:r>
              <a:rPr lang="zh-TW" altLang="en-US" sz="3600" dirty="0">
                <a:solidFill>
                  <a:srgbClr val="0000FF"/>
                </a:solidFill>
              </a:rPr>
              <a:t>亦可減少眼前房水的生成，通常用以降低眼壓以</a:t>
            </a:r>
            <a:r>
              <a:rPr lang="zh-TW" altLang="en-US" sz="3600" dirty="0">
                <a:solidFill>
                  <a:srgbClr val="FF0000"/>
                </a:solidFill>
              </a:rPr>
              <a:t>治療青光眼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7250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9800"/>
          </a:xfrm>
        </p:spPr>
        <p:txBody>
          <a:bodyPr>
            <a:normAutofit/>
          </a:bodyPr>
          <a:lstStyle/>
          <a:p>
            <a:r>
              <a:rPr lang="en-US" altLang="zh-TW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Thiazides</a:t>
            </a:r>
            <a:r>
              <a:rPr lang="zh-TW" altLang="en-US" sz="3200" b="1" dirty="0" smtClean="0"/>
              <a:t>類利尿劑</a:t>
            </a:r>
            <a:endParaRPr lang="zh-TW" altLang="en-US" sz="32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390650"/>
            <a:ext cx="10515600" cy="4786313"/>
          </a:xfrm>
        </p:spPr>
        <p:txBody>
          <a:bodyPr/>
          <a:lstStyle/>
          <a:p>
            <a:r>
              <a:rPr lang="zh-TW" altLang="en-US" sz="3600" dirty="0" smtClean="0">
                <a:solidFill>
                  <a:srgbClr val="0000FF"/>
                </a:solidFill>
              </a:rPr>
              <a:t>作用於</a:t>
            </a:r>
            <a:r>
              <a:rPr lang="zh-TW" altLang="en-US" sz="3600" dirty="0" smtClean="0">
                <a:solidFill>
                  <a:srgbClr val="FF0000"/>
                </a:solidFill>
              </a:rPr>
              <a:t>遠曲小管</a:t>
            </a:r>
            <a:r>
              <a:rPr lang="zh-TW" altLang="en-US" sz="3600" dirty="0" smtClean="0">
                <a:solidFill>
                  <a:srgbClr val="0000FF"/>
                </a:solidFill>
              </a:rPr>
              <a:t>以抑制</a:t>
            </a:r>
            <a:r>
              <a:rPr lang="en-US" altLang="zh-TW" sz="3600" dirty="0" smtClean="0">
                <a:solidFill>
                  <a:srgbClr val="0000FF"/>
                </a:solidFill>
              </a:rPr>
              <a:t>Na</a:t>
            </a:r>
            <a:r>
              <a:rPr lang="en-US" altLang="zh-TW" sz="2700" baseline="60000" dirty="0" smtClean="0">
                <a:solidFill>
                  <a:srgbClr val="0000FF"/>
                </a:solidFill>
              </a:rPr>
              <a:t>+</a:t>
            </a:r>
            <a:r>
              <a:rPr lang="zh-TW" altLang="en-US" sz="3600" dirty="0" smtClean="0">
                <a:solidFill>
                  <a:srgbClr val="0000FF"/>
                </a:solidFill>
              </a:rPr>
              <a:t> 、</a:t>
            </a:r>
            <a:r>
              <a:rPr lang="en-US" altLang="zh-TW" sz="3600" dirty="0" smtClean="0">
                <a:solidFill>
                  <a:srgbClr val="0000FF"/>
                </a:solidFill>
              </a:rPr>
              <a:t>Cl</a:t>
            </a:r>
            <a:r>
              <a:rPr lang="en-US" altLang="zh-TW" sz="2700" baseline="60000" dirty="0" smtClean="0">
                <a:solidFill>
                  <a:srgbClr val="0000FF"/>
                </a:solidFill>
              </a:rPr>
              <a:t>-</a:t>
            </a:r>
            <a:r>
              <a:rPr lang="zh-TW" altLang="en-US" sz="3600" dirty="0" smtClean="0">
                <a:solidFill>
                  <a:srgbClr val="0000FF"/>
                </a:solidFill>
              </a:rPr>
              <a:t>的再吸收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服用此藥物會引起</a:t>
            </a:r>
            <a:r>
              <a:rPr lang="zh-TW" altLang="en-US" sz="3600" dirty="0" smtClean="0">
                <a:solidFill>
                  <a:srgbClr val="FF0000"/>
                </a:solidFill>
              </a:rPr>
              <a:t>低血鉀症和代謝性鹼中毒</a:t>
            </a:r>
            <a:r>
              <a:rPr lang="zh-TW" altLang="en-US" sz="3600" dirty="0" smtClean="0">
                <a:solidFill>
                  <a:srgbClr val="0000FF"/>
                </a:solidFill>
              </a:rPr>
              <a:t>，作用時間短者</a:t>
            </a:r>
            <a:r>
              <a:rPr lang="en-US" altLang="zh-TW" sz="3600" dirty="0" smtClean="0">
                <a:solidFill>
                  <a:srgbClr val="0000FF"/>
                </a:solidFill>
              </a:rPr>
              <a:t>12</a:t>
            </a:r>
            <a:r>
              <a:rPr lang="zh-TW" altLang="en-US" sz="3600" dirty="0" smtClean="0">
                <a:solidFill>
                  <a:srgbClr val="0000FF"/>
                </a:solidFill>
              </a:rPr>
              <a:t>小時，長者可達</a:t>
            </a:r>
            <a:r>
              <a:rPr lang="en-US" altLang="zh-TW" sz="3600" dirty="0" smtClean="0">
                <a:solidFill>
                  <a:srgbClr val="0000FF"/>
                </a:solidFill>
              </a:rPr>
              <a:t>48</a:t>
            </a:r>
            <a:r>
              <a:rPr lang="zh-TW" altLang="en-US" sz="3600" dirty="0" smtClean="0">
                <a:solidFill>
                  <a:srgbClr val="0000FF"/>
                </a:solidFill>
              </a:rPr>
              <a:t>小時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此類藥物包含</a:t>
            </a:r>
            <a:r>
              <a:rPr lang="en-US" altLang="zh-TW" sz="3600" dirty="0" smtClean="0">
                <a:solidFill>
                  <a:srgbClr val="0000FF"/>
                </a:solidFill>
              </a:rPr>
              <a:t>:</a:t>
            </a:r>
            <a:r>
              <a:rPr lang="en-US" altLang="zh-TW" sz="3600" dirty="0" err="1" smtClean="0">
                <a:solidFill>
                  <a:srgbClr val="0000FF"/>
                </a:solidFill>
              </a:rPr>
              <a:t>chlorothiazide</a:t>
            </a:r>
            <a:r>
              <a:rPr lang="zh-TW" altLang="en-US" sz="3600" dirty="0" smtClean="0">
                <a:solidFill>
                  <a:srgbClr val="0000FF"/>
                </a:solidFill>
              </a:rPr>
              <a:t>、</a:t>
            </a:r>
            <a:r>
              <a:rPr lang="en-US" altLang="zh-TW" sz="3600" dirty="0" smtClean="0">
                <a:solidFill>
                  <a:srgbClr val="0000FF"/>
                </a:solidFill>
              </a:rPr>
              <a:t>hydrochlorothiazide</a:t>
            </a:r>
            <a:r>
              <a:rPr lang="zh-TW" altLang="en-US" sz="3600" dirty="0" smtClean="0">
                <a:solidFill>
                  <a:srgbClr val="0000FF"/>
                </a:solidFill>
              </a:rPr>
              <a:t>、</a:t>
            </a:r>
            <a:r>
              <a:rPr lang="en-US" altLang="zh-TW" sz="3600" dirty="0" err="1" smtClean="0">
                <a:solidFill>
                  <a:srgbClr val="0000FF"/>
                </a:solidFill>
              </a:rPr>
              <a:t>flumethiazide</a:t>
            </a:r>
            <a:r>
              <a:rPr lang="zh-TW" altLang="en-US" sz="3600" dirty="0" smtClean="0">
                <a:solidFill>
                  <a:srgbClr val="0000FF"/>
                </a:solidFill>
              </a:rPr>
              <a:t>、</a:t>
            </a:r>
            <a:r>
              <a:rPr lang="en-US" altLang="zh-TW" sz="3600" dirty="0" err="1" smtClean="0">
                <a:solidFill>
                  <a:srgbClr val="0000FF"/>
                </a:solidFill>
              </a:rPr>
              <a:t>hydroflumethiazide</a:t>
            </a:r>
            <a:r>
              <a:rPr lang="zh-TW" altLang="en-US" sz="3600" dirty="0" smtClean="0">
                <a:solidFill>
                  <a:srgbClr val="0000FF"/>
                </a:solidFill>
              </a:rPr>
              <a:t>、</a:t>
            </a:r>
            <a:r>
              <a:rPr lang="en-US" altLang="zh-TW" sz="3600" dirty="0" err="1" smtClean="0">
                <a:solidFill>
                  <a:srgbClr val="0000FF"/>
                </a:solidFill>
              </a:rPr>
              <a:t>chlorthalidone</a:t>
            </a:r>
            <a:r>
              <a:rPr lang="zh-TW" altLang="en-US" sz="3600" dirty="0" smtClean="0">
                <a:solidFill>
                  <a:srgbClr val="0000FF"/>
                </a:solidFill>
              </a:rPr>
              <a:t>、</a:t>
            </a:r>
            <a:r>
              <a:rPr lang="en-US" altLang="zh-TW" sz="3600" dirty="0" err="1" smtClean="0">
                <a:solidFill>
                  <a:srgbClr val="0000FF"/>
                </a:solidFill>
              </a:rPr>
              <a:t>polythiazide</a:t>
            </a:r>
            <a:r>
              <a:rPr lang="zh-TW" altLang="en-US" sz="3600" dirty="0" smtClean="0">
                <a:solidFill>
                  <a:srgbClr val="0000FF"/>
                </a:solidFill>
              </a:rPr>
              <a:t>及</a:t>
            </a:r>
            <a:r>
              <a:rPr lang="en-US" altLang="zh-TW" sz="3600" dirty="0" smtClean="0">
                <a:solidFill>
                  <a:srgbClr val="0000FF"/>
                </a:solidFill>
              </a:rPr>
              <a:t>thiazide</a:t>
            </a:r>
            <a:r>
              <a:rPr lang="zh-TW" altLang="en-US" sz="3600" dirty="0" smtClean="0">
                <a:solidFill>
                  <a:srgbClr val="0000FF"/>
                </a:solidFill>
              </a:rPr>
              <a:t>的衍生與類似物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用於</a:t>
            </a:r>
            <a:r>
              <a:rPr lang="zh-TW" altLang="en-US" sz="3600" dirty="0" smtClean="0">
                <a:solidFill>
                  <a:srgbClr val="FF0000"/>
                </a:solidFill>
              </a:rPr>
              <a:t>治療輕度心衰竭及高血壓</a:t>
            </a:r>
            <a:r>
              <a:rPr lang="zh-TW" altLang="en-US" sz="3600" dirty="0" smtClean="0">
                <a:solidFill>
                  <a:srgbClr val="0000FF"/>
                </a:solidFill>
              </a:rPr>
              <a:t>，以減少這些疾病的病人發生中風的機率</a:t>
            </a:r>
            <a:endParaRPr lang="zh-TW" altLang="en-US" sz="36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06" t="5379" r="11706" b="-5379"/>
          <a:stretch/>
        </p:blipFill>
        <p:spPr>
          <a:xfrm>
            <a:off x="9815803" y="114464"/>
            <a:ext cx="1884785" cy="19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970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9325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亨利氏環利尿劑</a:t>
            </a:r>
            <a:endParaRPr lang="zh-TW" altLang="en-US" sz="32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502404"/>
            <a:ext cx="9850296" cy="5094340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 smtClean="0">
                <a:solidFill>
                  <a:srgbClr val="0000FF"/>
                </a:solidFill>
              </a:rPr>
              <a:t>作用於</a:t>
            </a:r>
            <a:r>
              <a:rPr lang="zh-TW" altLang="en-US" sz="3600" dirty="0" smtClean="0">
                <a:solidFill>
                  <a:srgbClr val="FF0000"/>
                </a:solidFill>
              </a:rPr>
              <a:t>亨利氏環</a:t>
            </a:r>
            <a:r>
              <a:rPr lang="zh-TW" altLang="en-US" sz="3600" dirty="0" smtClean="0">
                <a:solidFill>
                  <a:srgbClr val="0000FF"/>
                </a:solidFill>
              </a:rPr>
              <a:t>的上行支，抑制</a:t>
            </a:r>
            <a:r>
              <a:rPr lang="en-US" altLang="zh-TW" sz="3600" dirty="0" smtClean="0">
                <a:solidFill>
                  <a:srgbClr val="0000FF"/>
                </a:solidFill>
              </a:rPr>
              <a:t>Na</a:t>
            </a:r>
            <a:r>
              <a:rPr lang="en-US" altLang="zh-TW" sz="2700" baseline="60000" dirty="0" smtClean="0">
                <a:solidFill>
                  <a:srgbClr val="0000FF"/>
                </a:solidFill>
              </a:rPr>
              <a:t>+</a:t>
            </a:r>
            <a:r>
              <a:rPr lang="zh-TW" altLang="en-US" sz="3600" dirty="0" smtClean="0">
                <a:solidFill>
                  <a:srgbClr val="0000FF"/>
                </a:solidFill>
              </a:rPr>
              <a:t>、</a:t>
            </a:r>
            <a:r>
              <a:rPr lang="en-US" altLang="zh-TW" sz="3600" dirty="0" smtClean="0">
                <a:solidFill>
                  <a:srgbClr val="0000FF"/>
                </a:solidFill>
              </a:rPr>
              <a:t>K</a:t>
            </a:r>
            <a:r>
              <a:rPr lang="en-US" altLang="zh-TW" sz="2700" baseline="60000" dirty="0" smtClean="0">
                <a:solidFill>
                  <a:srgbClr val="0000FF"/>
                </a:solidFill>
              </a:rPr>
              <a:t>+</a:t>
            </a:r>
            <a:r>
              <a:rPr lang="zh-TW" altLang="en-US" sz="3600" dirty="0" smtClean="0">
                <a:solidFill>
                  <a:srgbClr val="0000FF"/>
                </a:solidFill>
              </a:rPr>
              <a:t>、</a:t>
            </a:r>
            <a:r>
              <a:rPr lang="en-US" altLang="zh-TW" sz="3600" dirty="0" smtClean="0">
                <a:solidFill>
                  <a:srgbClr val="0000FF"/>
                </a:solidFill>
              </a:rPr>
              <a:t>Ca</a:t>
            </a:r>
            <a:r>
              <a:rPr lang="en-US" altLang="zh-TW" sz="2700" baseline="60000" dirty="0" smtClean="0">
                <a:solidFill>
                  <a:srgbClr val="0000FF"/>
                </a:solidFill>
              </a:rPr>
              <a:t>2+</a:t>
            </a:r>
            <a:r>
              <a:rPr lang="zh-TW" altLang="en-US" sz="3600" dirty="0" smtClean="0">
                <a:solidFill>
                  <a:srgbClr val="0000FF"/>
                </a:solidFill>
              </a:rPr>
              <a:t>等離子在亨利氏環的再吸收，藉此使尿液增加以利尿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endParaRPr lang="en-US" altLang="zh-TW" sz="3600" dirty="0" smtClean="0">
              <a:solidFill>
                <a:srgbClr val="0000FF"/>
              </a:solidFill>
            </a:endParaRPr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藥物包含</a:t>
            </a:r>
            <a:r>
              <a:rPr lang="en-US" altLang="zh-TW" sz="3600" dirty="0" smtClean="0">
                <a:solidFill>
                  <a:srgbClr val="0000FF"/>
                </a:solidFill>
              </a:rPr>
              <a:t>:furosemide</a:t>
            </a:r>
            <a:r>
              <a:rPr lang="zh-TW" altLang="en-US" sz="3600" dirty="0" smtClean="0">
                <a:solidFill>
                  <a:srgbClr val="0000FF"/>
                </a:solidFill>
              </a:rPr>
              <a:t>、</a:t>
            </a:r>
            <a:r>
              <a:rPr lang="en-US" altLang="zh-TW" sz="3600" dirty="0" smtClean="0">
                <a:solidFill>
                  <a:srgbClr val="0000FF"/>
                </a:solidFill>
              </a:rPr>
              <a:t>bumetanide</a:t>
            </a:r>
            <a:r>
              <a:rPr lang="zh-TW" altLang="en-US" sz="3600" dirty="0" smtClean="0">
                <a:solidFill>
                  <a:srgbClr val="0000FF"/>
                </a:solidFill>
              </a:rPr>
              <a:t>、</a:t>
            </a:r>
            <a:r>
              <a:rPr lang="en-US" altLang="zh-TW" sz="3600" dirty="0" smtClean="0">
                <a:solidFill>
                  <a:srgbClr val="0000FF"/>
                </a:solidFill>
              </a:rPr>
              <a:t>ethacrynic acid</a:t>
            </a:r>
            <a:r>
              <a:rPr lang="zh-TW" altLang="en-US" sz="3600" dirty="0" smtClean="0">
                <a:solidFill>
                  <a:srgbClr val="0000FF"/>
                </a:solidFill>
              </a:rPr>
              <a:t>、</a:t>
            </a:r>
            <a:r>
              <a:rPr lang="en-US" altLang="zh-TW" sz="3600" dirty="0" err="1" smtClean="0">
                <a:solidFill>
                  <a:srgbClr val="0000FF"/>
                </a:solidFill>
              </a:rPr>
              <a:t>torasemide</a:t>
            </a:r>
            <a:r>
              <a:rPr lang="zh-TW" altLang="en-US" sz="3600" dirty="0" smtClean="0">
                <a:solidFill>
                  <a:srgbClr val="0000FF"/>
                </a:solidFill>
              </a:rPr>
              <a:t>及</a:t>
            </a:r>
            <a:r>
              <a:rPr lang="en-US" altLang="zh-TW" sz="3600" dirty="0" err="1" smtClean="0">
                <a:solidFill>
                  <a:srgbClr val="0000FF"/>
                </a:solidFill>
              </a:rPr>
              <a:t>piretamide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endParaRPr lang="en-US" altLang="zh-TW" sz="3600" dirty="0" smtClean="0">
              <a:solidFill>
                <a:srgbClr val="0000FF"/>
              </a:solidFill>
            </a:endParaRPr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可</a:t>
            </a:r>
            <a:r>
              <a:rPr lang="zh-TW" altLang="en-US" sz="3600" dirty="0">
                <a:solidFill>
                  <a:srgbClr val="0000FF"/>
                </a:solidFill>
              </a:rPr>
              <a:t>口</a:t>
            </a:r>
            <a:r>
              <a:rPr lang="zh-TW" altLang="en-US" sz="3600" dirty="0" smtClean="0">
                <a:solidFill>
                  <a:srgbClr val="0000FF"/>
                </a:solidFill>
              </a:rPr>
              <a:t>服或靜脈注射以治療因腎功能不足，中度或嚴重心衰竭所引起的肺水腫和周邊水腫</a:t>
            </a:r>
            <a:endParaRPr lang="zh-TW" altLang="en-US" sz="3600" dirty="0">
              <a:solidFill>
                <a:srgbClr val="0000FF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50" t="8017" r="26720" b="2673"/>
          <a:stretch/>
        </p:blipFill>
        <p:spPr>
          <a:xfrm>
            <a:off x="10688496" y="177172"/>
            <a:ext cx="1421207" cy="26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502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1225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留鉀利尿劑</a:t>
            </a:r>
            <a:endParaRPr lang="zh-TW" altLang="en-US" sz="32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419225"/>
            <a:ext cx="10515600" cy="4757738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0000FF"/>
                </a:solidFill>
              </a:rPr>
              <a:t>作用於</a:t>
            </a:r>
            <a:r>
              <a:rPr lang="zh-TW" altLang="en-US" sz="3600" dirty="0" smtClean="0">
                <a:solidFill>
                  <a:srgbClr val="FF0000"/>
                </a:solidFill>
              </a:rPr>
              <a:t>遠曲小管</a:t>
            </a:r>
            <a:r>
              <a:rPr lang="zh-TW" altLang="en-US" sz="3600" dirty="0" smtClean="0">
                <a:solidFill>
                  <a:srgbClr val="0000FF"/>
                </a:solidFill>
              </a:rPr>
              <a:t>，此處的腎小管為醛固酮所控制，體內鉀離子的濃度亦是在此被調節。其藉由拮抗固酮的作用或阻斷鈉通道來減少</a:t>
            </a:r>
            <a:r>
              <a:rPr lang="en-US" altLang="zh-TW" sz="3600" dirty="0" smtClean="0">
                <a:solidFill>
                  <a:srgbClr val="0000FF"/>
                </a:solidFill>
              </a:rPr>
              <a:t>Na</a:t>
            </a:r>
            <a:r>
              <a:rPr lang="en-US" altLang="zh-TW" sz="2700" baseline="60000" dirty="0" smtClean="0">
                <a:solidFill>
                  <a:srgbClr val="0000FF"/>
                </a:solidFill>
              </a:rPr>
              <a:t>+</a:t>
            </a:r>
            <a:r>
              <a:rPr lang="zh-TW" altLang="en-US" sz="3600" dirty="0" smtClean="0">
                <a:solidFill>
                  <a:srgbClr val="0000FF"/>
                </a:solidFill>
              </a:rPr>
              <a:t>的再吸收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endParaRPr lang="en-US" altLang="zh-TW" sz="36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TW" sz="3600" dirty="0" smtClean="0">
              <a:solidFill>
                <a:srgbClr val="0000FF"/>
              </a:solidFill>
            </a:endParaRPr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藥物可能造成嚴重的</a:t>
            </a:r>
            <a:r>
              <a:rPr lang="zh-TW" altLang="en-US" sz="3600" dirty="0" smtClean="0">
                <a:solidFill>
                  <a:srgbClr val="FF0000"/>
                </a:solidFill>
              </a:rPr>
              <a:t>高血鉀症</a:t>
            </a:r>
            <a:endParaRPr lang="zh-TW" alt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631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1700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三、運動員使用利尿劑的目的</a:t>
            </a:r>
            <a:endParaRPr lang="zh-TW" altLang="en-US" sz="32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495425"/>
            <a:ext cx="10801350" cy="4681538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0000FF"/>
                </a:solidFill>
              </a:rPr>
              <a:t>運動員通常使用</a:t>
            </a:r>
            <a:r>
              <a:rPr lang="en-US" altLang="zh-TW" sz="3600" dirty="0" smtClean="0">
                <a:solidFill>
                  <a:srgbClr val="FF0000"/>
                </a:solidFill>
              </a:rPr>
              <a:t>thiazides</a:t>
            </a:r>
            <a:r>
              <a:rPr lang="zh-TW" altLang="en-US" sz="3600" dirty="0" smtClean="0">
                <a:solidFill>
                  <a:srgbClr val="FF0000"/>
                </a:solidFill>
              </a:rPr>
              <a:t>類利尿劑</a:t>
            </a:r>
            <a:r>
              <a:rPr lang="zh-TW" altLang="en-US" sz="3600" dirty="0" smtClean="0">
                <a:solidFill>
                  <a:srgbClr val="0000FF"/>
                </a:solidFill>
              </a:rPr>
              <a:t>及</a:t>
            </a:r>
            <a:r>
              <a:rPr lang="zh-TW" altLang="en-US" sz="3600" dirty="0" smtClean="0">
                <a:solidFill>
                  <a:srgbClr val="FF0000"/>
                </a:solidFill>
              </a:rPr>
              <a:t>亨利氏環利尿劑</a:t>
            </a:r>
            <a:endParaRPr lang="en-US" altLang="zh-TW" sz="3600" dirty="0" smtClean="0">
              <a:solidFill>
                <a:srgbClr val="FF0000"/>
              </a:solidFill>
            </a:endParaRPr>
          </a:p>
          <a:p>
            <a:endParaRPr lang="en-US" altLang="zh-TW" sz="3600" dirty="0" smtClean="0">
              <a:solidFill>
                <a:srgbClr val="FF0000"/>
              </a:solidFill>
            </a:endParaRPr>
          </a:p>
          <a:p>
            <a:r>
              <a:rPr lang="en-US" altLang="zh-TW" sz="3600" dirty="0" smtClean="0">
                <a:solidFill>
                  <a:srgbClr val="0000FF"/>
                </a:solidFill>
              </a:rPr>
              <a:t>1.</a:t>
            </a:r>
            <a:r>
              <a:rPr lang="zh-TW" altLang="en-US" sz="3600" dirty="0" smtClean="0">
                <a:solidFill>
                  <a:srgbClr val="0000FF"/>
                </a:solidFill>
              </a:rPr>
              <a:t>快速減輕體重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r>
              <a:rPr lang="en-US" altLang="zh-TW" sz="3600" dirty="0" smtClean="0">
                <a:solidFill>
                  <a:srgbClr val="0000FF"/>
                </a:solidFill>
              </a:rPr>
              <a:t>2.</a:t>
            </a:r>
            <a:r>
              <a:rPr lang="zh-TW" altLang="en-US" sz="3600" dirty="0" smtClean="0">
                <a:solidFill>
                  <a:srgbClr val="0000FF"/>
                </a:solidFill>
              </a:rPr>
              <a:t>逃避禁藥檢驗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r>
              <a:rPr lang="en-US" altLang="zh-TW" sz="3600" dirty="0" smtClean="0">
                <a:solidFill>
                  <a:srgbClr val="0000FF"/>
                </a:solidFill>
              </a:rPr>
              <a:t>3.</a:t>
            </a:r>
            <a:r>
              <a:rPr lang="zh-TW" altLang="en-US" sz="3600" dirty="0" smtClean="0">
                <a:solidFill>
                  <a:srgbClr val="0000FF"/>
                </a:solidFill>
              </a:rPr>
              <a:t>排出體內貯留的水和無機鹽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r>
              <a:rPr lang="en-US" altLang="zh-TW" sz="3600" dirty="0" smtClean="0">
                <a:solidFill>
                  <a:srgbClr val="0000FF"/>
                </a:solidFill>
              </a:rPr>
              <a:t>4.</a:t>
            </a:r>
            <a:r>
              <a:rPr lang="zh-TW" altLang="en-US" sz="3600" dirty="0" smtClean="0">
                <a:solidFill>
                  <a:srgbClr val="0000FF"/>
                </a:solidFill>
              </a:rPr>
              <a:t>預防或改善急性高山虛弱狀態</a:t>
            </a:r>
            <a:endParaRPr lang="zh-TW" altLang="en-US" sz="3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547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課程名稱-1</Template>
  <TotalTime>834</TotalTime>
  <Words>666</Words>
  <Application>Microsoft Office PowerPoint</Application>
  <PresentationFormat>寬螢幕</PresentationFormat>
  <Paragraphs>66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新細明體</vt:lpstr>
      <vt:lpstr>標楷體</vt:lpstr>
      <vt:lpstr>Arial</vt:lpstr>
      <vt:lpstr>Calibri</vt:lpstr>
      <vt:lpstr>Wingdings</vt:lpstr>
      <vt:lpstr>課程名稱</vt:lpstr>
      <vt:lpstr>利尿劑與遮蔽劑</vt:lpstr>
      <vt:lpstr>二、利尿劑的種類</vt:lpstr>
      <vt:lpstr>滲透性利尿劑</vt:lpstr>
      <vt:lpstr>碳酸酐酶抑制劑(Carbonic anhydrase, CA)</vt:lpstr>
      <vt:lpstr>碳酸酐酶抑制劑(Carbonic anhydrase, CA)</vt:lpstr>
      <vt:lpstr>Thiazides類利尿劑</vt:lpstr>
      <vt:lpstr>亨利氏環利尿劑</vt:lpstr>
      <vt:lpstr>留鉀利尿劑</vt:lpstr>
      <vt:lpstr>三、運動員使用利尿劑的目的</vt:lpstr>
      <vt:lpstr>四、利尿劑的副作用及對運動能力的影響</vt:lpstr>
      <vt:lpstr>四、利尿劑的副作用及對運動能力的影響</vt:lpstr>
      <vt:lpstr>五、遮蔽劑</vt:lpstr>
      <vt:lpstr>END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利尿劑與遮蔽劑</dc:title>
  <dc:creator>user</dc:creator>
  <cp:lastModifiedBy>姜昆伶</cp:lastModifiedBy>
  <cp:revision>53</cp:revision>
  <dcterms:created xsi:type="dcterms:W3CDTF">2018-02-25T08:43:07Z</dcterms:created>
  <dcterms:modified xsi:type="dcterms:W3CDTF">2018-08-25T04:15:50Z</dcterms:modified>
</cp:coreProperties>
</file>