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3" r:id="rId3"/>
    <p:sldId id="365" r:id="rId4"/>
    <p:sldId id="366" r:id="rId5"/>
    <p:sldId id="380" r:id="rId6"/>
    <p:sldId id="381" r:id="rId7"/>
    <p:sldId id="401" r:id="rId8"/>
    <p:sldId id="383" r:id="rId9"/>
    <p:sldId id="392" r:id="rId10"/>
    <p:sldId id="386" r:id="rId11"/>
    <p:sldId id="387" r:id="rId12"/>
    <p:sldId id="388" r:id="rId13"/>
    <p:sldId id="390" r:id="rId14"/>
    <p:sldId id="391" r:id="rId15"/>
    <p:sldId id="402" r:id="rId16"/>
    <p:sldId id="40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66FF"/>
    <a:srgbClr val="0000FF"/>
    <a:srgbClr val="0066FF"/>
    <a:srgbClr val="CC3300"/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33" autoAdjust="0"/>
  </p:normalViewPr>
  <p:slideViewPr>
    <p:cSldViewPr snapToGrid="0">
      <p:cViewPr varScale="1">
        <p:scale>
          <a:sx n="116" d="100"/>
          <a:sy n="116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1E597-AEB1-4075-B577-4A0EE65063A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0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9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6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59239-87EE-4A27-81FC-3C289EA8F74E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555C9-AB53-4A55-8E8A-6519579D1E2E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D7638F-D139-47E8-AC82-235BBE66D054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1DA6D8-514F-4F70-B6F2-43CCD277FAE3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B961-4B93-4CCB-9EA6-C4CEC6A597BB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13924-7632-4855-B229-3FE7A3909458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48B434-A1B9-4662-9ED9-C88BA1999841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70C560-986D-4816-AEBF-A81A0B45E451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ACDBE-E764-42E0-83A7-CCA5AA67A048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FAC6F-8E13-4A42-987E-14DD7B916AE6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B3BB22-254D-4DD5-A544-F62A08C3E8C0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12855AA-2714-41F9-934A-E0E8A4905C56}" type="datetime1">
              <a:rPr lang="en-US" altLang="zh-TW" smtClean="0"/>
              <a:t>8/20/2018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2745" y="2371568"/>
            <a:ext cx="7772400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運動</a:t>
            </a:r>
            <a:r>
              <a:rPr lang="en-US" altLang="zh-TW" b="1" dirty="0" smtClean="0">
                <a:solidFill>
                  <a:srgbClr val="0000CC"/>
                </a:solidFill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</a:rPr>
              <a:t>訓練</a:t>
            </a:r>
            <a:r>
              <a:rPr lang="en-US" altLang="zh-TW" b="1" dirty="0" smtClean="0">
                <a:solidFill>
                  <a:srgbClr val="0000CC"/>
                </a:solidFill>
              </a:rPr>
              <a:t>)</a:t>
            </a:r>
            <a:r>
              <a:rPr lang="zh-TW" altLang="en-US" b="1" dirty="0">
                <a:solidFill>
                  <a:srgbClr val="0000CC"/>
                </a:solidFill>
              </a:rPr>
              <a:t>後</a:t>
            </a:r>
            <a:r>
              <a:rPr lang="zh-TW" altLang="en-US" b="1" dirty="0" smtClean="0">
                <a:solidFill>
                  <a:srgbClr val="0000CC"/>
                </a:solidFill>
              </a:rPr>
              <a:t>的飲食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47667" y="4309253"/>
            <a:ext cx="6400800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73" y="767549"/>
            <a:ext cx="8225799" cy="567941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運動後醣類 </a:t>
            </a:r>
            <a:r>
              <a:rPr lang="en-US" altLang="zh-TW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蛋白質一塊吃</a:t>
            </a:r>
            <a:endParaRPr lang="en-US" altLang="zh-TW" sz="3600" b="1" dirty="0" smtClean="0">
              <a:solidFill>
                <a:srgbClr val="7030A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900" b="1" dirty="0" smtClean="0">
              <a:solidFill>
                <a:srgbClr val="7030A0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運動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飲料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(?)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低脂</a:t>
            </a:r>
            <a:r>
              <a:rPr lang="zh-TW" altLang="en-US" sz="28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巧克力牛奶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、水果優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格</a:t>
            </a:r>
            <a:endParaRPr lang="en-US" altLang="zh-TW" sz="28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en-US" altLang="zh-TW" sz="14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醣類：除了幫助補回耗盡的肝醣儲備外，還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有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較佳促進</a:t>
            </a:r>
            <a:r>
              <a:rPr lang="zh-TW" altLang="en-US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胰島素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分泌的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效果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可加速骨骼肌對胺基酸的吸收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</a:p>
          <a:p>
            <a:pPr>
              <a:buFont typeface="Wingdings" pitchFamily="2" charset="2"/>
              <a:buChar char="u"/>
            </a:pPr>
            <a:endParaRPr lang="en-US" altLang="zh-TW" sz="14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最佳比值：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3:1 or 4:1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(protein-sparing 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effect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蛋白質節省作用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en-US" altLang="zh-TW" sz="32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zh-TW" altLang="en-US" sz="2800" b="1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2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30424"/>
            <a:ext cx="6096000" cy="762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Content Placeholder 3" descr="img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076" t="4437" r="22048" b="65769"/>
          <a:stretch>
            <a:fillRect/>
          </a:stretch>
        </p:blipFill>
        <p:spPr>
          <a:xfrm>
            <a:off x="755576" y="404664"/>
            <a:ext cx="7632848" cy="5694347"/>
          </a:xfrm>
        </p:spPr>
      </p:pic>
      <p:sp>
        <p:nvSpPr>
          <p:cNvPr id="6" name="Rectangle 5"/>
          <p:cNvSpPr/>
          <p:nvPr/>
        </p:nvSpPr>
        <p:spPr>
          <a:xfrm>
            <a:off x="3001683" y="5977985"/>
            <a:ext cx="5588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Miller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et al., 2003. Independent and combined effects of amino acids and glucose after resistance exercise. Med </a:t>
            </a:r>
            <a:r>
              <a:rPr lang="en-US" altLang="zh-TW" sz="1600" dirty="0" err="1" smtClean="0"/>
              <a:t>Sci</a:t>
            </a:r>
            <a:r>
              <a:rPr lang="en-US" altLang="zh-TW" sz="1600" dirty="0" smtClean="0"/>
              <a:t> Sports </a:t>
            </a:r>
            <a:r>
              <a:rPr lang="en-US" altLang="zh-TW" sz="1600" dirty="0" err="1" smtClean="0"/>
              <a:t>Exerc</a:t>
            </a:r>
            <a:r>
              <a:rPr lang="en-US" altLang="zh-TW" sz="1600" dirty="0" smtClean="0"/>
              <a:t>. 35(3):449-55.</a:t>
            </a:r>
            <a:endParaRPr lang="zh-TW" alt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88024" y="1052736"/>
            <a:ext cx="3059537" cy="1296144"/>
            <a:chOff x="4788024" y="1052736"/>
            <a:chExt cx="3059537" cy="1296144"/>
          </a:xfrm>
        </p:grpSpPr>
        <p:grpSp>
          <p:nvGrpSpPr>
            <p:cNvPr id="7" name="Group 14"/>
            <p:cNvGrpSpPr/>
            <p:nvPr/>
          </p:nvGrpSpPr>
          <p:grpSpPr>
            <a:xfrm>
              <a:off x="7092280" y="1052736"/>
              <a:ext cx="755281" cy="442810"/>
              <a:chOff x="5749830" y="3551475"/>
              <a:chExt cx="728663" cy="442913"/>
            </a:xfrm>
          </p:grpSpPr>
          <p:sp>
            <p:nvSpPr>
              <p:cNvPr id="8" name="AutoShape 52"/>
              <p:cNvSpPr>
                <a:spLocks noChangeArrowheads="1"/>
              </p:cNvSpPr>
              <p:nvPr/>
            </p:nvSpPr>
            <p:spPr bwMode="auto">
              <a:xfrm>
                <a:off x="5749830" y="3551475"/>
                <a:ext cx="215900" cy="431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9" name="AutoShape 53"/>
              <p:cNvSpPr>
                <a:spLocks noChangeArrowheads="1"/>
              </p:cNvSpPr>
              <p:nvPr/>
            </p:nvSpPr>
            <p:spPr bwMode="auto">
              <a:xfrm>
                <a:off x="5945093" y="3613388"/>
                <a:ext cx="5334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2000" b="1" dirty="0" smtClean="0">
                    <a:latin typeface="Arial" pitchFamily="34" charset="0"/>
                    <a:ea typeface="新細明體" charset="-120"/>
                    <a:cs typeface="Arial" pitchFamily="34" charset="0"/>
                  </a:rPr>
                  <a:t>38%</a:t>
                </a:r>
                <a:endParaRPr lang="en-US" altLang="zh-TW" sz="2000" b="1" dirty="0">
                  <a:latin typeface="Arial" pitchFamily="34" charset="0"/>
                  <a:ea typeface="新細明體" charset="-120"/>
                  <a:cs typeface="Arial" pitchFamily="34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4788024" y="1052736"/>
              <a:ext cx="0" cy="12961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788024" y="1052736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804248" y="1052736"/>
              <a:ext cx="8384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11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27890" y="2273642"/>
            <a:ext cx="492443" cy="21088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蛋白質合成量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9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8" y="125930"/>
            <a:ext cx="6792416" cy="6019801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932670" y="5999290"/>
            <a:ext cx="5588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Ivy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et al., 2002. </a:t>
            </a:r>
            <a:r>
              <a:rPr lang="en-US" altLang="zh-TW" sz="1600" dirty="0"/>
              <a:t>Early </a:t>
            </a:r>
            <a:r>
              <a:rPr lang="en-US" altLang="zh-TW" sz="1600" dirty="0" err="1"/>
              <a:t>postexercise</a:t>
            </a:r>
            <a:r>
              <a:rPr lang="en-US" altLang="zh-TW" sz="1600" dirty="0"/>
              <a:t> muscle glycogen recovery is enhanced with a carbohydrate-protein </a:t>
            </a:r>
            <a:r>
              <a:rPr lang="en-US" altLang="zh-TW" sz="1600" dirty="0" smtClean="0"/>
              <a:t>supplement. </a:t>
            </a:r>
            <a:r>
              <a:rPr lang="en-US" altLang="zh-TW" sz="1600" dirty="0"/>
              <a:t>J </a:t>
            </a:r>
            <a:r>
              <a:rPr lang="en-US" altLang="zh-TW" sz="1600" dirty="0" err="1"/>
              <a:t>Appl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Physiol.</a:t>
            </a:r>
            <a:r>
              <a:rPr lang="en-US" altLang="zh-TW" sz="1600" dirty="0"/>
              <a:t> </a:t>
            </a:r>
            <a:r>
              <a:rPr lang="en-US" altLang="zh-TW" sz="1600" dirty="0" smtClean="0"/>
              <a:t>93(4</a:t>
            </a:r>
            <a:r>
              <a:rPr lang="en-US" altLang="zh-TW" sz="1600" dirty="0"/>
              <a:t>):1337-44.</a:t>
            </a:r>
            <a:endParaRPr lang="zh-TW" altLang="en-US" sz="1600" dirty="0"/>
          </a:p>
        </p:txBody>
      </p:sp>
      <p:sp>
        <p:nvSpPr>
          <p:cNvPr id="14" name="Rectangle 9"/>
          <p:cNvSpPr/>
          <p:nvPr/>
        </p:nvSpPr>
        <p:spPr bwMode="auto">
          <a:xfrm>
            <a:off x="2825578" y="207876"/>
            <a:ext cx="1530398" cy="4805300"/>
          </a:xfrm>
          <a:prstGeom prst="rect">
            <a:avLst/>
          </a:prstGeom>
          <a:noFill/>
          <a:ln w="381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12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13546" y="1847335"/>
            <a:ext cx="492443" cy="21088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肝醣儲存量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29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食物範例 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1</a:t>
            </a:r>
            <a:endParaRPr lang="zh-TW" altLang="en-US" sz="4400" b="1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889" y="1383005"/>
            <a:ext cx="8229600" cy="4455126"/>
          </a:xfrm>
        </p:spPr>
        <p:txBody>
          <a:bodyPr/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茶葉蛋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運動飲料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5134118-B88D-4DE9-9C41-8B1A73D141BD}" type="slidenum">
              <a:rPr lang="zh-TW" altLang="en-US" smtClean="0"/>
              <a:pPr algn="r"/>
              <a:t>13</a:t>
            </a:fld>
            <a:endParaRPr lang="zh-TW" altLang="en-US" dirty="0"/>
          </a:p>
        </p:txBody>
      </p:sp>
      <p:pic>
        <p:nvPicPr>
          <p:cNvPr id="1026" name="Picture 2" descr="http://blog.roodo.com/spoon/6616f5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8107" r="14235"/>
          <a:stretch/>
        </p:blipFill>
        <p:spPr bwMode="auto">
          <a:xfrm>
            <a:off x="4770087" y="1436521"/>
            <a:ext cx="15005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c.pimg.tw/qoo2009/4a4c2d71d49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34160" r="10706" b="19923"/>
          <a:stretch/>
        </p:blipFill>
        <p:spPr bwMode="auto">
          <a:xfrm>
            <a:off x="6357627" y="1417638"/>
            <a:ext cx="26742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74890" y="3028800"/>
          <a:ext cx="83942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食物名稱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實際重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熱量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大卡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醣類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克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蛋白質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克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茶葉蛋 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(60-65g)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439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運動飲料 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(240cc)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62.4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15.8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0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2.2 : 1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46738" y="4992341"/>
          <a:ext cx="8394220" cy="79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1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92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溏心蛋沙拉三明治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(106g)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32.9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11.7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鮪魚夾心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飯糰 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(106g)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241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37.1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6.4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37" y="4860806"/>
            <a:ext cx="977325" cy="977325"/>
          </a:xfrm>
          <a:prstGeom prst="rect">
            <a:avLst/>
          </a:prstGeom>
        </p:spPr>
      </p:pic>
      <p:sp>
        <p:nvSpPr>
          <p:cNvPr id="9" name="笑臉 8"/>
          <p:cNvSpPr/>
          <p:nvPr/>
        </p:nvSpPr>
        <p:spPr>
          <a:xfrm>
            <a:off x="3131840" y="5433807"/>
            <a:ext cx="360040" cy="36004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3428994" y="5917220"/>
            <a:ext cx="1152128" cy="439130"/>
          </a:xfrm>
          <a:prstGeom prst="wedgeRoundRectCallout">
            <a:avLst>
              <a:gd name="adj1" fmla="val -55486"/>
              <a:gd name="adj2" fmla="val -694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3.8 : 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182" y="56462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食物範例 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2</a:t>
            </a:r>
            <a:endParaRPr lang="zh-TW" alt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9448" y="1436521"/>
            <a:ext cx="6096000" cy="3886200"/>
          </a:xfrm>
        </p:spPr>
        <p:txBody>
          <a:bodyPr/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茶葉蛋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低脂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鮮奶</a:t>
            </a: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5134118-B88D-4DE9-9C41-8B1A73D141BD}" type="slidenum">
              <a:rPr lang="zh-TW" altLang="en-US" smtClean="0"/>
              <a:pPr algn="r"/>
              <a:t>14</a:t>
            </a:fld>
            <a:endParaRPr lang="zh-TW" altLang="en-US" dirty="0"/>
          </a:p>
        </p:txBody>
      </p:sp>
      <p:pic>
        <p:nvPicPr>
          <p:cNvPr id="5" name="Picture 2" descr="http://blog.roodo.com/spoon/6616f5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8107" r="14235"/>
          <a:stretch/>
        </p:blipFill>
        <p:spPr bwMode="auto">
          <a:xfrm>
            <a:off x="4770087" y="1436521"/>
            <a:ext cx="150057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qm120.com/2010-7-28/100728090946209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36521"/>
            <a:ext cx="11385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74890" y="3028800"/>
          <a:ext cx="83942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食物名稱 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實際重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熱量 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大卡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醣類 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克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蛋白質 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+mj-lt"/>
                          <a:ea typeface="標楷體" panose="03000509000000000000" pitchFamily="65" charset="-120"/>
                        </a:rPr>
                        <a:t>克</a:t>
                      </a:r>
                      <a:r>
                        <a:rPr lang="en-US" altLang="zh-TW" sz="2000" dirty="0" smtClean="0">
                          <a:latin typeface="+mj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茶葉蛋 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(60-65g)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439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低脂鮮奶 </a:t>
                      </a:r>
                      <a:r>
                        <a:rPr lang="en-US" altLang="zh-TW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(290cc)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136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15.4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9.3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1 : 1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374890" y="5043140"/>
          <a:ext cx="8394220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1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92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帝王鮭飯糰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(101g)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29.3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龍蝦沙拉夾心飯糰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(115g)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159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39.1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4.6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藍莓貝果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(95g)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258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52.5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8.8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37" y="5148838"/>
            <a:ext cx="977325" cy="977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625252" cy="625252"/>
          </a:xfrm>
          <a:prstGeom prst="rect">
            <a:avLst/>
          </a:prstGeom>
        </p:spPr>
      </p:pic>
      <p:sp>
        <p:nvSpPr>
          <p:cNvPr id="13" name="圓角矩形圖說文字 12"/>
          <p:cNvSpPr/>
          <p:nvPr/>
        </p:nvSpPr>
        <p:spPr>
          <a:xfrm>
            <a:off x="3131840" y="6282345"/>
            <a:ext cx="2016224" cy="439130"/>
          </a:xfrm>
          <a:prstGeom prst="wedgeRoundRectCallout">
            <a:avLst>
              <a:gd name="adj1" fmla="val -55486"/>
              <a:gd name="adj2" fmla="val -694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3.3-3.9 : 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食物參考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46422"/>
            <a:ext cx="7859216" cy="43797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一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根香蕉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優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格</a:t>
            </a:r>
            <a:endParaRPr lang="en-US" altLang="zh-TW" sz="32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花生醬三明治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希臘優格</a:t>
            </a:r>
            <a:endParaRPr lang="en-US" altLang="zh-TW" sz="32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一杯果汁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一個貝果</a:t>
            </a:r>
            <a:endParaRPr lang="en-US" altLang="zh-TW" sz="32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一杯牛奶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1-1.5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杯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的早餐穀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片</a:t>
            </a:r>
            <a:endParaRPr lang="en-US" altLang="zh-TW" sz="32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一杯低脂巧克力牛奶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一點餅乾</a:t>
            </a:r>
            <a:endParaRPr lang="en-US" altLang="zh-TW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炒蛋 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+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一碗加蜂蜜的燕麥粥</a:t>
            </a:r>
            <a:endParaRPr lang="en-US" altLang="zh-TW" sz="32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17A2A40-3733-43E0-972A-F936FB8AE7A7}" type="slidenum">
              <a:rPr lang="fr-FR" altLang="zh-TW" smtClean="0"/>
              <a:pPr algn="r"/>
              <a:t>15</a:t>
            </a:fld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8684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16</a:t>
            </a:fld>
            <a:endParaRPr lang="zh-TW" altLang="en-US"/>
          </a:p>
        </p:txBody>
      </p:sp>
      <p:pic>
        <p:nvPicPr>
          <p:cNvPr id="1026" name="Picture 2" descr="https://ihealth.bwnet.com.tw/2016/05/370173f71438448889079b52435fc1e7_620.jpg?201808200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7505"/>
          <a:stretch/>
        </p:blipFill>
        <p:spPr bwMode="auto">
          <a:xfrm>
            <a:off x="2856469" y="124435"/>
            <a:ext cx="6089284" cy="62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54553" y="635425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From: </a:t>
            </a:r>
            <a:r>
              <a:rPr lang="zh-TW" altLang="en-US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凱</a:t>
            </a:r>
            <a:r>
              <a:rPr lang="zh-TW" altLang="en-US" b="1" dirty="0">
                <a:solidFill>
                  <a:srgbClr val="000000"/>
                </a:solidFill>
                <a:ea typeface="標楷體" panose="03000509000000000000" pitchFamily="65" charset="-120"/>
              </a:rPr>
              <a:t>特文化</a:t>
            </a:r>
            <a:r>
              <a:rPr lang="en-US" altLang="zh-TW" b="1" dirty="0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000000"/>
                </a:solidFill>
                <a:ea typeface="標楷體" panose="03000509000000000000" pitchFamily="65" charset="-120"/>
              </a:rPr>
              <a:t>營養師的餐桌風景</a:t>
            </a:r>
            <a:r>
              <a:rPr lang="en-US" altLang="zh-TW" b="1" dirty="0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endParaRPr lang="zh-TW" altLang="en-US" b="0" i="0" dirty="0">
              <a:solidFill>
                <a:srgbClr val="000000"/>
              </a:solidFill>
              <a:effectLst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118" y="124435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b="1" dirty="0">
                <a:solidFill>
                  <a:srgbClr val="000066"/>
                </a:solidFill>
                <a:ea typeface="標楷體" panose="03000509000000000000" pitchFamily="65" charset="-120"/>
              </a:rPr>
              <a:t>碳水化合物：蛋白質＝ </a:t>
            </a:r>
            <a:r>
              <a:rPr lang="en-US" altLang="zh-TW" b="1" dirty="0">
                <a:solidFill>
                  <a:srgbClr val="000066"/>
                </a:solidFill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000066"/>
                </a:solidFill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solidFill>
                  <a:srgbClr val="000066"/>
                </a:solidFill>
                <a:ea typeface="標楷體" panose="03000509000000000000" pitchFamily="65" charset="-120"/>
              </a:rPr>
              <a:t>1</a:t>
            </a:r>
            <a:endParaRPr lang="en-US" altLang="zh-TW" b="1" i="0" dirty="0">
              <a:solidFill>
                <a:srgbClr val="000066"/>
              </a:solidFill>
              <a:effectLst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7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32454"/>
            <a:ext cx="8229600" cy="3893705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後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飲食建議 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運動後醣類的攝取量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lvl="1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運動後蛋白質的攝取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量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後的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飲食建議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運動後補充營養的重要性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157" y="1619861"/>
            <a:ext cx="8522043" cy="465491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藉由攝取適量的食物及飲品，可：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回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復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肌肉中肝醣的儲存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小時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幫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助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肌肉的修補及建造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24-48 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小時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補回流失的水份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及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電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解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質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幫助運動疲勞恢復。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44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19" y="231392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運動後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醣類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的攝取量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514865" y="1524732"/>
            <a:ext cx="8324335" cy="4801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時間點：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愈快愈好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3600" b="1" dirty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肝醣再合成率之最大化是在耗盡時</a:t>
            </a:r>
            <a:r>
              <a:rPr lang="en-US" altLang="zh-TW" sz="3600" b="1" dirty="0" smtClean="0">
                <a:latin typeface="+mn-lt"/>
                <a:ea typeface="標楷體" panose="03000509000000000000" pitchFamily="65" charset="-120"/>
              </a:rPr>
              <a:t>)</a:t>
            </a:r>
            <a:endParaRPr lang="en-US" altLang="zh-TW" sz="3600" b="1" dirty="0" smtClean="0">
              <a:solidFill>
                <a:srgbClr val="7030A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1600" b="1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 smtClean="0">
                <a:latin typeface="+mn-lt"/>
                <a:ea typeface="標楷體" panose="03000509000000000000" pitchFamily="65" charset="-120"/>
              </a:rPr>
              <a:t>Meal size</a:t>
            </a:r>
            <a:r>
              <a:rPr lang="en-US" altLang="zh-TW" sz="3600" b="1" dirty="0">
                <a:latin typeface="+mn-lt"/>
                <a:ea typeface="標楷體" panose="03000509000000000000" pitchFamily="65" charset="-120"/>
              </a:rPr>
              <a:t>:</a:t>
            </a:r>
            <a:r>
              <a:rPr lang="en-US" altLang="zh-TW" sz="3600" b="1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少量</a:t>
            </a:r>
            <a:r>
              <a:rPr lang="en-US" altLang="zh-TW" sz="3600" b="1" dirty="0" smtClean="0">
                <a:latin typeface="+mn-lt"/>
                <a:ea typeface="標楷體" panose="03000509000000000000" pitchFamily="65" charset="-120"/>
              </a:rPr>
              <a:t>, more frequent meals</a:t>
            </a:r>
          </a:p>
          <a:p>
            <a:pPr>
              <a:buFont typeface="Wingdings" pitchFamily="2" charset="2"/>
              <a:buChar char="u"/>
            </a:pPr>
            <a:endParaRPr lang="en-US" altLang="zh-TW" sz="1600" b="1" dirty="0" smtClean="0"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醣類的</a:t>
            </a:r>
            <a:r>
              <a:rPr lang="zh-TW" altLang="en-US" sz="3600" b="1" dirty="0">
                <a:latin typeface="+mn-lt"/>
                <a:ea typeface="標楷體" panose="03000509000000000000" pitchFamily="65" charset="-120"/>
              </a:rPr>
              <a:t>攝取</a:t>
            </a: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形式：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葡萄糖 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(glucose)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、蔗糖 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(sucrose)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，高 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GI</a:t>
            </a:r>
            <a:r>
              <a:rPr lang="zh-TW" altLang="en-US" sz="36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食物，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    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果糖 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(fructose)</a:t>
            </a:r>
          </a:p>
          <a:p>
            <a:pPr>
              <a:buFont typeface="Wingdings" pitchFamily="2" charset="2"/>
              <a:buChar char="u"/>
            </a:pPr>
            <a:endParaRPr lang="en-US" altLang="zh-TW" b="1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51" y="4792589"/>
            <a:ext cx="337220" cy="3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25323" r="3931" b="14358"/>
          <a:stretch/>
        </p:blipFill>
        <p:spPr>
          <a:xfrm>
            <a:off x="457200" y="551935"/>
            <a:ext cx="7953829" cy="4605257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5733256"/>
            <a:ext cx="653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Burke L &amp; Deakin V (2015) Clinical Sports Nutrition (5e)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4716016" y="1441622"/>
            <a:ext cx="3600400" cy="37155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5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509137" y="25099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a typeface="標楷體" panose="03000509000000000000" pitchFamily="65" charset="-120"/>
              </a:rPr>
              <a:t>葡萄糖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09137" y="30279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a typeface="標楷體" panose="03000509000000000000" pitchFamily="65" charset="-120"/>
              </a:rPr>
              <a:t>蔗</a:t>
            </a:r>
            <a:r>
              <a:rPr lang="zh-TW" altLang="en-US" b="1" dirty="0" smtClean="0">
                <a:ea typeface="標楷體" panose="03000509000000000000" pitchFamily="65" charset="-120"/>
              </a:rPr>
              <a:t>糖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09137" y="36039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麥</a:t>
            </a:r>
            <a:r>
              <a:rPr lang="zh-TW" altLang="en-US" b="1" dirty="0">
                <a:ea typeface="標楷體" panose="03000509000000000000" pitchFamily="65" charset="-120"/>
              </a:rPr>
              <a:t>芽</a:t>
            </a:r>
            <a:r>
              <a:rPr lang="zh-TW" altLang="en-US" b="1" dirty="0" smtClean="0">
                <a:ea typeface="標楷體" panose="03000509000000000000" pitchFamily="65" charset="-120"/>
              </a:rPr>
              <a:t>糖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689511" y="47300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支鏈澱粉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762418" y="416521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麥芽糊精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353147" y="250994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a typeface="標楷體" panose="03000509000000000000" pitchFamily="65" charset="-120"/>
              </a:rPr>
              <a:t>果</a:t>
            </a:r>
            <a:r>
              <a:rPr lang="zh-TW" altLang="en-US" b="1" dirty="0" smtClean="0">
                <a:ea typeface="標楷體" panose="03000509000000000000" pitchFamily="65" charset="-120"/>
              </a:rPr>
              <a:t>糖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312256" y="457706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海</a:t>
            </a:r>
            <a:r>
              <a:rPr lang="zh-TW" altLang="en-US" b="1" dirty="0">
                <a:ea typeface="標楷體" panose="03000509000000000000" pitchFamily="65" charset="-120"/>
              </a:rPr>
              <a:t>藻</a:t>
            </a:r>
            <a:r>
              <a:rPr lang="zh-TW" altLang="en-US" b="1" dirty="0" smtClean="0">
                <a:ea typeface="標楷體" panose="03000509000000000000" pitchFamily="65" charset="-120"/>
              </a:rPr>
              <a:t>糖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07079" y="30279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a typeface="標楷體" panose="03000509000000000000" pitchFamily="65" charset="-120"/>
              </a:rPr>
              <a:t>半</a:t>
            </a:r>
            <a:r>
              <a:rPr lang="zh-TW" altLang="en-US" b="1" dirty="0" smtClean="0">
                <a:ea typeface="標楷體" panose="03000509000000000000" pitchFamily="65" charset="-120"/>
              </a:rPr>
              <a:t>乳糖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890970" y="40678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ea typeface="標楷體" panose="03000509000000000000" pitchFamily="65" charset="-120"/>
              </a:rPr>
              <a:t>直</a:t>
            </a:r>
            <a:r>
              <a:rPr lang="zh-TW" altLang="en-US" b="1" dirty="0" smtClean="0">
                <a:ea typeface="標楷體" panose="03000509000000000000" pitchFamily="65" charset="-120"/>
              </a:rPr>
              <a:t>鏈澱粉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573725" y="35435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異麥芽糖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4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每日c 營養標示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57" y="0"/>
            <a:ext cx="7033120" cy="48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2310532" y="328203"/>
            <a:ext cx="792088" cy="221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「威德in果凍 energy 營養成分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22645" r="6937" b="27349"/>
          <a:stretch/>
        </p:blipFill>
        <p:spPr bwMode="auto">
          <a:xfrm>
            <a:off x="3948174" y="4466148"/>
            <a:ext cx="5105210" cy="23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相關圖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8722" r="6342" b="35839"/>
          <a:stretch/>
        </p:blipFill>
        <p:spPr bwMode="auto">
          <a:xfrm>
            <a:off x="46870" y="4586215"/>
            <a:ext cx="3816676" cy="17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145184" y="4769814"/>
            <a:ext cx="1223691" cy="2403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" y="128864"/>
            <a:ext cx="1662732" cy="15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1" y="107155"/>
            <a:ext cx="1567932" cy="1474510"/>
          </a:xfrm>
        </p:spPr>
      </p:pic>
      <p:pic>
        <p:nvPicPr>
          <p:cNvPr id="5" name="Picture 4" descr="「軟糖 營養標示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54" y="3618166"/>
            <a:ext cx="4277556" cy="32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「軟糖 營養標示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5282"/>
          <a:stretch/>
        </p:blipFill>
        <p:spPr bwMode="auto">
          <a:xfrm>
            <a:off x="0" y="3644911"/>
            <a:ext cx="5532764" cy="31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「每日C 成分」的圖片搜尋結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2" r="30909"/>
          <a:stretch/>
        </p:blipFill>
        <p:spPr bwMode="auto">
          <a:xfrm>
            <a:off x="4976324" y="142761"/>
            <a:ext cx="1508039" cy="33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「蔓越莓汁 營養成分」的圖片搜尋結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6645" r="27771" b="11456"/>
          <a:stretch/>
        </p:blipFill>
        <p:spPr bwMode="auto">
          <a:xfrm>
            <a:off x="6756967" y="159934"/>
            <a:ext cx="2186853" cy="32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1"/>
          <a:stretch/>
        </p:blipFill>
        <p:spPr bwMode="auto">
          <a:xfrm>
            <a:off x="2184810" y="134374"/>
            <a:ext cx="2518910" cy="33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42" y="762572"/>
            <a:ext cx="7925574" cy="2969169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吃多少：</a:t>
            </a:r>
            <a:endParaRPr lang="en-US" altLang="zh-TW" sz="3600" b="1" dirty="0" smtClean="0"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運動後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小時內：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1.5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公斤體重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</a:p>
          <a:p>
            <a:pPr lvl="1"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運動後 </a:t>
            </a:r>
            <a:r>
              <a:rPr lang="en-US" altLang="zh-TW" sz="28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4</a:t>
            </a:r>
            <a:r>
              <a:rPr lang="zh-TW" altLang="en-US" sz="28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小時內：</a:t>
            </a:r>
            <a:r>
              <a:rPr lang="en-US" altLang="zh-TW" sz="28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0.75-1.5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公斤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體重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小時</a:t>
            </a: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en-US" altLang="zh-TW" sz="24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ACSM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：</a:t>
            </a:r>
            <a:r>
              <a:rPr lang="zh-TW" altLang="en-US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運動</a:t>
            </a:r>
            <a:r>
              <a:rPr lang="zh-TW" altLang="en-US" sz="3600" b="1" dirty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後 </a:t>
            </a:r>
            <a:r>
              <a:rPr lang="en-US" altLang="zh-TW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4-6</a:t>
            </a:r>
            <a:r>
              <a:rPr lang="zh-TW" altLang="en-US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小時</a:t>
            </a:r>
            <a:r>
              <a:rPr lang="zh-TW" altLang="en-US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內</a:t>
            </a:r>
            <a:r>
              <a:rPr lang="zh-TW" altLang="en-US" sz="3600" b="1" dirty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，</a:t>
            </a:r>
            <a:r>
              <a:rPr lang="zh-TW" altLang="en-US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每小時 </a:t>
            </a:r>
            <a:r>
              <a:rPr lang="en-US" altLang="zh-TW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1.0-1.2 </a:t>
            </a:r>
            <a:r>
              <a:rPr lang="zh-TW" altLang="en-US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rgbClr val="3366FF"/>
                </a:solidFill>
                <a:latin typeface="+mn-lt"/>
                <a:ea typeface="標楷體" panose="03000509000000000000" pitchFamily="65" charset="-120"/>
              </a:rPr>
              <a:t>公斤體重</a:t>
            </a:r>
            <a:endParaRPr lang="en-US" altLang="zh-TW" sz="3600" b="1" dirty="0" smtClean="0">
              <a:solidFill>
                <a:srgbClr val="3366FF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zh-TW" altLang="en-US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一位</a:t>
            </a:r>
            <a:r>
              <a:rPr lang="en-US" altLang="zh-TW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70</a:t>
            </a:r>
            <a:r>
              <a:rPr lang="zh-TW" altLang="en-US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公斤重的運動員，運動後每小時可攝取 </a:t>
            </a:r>
            <a:r>
              <a:rPr lang="en-US" altLang="zh-TW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70-84</a:t>
            </a:r>
            <a:r>
              <a:rPr lang="zh-TW" altLang="en-US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克的醣類直至運動後第 </a:t>
            </a:r>
            <a:r>
              <a:rPr lang="en-US" altLang="zh-TW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sz="24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 小時，方可完整的補回肌肉中的肝醣含量。</a:t>
            </a:r>
            <a:endParaRPr lang="en-US" altLang="zh-TW" sz="2400" b="1" dirty="0" smtClean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4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運動後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的攝取量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4043"/>
            <a:ext cx="8229600" cy="4350364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時間點：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愈快愈好 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(&lt;30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分鐘，為最佳幫助合成骨骼肌時機點，最長不要超過運動後 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2-3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小時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endParaRPr lang="en-US" altLang="zh-TW" sz="36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1800" b="1" dirty="0"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吃多少：</a:t>
            </a:r>
            <a:endParaRPr lang="en-US" altLang="zh-TW" sz="3600" b="1" dirty="0" smtClean="0"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r>
              <a:rPr lang="en-US" altLang="zh-TW" sz="32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15-25 </a:t>
            </a:r>
            <a:r>
              <a:rPr lang="en-US" altLang="zh-TW" sz="3200" b="1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g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3200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en-US" altLang="zh-TW" sz="3200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0.25-0.3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每公斤體重</a:t>
            </a:r>
            <a:r>
              <a:rPr lang="en-US" altLang="zh-TW" sz="32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itchFamily="2" charset="2"/>
              <a:buChar char="u"/>
            </a:pP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itchFamily="65" charset="-120"/>
              </a:rPr>
              <a:t>高優質蛋白：蛋白</a:t>
            </a:r>
            <a:r>
              <a:rPr lang="en-US" altLang="zh-TW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乳清蛋白</a:t>
            </a:r>
            <a:r>
              <a:rPr lang="en-US" altLang="zh-TW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酪蛋白</a:t>
            </a:r>
            <a:r>
              <a:rPr lang="en-US" altLang="zh-TW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,</a:t>
            </a:r>
            <a:r>
              <a:rPr lang="zh-TW" altLang="en-US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牛奶</a:t>
            </a:r>
            <a:r>
              <a:rPr lang="en-US" altLang="zh-TW" sz="3200" b="1" dirty="0">
                <a:solidFill>
                  <a:srgbClr val="000066"/>
                </a:solidFill>
                <a:latin typeface="+mn-lt"/>
                <a:ea typeface="標楷體" pitchFamily="65" charset="-120"/>
              </a:rPr>
              <a:t>,</a:t>
            </a:r>
            <a:r>
              <a:rPr lang="zh-TW" altLang="en-US" sz="3200" b="1" dirty="0" smtClean="0">
                <a:solidFill>
                  <a:srgbClr val="000066"/>
                </a:solidFill>
                <a:latin typeface="+mn-lt"/>
                <a:ea typeface="標楷體" pitchFamily="65" charset="-120"/>
              </a:rPr>
              <a:t>黃豆</a:t>
            </a:r>
            <a:endParaRPr lang="en-US" altLang="zh-TW" sz="3200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endParaRPr lang="zh-TW" altLang="en-US" sz="3600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5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6982</TotalTime>
  <Words>680</Words>
  <Application>Microsoft Office PowerPoint</Application>
  <PresentationFormat>如螢幕大小 (4:3)</PresentationFormat>
  <Paragraphs>138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課程名稱</vt:lpstr>
      <vt:lpstr>運動(訓練)後的飲食</vt:lpstr>
      <vt:lpstr>兩大內容</vt:lpstr>
      <vt:lpstr>運動後補充營養的重要性</vt:lpstr>
      <vt:lpstr>運動後醣類的攝取量</vt:lpstr>
      <vt:lpstr>PowerPoint 簡報</vt:lpstr>
      <vt:lpstr>PowerPoint 簡報</vt:lpstr>
      <vt:lpstr>PowerPoint 簡報</vt:lpstr>
      <vt:lpstr>PowerPoint 簡報</vt:lpstr>
      <vt:lpstr>運動後蛋白質的攝取量</vt:lpstr>
      <vt:lpstr>PowerPoint 簡報</vt:lpstr>
      <vt:lpstr>PowerPoint 簡報</vt:lpstr>
      <vt:lpstr>PowerPoint 簡報</vt:lpstr>
      <vt:lpstr>食物範例 1</vt:lpstr>
      <vt:lpstr>食物範例 2</vt:lpstr>
      <vt:lpstr>食物參考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Hedy</cp:lastModifiedBy>
  <cp:revision>142</cp:revision>
  <dcterms:created xsi:type="dcterms:W3CDTF">2017-11-07T02:54:43Z</dcterms:created>
  <dcterms:modified xsi:type="dcterms:W3CDTF">2018-08-20T13:46:40Z</dcterms:modified>
</cp:coreProperties>
</file>