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363" r:id="rId3"/>
    <p:sldId id="365" r:id="rId4"/>
    <p:sldId id="366" r:id="rId5"/>
    <p:sldId id="380" r:id="rId6"/>
    <p:sldId id="381" r:id="rId7"/>
    <p:sldId id="401" r:id="rId8"/>
    <p:sldId id="383" r:id="rId9"/>
    <p:sldId id="392" r:id="rId10"/>
    <p:sldId id="386" r:id="rId11"/>
    <p:sldId id="387" r:id="rId12"/>
    <p:sldId id="388" r:id="rId13"/>
    <p:sldId id="390" r:id="rId14"/>
    <p:sldId id="391" r:id="rId15"/>
    <p:sldId id="402" r:id="rId16"/>
    <p:sldId id="400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3366FF"/>
    <a:srgbClr val="0000FF"/>
    <a:srgbClr val="0066FF"/>
    <a:srgbClr val="CC3300"/>
    <a:srgbClr val="0000CC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33" autoAdjust="0"/>
  </p:normalViewPr>
  <p:slideViewPr>
    <p:cSldViewPr snapToGrid="0">
      <p:cViewPr varScale="1">
        <p:scale>
          <a:sx n="116" d="100"/>
          <a:sy n="116" d="100"/>
        </p:scale>
        <p:origin x="8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5B0B8-C4E3-4C0F-8C83-D00C2F8D0BE2}" type="datetimeFigureOut">
              <a:rPr lang="zh-TW" altLang="en-US" smtClean="0"/>
              <a:t>2018/8/20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1E597-AEB1-4075-B577-4A0EE65063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8228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3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675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4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887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1E597-AEB1-4075-B577-4A0EE65063A5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4106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9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362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A59239-87EE-4A27-81FC-3C289EA8F74E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46555C9-AB53-4A55-8E8A-6519579D1E2E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D7638F-D139-47E8-AC82-235BBE66D054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1DA6D8-514F-4F70-B6F2-43CCD277FAE3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B7B961-4B93-4CCB-9EA6-C4CEC6A597BB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4C13924-7632-4855-B229-3FE7A3909458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48B434-A1B9-4662-9ED9-C88BA1999841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70C560-986D-4816-AEBF-A81A0B45E451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5FACDBE-E764-42E0-83A7-CCA5AA67A048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0FFAC6F-8E13-4A42-987E-14DD7B916AE6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B3BB22-254D-4DD5-A544-F62A08C3E8C0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912855AA-2714-41F9-934A-E0E8A4905C56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2745" y="2371568"/>
            <a:ext cx="7772400" cy="1470026"/>
          </a:xfrm>
        </p:spPr>
        <p:txBody>
          <a:bodyPr/>
          <a:lstStyle/>
          <a:p>
            <a:pPr lvl="0"/>
            <a:r>
              <a:rPr lang="zh-TW" altLang="en-US" b="1" dirty="0" smtClean="0">
                <a:solidFill>
                  <a:srgbClr val="0000CC"/>
                </a:solidFill>
              </a:rPr>
              <a:t>運動</a:t>
            </a:r>
            <a:r>
              <a:rPr lang="en-US" altLang="zh-TW" b="1" dirty="0" smtClean="0">
                <a:solidFill>
                  <a:srgbClr val="0000CC"/>
                </a:solidFill>
              </a:rPr>
              <a:t>(</a:t>
            </a:r>
            <a:r>
              <a:rPr lang="zh-TW" altLang="en-US" b="1" dirty="0" smtClean="0">
                <a:solidFill>
                  <a:srgbClr val="0000CC"/>
                </a:solidFill>
              </a:rPr>
              <a:t>訓練</a:t>
            </a:r>
            <a:r>
              <a:rPr lang="en-US" altLang="zh-TW" b="1" dirty="0" smtClean="0">
                <a:solidFill>
                  <a:srgbClr val="0000CC"/>
                </a:solidFill>
              </a:rPr>
              <a:t>)</a:t>
            </a:r>
            <a:r>
              <a:rPr lang="zh-TW" altLang="en-US" b="1" dirty="0">
                <a:solidFill>
                  <a:srgbClr val="0000CC"/>
                </a:solidFill>
              </a:rPr>
              <a:t>後</a:t>
            </a:r>
            <a:r>
              <a:rPr lang="zh-TW" altLang="en-US" b="1" dirty="0" smtClean="0">
                <a:solidFill>
                  <a:srgbClr val="0000CC"/>
                </a:solidFill>
              </a:rPr>
              <a:t>的飲食</a:t>
            </a:r>
            <a:endParaRPr lang="zh-TW" b="1" dirty="0">
              <a:solidFill>
                <a:srgbClr val="0000CC"/>
              </a:solidFill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547667" y="4309253"/>
            <a:ext cx="6400800" cy="648071"/>
          </a:xfrm>
        </p:spPr>
        <p:txBody>
          <a:bodyPr/>
          <a:lstStyle/>
          <a:p>
            <a:pPr lvl="0" algn="r"/>
            <a:r>
              <a:rPr lang="zh-TW" altLang="en-US" b="1" dirty="0" smtClean="0">
                <a:solidFill>
                  <a:srgbClr val="CC3300"/>
                </a:solidFill>
              </a:rPr>
              <a:t>張文</a:t>
            </a:r>
            <a:r>
              <a:rPr lang="zh-TW" altLang="en-US" b="1" dirty="0">
                <a:solidFill>
                  <a:srgbClr val="CC3300"/>
                </a:solidFill>
              </a:rPr>
              <a:t>心</a:t>
            </a:r>
            <a:endParaRPr lang="en-US" b="1" dirty="0">
              <a:solidFill>
                <a:srgbClr val="CC3300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AE45E90-1DB4-4B82-8E8A-CD2FCFC11F98}" type="slidenum">
              <a:rPr lang="en-US" altLang="zh-TW" smtClean="0"/>
              <a:t>1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3973" y="767549"/>
            <a:ext cx="8225799" cy="5679418"/>
          </a:xfrm>
        </p:spPr>
        <p:txBody>
          <a:bodyPr/>
          <a:lstStyle/>
          <a:p>
            <a:pPr>
              <a:buFont typeface="Wingdings" pitchFamily="2" charset="2"/>
              <a:buChar char="u"/>
            </a:pPr>
            <a:r>
              <a:rPr lang="zh-TW" altLang="en-US" sz="3600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運動後醣類 </a:t>
            </a:r>
            <a:r>
              <a:rPr lang="en-US" altLang="zh-TW" sz="3600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+</a:t>
            </a:r>
            <a:r>
              <a:rPr lang="zh-TW" altLang="en-US" sz="3600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蛋白質一塊吃</a:t>
            </a:r>
            <a:endParaRPr lang="en-US" altLang="zh-TW" sz="3600" b="1" dirty="0" smtClean="0">
              <a:solidFill>
                <a:srgbClr val="7030A0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u"/>
            </a:pPr>
            <a:endParaRPr lang="en-US" altLang="zh-TW" sz="900" b="1" dirty="0" smtClean="0">
              <a:solidFill>
                <a:srgbClr val="7030A0"/>
              </a:solidFill>
              <a:latin typeface="+mn-lt"/>
              <a:ea typeface="標楷體" panose="03000509000000000000" pitchFamily="65" charset="-120"/>
            </a:endParaRPr>
          </a:p>
          <a:p>
            <a:pPr lvl="1">
              <a:buFont typeface="Wingdings" pitchFamily="2" charset="2"/>
              <a:buChar char="u"/>
            </a:pP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運動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飲料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(?)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、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低脂</a:t>
            </a:r>
            <a:r>
              <a:rPr lang="zh-TW" altLang="en-US" sz="28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的</a:t>
            </a:r>
            <a:r>
              <a:rPr lang="zh-TW" altLang="en-US" b="1" dirty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巧克力牛奶</a:t>
            </a: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、水果優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格</a:t>
            </a:r>
            <a:endParaRPr lang="en-US" altLang="zh-TW" sz="2800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 lvl="1">
              <a:buFont typeface="Wingdings" pitchFamily="2" charset="2"/>
              <a:buChar char="u"/>
            </a:pPr>
            <a:endParaRPr lang="en-US" altLang="zh-TW" sz="1400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醣類：除了幫助補回耗盡的肝醣儲備外，還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有</a:t>
            </a: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較佳促進</a:t>
            </a:r>
            <a:r>
              <a:rPr lang="zh-TW" altLang="en-US" b="1" dirty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胰島素</a:t>
            </a: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分泌的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效果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可加速骨骼肌對胺基酸的吸收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)</a:t>
            </a:r>
          </a:p>
          <a:p>
            <a:pPr>
              <a:buFont typeface="Wingdings" pitchFamily="2" charset="2"/>
              <a:buChar char="u"/>
            </a:pPr>
            <a:endParaRPr lang="en-US" altLang="zh-TW" sz="1400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最佳比值：</a:t>
            </a:r>
            <a:r>
              <a:rPr lang="en-US" altLang="zh-TW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</a:t>
            </a:r>
            <a:r>
              <a:rPr lang="en-US" altLang="zh-TW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3:1 or 4:1</a:t>
            </a: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</a:t>
            </a:r>
            <a:r>
              <a:rPr lang="en-US" altLang="zh-TW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(protein-sparing </a:t>
            </a:r>
            <a:r>
              <a:rPr lang="en-US" altLang="zh-TW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effect</a:t>
            </a: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蛋白質節省作用</a:t>
            </a:r>
            <a:r>
              <a:rPr lang="en-US" altLang="zh-TW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)</a:t>
            </a:r>
            <a:endParaRPr lang="en-US" altLang="zh-TW" sz="3200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 lvl="1">
              <a:buFont typeface="Wingdings" pitchFamily="2" charset="2"/>
              <a:buChar char="u"/>
            </a:pPr>
            <a:endParaRPr lang="zh-TW" altLang="en-US" sz="2800" b="1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10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0628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130424"/>
            <a:ext cx="6096000" cy="762000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4" name="Content Placeholder 3" descr="img1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3076" t="4437" r="22048" b="65769"/>
          <a:stretch>
            <a:fillRect/>
          </a:stretch>
        </p:blipFill>
        <p:spPr>
          <a:xfrm>
            <a:off x="755576" y="404664"/>
            <a:ext cx="7632848" cy="5694347"/>
          </a:xfrm>
        </p:spPr>
      </p:pic>
      <p:sp>
        <p:nvSpPr>
          <p:cNvPr id="6" name="Rectangle 5"/>
          <p:cNvSpPr/>
          <p:nvPr/>
        </p:nvSpPr>
        <p:spPr>
          <a:xfrm>
            <a:off x="3001683" y="5977985"/>
            <a:ext cx="55889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 smtClean="0"/>
              <a:t>Miller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et al., 2003. Independent and combined effects of amino acids and glucose after resistance exercise. Med </a:t>
            </a:r>
            <a:r>
              <a:rPr lang="en-US" altLang="zh-TW" sz="1600" dirty="0" err="1" smtClean="0"/>
              <a:t>Sci</a:t>
            </a:r>
            <a:r>
              <a:rPr lang="en-US" altLang="zh-TW" sz="1600" dirty="0" smtClean="0"/>
              <a:t> Sports </a:t>
            </a:r>
            <a:r>
              <a:rPr lang="en-US" altLang="zh-TW" sz="1600" dirty="0" err="1" smtClean="0"/>
              <a:t>Exerc</a:t>
            </a:r>
            <a:r>
              <a:rPr lang="en-US" altLang="zh-TW" sz="1600" dirty="0" smtClean="0"/>
              <a:t>. 35(3):449-55.</a:t>
            </a:r>
            <a:endParaRPr lang="zh-TW" altLang="en-US" sz="16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4788024" y="1052736"/>
            <a:ext cx="3059537" cy="1296144"/>
            <a:chOff x="4788024" y="1052736"/>
            <a:chExt cx="3059537" cy="1296144"/>
          </a:xfrm>
        </p:grpSpPr>
        <p:grpSp>
          <p:nvGrpSpPr>
            <p:cNvPr id="7" name="Group 14"/>
            <p:cNvGrpSpPr/>
            <p:nvPr/>
          </p:nvGrpSpPr>
          <p:grpSpPr>
            <a:xfrm>
              <a:off x="7092280" y="1052736"/>
              <a:ext cx="755281" cy="442810"/>
              <a:chOff x="5749830" y="3551475"/>
              <a:chExt cx="728663" cy="442913"/>
            </a:xfrm>
          </p:grpSpPr>
          <p:sp>
            <p:nvSpPr>
              <p:cNvPr id="8" name="AutoShape 52"/>
              <p:cNvSpPr>
                <a:spLocks noChangeArrowheads="1"/>
              </p:cNvSpPr>
              <p:nvPr/>
            </p:nvSpPr>
            <p:spPr bwMode="auto">
              <a:xfrm>
                <a:off x="5749830" y="3551475"/>
                <a:ext cx="215900" cy="431800"/>
              </a:xfrm>
              <a:prstGeom prst="up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endParaRPr lang="zh-TW" altLang="en-US">
                  <a:ea typeface="新細明體" charset="-120"/>
                </a:endParaRPr>
              </a:p>
            </p:txBody>
          </p:sp>
          <p:sp>
            <p:nvSpPr>
              <p:cNvPr id="9" name="AutoShape 53"/>
              <p:cNvSpPr>
                <a:spLocks noChangeArrowheads="1"/>
              </p:cNvSpPr>
              <p:nvPr/>
            </p:nvSpPr>
            <p:spPr bwMode="auto">
              <a:xfrm>
                <a:off x="5945093" y="3613388"/>
                <a:ext cx="533400" cy="381000"/>
              </a:xfrm>
              <a:prstGeom prst="roundRect">
                <a:avLst>
                  <a:gd name="adj" fmla="val 16667"/>
                </a:avLst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TW" sz="2000" b="1" dirty="0" smtClean="0">
                    <a:latin typeface="Arial" pitchFamily="34" charset="0"/>
                    <a:ea typeface="新細明體" charset="-120"/>
                    <a:cs typeface="Arial" pitchFamily="34" charset="0"/>
                  </a:rPr>
                  <a:t>38%</a:t>
                </a:r>
                <a:endParaRPr lang="en-US" altLang="zh-TW" sz="2000" b="1" dirty="0">
                  <a:latin typeface="Arial" pitchFamily="34" charset="0"/>
                  <a:ea typeface="新細明體" charset="-120"/>
                  <a:cs typeface="Arial" pitchFamily="34" charset="0"/>
                </a:endParaRPr>
              </a:p>
            </p:txBody>
          </p:sp>
        </p:grpSp>
        <p:cxnSp>
          <p:nvCxnSpPr>
            <p:cNvPr id="11" name="Straight Connector 10"/>
            <p:cNvCxnSpPr/>
            <p:nvPr/>
          </p:nvCxnSpPr>
          <p:spPr bwMode="auto">
            <a:xfrm>
              <a:off x="4788024" y="1052736"/>
              <a:ext cx="0" cy="1296144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>
              <a:off x="4788024" y="1052736"/>
              <a:ext cx="201622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 bwMode="auto">
            <a:xfrm flipH="1">
              <a:off x="6804248" y="1052736"/>
              <a:ext cx="8384" cy="216024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11</a:t>
            </a:fld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427890" y="2273642"/>
            <a:ext cx="492443" cy="210888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蛋白質合成量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1959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768" y="125930"/>
            <a:ext cx="6792416" cy="6019801"/>
          </a:xfrm>
          <a:prstGeom prst="rect">
            <a:avLst/>
          </a:prstGeom>
        </p:spPr>
      </p:pic>
      <p:sp>
        <p:nvSpPr>
          <p:cNvPr id="5" name="Rectangle 5"/>
          <p:cNvSpPr/>
          <p:nvPr/>
        </p:nvSpPr>
        <p:spPr>
          <a:xfrm>
            <a:off x="2932670" y="5999290"/>
            <a:ext cx="55889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 smtClean="0"/>
              <a:t>Ivy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et al., 2002. </a:t>
            </a:r>
            <a:r>
              <a:rPr lang="en-US" altLang="zh-TW" sz="1600" dirty="0"/>
              <a:t>Early </a:t>
            </a:r>
            <a:r>
              <a:rPr lang="en-US" altLang="zh-TW" sz="1600" dirty="0" err="1"/>
              <a:t>postexercise</a:t>
            </a:r>
            <a:r>
              <a:rPr lang="en-US" altLang="zh-TW" sz="1600" dirty="0"/>
              <a:t> muscle glycogen recovery is enhanced with a carbohydrate-protein </a:t>
            </a:r>
            <a:r>
              <a:rPr lang="en-US" altLang="zh-TW" sz="1600" dirty="0" smtClean="0"/>
              <a:t>supplement. </a:t>
            </a:r>
            <a:r>
              <a:rPr lang="en-US" altLang="zh-TW" sz="1600" dirty="0"/>
              <a:t>J </a:t>
            </a:r>
            <a:r>
              <a:rPr lang="en-US" altLang="zh-TW" sz="1600" dirty="0" err="1"/>
              <a:t>Appl</a:t>
            </a:r>
            <a:r>
              <a:rPr lang="en-US" altLang="zh-TW" sz="1600" dirty="0"/>
              <a:t> </a:t>
            </a:r>
            <a:r>
              <a:rPr lang="en-US" altLang="zh-TW" sz="1600" dirty="0" smtClean="0"/>
              <a:t>Physiol.</a:t>
            </a:r>
            <a:r>
              <a:rPr lang="en-US" altLang="zh-TW" sz="1600" dirty="0"/>
              <a:t> </a:t>
            </a:r>
            <a:r>
              <a:rPr lang="en-US" altLang="zh-TW" sz="1600" dirty="0" smtClean="0"/>
              <a:t>93(4</a:t>
            </a:r>
            <a:r>
              <a:rPr lang="en-US" altLang="zh-TW" sz="1600" dirty="0"/>
              <a:t>):1337-44.</a:t>
            </a:r>
            <a:endParaRPr lang="zh-TW" altLang="en-US" sz="1600" dirty="0"/>
          </a:p>
        </p:txBody>
      </p:sp>
      <p:sp>
        <p:nvSpPr>
          <p:cNvPr id="14" name="Rectangle 9"/>
          <p:cNvSpPr/>
          <p:nvPr/>
        </p:nvSpPr>
        <p:spPr bwMode="auto">
          <a:xfrm>
            <a:off x="2825578" y="207876"/>
            <a:ext cx="1530398" cy="4805300"/>
          </a:xfrm>
          <a:prstGeom prst="rect">
            <a:avLst/>
          </a:prstGeom>
          <a:noFill/>
          <a:ln w="38100" cap="flat" cmpd="sng" algn="ctr">
            <a:solidFill>
              <a:srgbClr val="FF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12</a:t>
            </a:fld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713546" y="1847335"/>
            <a:ext cx="492443" cy="210888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肝醣儲存量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8296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食物範例 </a:t>
            </a:r>
            <a:r>
              <a:rPr lang="en-US" altLang="zh-TW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1</a:t>
            </a:r>
            <a:endParaRPr lang="zh-TW" altLang="en-US" sz="4400" b="1" dirty="0">
              <a:solidFill>
                <a:schemeClr val="tx1"/>
              </a:solidFill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6889" y="1383005"/>
            <a:ext cx="8229600" cy="4455126"/>
          </a:xfrm>
        </p:spPr>
        <p:txBody>
          <a:bodyPr/>
          <a:lstStyle/>
          <a:p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茶葉蛋 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運動飲料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r"/>
            <a:fld id="{05134118-B88D-4DE9-9C41-8B1A73D141BD}" type="slidenum">
              <a:rPr lang="zh-TW" altLang="en-US" smtClean="0"/>
              <a:pPr algn="r"/>
              <a:t>13</a:t>
            </a:fld>
            <a:endParaRPr lang="zh-TW" altLang="en-US" dirty="0"/>
          </a:p>
        </p:txBody>
      </p:sp>
      <p:pic>
        <p:nvPicPr>
          <p:cNvPr id="1026" name="Picture 2" descr="http://blog.roodo.com/spoon/6616f5e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6" t="8107" r="14235"/>
          <a:stretch/>
        </p:blipFill>
        <p:spPr bwMode="auto">
          <a:xfrm>
            <a:off x="4770087" y="1436521"/>
            <a:ext cx="1500576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ic.pimg.tw/qoo2009/4a4c2d71d49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" t="34160" r="10706" b="19923"/>
          <a:stretch/>
        </p:blipFill>
        <p:spPr bwMode="auto">
          <a:xfrm>
            <a:off x="6357627" y="1417638"/>
            <a:ext cx="2674286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表格 4"/>
          <p:cNvGraphicFramePr>
            <a:graphicFrameLocks noGrp="1"/>
          </p:cNvGraphicFramePr>
          <p:nvPr>
            <p:extLst/>
          </p:nvPr>
        </p:nvGraphicFramePr>
        <p:xfrm>
          <a:off x="374890" y="3028800"/>
          <a:ext cx="839422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16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5618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食物名稱 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實際重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熱量 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大卡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醣類 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克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蛋白質 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克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茶葉蛋 </a:t>
                      </a:r>
                      <a:r>
                        <a:rPr lang="en-US" altLang="zh-TW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(60-65g)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90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2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8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5439"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運動飲料 </a:t>
                      </a:r>
                      <a:r>
                        <a:rPr lang="en-US" altLang="zh-TW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(240cc)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62.4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15.8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0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</a:rPr>
                        <a:t>2.2 : 1</a:t>
                      </a:r>
                      <a:endParaRPr lang="zh-TW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/>
          </p:nvPr>
        </p:nvGraphicFramePr>
        <p:xfrm>
          <a:off x="246738" y="4992341"/>
          <a:ext cx="8394220" cy="792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2816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5618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49240"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溏心蛋沙拉三明治 </a:t>
                      </a:r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(106g)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 smtClean="0">
                          <a:solidFill>
                            <a:schemeClr val="tx1"/>
                          </a:solidFill>
                        </a:rPr>
                        <a:t>293</a:t>
                      </a:r>
                      <a:endParaRPr lang="zh-TW" alt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 smtClean="0">
                          <a:solidFill>
                            <a:schemeClr val="tx1"/>
                          </a:solidFill>
                        </a:rPr>
                        <a:t>32.9</a:t>
                      </a:r>
                      <a:endParaRPr lang="zh-TW" alt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 smtClean="0">
                          <a:solidFill>
                            <a:schemeClr val="tx1"/>
                          </a:solidFill>
                        </a:rPr>
                        <a:t>11.7</a:t>
                      </a:r>
                      <a:endParaRPr lang="zh-TW" alt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000" b="1" kern="12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鮪魚夾心</a:t>
                      </a:r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飯糰 </a:t>
                      </a:r>
                      <a:r>
                        <a:rPr lang="en-US" altLang="zh-TW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(106g)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241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37.1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6.4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137" y="4860806"/>
            <a:ext cx="977325" cy="977325"/>
          </a:xfrm>
          <a:prstGeom prst="rect">
            <a:avLst/>
          </a:prstGeom>
        </p:spPr>
      </p:pic>
      <p:sp>
        <p:nvSpPr>
          <p:cNvPr id="9" name="笑臉 8"/>
          <p:cNvSpPr/>
          <p:nvPr/>
        </p:nvSpPr>
        <p:spPr>
          <a:xfrm>
            <a:off x="3131840" y="5433807"/>
            <a:ext cx="360040" cy="360040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圓角矩形圖說文字 9"/>
          <p:cNvSpPr/>
          <p:nvPr/>
        </p:nvSpPr>
        <p:spPr>
          <a:xfrm>
            <a:off x="3428994" y="5917220"/>
            <a:ext cx="1152128" cy="439130"/>
          </a:xfrm>
          <a:prstGeom prst="wedgeRoundRectCallout">
            <a:avLst>
              <a:gd name="adj1" fmla="val -55486"/>
              <a:gd name="adj2" fmla="val -69477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400" b="1" dirty="0" smtClean="0">
                <a:solidFill>
                  <a:srgbClr val="FF0000"/>
                </a:solidFill>
              </a:rPr>
              <a:t>3.8 : 1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2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7182" y="56462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食物範例 </a:t>
            </a:r>
            <a:r>
              <a:rPr lang="en-US" altLang="zh-TW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2</a:t>
            </a:r>
            <a:endParaRPr lang="zh-TW" altLang="en-US" sz="4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9448" y="1436521"/>
            <a:ext cx="6096000" cy="3886200"/>
          </a:xfrm>
        </p:spPr>
        <p:txBody>
          <a:bodyPr/>
          <a:lstStyle/>
          <a:p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茶葉蛋 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低脂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鮮奶</a:t>
            </a:r>
          </a:p>
          <a:p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r"/>
            <a:fld id="{05134118-B88D-4DE9-9C41-8B1A73D141BD}" type="slidenum">
              <a:rPr lang="zh-TW" altLang="en-US" smtClean="0"/>
              <a:pPr algn="r"/>
              <a:t>14</a:t>
            </a:fld>
            <a:endParaRPr lang="zh-TW" altLang="en-US" dirty="0"/>
          </a:p>
        </p:txBody>
      </p:sp>
      <p:pic>
        <p:nvPicPr>
          <p:cNvPr id="5" name="Picture 2" descr="http://blog.roodo.com/spoon/6616f5e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6" t="8107" r="14235"/>
          <a:stretch/>
        </p:blipFill>
        <p:spPr bwMode="auto">
          <a:xfrm>
            <a:off x="4770087" y="1436521"/>
            <a:ext cx="1500576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images.qm120.com/2010-7-28/1007280909462099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436521"/>
            <a:ext cx="113853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/>
          </p:nvPr>
        </p:nvGraphicFramePr>
        <p:xfrm>
          <a:off x="374890" y="3028800"/>
          <a:ext cx="839422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16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5618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+mj-lt"/>
                          <a:ea typeface="標楷體" panose="03000509000000000000" pitchFamily="65" charset="-120"/>
                        </a:rPr>
                        <a:t>食物名稱 </a:t>
                      </a:r>
                      <a:r>
                        <a:rPr lang="en-US" altLang="zh-TW" sz="2000" dirty="0" smtClean="0">
                          <a:latin typeface="+mj-lt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dirty="0" smtClean="0">
                          <a:latin typeface="+mj-lt"/>
                          <a:ea typeface="標楷體" panose="03000509000000000000" pitchFamily="65" charset="-120"/>
                        </a:rPr>
                        <a:t>實際重</a:t>
                      </a:r>
                      <a:r>
                        <a:rPr lang="en-US" altLang="zh-TW" sz="2000" dirty="0" smtClean="0">
                          <a:latin typeface="+mj-lt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000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+mj-lt"/>
                          <a:ea typeface="標楷體" panose="03000509000000000000" pitchFamily="65" charset="-120"/>
                        </a:rPr>
                        <a:t>熱量 </a:t>
                      </a:r>
                      <a:r>
                        <a:rPr lang="en-US" altLang="zh-TW" sz="2000" dirty="0" smtClean="0">
                          <a:latin typeface="+mj-lt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dirty="0" smtClean="0">
                          <a:latin typeface="+mj-lt"/>
                          <a:ea typeface="標楷體" panose="03000509000000000000" pitchFamily="65" charset="-120"/>
                        </a:rPr>
                        <a:t>大卡</a:t>
                      </a:r>
                      <a:r>
                        <a:rPr lang="en-US" altLang="zh-TW" sz="2000" dirty="0" smtClean="0">
                          <a:latin typeface="+mj-lt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000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+mj-lt"/>
                          <a:ea typeface="標楷體" panose="03000509000000000000" pitchFamily="65" charset="-120"/>
                        </a:rPr>
                        <a:t>醣類 </a:t>
                      </a:r>
                      <a:r>
                        <a:rPr lang="en-US" altLang="zh-TW" sz="2000" dirty="0" smtClean="0">
                          <a:latin typeface="+mj-lt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dirty="0" smtClean="0">
                          <a:latin typeface="+mj-lt"/>
                          <a:ea typeface="標楷體" panose="03000509000000000000" pitchFamily="65" charset="-120"/>
                        </a:rPr>
                        <a:t>克</a:t>
                      </a:r>
                      <a:r>
                        <a:rPr lang="en-US" altLang="zh-TW" sz="2000" dirty="0" smtClean="0">
                          <a:latin typeface="+mj-lt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000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+mj-lt"/>
                          <a:ea typeface="標楷體" panose="03000509000000000000" pitchFamily="65" charset="-120"/>
                        </a:rPr>
                        <a:t>蛋白質 </a:t>
                      </a:r>
                      <a:r>
                        <a:rPr lang="en-US" altLang="zh-TW" sz="2000" dirty="0" smtClean="0">
                          <a:latin typeface="+mj-lt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dirty="0" smtClean="0">
                          <a:latin typeface="+mj-lt"/>
                          <a:ea typeface="標楷體" panose="03000509000000000000" pitchFamily="65" charset="-120"/>
                        </a:rPr>
                        <a:t>克</a:t>
                      </a:r>
                      <a:r>
                        <a:rPr lang="en-US" altLang="zh-TW" sz="2000" dirty="0" smtClean="0">
                          <a:latin typeface="+mj-lt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000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茶葉蛋 </a:t>
                      </a:r>
                      <a:r>
                        <a:rPr lang="en-US" altLang="zh-TW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(60-65g)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90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2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8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5439"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低脂鮮奶 </a:t>
                      </a:r>
                      <a:r>
                        <a:rPr lang="en-US" altLang="zh-TW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(290cc)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136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15.4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9.3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</a:rPr>
                        <a:t>1 : 1</a:t>
                      </a:r>
                      <a:endParaRPr lang="zh-TW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>
            <p:extLst/>
          </p:nvPr>
        </p:nvGraphicFramePr>
        <p:xfrm>
          <a:off x="374890" y="5043140"/>
          <a:ext cx="8394220" cy="1188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2816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5618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49240"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帝王鮭飯糰 </a:t>
                      </a:r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(101g)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 smtClean="0">
                          <a:solidFill>
                            <a:schemeClr val="tx1"/>
                          </a:solidFill>
                        </a:rPr>
                        <a:t>157</a:t>
                      </a:r>
                      <a:endParaRPr lang="zh-TW" alt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 smtClean="0">
                          <a:solidFill>
                            <a:schemeClr val="tx1"/>
                          </a:solidFill>
                        </a:rPr>
                        <a:t>29.3</a:t>
                      </a:r>
                      <a:endParaRPr lang="zh-TW" alt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 smtClean="0">
                          <a:solidFill>
                            <a:schemeClr val="tx1"/>
                          </a:solidFill>
                        </a:rPr>
                        <a:t>4.2</a:t>
                      </a:r>
                      <a:endParaRPr lang="zh-TW" alt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龍蝦沙拉夾心飯糰 </a:t>
                      </a:r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(115g)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159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39.1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4.6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藍莓貝果 </a:t>
                      </a:r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(95g)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258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52.5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8.8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137" y="5148838"/>
            <a:ext cx="977325" cy="97732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284984"/>
            <a:ext cx="625252" cy="625252"/>
          </a:xfrm>
          <a:prstGeom prst="rect">
            <a:avLst/>
          </a:prstGeom>
        </p:spPr>
      </p:pic>
      <p:sp>
        <p:nvSpPr>
          <p:cNvPr id="13" name="圓角矩形圖說文字 12"/>
          <p:cNvSpPr/>
          <p:nvPr/>
        </p:nvSpPr>
        <p:spPr>
          <a:xfrm>
            <a:off x="3131840" y="6282345"/>
            <a:ext cx="2016224" cy="439130"/>
          </a:xfrm>
          <a:prstGeom prst="wedgeRoundRectCallout">
            <a:avLst>
              <a:gd name="adj1" fmla="val -55486"/>
              <a:gd name="adj2" fmla="val -69477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400" b="1" dirty="0" smtClean="0">
                <a:solidFill>
                  <a:srgbClr val="FF0000"/>
                </a:solidFill>
              </a:rPr>
              <a:t>3.3-3.9 : 1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35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anose="03000509000000000000" pitchFamily="65" charset="-120"/>
              </a:rPr>
              <a:t>食物參考</a:t>
            </a:r>
            <a:endParaRPr lang="zh-TW" altLang="en-US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584" y="1746422"/>
            <a:ext cx="7859216" cy="4379741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一</a:t>
            </a: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根香蕉 </a:t>
            </a:r>
            <a:r>
              <a:rPr lang="en-US" altLang="zh-TW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+</a:t>
            </a: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優</a:t>
            </a: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格</a:t>
            </a:r>
            <a:endParaRPr lang="en-US" altLang="zh-TW" sz="3200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花生醬三明治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+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希臘優格</a:t>
            </a:r>
            <a:endParaRPr lang="en-US" altLang="zh-TW" sz="3200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一杯果汁 </a:t>
            </a:r>
            <a:r>
              <a:rPr lang="en-US" altLang="zh-TW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+</a:t>
            </a: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一個貝果</a:t>
            </a:r>
            <a:endParaRPr lang="en-US" altLang="zh-TW" sz="3200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一杯牛奶 </a:t>
            </a:r>
            <a:r>
              <a:rPr lang="en-US" altLang="zh-TW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+</a:t>
            </a: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</a:t>
            </a:r>
            <a:r>
              <a:rPr lang="en-US" altLang="zh-TW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1-1.5</a:t>
            </a: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杯</a:t>
            </a: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的早餐穀</a:t>
            </a: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片</a:t>
            </a:r>
            <a:endParaRPr lang="en-US" altLang="zh-TW" sz="3200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一杯低脂巧克力牛奶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+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一點餅乾</a:t>
            </a:r>
            <a:endParaRPr lang="en-US" altLang="zh-TW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炒蛋 </a:t>
            </a:r>
            <a:r>
              <a:rPr lang="en-US" altLang="zh-TW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+</a:t>
            </a: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一碗加蜂蜜的燕麥粥</a:t>
            </a:r>
            <a:endParaRPr lang="en-US" altLang="zh-TW" sz="3200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sz="3200" b="1" dirty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r"/>
            <a:fld id="{F17A2A40-3733-43E0-972A-F936FB8AE7A7}" type="slidenum">
              <a:rPr lang="fr-FR" altLang="zh-TW" smtClean="0"/>
              <a:pPr algn="r"/>
              <a:t>15</a:t>
            </a:fld>
            <a:endParaRPr lang="fr-FR" altLang="zh-TW" dirty="0"/>
          </a:p>
        </p:txBody>
      </p:sp>
    </p:spTree>
    <p:extLst>
      <p:ext uri="{BB962C8B-B14F-4D97-AF65-F5344CB8AC3E}">
        <p14:creationId xmlns:p14="http://schemas.microsoft.com/office/powerpoint/2010/main" val="1868454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16</a:t>
            </a:fld>
            <a:endParaRPr lang="zh-TW" altLang="en-US"/>
          </a:p>
        </p:txBody>
      </p:sp>
      <p:pic>
        <p:nvPicPr>
          <p:cNvPr id="1026" name="Picture 2" descr="https://ihealth.bwnet.com.tw/2016/05/370173f71438448889079b52435fc1e7_620.jpg?2018082004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0" b="7505"/>
          <a:stretch/>
        </p:blipFill>
        <p:spPr bwMode="auto">
          <a:xfrm>
            <a:off x="2856469" y="124435"/>
            <a:ext cx="6089284" cy="623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3954553" y="6354250"/>
            <a:ext cx="41344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zh-TW" b="1" dirty="0" smtClean="0">
                <a:solidFill>
                  <a:srgbClr val="000000"/>
                </a:solidFill>
                <a:ea typeface="標楷體" panose="03000509000000000000" pitchFamily="65" charset="-120"/>
              </a:rPr>
              <a:t>From: </a:t>
            </a:r>
            <a:r>
              <a:rPr lang="zh-TW" altLang="en-US" b="1" dirty="0" smtClean="0">
                <a:solidFill>
                  <a:srgbClr val="000000"/>
                </a:solidFill>
                <a:ea typeface="標楷體" panose="03000509000000000000" pitchFamily="65" charset="-120"/>
              </a:rPr>
              <a:t>凱</a:t>
            </a:r>
            <a:r>
              <a:rPr lang="zh-TW" altLang="en-US" b="1" dirty="0">
                <a:solidFill>
                  <a:srgbClr val="000000"/>
                </a:solidFill>
                <a:ea typeface="標楷體" panose="03000509000000000000" pitchFamily="65" charset="-120"/>
              </a:rPr>
              <a:t>特文化</a:t>
            </a:r>
            <a:r>
              <a:rPr lang="en-US" altLang="zh-TW" b="1" dirty="0">
                <a:solidFill>
                  <a:srgbClr val="000000"/>
                </a:solidFill>
                <a:ea typeface="標楷體" panose="03000509000000000000" pitchFamily="65" charset="-120"/>
              </a:rPr>
              <a:t>《</a:t>
            </a:r>
            <a:r>
              <a:rPr lang="zh-TW" altLang="en-US" b="1" dirty="0">
                <a:solidFill>
                  <a:srgbClr val="000000"/>
                </a:solidFill>
                <a:ea typeface="標楷體" panose="03000509000000000000" pitchFamily="65" charset="-120"/>
              </a:rPr>
              <a:t>營養師的餐桌風景</a:t>
            </a:r>
            <a:r>
              <a:rPr lang="en-US" altLang="zh-TW" b="1" dirty="0">
                <a:solidFill>
                  <a:srgbClr val="000000"/>
                </a:solidFill>
                <a:ea typeface="標楷體" panose="03000509000000000000" pitchFamily="65" charset="-120"/>
              </a:rPr>
              <a:t>》</a:t>
            </a:r>
            <a:endParaRPr lang="zh-TW" altLang="en-US" b="0" i="0" dirty="0">
              <a:solidFill>
                <a:srgbClr val="000000"/>
              </a:solidFill>
              <a:effectLst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7118" y="124435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TW" altLang="en-US" b="1" dirty="0">
                <a:solidFill>
                  <a:srgbClr val="000066"/>
                </a:solidFill>
                <a:ea typeface="標楷體" panose="03000509000000000000" pitchFamily="65" charset="-120"/>
              </a:rPr>
              <a:t>碳水化合物：蛋白質＝ </a:t>
            </a:r>
            <a:r>
              <a:rPr lang="en-US" altLang="zh-TW" b="1" dirty="0">
                <a:solidFill>
                  <a:srgbClr val="000066"/>
                </a:solidFill>
                <a:ea typeface="標楷體" panose="03000509000000000000" pitchFamily="65" charset="-120"/>
              </a:rPr>
              <a:t>3</a:t>
            </a:r>
            <a:r>
              <a:rPr lang="zh-TW" altLang="en-US" b="1" dirty="0">
                <a:solidFill>
                  <a:srgbClr val="000066"/>
                </a:solidFill>
                <a:ea typeface="標楷體" panose="03000509000000000000" pitchFamily="65" charset="-120"/>
              </a:rPr>
              <a:t>：</a:t>
            </a:r>
            <a:r>
              <a:rPr lang="en-US" altLang="zh-TW" b="1" dirty="0">
                <a:solidFill>
                  <a:srgbClr val="000066"/>
                </a:solidFill>
                <a:ea typeface="標楷體" panose="03000509000000000000" pitchFamily="65" charset="-120"/>
              </a:rPr>
              <a:t>1</a:t>
            </a:r>
            <a:endParaRPr lang="en-US" altLang="zh-TW" b="1" i="0" dirty="0">
              <a:solidFill>
                <a:srgbClr val="000066"/>
              </a:solidFill>
              <a:effectLst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5376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兩</a:t>
            </a:r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內容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32454"/>
            <a:ext cx="8229600" cy="3893705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運動 </a:t>
            </a:r>
            <a:r>
              <a:rPr lang="en-US" altLang="zh-TW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訓練</a:t>
            </a:r>
            <a:r>
              <a:rPr lang="en-US" altLang="zh-TW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zh-TW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後</a:t>
            </a:r>
            <a:r>
              <a:rPr lang="zh-TW" alt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的</a:t>
            </a:r>
            <a:r>
              <a:rPr lang="zh-TW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飲食建議 </a:t>
            </a:r>
            <a:r>
              <a:rPr lang="en-US" altLang="zh-TW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</a:t>
            </a:r>
            <a:r>
              <a:rPr lang="en-US" altLang="zh-TW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lvl="1"/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運動後醣類的攝取量</a:t>
            </a:r>
            <a:endParaRPr lang="en-US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lvl="1"/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運動後蛋白質的攝取</a:t>
            </a:r>
            <a:r>
              <a: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量</a:t>
            </a:r>
            <a:endParaRPr lang="en-US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運動 </a:t>
            </a: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訓練</a:t>
            </a: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後的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飲食建議 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part 2</a:t>
            </a: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416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運動後補充營養的重要性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7157" y="1619861"/>
            <a:ext cx="8522043" cy="4654918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藉由攝取適量的食物及飲品，可：</a:t>
            </a:r>
            <a:endParaRPr lang="en-US" altLang="zh-TW" sz="3600" b="1" dirty="0" smtClean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回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復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肌肉中肝醣的儲存 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zh-TW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zh-TW" alt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小時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。</a:t>
            </a:r>
            <a:endParaRPr lang="en-US" altLang="zh-TW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TW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幫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助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肌肉的修補及建造 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zh-TW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24-48 </a:t>
            </a:r>
            <a:r>
              <a:rPr lang="zh-TW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小時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。</a:t>
            </a:r>
            <a:endParaRPr lang="en-US" altLang="zh-TW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補回流失的水份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及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電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解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質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。</a:t>
            </a:r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幫助運動疲勞恢復。</a:t>
            </a:r>
            <a:endParaRPr lang="en-US" altLang="zh-TW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zh-TW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4446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79319" y="231392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運動後</a:t>
            </a: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醣類</a:t>
            </a:r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的攝取量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5" name="Rectangle 8"/>
          <p:cNvSpPr txBox="1">
            <a:spLocks noChangeArrowheads="1"/>
          </p:cNvSpPr>
          <p:nvPr/>
        </p:nvSpPr>
        <p:spPr>
          <a:xfrm>
            <a:off x="514865" y="1524732"/>
            <a:ext cx="8324335" cy="48019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u"/>
            </a:pPr>
            <a:r>
              <a:rPr lang="zh-TW" altLang="en-US" sz="3600" b="1" dirty="0" smtClean="0">
                <a:latin typeface="+mn-lt"/>
                <a:ea typeface="標楷體" panose="03000509000000000000" pitchFamily="65" charset="-120"/>
              </a:rPr>
              <a:t>時間點：</a:t>
            </a:r>
            <a:r>
              <a:rPr lang="zh-TW" altLang="en-US" sz="36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愈快愈好</a:t>
            </a:r>
            <a:r>
              <a:rPr lang="en-US" altLang="zh-TW" sz="36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 </a:t>
            </a:r>
            <a:r>
              <a:rPr lang="en-US" altLang="zh-TW" sz="3600" b="1" dirty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sz="3600" b="1" dirty="0" smtClean="0">
                <a:latin typeface="+mn-lt"/>
                <a:ea typeface="標楷體" panose="03000509000000000000" pitchFamily="65" charset="-120"/>
              </a:rPr>
              <a:t>肝醣再合成率之最大化是在耗盡時</a:t>
            </a:r>
            <a:r>
              <a:rPr lang="en-US" altLang="zh-TW" sz="3600" b="1" dirty="0" smtClean="0">
                <a:latin typeface="+mn-lt"/>
                <a:ea typeface="標楷體" panose="03000509000000000000" pitchFamily="65" charset="-120"/>
              </a:rPr>
              <a:t>)</a:t>
            </a:r>
            <a:endParaRPr lang="en-US" altLang="zh-TW" sz="3600" b="1" dirty="0" smtClean="0">
              <a:solidFill>
                <a:srgbClr val="7030A0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u"/>
            </a:pPr>
            <a:endParaRPr lang="en-US" altLang="zh-TW" sz="1600" b="1" dirty="0" smtClean="0">
              <a:solidFill>
                <a:srgbClr val="FF0000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en-US" altLang="zh-TW" sz="3600" b="1" dirty="0" smtClean="0">
                <a:latin typeface="+mn-lt"/>
                <a:ea typeface="標楷體" panose="03000509000000000000" pitchFamily="65" charset="-120"/>
              </a:rPr>
              <a:t>Meal size</a:t>
            </a:r>
            <a:r>
              <a:rPr lang="en-US" altLang="zh-TW" sz="3600" b="1" dirty="0">
                <a:latin typeface="+mn-lt"/>
                <a:ea typeface="標楷體" panose="03000509000000000000" pitchFamily="65" charset="-120"/>
              </a:rPr>
              <a:t>:</a:t>
            </a:r>
            <a:r>
              <a:rPr lang="en-US" altLang="zh-TW" sz="3600" b="1" dirty="0" smtClean="0">
                <a:latin typeface="+mn-lt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latin typeface="+mn-lt"/>
                <a:ea typeface="標楷體" panose="03000509000000000000" pitchFamily="65" charset="-120"/>
              </a:rPr>
              <a:t>少量</a:t>
            </a:r>
            <a:r>
              <a:rPr lang="en-US" altLang="zh-TW" sz="3600" b="1" dirty="0" smtClean="0">
                <a:latin typeface="+mn-lt"/>
                <a:ea typeface="標楷體" panose="03000509000000000000" pitchFamily="65" charset="-120"/>
              </a:rPr>
              <a:t>, more frequent meals</a:t>
            </a:r>
          </a:p>
          <a:p>
            <a:pPr>
              <a:buFont typeface="Wingdings" pitchFamily="2" charset="2"/>
              <a:buChar char="u"/>
            </a:pPr>
            <a:endParaRPr lang="en-US" altLang="zh-TW" sz="1600" b="1" dirty="0" smtClean="0">
              <a:latin typeface="+mn-lt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3600" b="1" dirty="0" smtClean="0">
                <a:latin typeface="+mn-lt"/>
                <a:ea typeface="標楷體" panose="03000509000000000000" pitchFamily="65" charset="-120"/>
              </a:rPr>
              <a:t>醣類的</a:t>
            </a:r>
            <a:r>
              <a:rPr lang="zh-TW" altLang="en-US" sz="3600" b="1" dirty="0">
                <a:latin typeface="+mn-lt"/>
                <a:ea typeface="標楷體" panose="03000509000000000000" pitchFamily="65" charset="-120"/>
              </a:rPr>
              <a:t>攝取</a:t>
            </a:r>
            <a:r>
              <a:rPr lang="zh-TW" altLang="en-US" sz="3600" b="1" dirty="0" smtClean="0">
                <a:latin typeface="+mn-lt"/>
                <a:ea typeface="標楷體" panose="03000509000000000000" pitchFamily="65" charset="-120"/>
              </a:rPr>
              <a:t>形式：</a:t>
            </a:r>
            <a:r>
              <a:rPr lang="zh-TW" altLang="en-US" sz="36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葡萄糖 </a:t>
            </a:r>
            <a:r>
              <a:rPr lang="en-US" altLang="zh-TW" sz="36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(glucose)</a:t>
            </a:r>
            <a:r>
              <a:rPr lang="zh-TW" altLang="en-US" sz="36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、蔗糖 </a:t>
            </a:r>
            <a:r>
              <a:rPr lang="en-US" altLang="zh-TW" sz="36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(sucrose)</a:t>
            </a:r>
            <a:r>
              <a:rPr lang="zh-TW" altLang="en-US" sz="36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，高 </a:t>
            </a:r>
            <a:r>
              <a:rPr lang="en-US" altLang="zh-TW" sz="36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GI</a:t>
            </a:r>
            <a:r>
              <a:rPr lang="zh-TW" altLang="en-US" sz="3600" b="1" dirty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食物，</a:t>
            </a:r>
            <a:r>
              <a:rPr lang="en-US" altLang="zh-TW" sz="36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    </a:t>
            </a:r>
            <a:r>
              <a:rPr lang="zh-TW" altLang="en-US" sz="36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果糖 </a:t>
            </a:r>
            <a:r>
              <a:rPr lang="en-US" altLang="zh-TW" sz="36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(fructose)</a:t>
            </a:r>
          </a:p>
          <a:p>
            <a:pPr>
              <a:buFont typeface="Wingdings" pitchFamily="2" charset="2"/>
              <a:buChar char="u"/>
            </a:pPr>
            <a:endParaRPr lang="en-US" altLang="zh-TW" b="1" dirty="0" smtClean="0">
              <a:solidFill>
                <a:srgbClr val="FF0000"/>
              </a:solidFill>
              <a:latin typeface="+mn-lt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151" y="4792589"/>
            <a:ext cx="337220" cy="33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01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2" t="25323" r="3931" b="14358"/>
          <a:stretch/>
        </p:blipFill>
        <p:spPr>
          <a:xfrm>
            <a:off x="457200" y="551935"/>
            <a:ext cx="7953829" cy="4605257"/>
          </a:xfrm>
        </p:spPr>
      </p:pic>
      <p:sp>
        <p:nvSpPr>
          <p:cNvPr id="5" name="文字方塊 4"/>
          <p:cNvSpPr txBox="1"/>
          <p:nvPr/>
        </p:nvSpPr>
        <p:spPr>
          <a:xfrm>
            <a:off x="827584" y="5733256"/>
            <a:ext cx="653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Burke L &amp; Deakin V (2015) Clinical Sports Nutrition (5e)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 bwMode="auto">
          <a:xfrm>
            <a:off x="4716016" y="1441622"/>
            <a:ext cx="3600400" cy="371557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5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5509137" y="2509945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ea typeface="標楷體" panose="03000509000000000000" pitchFamily="65" charset="-120"/>
              </a:rPr>
              <a:t>葡萄糖</a:t>
            </a:r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5509137" y="302790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ea typeface="標楷體" panose="03000509000000000000" pitchFamily="65" charset="-120"/>
              </a:rPr>
              <a:t>蔗</a:t>
            </a:r>
            <a:r>
              <a:rPr lang="zh-TW" altLang="en-US" b="1" dirty="0" smtClean="0">
                <a:ea typeface="標楷體" panose="03000509000000000000" pitchFamily="65" charset="-120"/>
              </a:rPr>
              <a:t>糖</a:t>
            </a:r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5509137" y="3603965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ea typeface="標楷體" panose="03000509000000000000" pitchFamily="65" charset="-120"/>
              </a:rPr>
              <a:t>麥</a:t>
            </a:r>
            <a:r>
              <a:rPr lang="zh-TW" altLang="en-US" b="1" dirty="0">
                <a:ea typeface="標楷體" panose="03000509000000000000" pitchFamily="65" charset="-120"/>
              </a:rPr>
              <a:t>芽</a:t>
            </a:r>
            <a:r>
              <a:rPr lang="zh-TW" altLang="en-US" b="1" dirty="0" smtClean="0">
                <a:ea typeface="標楷體" panose="03000509000000000000" pitchFamily="65" charset="-120"/>
              </a:rPr>
              <a:t>糖</a:t>
            </a:r>
            <a:endParaRPr lang="zh-TW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6689511" y="473007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ea typeface="標楷體" panose="03000509000000000000" pitchFamily="65" charset="-120"/>
              </a:rPr>
              <a:t>支鏈澱粉</a:t>
            </a:r>
            <a:endParaRPr lang="zh-TW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7762418" y="4165211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ea typeface="標楷體" panose="03000509000000000000" pitchFamily="65" charset="-120"/>
              </a:rPr>
              <a:t>麥芽糊精</a:t>
            </a:r>
            <a:endParaRPr lang="zh-TW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1353147" y="2509945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ea typeface="標楷體" panose="03000509000000000000" pitchFamily="65" charset="-120"/>
              </a:rPr>
              <a:t>果</a:t>
            </a:r>
            <a:r>
              <a:rPr lang="zh-TW" altLang="en-US" b="1" dirty="0" smtClean="0">
                <a:ea typeface="標楷體" panose="03000509000000000000" pitchFamily="65" charset="-120"/>
              </a:rPr>
              <a:t>糖</a:t>
            </a:r>
            <a:endParaRPr lang="zh-TW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1312256" y="457706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ea typeface="標楷體" panose="03000509000000000000" pitchFamily="65" charset="-120"/>
              </a:rPr>
              <a:t>海</a:t>
            </a:r>
            <a:r>
              <a:rPr lang="zh-TW" altLang="en-US" b="1" dirty="0">
                <a:ea typeface="標楷體" panose="03000509000000000000" pitchFamily="65" charset="-120"/>
              </a:rPr>
              <a:t>藻</a:t>
            </a:r>
            <a:r>
              <a:rPr lang="zh-TW" altLang="en-US" b="1" dirty="0" smtClean="0">
                <a:ea typeface="標楷體" panose="03000509000000000000" pitchFamily="65" charset="-120"/>
              </a:rPr>
              <a:t>糖</a:t>
            </a:r>
            <a:endParaRPr lang="zh-TW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1407079" y="3027901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ea typeface="標楷體" panose="03000509000000000000" pitchFamily="65" charset="-120"/>
              </a:rPr>
              <a:t>半</a:t>
            </a:r>
            <a:r>
              <a:rPr lang="zh-TW" altLang="en-US" b="1" dirty="0" smtClean="0">
                <a:ea typeface="標楷體" panose="03000509000000000000" pitchFamily="65" charset="-120"/>
              </a:rPr>
              <a:t>乳糖</a:t>
            </a:r>
            <a:endParaRPr lang="zh-TW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1890970" y="406783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ea typeface="標楷體" panose="03000509000000000000" pitchFamily="65" charset="-120"/>
              </a:rPr>
              <a:t>直</a:t>
            </a:r>
            <a:r>
              <a:rPr lang="zh-TW" altLang="en-US" b="1" dirty="0" smtClean="0">
                <a:ea typeface="標楷體" panose="03000509000000000000" pitchFamily="65" charset="-120"/>
              </a:rPr>
              <a:t>鏈澱粉</a:t>
            </a:r>
            <a:endParaRPr lang="zh-TW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1573725" y="3543505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ea typeface="標楷體" panose="03000509000000000000" pitchFamily="65" charset="-120"/>
              </a:rPr>
              <a:t>異麥芽糖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4403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「每日c 營養標示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657" y="0"/>
            <a:ext cx="7033120" cy="489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 bwMode="auto">
          <a:xfrm>
            <a:off x="2310532" y="328203"/>
            <a:ext cx="792088" cy="22170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8" name="Picture 2" descr="「威德in果凍 energy 營養成分」的圖片搜尋結果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8" t="22645" r="6937" b="27349"/>
          <a:stretch/>
        </p:blipFill>
        <p:spPr bwMode="auto">
          <a:xfrm>
            <a:off x="3948174" y="4466148"/>
            <a:ext cx="5105210" cy="239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相關圖片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9" t="8722" r="6342" b="35839"/>
          <a:stretch/>
        </p:blipFill>
        <p:spPr bwMode="auto">
          <a:xfrm>
            <a:off x="46870" y="4586215"/>
            <a:ext cx="3816676" cy="179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/>
        </p:nvSpPr>
        <p:spPr bwMode="auto">
          <a:xfrm>
            <a:off x="1145184" y="4769814"/>
            <a:ext cx="1223691" cy="24031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7" y="128864"/>
            <a:ext cx="1662732" cy="156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11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81" y="107155"/>
            <a:ext cx="1567932" cy="1474510"/>
          </a:xfrm>
        </p:spPr>
      </p:pic>
      <p:pic>
        <p:nvPicPr>
          <p:cNvPr id="5" name="Picture 4" descr="「軟糖 營養標示」的圖片搜尋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154" y="3618166"/>
            <a:ext cx="4277556" cy="3208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「軟糖 營養標示」的圖片搜尋結果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5" b="5282"/>
          <a:stretch/>
        </p:blipFill>
        <p:spPr bwMode="auto">
          <a:xfrm>
            <a:off x="0" y="3644911"/>
            <a:ext cx="5532764" cy="315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「每日C 成分」的圖片搜尋結果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2" r="30909"/>
          <a:stretch/>
        </p:blipFill>
        <p:spPr bwMode="auto">
          <a:xfrm>
            <a:off x="4976324" y="142761"/>
            <a:ext cx="1508039" cy="3385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「蔓越莓汁 營養成分」的圖片搜尋結果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0" t="6645" r="27771" b="11456"/>
          <a:stretch/>
        </p:blipFill>
        <p:spPr bwMode="auto">
          <a:xfrm>
            <a:off x="6756967" y="159934"/>
            <a:ext cx="2186853" cy="328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ç¸éåç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1"/>
          <a:stretch/>
        </p:blipFill>
        <p:spPr bwMode="auto">
          <a:xfrm>
            <a:off x="2184810" y="134374"/>
            <a:ext cx="2518910" cy="333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40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7042" y="762572"/>
            <a:ext cx="7925574" cy="2969169"/>
          </a:xfrm>
        </p:spPr>
        <p:txBody>
          <a:bodyPr/>
          <a:lstStyle/>
          <a:p>
            <a:pPr>
              <a:buFont typeface="Wingdings" pitchFamily="2" charset="2"/>
              <a:buChar char="u"/>
            </a:pPr>
            <a:r>
              <a:rPr lang="zh-TW" altLang="en-US" sz="3600" b="1" dirty="0" smtClean="0">
                <a:latin typeface="+mn-lt"/>
                <a:ea typeface="標楷體" panose="03000509000000000000" pitchFamily="65" charset="-120"/>
              </a:rPr>
              <a:t>吃多少：</a:t>
            </a:r>
            <a:endParaRPr lang="en-US" altLang="zh-TW" sz="3600" b="1" dirty="0" smtClean="0">
              <a:latin typeface="+mn-lt"/>
              <a:ea typeface="標楷體" panose="03000509000000000000" pitchFamily="65" charset="-120"/>
            </a:endParaRPr>
          </a:p>
          <a:p>
            <a:pPr lvl="1">
              <a:buFont typeface="Wingdings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運動後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1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小時內：</a:t>
            </a:r>
            <a:r>
              <a:rPr lang="en-US" altLang="zh-TW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1.5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克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公斤體重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</a:t>
            </a:r>
          </a:p>
          <a:p>
            <a:pPr lvl="1">
              <a:buFont typeface="Wingdings" pitchFamily="2" charset="2"/>
              <a:buChar char="u"/>
            </a:pPr>
            <a:r>
              <a:rPr lang="zh-TW" altLang="en-US" sz="28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運動後 </a:t>
            </a:r>
            <a:r>
              <a:rPr lang="en-US" altLang="zh-TW" sz="28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4</a:t>
            </a:r>
            <a:r>
              <a:rPr lang="zh-TW" altLang="en-US" sz="28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小時內：</a:t>
            </a:r>
            <a:r>
              <a:rPr lang="en-US" altLang="zh-TW" sz="28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0.75-1.5</a:t>
            </a: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克</a:t>
            </a:r>
            <a:r>
              <a:rPr lang="en-US" altLang="zh-TW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公斤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體重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小時</a:t>
            </a:r>
            <a:endParaRPr lang="en-US" altLang="zh-TW" b="1" dirty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 lvl="1">
              <a:buFont typeface="Wingdings" pitchFamily="2" charset="2"/>
              <a:buChar char="u"/>
            </a:pPr>
            <a:endParaRPr lang="en-US" altLang="zh-TW" sz="2400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en-US" altLang="zh-TW" sz="3600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ACSM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：</a:t>
            </a:r>
            <a:r>
              <a:rPr lang="zh-TW" altLang="en-US" sz="3600" b="1" dirty="0" smtClean="0">
                <a:solidFill>
                  <a:srgbClr val="3366FF"/>
                </a:solidFill>
                <a:latin typeface="+mn-lt"/>
                <a:ea typeface="標楷體" panose="03000509000000000000" pitchFamily="65" charset="-120"/>
              </a:rPr>
              <a:t>運動</a:t>
            </a:r>
            <a:r>
              <a:rPr lang="zh-TW" altLang="en-US" sz="3600" b="1" dirty="0">
                <a:solidFill>
                  <a:srgbClr val="3366FF"/>
                </a:solidFill>
                <a:latin typeface="+mn-lt"/>
                <a:ea typeface="標楷體" panose="03000509000000000000" pitchFamily="65" charset="-120"/>
              </a:rPr>
              <a:t>後 </a:t>
            </a:r>
            <a:r>
              <a:rPr lang="en-US" altLang="zh-TW" sz="3600" b="1" dirty="0" smtClean="0">
                <a:solidFill>
                  <a:srgbClr val="3366FF"/>
                </a:solidFill>
                <a:latin typeface="+mn-lt"/>
                <a:ea typeface="標楷體" panose="03000509000000000000" pitchFamily="65" charset="-120"/>
              </a:rPr>
              <a:t>4-6</a:t>
            </a:r>
            <a:r>
              <a:rPr lang="zh-TW" altLang="en-US" sz="3600" b="1" dirty="0" smtClean="0">
                <a:solidFill>
                  <a:srgbClr val="3366FF"/>
                </a:solidFill>
                <a:latin typeface="+mn-lt"/>
                <a:ea typeface="標楷體" panose="03000509000000000000" pitchFamily="65" charset="-120"/>
              </a:rPr>
              <a:t> </a:t>
            </a:r>
            <a:r>
              <a:rPr lang="zh-TW" altLang="en-US" sz="3600" b="1" dirty="0">
                <a:solidFill>
                  <a:srgbClr val="3366FF"/>
                </a:solidFill>
                <a:latin typeface="+mn-lt"/>
                <a:ea typeface="標楷體" panose="03000509000000000000" pitchFamily="65" charset="-120"/>
              </a:rPr>
              <a:t>小時</a:t>
            </a:r>
            <a:r>
              <a:rPr lang="zh-TW" altLang="en-US" sz="3600" b="1" dirty="0" smtClean="0">
                <a:solidFill>
                  <a:srgbClr val="3366FF"/>
                </a:solidFill>
                <a:latin typeface="+mn-lt"/>
                <a:ea typeface="標楷體" panose="03000509000000000000" pitchFamily="65" charset="-120"/>
              </a:rPr>
              <a:t>內</a:t>
            </a:r>
            <a:r>
              <a:rPr lang="zh-TW" altLang="en-US" sz="3600" b="1" dirty="0">
                <a:solidFill>
                  <a:srgbClr val="3366FF"/>
                </a:solidFill>
                <a:latin typeface="+mn-lt"/>
                <a:ea typeface="標楷體" panose="03000509000000000000" pitchFamily="65" charset="-120"/>
              </a:rPr>
              <a:t>，</a:t>
            </a:r>
            <a:r>
              <a:rPr lang="zh-TW" altLang="en-US" sz="3600" b="1" dirty="0" smtClean="0">
                <a:solidFill>
                  <a:srgbClr val="3366FF"/>
                </a:solidFill>
                <a:latin typeface="+mn-lt"/>
                <a:ea typeface="標楷體" panose="03000509000000000000" pitchFamily="65" charset="-120"/>
              </a:rPr>
              <a:t>每小時 </a:t>
            </a:r>
            <a:r>
              <a:rPr lang="en-US" altLang="zh-TW" sz="3600" b="1" dirty="0" smtClean="0">
                <a:solidFill>
                  <a:srgbClr val="3366FF"/>
                </a:solidFill>
                <a:latin typeface="+mn-lt"/>
                <a:ea typeface="標楷體" panose="03000509000000000000" pitchFamily="65" charset="-120"/>
              </a:rPr>
              <a:t>1.0-1.2 </a:t>
            </a:r>
            <a:r>
              <a:rPr lang="zh-TW" altLang="en-US" sz="3600" b="1" dirty="0" smtClean="0">
                <a:solidFill>
                  <a:srgbClr val="3366FF"/>
                </a:solidFill>
                <a:latin typeface="+mn-lt"/>
                <a:ea typeface="標楷體" panose="03000509000000000000" pitchFamily="65" charset="-120"/>
              </a:rPr>
              <a:t>克</a:t>
            </a:r>
            <a:r>
              <a:rPr lang="en-US" altLang="zh-TW" sz="3600" b="1" dirty="0" smtClean="0">
                <a:solidFill>
                  <a:srgbClr val="3366FF"/>
                </a:solidFill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sz="3600" b="1" dirty="0" smtClean="0">
                <a:solidFill>
                  <a:srgbClr val="3366FF"/>
                </a:solidFill>
                <a:latin typeface="+mn-lt"/>
                <a:ea typeface="標楷體" panose="03000509000000000000" pitchFamily="65" charset="-120"/>
              </a:rPr>
              <a:t>公斤體重</a:t>
            </a:r>
            <a:endParaRPr lang="en-US" altLang="zh-TW" sz="3600" b="1" dirty="0" smtClean="0">
              <a:solidFill>
                <a:srgbClr val="3366FF"/>
              </a:solidFill>
              <a:latin typeface="+mn-lt"/>
              <a:ea typeface="標楷體" panose="03000509000000000000" pitchFamily="65" charset="-120"/>
            </a:endParaRPr>
          </a:p>
          <a:p>
            <a:pPr lvl="1">
              <a:buFont typeface="Wingdings" pitchFamily="2" charset="2"/>
              <a:buChar char="u"/>
            </a:pPr>
            <a:r>
              <a:rPr lang="zh-TW" altLang="en-US" sz="2400" b="1" dirty="0" smtClean="0">
                <a:solidFill>
                  <a:schemeClr val="tx1"/>
                </a:solidFill>
                <a:latin typeface="+mn-lt"/>
                <a:ea typeface="標楷體" panose="03000509000000000000" pitchFamily="65" charset="-120"/>
              </a:rPr>
              <a:t>一位</a:t>
            </a:r>
            <a:r>
              <a:rPr lang="en-US" altLang="zh-TW" sz="2400" b="1" dirty="0" smtClean="0">
                <a:solidFill>
                  <a:schemeClr val="tx1"/>
                </a:solidFill>
                <a:latin typeface="+mn-lt"/>
                <a:ea typeface="標楷體" panose="03000509000000000000" pitchFamily="65" charset="-120"/>
              </a:rPr>
              <a:t>70</a:t>
            </a:r>
            <a:r>
              <a:rPr lang="zh-TW" altLang="en-US" sz="2400" b="1" dirty="0" smtClean="0">
                <a:solidFill>
                  <a:schemeClr val="tx1"/>
                </a:solidFill>
                <a:latin typeface="+mn-lt"/>
                <a:ea typeface="標楷體" panose="03000509000000000000" pitchFamily="65" charset="-120"/>
              </a:rPr>
              <a:t>公斤重的運動員，運動後每小時可攝取 </a:t>
            </a:r>
            <a:r>
              <a:rPr lang="en-US" altLang="zh-TW" sz="2400" b="1" dirty="0" smtClean="0">
                <a:solidFill>
                  <a:schemeClr val="tx1"/>
                </a:solidFill>
                <a:latin typeface="+mn-lt"/>
                <a:ea typeface="標楷體" panose="03000509000000000000" pitchFamily="65" charset="-120"/>
              </a:rPr>
              <a:t>70-84</a:t>
            </a:r>
            <a:r>
              <a:rPr lang="zh-TW" altLang="en-US" sz="2400" b="1" dirty="0" smtClean="0">
                <a:solidFill>
                  <a:schemeClr val="tx1"/>
                </a:solidFill>
                <a:latin typeface="+mn-lt"/>
                <a:ea typeface="標楷體" panose="03000509000000000000" pitchFamily="65" charset="-120"/>
              </a:rPr>
              <a:t> 克的醣類直至運動後第 </a:t>
            </a:r>
            <a:r>
              <a:rPr lang="en-US" altLang="zh-TW" sz="2400" b="1" dirty="0" smtClean="0">
                <a:solidFill>
                  <a:schemeClr val="tx1"/>
                </a:solidFill>
                <a:latin typeface="+mn-lt"/>
                <a:ea typeface="標楷體" panose="03000509000000000000" pitchFamily="65" charset="-120"/>
              </a:rPr>
              <a:t>6</a:t>
            </a:r>
            <a:r>
              <a:rPr lang="zh-TW" altLang="en-US" sz="2400" b="1" dirty="0" smtClean="0">
                <a:solidFill>
                  <a:schemeClr val="tx1"/>
                </a:solidFill>
                <a:latin typeface="+mn-lt"/>
                <a:ea typeface="標楷體" panose="03000509000000000000" pitchFamily="65" charset="-120"/>
              </a:rPr>
              <a:t> 小時，方可完整的補回肌肉中的肝醣含量。</a:t>
            </a:r>
            <a:endParaRPr lang="en-US" altLang="zh-TW" sz="2400" b="1" dirty="0" smtClean="0">
              <a:solidFill>
                <a:schemeClr val="tx1"/>
              </a:solidFill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447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運動後</a:t>
            </a: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蛋白質</a:t>
            </a:r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的攝取量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64043"/>
            <a:ext cx="8229600" cy="4350364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sz="3600" b="1" dirty="0" smtClean="0">
                <a:latin typeface="+mn-lt"/>
                <a:ea typeface="標楷體" panose="03000509000000000000" pitchFamily="65" charset="-120"/>
              </a:rPr>
              <a:t>時間點：</a:t>
            </a:r>
            <a:r>
              <a:rPr lang="zh-TW" altLang="en-US" sz="36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愈快愈好 </a:t>
            </a:r>
            <a:r>
              <a:rPr lang="en-US" altLang="zh-TW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(&lt;30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分鐘，為最佳幫助合成骨骼肌時機點，最長不要超過運動後 </a:t>
            </a:r>
            <a:r>
              <a:rPr lang="en-US" altLang="zh-TW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2-3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小時</a:t>
            </a:r>
            <a:r>
              <a:rPr lang="en-US" altLang="zh-TW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)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</a:t>
            </a:r>
            <a:endParaRPr lang="en-US" altLang="zh-TW" sz="3600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u"/>
            </a:pPr>
            <a:endParaRPr lang="en-US" altLang="zh-TW" sz="1800" b="1" dirty="0">
              <a:latin typeface="+mn-lt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3600" b="1" dirty="0" smtClean="0">
                <a:latin typeface="+mn-lt"/>
                <a:ea typeface="標楷體" panose="03000509000000000000" pitchFamily="65" charset="-120"/>
              </a:rPr>
              <a:t>吃多少：</a:t>
            </a:r>
            <a:endParaRPr lang="en-US" altLang="zh-TW" sz="3600" b="1" dirty="0" smtClean="0">
              <a:latin typeface="+mn-lt"/>
              <a:ea typeface="標楷體" panose="03000509000000000000" pitchFamily="65" charset="-120"/>
            </a:endParaRPr>
          </a:p>
          <a:p>
            <a:pPr lvl="1">
              <a:buFont typeface="Wingdings" pitchFamily="2" charset="2"/>
              <a:buChar char="u"/>
            </a:pPr>
            <a:r>
              <a:rPr lang="en-US" altLang="zh-TW" sz="3200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15-25 </a:t>
            </a:r>
            <a:r>
              <a:rPr lang="en-US" altLang="zh-TW" sz="3200" b="1" dirty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g</a:t>
            </a:r>
            <a:r>
              <a:rPr lang="en-US" altLang="zh-TW" sz="3200" b="1" dirty="0">
                <a:latin typeface="+mn-lt"/>
                <a:ea typeface="標楷體" panose="03000509000000000000" pitchFamily="65" charset="-120"/>
              </a:rPr>
              <a:t> </a:t>
            </a:r>
            <a:r>
              <a:rPr lang="en-US" altLang="zh-TW" sz="3200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(</a:t>
            </a:r>
            <a:r>
              <a:rPr lang="en-US" altLang="zh-TW" sz="3200" b="1" dirty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0.25-0.3</a:t>
            </a:r>
            <a:r>
              <a:rPr lang="en-US" altLang="zh-TW" sz="3200" b="1" dirty="0">
                <a:latin typeface="+mn-lt"/>
                <a:ea typeface="標楷體" panose="03000509000000000000" pitchFamily="65" charset="-120"/>
              </a:rPr>
              <a:t> </a:t>
            </a: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克</a:t>
            </a:r>
            <a:r>
              <a:rPr lang="en-US" altLang="zh-TW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每公斤體重</a:t>
            </a:r>
            <a:r>
              <a:rPr lang="en-US" altLang="zh-TW" sz="32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)</a:t>
            </a:r>
          </a:p>
          <a:p>
            <a:pPr lvl="1">
              <a:buFont typeface="Wingdings" pitchFamily="2" charset="2"/>
              <a:buChar char="u"/>
            </a:pP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itchFamily="65" charset="-120"/>
              </a:rPr>
              <a:t>高優質蛋白：蛋白</a:t>
            </a:r>
            <a:r>
              <a:rPr lang="en-US" altLang="zh-TW" sz="3200" b="1" dirty="0">
                <a:solidFill>
                  <a:srgbClr val="000066"/>
                </a:solidFill>
                <a:latin typeface="+mn-lt"/>
                <a:ea typeface="標楷體" pitchFamily="65" charset="-120"/>
              </a:rPr>
              <a:t>,</a:t>
            </a:r>
            <a:r>
              <a:rPr lang="zh-TW" altLang="en-US" sz="3200" b="1" dirty="0">
                <a:solidFill>
                  <a:srgbClr val="000066"/>
                </a:solidFill>
                <a:latin typeface="+mn-lt"/>
                <a:ea typeface="標楷體" pitchFamily="65" charset="-120"/>
              </a:rPr>
              <a:t>乳清蛋白</a:t>
            </a:r>
            <a:r>
              <a:rPr lang="en-US" altLang="zh-TW" sz="3200" b="1" dirty="0">
                <a:solidFill>
                  <a:srgbClr val="000066"/>
                </a:solidFill>
                <a:latin typeface="+mn-lt"/>
                <a:ea typeface="標楷體" pitchFamily="65" charset="-120"/>
              </a:rPr>
              <a:t>,</a:t>
            </a:r>
            <a:r>
              <a:rPr lang="zh-TW" altLang="en-US" sz="3200" b="1" dirty="0">
                <a:solidFill>
                  <a:srgbClr val="000066"/>
                </a:solidFill>
                <a:latin typeface="+mn-lt"/>
                <a:ea typeface="標楷體" pitchFamily="65" charset="-120"/>
              </a:rPr>
              <a:t>酪蛋白</a:t>
            </a:r>
            <a:r>
              <a:rPr lang="en-US" altLang="zh-TW" sz="3200" b="1" dirty="0">
                <a:solidFill>
                  <a:srgbClr val="000066"/>
                </a:solidFill>
                <a:latin typeface="+mn-lt"/>
                <a:ea typeface="標楷體" pitchFamily="65" charset="-120"/>
              </a:rPr>
              <a:t>,</a:t>
            </a:r>
            <a:r>
              <a:rPr lang="zh-TW" altLang="en-US" sz="3200" b="1" dirty="0">
                <a:solidFill>
                  <a:srgbClr val="000066"/>
                </a:solidFill>
                <a:latin typeface="+mn-lt"/>
                <a:ea typeface="標楷體" pitchFamily="65" charset="-120"/>
              </a:rPr>
              <a:t>牛奶</a:t>
            </a:r>
            <a:r>
              <a:rPr lang="en-US" altLang="zh-TW" sz="3200" b="1" dirty="0">
                <a:solidFill>
                  <a:srgbClr val="000066"/>
                </a:solidFill>
                <a:latin typeface="+mn-lt"/>
                <a:ea typeface="標楷體" pitchFamily="65" charset="-120"/>
              </a:rPr>
              <a:t>,</a:t>
            </a:r>
            <a:r>
              <a:rPr lang="zh-TW" altLang="en-US" sz="3200" b="1" dirty="0" smtClean="0">
                <a:solidFill>
                  <a:srgbClr val="000066"/>
                </a:solidFill>
                <a:latin typeface="+mn-lt"/>
                <a:ea typeface="標楷體" pitchFamily="65" charset="-120"/>
              </a:rPr>
              <a:t>黃豆</a:t>
            </a:r>
            <a:endParaRPr lang="en-US" altLang="zh-TW" sz="3200" b="1" dirty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endParaRPr lang="zh-TW" altLang="en-US" sz="3600" dirty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7054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6982</TotalTime>
  <Words>680</Words>
  <Application>Microsoft Office PowerPoint</Application>
  <PresentationFormat>如螢幕大小 (4:3)</PresentationFormat>
  <Paragraphs>138</Paragraphs>
  <Slides>16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4" baseType="lpstr">
      <vt:lpstr>新細明體</vt:lpstr>
      <vt:lpstr>標楷體</vt:lpstr>
      <vt:lpstr>Arial</vt:lpstr>
      <vt:lpstr>Calibri</vt:lpstr>
      <vt:lpstr>Calibri Light</vt:lpstr>
      <vt:lpstr>Times New Roman</vt:lpstr>
      <vt:lpstr>Wingdings</vt:lpstr>
      <vt:lpstr>課程名稱</vt:lpstr>
      <vt:lpstr>運動(訓練)後的飲食</vt:lpstr>
      <vt:lpstr>兩大內容</vt:lpstr>
      <vt:lpstr>運動後補充營養的重要性</vt:lpstr>
      <vt:lpstr>運動後醣類的攝取量</vt:lpstr>
      <vt:lpstr>PowerPoint 簡報</vt:lpstr>
      <vt:lpstr>PowerPoint 簡報</vt:lpstr>
      <vt:lpstr>PowerPoint 簡報</vt:lpstr>
      <vt:lpstr>PowerPoint 簡報</vt:lpstr>
      <vt:lpstr>運動後蛋白質的攝取量</vt:lpstr>
      <vt:lpstr>PowerPoint 簡報</vt:lpstr>
      <vt:lpstr>PowerPoint 簡報</vt:lpstr>
      <vt:lpstr>PowerPoint 簡報</vt:lpstr>
      <vt:lpstr>食物範例 1</vt:lpstr>
      <vt:lpstr>食物範例 2</vt:lpstr>
      <vt:lpstr>食物參考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Hedy</cp:lastModifiedBy>
  <cp:revision>142</cp:revision>
  <dcterms:created xsi:type="dcterms:W3CDTF">2017-11-07T02:54:43Z</dcterms:created>
  <dcterms:modified xsi:type="dcterms:W3CDTF">2018-08-20T13:46:40Z</dcterms:modified>
</cp:coreProperties>
</file>