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304" r:id="rId3"/>
    <p:sldId id="259" r:id="rId4"/>
    <p:sldId id="282" r:id="rId5"/>
    <p:sldId id="283" r:id="rId6"/>
    <p:sldId id="289" r:id="rId7"/>
    <p:sldId id="284" r:id="rId8"/>
    <p:sldId id="290" r:id="rId9"/>
    <p:sldId id="285" r:id="rId10"/>
    <p:sldId id="288" r:id="rId11"/>
    <p:sldId id="286"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270" r:id="rId26"/>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862" autoAdjust="0"/>
  </p:normalViewPr>
  <p:slideViewPr>
    <p:cSldViewPr snapToGrid="0">
      <p:cViewPr varScale="1">
        <p:scale>
          <a:sx n="101" d="100"/>
          <a:sy n="101" d="100"/>
        </p:scale>
        <p:origin x="18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190D2F-70F9-46BD-9718-3734C0879A7F}" type="doc">
      <dgm:prSet loTypeId="urn:microsoft.com/office/officeart/2005/8/layout/target1" loCatId="relationship" qsTypeId="urn:microsoft.com/office/officeart/2005/8/quickstyle/3d1" qsCatId="3D" csTypeId="urn:microsoft.com/office/officeart/2005/8/colors/colorful5" csCatId="colorful" phldr="1"/>
      <dgm:spPr/>
      <dgm:t>
        <a:bodyPr/>
        <a:lstStyle/>
        <a:p>
          <a:endParaRPr lang="zh-TW" altLang="en-US"/>
        </a:p>
      </dgm:t>
    </dgm:pt>
    <dgm:pt modelId="{6E9AA748-D5DD-401E-BFE5-332F33C41E79}">
      <dgm:prSet phldrT="[文字]"/>
      <dgm:spPr/>
      <dgm:t>
        <a:bodyPr/>
        <a:lstStyle/>
        <a:p>
          <a:r>
            <a:rPr lang="zh-TW" altLang="en-US" b="1" dirty="0" smtClean="0">
              <a:solidFill>
                <a:srgbClr val="0000FF"/>
              </a:solidFill>
              <a:latin typeface="標楷體" panose="03000509000000000000" pitchFamily="65" charset="-120"/>
              <a:ea typeface="標楷體" panose="03000509000000000000" pitchFamily="65" charset="-120"/>
            </a:rPr>
            <a:t>身、心</a:t>
          </a:r>
          <a:endParaRPr lang="zh-TW" altLang="en-US" b="1" dirty="0">
            <a:solidFill>
              <a:srgbClr val="0000FF"/>
            </a:solidFill>
            <a:latin typeface="標楷體" panose="03000509000000000000" pitchFamily="65" charset="-120"/>
            <a:ea typeface="標楷體" panose="03000509000000000000" pitchFamily="65" charset="-120"/>
          </a:endParaRPr>
        </a:p>
      </dgm:t>
    </dgm:pt>
    <dgm:pt modelId="{18BC9B4C-85A7-4303-AE24-E0668DD88A0C}" type="parTrans" cxnId="{19D46D6F-41EC-4669-9539-9FFEB34E809F}">
      <dgm:prSet/>
      <dgm:spPr/>
      <dgm:t>
        <a:bodyPr/>
        <a:lstStyle/>
        <a:p>
          <a:endParaRPr lang="zh-TW" altLang="en-US"/>
        </a:p>
      </dgm:t>
    </dgm:pt>
    <dgm:pt modelId="{BAD9E511-6B74-4C49-8287-330D7B89F62A}" type="sibTrans" cxnId="{19D46D6F-41EC-4669-9539-9FFEB34E809F}">
      <dgm:prSet/>
      <dgm:spPr/>
      <dgm:t>
        <a:bodyPr/>
        <a:lstStyle/>
        <a:p>
          <a:endParaRPr lang="zh-TW" altLang="en-US"/>
        </a:p>
      </dgm:t>
    </dgm:pt>
    <dgm:pt modelId="{E8C19161-37DB-4FEC-899C-8F69CB5BF492}">
      <dgm:prSet phldrT="[文字]"/>
      <dgm:spPr/>
      <dgm:t>
        <a:bodyPr/>
        <a:lstStyle/>
        <a:p>
          <a:r>
            <a:rPr lang="zh-TW" altLang="en-US" b="1" dirty="0" smtClean="0">
              <a:solidFill>
                <a:srgbClr val="0000FF"/>
              </a:solidFill>
              <a:latin typeface="標楷體" panose="03000509000000000000" pitchFamily="65" charset="-120"/>
              <a:ea typeface="標楷體" panose="03000509000000000000" pitchFamily="65" charset="-120"/>
            </a:rPr>
            <a:t>身體活動</a:t>
          </a:r>
          <a:endParaRPr lang="zh-TW" altLang="en-US" b="1" dirty="0">
            <a:solidFill>
              <a:srgbClr val="0000FF"/>
            </a:solidFill>
            <a:latin typeface="標楷體" panose="03000509000000000000" pitchFamily="65" charset="-120"/>
            <a:ea typeface="標楷體" panose="03000509000000000000" pitchFamily="65" charset="-120"/>
          </a:endParaRPr>
        </a:p>
      </dgm:t>
    </dgm:pt>
    <dgm:pt modelId="{07E6CAFA-15BF-455A-8B05-52A15DEA2934}" type="parTrans" cxnId="{1D62C11C-90E0-4BC5-AFD7-FEE8ED1B5897}">
      <dgm:prSet/>
      <dgm:spPr/>
      <dgm:t>
        <a:bodyPr/>
        <a:lstStyle/>
        <a:p>
          <a:endParaRPr lang="zh-TW" altLang="en-US"/>
        </a:p>
      </dgm:t>
    </dgm:pt>
    <dgm:pt modelId="{81BDC8C9-60DF-4899-8634-16E91B38D0FE}" type="sibTrans" cxnId="{1D62C11C-90E0-4BC5-AFD7-FEE8ED1B5897}">
      <dgm:prSet/>
      <dgm:spPr/>
      <dgm:t>
        <a:bodyPr/>
        <a:lstStyle/>
        <a:p>
          <a:endParaRPr lang="zh-TW" altLang="en-US"/>
        </a:p>
      </dgm:t>
    </dgm:pt>
    <dgm:pt modelId="{BC525452-4736-4A18-93D3-CD72EEC47B2F}">
      <dgm:prSet phldrT="[文字]"/>
      <dgm:spPr/>
      <dgm:t>
        <a:bodyPr/>
        <a:lstStyle/>
        <a:p>
          <a:r>
            <a:rPr lang="zh-TW" altLang="en-US" b="1" dirty="0" smtClean="0">
              <a:solidFill>
                <a:srgbClr val="0000FF"/>
              </a:solidFill>
              <a:latin typeface="標楷體" panose="03000509000000000000" pitchFamily="65" charset="-120"/>
              <a:ea typeface="標楷體" panose="03000509000000000000" pitchFamily="65" charset="-120"/>
            </a:rPr>
            <a:t>身體鍛鍊</a:t>
          </a:r>
          <a:endParaRPr lang="zh-TW" altLang="en-US" b="1" dirty="0">
            <a:solidFill>
              <a:srgbClr val="0000FF"/>
            </a:solidFill>
            <a:latin typeface="標楷體" panose="03000509000000000000" pitchFamily="65" charset="-120"/>
            <a:ea typeface="標楷體" panose="03000509000000000000" pitchFamily="65" charset="-120"/>
          </a:endParaRPr>
        </a:p>
      </dgm:t>
    </dgm:pt>
    <dgm:pt modelId="{35510A03-6577-4DFF-989E-44B74887ADBA}" type="parTrans" cxnId="{05CB67DF-086B-4345-97DB-8B5E28D43D93}">
      <dgm:prSet/>
      <dgm:spPr/>
      <dgm:t>
        <a:bodyPr/>
        <a:lstStyle/>
        <a:p>
          <a:endParaRPr lang="zh-TW" altLang="en-US"/>
        </a:p>
      </dgm:t>
    </dgm:pt>
    <dgm:pt modelId="{7C575FE9-71E4-4097-839F-B52C562E7D8D}" type="sibTrans" cxnId="{05CB67DF-086B-4345-97DB-8B5E28D43D93}">
      <dgm:prSet/>
      <dgm:spPr/>
      <dgm:t>
        <a:bodyPr/>
        <a:lstStyle/>
        <a:p>
          <a:endParaRPr lang="zh-TW" altLang="en-US"/>
        </a:p>
      </dgm:t>
    </dgm:pt>
    <dgm:pt modelId="{EDCE0E1D-A800-45C8-9C54-F12DC2014220}">
      <dgm:prSet phldrT="[文字]"/>
      <dgm:spPr/>
      <dgm:t>
        <a:bodyPr/>
        <a:lstStyle/>
        <a:p>
          <a:r>
            <a:rPr lang="zh-TW" altLang="en-US" b="1" dirty="0" smtClean="0">
              <a:solidFill>
                <a:srgbClr val="0000FF"/>
              </a:solidFill>
              <a:latin typeface="標楷體" panose="03000509000000000000" pitchFamily="65" charset="-120"/>
              <a:ea typeface="標楷體" panose="03000509000000000000" pitchFamily="65" charset="-120"/>
            </a:rPr>
            <a:t>身體教育</a:t>
          </a:r>
          <a:endParaRPr lang="zh-TW" altLang="en-US" b="1" dirty="0">
            <a:solidFill>
              <a:srgbClr val="0000FF"/>
            </a:solidFill>
            <a:latin typeface="標楷體" panose="03000509000000000000" pitchFamily="65" charset="-120"/>
            <a:ea typeface="標楷體" panose="03000509000000000000" pitchFamily="65" charset="-120"/>
          </a:endParaRPr>
        </a:p>
      </dgm:t>
    </dgm:pt>
    <dgm:pt modelId="{6E76DE37-1064-4FA3-A9B5-9E8734D770FE}" type="parTrans" cxnId="{317DF5D4-844E-468C-89AB-BA919EAEDABE}">
      <dgm:prSet/>
      <dgm:spPr/>
      <dgm:t>
        <a:bodyPr/>
        <a:lstStyle/>
        <a:p>
          <a:endParaRPr lang="zh-TW" altLang="en-US"/>
        </a:p>
      </dgm:t>
    </dgm:pt>
    <dgm:pt modelId="{AC89A9EB-126F-4E63-BD17-F7BABB09B50C}" type="sibTrans" cxnId="{317DF5D4-844E-468C-89AB-BA919EAEDABE}">
      <dgm:prSet/>
      <dgm:spPr/>
      <dgm:t>
        <a:bodyPr/>
        <a:lstStyle/>
        <a:p>
          <a:endParaRPr lang="zh-TW" altLang="en-US"/>
        </a:p>
      </dgm:t>
    </dgm:pt>
    <dgm:pt modelId="{6BB2F2B2-86A4-4AB8-94BF-04E587C9BAAF}">
      <dgm:prSet/>
      <dgm:spPr/>
      <dgm:t>
        <a:bodyPr/>
        <a:lstStyle/>
        <a:p>
          <a:r>
            <a:rPr lang="zh-TW" altLang="en-US" dirty="0" smtClean="0">
              <a:solidFill>
                <a:srgbClr val="0000FF"/>
              </a:solidFill>
              <a:latin typeface="Times New Roman" panose="02020603050405020304" pitchFamily="18" charset="0"/>
              <a:cs typeface="Times New Roman" panose="02020603050405020304" pitchFamily="18" charset="0"/>
            </a:rPr>
            <a:t> </a:t>
          </a:r>
          <a:r>
            <a:rPr lang="en-US" altLang="zh-TW" dirty="0" smtClean="0">
              <a:solidFill>
                <a:srgbClr val="0000FF"/>
              </a:solidFill>
              <a:latin typeface="Times New Roman" panose="02020603050405020304" pitchFamily="18" charset="0"/>
              <a:cs typeface="Times New Roman" panose="02020603050405020304" pitchFamily="18" charset="0"/>
            </a:rPr>
            <a:t>SPORTS</a:t>
          </a:r>
          <a:endParaRPr lang="zh-TW" altLang="en-US" dirty="0">
            <a:solidFill>
              <a:srgbClr val="0000FF"/>
            </a:solidFill>
            <a:latin typeface="Times New Roman" panose="02020603050405020304" pitchFamily="18" charset="0"/>
            <a:cs typeface="Times New Roman" panose="02020603050405020304" pitchFamily="18" charset="0"/>
          </a:endParaRPr>
        </a:p>
      </dgm:t>
    </dgm:pt>
    <dgm:pt modelId="{55529EFA-7A81-4EAD-94C3-2BF83FC65EBA}" type="parTrans" cxnId="{D0443929-3847-4A7A-A9B7-FA478B7BE27A}">
      <dgm:prSet/>
      <dgm:spPr/>
      <dgm:t>
        <a:bodyPr/>
        <a:lstStyle/>
        <a:p>
          <a:endParaRPr lang="zh-TW" altLang="en-US"/>
        </a:p>
      </dgm:t>
    </dgm:pt>
    <dgm:pt modelId="{78120A19-C424-4502-9C7F-858BD3D672F5}" type="sibTrans" cxnId="{D0443929-3847-4A7A-A9B7-FA478B7BE27A}">
      <dgm:prSet/>
      <dgm:spPr/>
      <dgm:t>
        <a:bodyPr/>
        <a:lstStyle/>
        <a:p>
          <a:endParaRPr lang="zh-TW" altLang="en-US"/>
        </a:p>
      </dgm:t>
    </dgm:pt>
    <dgm:pt modelId="{DACF5875-4FC0-4F4E-BD18-04413C301BFD}">
      <dgm:prSet/>
      <dgm:spPr/>
      <dgm:t>
        <a:bodyPr/>
        <a:lstStyle/>
        <a:p>
          <a:endParaRPr lang="zh-TW" altLang="en-US"/>
        </a:p>
      </dgm:t>
    </dgm:pt>
    <dgm:pt modelId="{198E44C4-EE5F-48F2-8F18-D73B29A27431}" type="parTrans" cxnId="{A2F1B487-30C3-4512-A532-02C060DA30AF}">
      <dgm:prSet/>
      <dgm:spPr/>
      <dgm:t>
        <a:bodyPr/>
        <a:lstStyle/>
        <a:p>
          <a:endParaRPr lang="zh-TW" altLang="en-US"/>
        </a:p>
      </dgm:t>
    </dgm:pt>
    <dgm:pt modelId="{B5D0E0BF-332F-4CEF-AF59-CEB3DA0A52B6}" type="sibTrans" cxnId="{A2F1B487-30C3-4512-A532-02C060DA30AF}">
      <dgm:prSet/>
      <dgm:spPr/>
      <dgm:t>
        <a:bodyPr/>
        <a:lstStyle/>
        <a:p>
          <a:endParaRPr lang="zh-TW" altLang="en-US"/>
        </a:p>
      </dgm:t>
    </dgm:pt>
    <dgm:pt modelId="{44F96497-9BDF-444C-931E-7EECBF058D19}">
      <dgm:prSet/>
      <dgm:spPr/>
      <dgm:t>
        <a:bodyPr/>
        <a:lstStyle/>
        <a:p>
          <a:endParaRPr lang="zh-TW" altLang="en-US" b="1" dirty="0"/>
        </a:p>
      </dgm:t>
    </dgm:pt>
    <dgm:pt modelId="{B9832554-A117-4FDB-8DF1-930B71C8DA0C}" type="parTrans" cxnId="{F4511434-A40B-414E-A5F0-7F73C0A0F3A2}">
      <dgm:prSet/>
      <dgm:spPr/>
      <dgm:t>
        <a:bodyPr/>
        <a:lstStyle/>
        <a:p>
          <a:endParaRPr lang="zh-TW" altLang="en-US"/>
        </a:p>
      </dgm:t>
    </dgm:pt>
    <dgm:pt modelId="{774ACD93-E0E6-4C56-87FD-9E4C1DB78051}" type="sibTrans" cxnId="{F4511434-A40B-414E-A5F0-7F73C0A0F3A2}">
      <dgm:prSet/>
      <dgm:spPr/>
      <dgm:t>
        <a:bodyPr/>
        <a:lstStyle/>
        <a:p>
          <a:endParaRPr lang="zh-TW" altLang="en-US"/>
        </a:p>
      </dgm:t>
    </dgm:pt>
    <dgm:pt modelId="{F0C8DEBA-9AA2-4BA6-A659-3A07517F00AF}" type="pres">
      <dgm:prSet presAssocID="{90190D2F-70F9-46BD-9718-3734C0879A7F}" presName="composite" presStyleCnt="0">
        <dgm:presLayoutVars>
          <dgm:chMax val="5"/>
          <dgm:dir/>
          <dgm:resizeHandles val="exact"/>
        </dgm:presLayoutVars>
      </dgm:prSet>
      <dgm:spPr/>
      <dgm:t>
        <a:bodyPr/>
        <a:lstStyle/>
        <a:p>
          <a:endParaRPr lang="zh-TW" altLang="en-US"/>
        </a:p>
      </dgm:t>
    </dgm:pt>
    <dgm:pt modelId="{A1E80F4A-3454-4051-A09B-4B7E14FE8F00}" type="pres">
      <dgm:prSet presAssocID="{6E9AA748-D5DD-401E-BFE5-332F33C41E79}" presName="circle1" presStyleLbl="lnNode1" presStyleIdx="0" presStyleCnt="5"/>
      <dgm:spPr/>
      <dgm:t>
        <a:bodyPr/>
        <a:lstStyle/>
        <a:p>
          <a:endParaRPr lang="zh-TW" altLang="en-US"/>
        </a:p>
      </dgm:t>
    </dgm:pt>
    <dgm:pt modelId="{B88E2EC0-AD46-42E5-B95F-221C676768C8}" type="pres">
      <dgm:prSet presAssocID="{6E9AA748-D5DD-401E-BFE5-332F33C41E79}" presName="text1" presStyleLbl="revTx" presStyleIdx="0" presStyleCnt="5">
        <dgm:presLayoutVars>
          <dgm:bulletEnabled val="1"/>
        </dgm:presLayoutVars>
      </dgm:prSet>
      <dgm:spPr/>
      <dgm:t>
        <a:bodyPr/>
        <a:lstStyle/>
        <a:p>
          <a:endParaRPr lang="zh-TW" altLang="en-US"/>
        </a:p>
      </dgm:t>
    </dgm:pt>
    <dgm:pt modelId="{CA3453F1-A4EC-463B-82AF-D4AE5CCC06F5}" type="pres">
      <dgm:prSet presAssocID="{6E9AA748-D5DD-401E-BFE5-332F33C41E79}" presName="line1" presStyleLbl="callout" presStyleIdx="0" presStyleCnt="10" custLinFactNeighborX="-3404" custLinFactNeighborY="24192"/>
      <dgm:spPr>
        <a:ln w="28575">
          <a:solidFill>
            <a:schemeClr val="tx1"/>
          </a:solidFill>
        </a:ln>
      </dgm:spPr>
      <dgm:t>
        <a:bodyPr/>
        <a:lstStyle/>
        <a:p>
          <a:endParaRPr lang="zh-TW" altLang="en-US"/>
        </a:p>
      </dgm:t>
    </dgm:pt>
    <dgm:pt modelId="{A62F4EC3-FE1C-419B-BAB8-4EFB6CFA709B}" type="pres">
      <dgm:prSet presAssocID="{6E9AA748-D5DD-401E-BFE5-332F33C41E79}" presName="d1" presStyleLbl="callout" presStyleIdx="1" presStyleCnt="10"/>
      <dgm:spPr>
        <a:ln w="28575"/>
      </dgm:spPr>
      <dgm:t>
        <a:bodyPr/>
        <a:lstStyle/>
        <a:p>
          <a:endParaRPr lang="zh-TW" altLang="en-US"/>
        </a:p>
      </dgm:t>
    </dgm:pt>
    <dgm:pt modelId="{DE82C6D3-05A3-4E49-B2F5-D1187CC33B88}" type="pres">
      <dgm:prSet presAssocID="{E8C19161-37DB-4FEC-899C-8F69CB5BF492}" presName="circle2" presStyleLbl="lnNode1" presStyleIdx="1" presStyleCnt="5"/>
      <dgm:spPr/>
      <dgm:t>
        <a:bodyPr/>
        <a:lstStyle/>
        <a:p>
          <a:endParaRPr lang="zh-TW" altLang="en-US"/>
        </a:p>
      </dgm:t>
    </dgm:pt>
    <dgm:pt modelId="{672C168A-8E0E-4FFE-BF93-562B102D5F75}" type="pres">
      <dgm:prSet presAssocID="{E8C19161-37DB-4FEC-899C-8F69CB5BF492}" presName="text2" presStyleLbl="revTx" presStyleIdx="1" presStyleCnt="5">
        <dgm:presLayoutVars>
          <dgm:bulletEnabled val="1"/>
        </dgm:presLayoutVars>
      </dgm:prSet>
      <dgm:spPr/>
      <dgm:t>
        <a:bodyPr/>
        <a:lstStyle/>
        <a:p>
          <a:endParaRPr lang="zh-TW" altLang="en-US"/>
        </a:p>
      </dgm:t>
    </dgm:pt>
    <dgm:pt modelId="{C64C1147-5005-4FDB-A09B-96C85F3792FC}" type="pres">
      <dgm:prSet presAssocID="{E8C19161-37DB-4FEC-899C-8F69CB5BF492}" presName="line2" presStyleLbl="callout" presStyleIdx="2" presStyleCnt="10"/>
      <dgm:spPr>
        <a:ln w="28575">
          <a:solidFill>
            <a:schemeClr val="tx1"/>
          </a:solidFill>
        </a:ln>
      </dgm:spPr>
      <dgm:t>
        <a:bodyPr/>
        <a:lstStyle/>
        <a:p>
          <a:endParaRPr lang="zh-TW" altLang="en-US"/>
        </a:p>
      </dgm:t>
    </dgm:pt>
    <dgm:pt modelId="{B98B233E-098A-4BA4-B3CB-0F29229B4B83}" type="pres">
      <dgm:prSet presAssocID="{E8C19161-37DB-4FEC-899C-8F69CB5BF492}" presName="d2" presStyleLbl="callout" presStyleIdx="3" presStyleCnt="10"/>
      <dgm:spPr>
        <a:ln w="28575">
          <a:solidFill>
            <a:schemeClr val="tx1"/>
          </a:solidFill>
        </a:ln>
      </dgm:spPr>
      <dgm:t>
        <a:bodyPr/>
        <a:lstStyle/>
        <a:p>
          <a:endParaRPr lang="zh-TW" altLang="en-US"/>
        </a:p>
      </dgm:t>
    </dgm:pt>
    <dgm:pt modelId="{F670E4CA-86F0-4906-BB35-8AE23FD63A59}" type="pres">
      <dgm:prSet presAssocID="{BC525452-4736-4A18-93D3-CD72EEC47B2F}" presName="circle3" presStyleLbl="lnNode1" presStyleIdx="2" presStyleCnt="5"/>
      <dgm:spPr/>
      <dgm:t>
        <a:bodyPr/>
        <a:lstStyle/>
        <a:p>
          <a:endParaRPr lang="zh-TW" altLang="en-US"/>
        </a:p>
      </dgm:t>
    </dgm:pt>
    <dgm:pt modelId="{D590E2BD-B6D9-47FC-817B-9864E2147FBA}" type="pres">
      <dgm:prSet presAssocID="{BC525452-4736-4A18-93D3-CD72EEC47B2F}" presName="text3" presStyleLbl="revTx" presStyleIdx="2" presStyleCnt="5">
        <dgm:presLayoutVars>
          <dgm:bulletEnabled val="1"/>
        </dgm:presLayoutVars>
      </dgm:prSet>
      <dgm:spPr/>
      <dgm:t>
        <a:bodyPr/>
        <a:lstStyle/>
        <a:p>
          <a:endParaRPr lang="zh-TW" altLang="en-US"/>
        </a:p>
      </dgm:t>
    </dgm:pt>
    <dgm:pt modelId="{C1028559-67E7-4911-89CF-20CB8DB7BB1A}" type="pres">
      <dgm:prSet presAssocID="{BC525452-4736-4A18-93D3-CD72EEC47B2F}" presName="line3" presStyleLbl="callout" presStyleIdx="4" presStyleCnt="10"/>
      <dgm:spPr>
        <a:ln w="28575"/>
      </dgm:spPr>
      <dgm:t>
        <a:bodyPr/>
        <a:lstStyle/>
        <a:p>
          <a:endParaRPr lang="zh-TW" altLang="en-US"/>
        </a:p>
      </dgm:t>
    </dgm:pt>
    <dgm:pt modelId="{72081F55-F8F9-41CB-BB79-5079E350B719}" type="pres">
      <dgm:prSet presAssocID="{BC525452-4736-4A18-93D3-CD72EEC47B2F}" presName="d3" presStyleLbl="callout" presStyleIdx="5" presStyleCnt="10"/>
      <dgm:spPr>
        <a:ln w="28575">
          <a:solidFill>
            <a:schemeClr val="tx1"/>
          </a:solidFill>
        </a:ln>
      </dgm:spPr>
      <dgm:t>
        <a:bodyPr/>
        <a:lstStyle/>
        <a:p>
          <a:endParaRPr lang="zh-TW" altLang="en-US"/>
        </a:p>
      </dgm:t>
    </dgm:pt>
    <dgm:pt modelId="{B21D9F1B-3F8D-4B25-B76D-10E33944EEBA}" type="pres">
      <dgm:prSet presAssocID="{EDCE0E1D-A800-45C8-9C54-F12DC2014220}" presName="circle4" presStyleLbl="lnNode1" presStyleIdx="3" presStyleCnt="5"/>
      <dgm:spPr/>
      <dgm:t>
        <a:bodyPr/>
        <a:lstStyle/>
        <a:p>
          <a:endParaRPr lang="zh-TW" altLang="en-US"/>
        </a:p>
      </dgm:t>
    </dgm:pt>
    <dgm:pt modelId="{E7A7974A-E99C-4B57-A559-43FF122A3141}" type="pres">
      <dgm:prSet presAssocID="{EDCE0E1D-A800-45C8-9C54-F12DC2014220}" presName="text4" presStyleLbl="revTx" presStyleIdx="3" presStyleCnt="5">
        <dgm:presLayoutVars>
          <dgm:bulletEnabled val="1"/>
        </dgm:presLayoutVars>
      </dgm:prSet>
      <dgm:spPr/>
      <dgm:t>
        <a:bodyPr/>
        <a:lstStyle/>
        <a:p>
          <a:endParaRPr lang="zh-TW" altLang="en-US"/>
        </a:p>
      </dgm:t>
    </dgm:pt>
    <dgm:pt modelId="{F3DDA12C-41FD-4665-BF48-4E3582026A66}" type="pres">
      <dgm:prSet presAssocID="{EDCE0E1D-A800-45C8-9C54-F12DC2014220}" presName="line4" presStyleLbl="callout" presStyleIdx="6" presStyleCnt="10"/>
      <dgm:spPr>
        <a:ln w="28575"/>
      </dgm:spPr>
      <dgm:t>
        <a:bodyPr/>
        <a:lstStyle/>
        <a:p>
          <a:endParaRPr lang="zh-TW" altLang="en-US"/>
        </a:p>
      </dgm:t>
    </dgm:pt>
    <dgm:pt modelId="{F4F02C9E-22DA-4859-8C78-217CFE4A45FD}" type="pres">
      <dgm:prSet presAssocID="{EDCE0E1D-A800-45C8-9C54-F12DC2014220}" presName="d4" presStyleLbl="callout" presStyleIdx="7" presStyleCnt="10"/>
      <dgm:spPr>
        <a:ln w="28575"/>
      </dgm:spPr>
      <dgm:t>
        <a:bodyPr/>
        <a:lstStyle/>
        <a:p>
          <a:endParaRPr lang="zh-TW" altLang="en-US"/>
        </a:p>
      </dgm:t>
    </dgm:pt>
    <dgm:pt modelId="{F95C89F9-E1C1-4551-8096-868D64A29D8F}" type="pres">
      <dgm:prSet presAssocID="{6BB2F2B2-86A4-4AB8-94BF-04E587C9BAAF}" presName="circle5" presStyleLbl="lnNode1" presStyleIdx="4" presStyleCnt="5"/>
      <dgm:spPr/>
      <dgm:t>
        <a:bodyPr/>
        <a:lstStyle/>
        <a:p>
          <a:endParaRPr lang="zh-TW" altLang="en-US"/>
        </a:p>
      </dgm:t>
    </dgm:pt>
    <dgm:pt modelId="{03180E5E-CA18-4953-83A8-122B9FF115D0}" type="pres">
      <dgm:prSet presAssocID="{6BB2F2B2-86A4-4AB8-94BF-04E587C9BAAF}" presName="text5" presStyleLbl="revTx" presStyleIdx="4" presStyleCnt="5">
        <dgm:presLayoutVars>
          <dgm:bulletEnabled val="1"/>
        </dgm:presLayoutVars>
      </dgm:prSet>
      <dgm:spPr/>
      <dgm:t>
        <a:bodyPr/>
        <a:lstStyle/>
        <a:p>
          <a:endParaRPr lang="zh-TW" altLang="en-US"/>
        </a:p>
      </dgm:t>
    </dgm:pt>
    <dgm:pt modelId="{21BCA7C4-3E2F-4A98-A93B-C5464585DD97}" type="pres">
      <dgm:prSet presAssocID="{6BB2F2B2-86A4-4AB8-94BF-04E587C9BAAF}" presName="line5" presStyleLbl="callout" presStyleIdx="8" presStyleCnt="10"/>
      <dgm:spPr>
        <a:ln w="28575"/>
      </dgm:spPr>
      <dgm:t>
        <a:bodyPr/>
        <a:lstStyle/>
        <a:p>
          <a:endParaRPr lang="zh-TW" altLang="en-US"/>
        </a:p>
      </dgm:t>
    </dgm:pt>
    <dgm:pt modelId="{4CB89A7C-D469-4A41-AAD0-65772ADBFF2C}" type="pres">
      <dgm:prSet presAssocID="{6BB2F2B2-86A4-4AB8-94BF-04E587C9BAAF}" presName="d5" presStyleLbl="callout" presStyleIdx="9" presStyleCnt="10"/>
      <dgm:spPr>
        <a:ln w="28575"/>
      </dgm:spPr>
      <dgm:t>
        <a:bodyPr/>
        <a:lstStyle/>
        <a:p>
          <a:endParaRPr lang="zh-TW" altLang="en-US"/>
        </a:p>
      </dgm:t>
    </dgm:pt>
  </dgm:ptLst>
  <dgm:cxnLst>
    <dgm:cxn modelId="{A2F1B487-30C3-4512-A532-02C060DA30AF}" srcId="{90190D2F-70F9-46BD-9718-3734C0879A7F}" destId="{DACF5875-4FC0-4F4E-BD18-04413C301BFD}" srcOrd="5" destOrd="0" parTransId="{198E44C4-EE5F-48F2-8F18-D73B29A27431}" sibTransId="{B5D0E0BF-332F-4CEF-AF59-CEB3DA0A52B6}"/>
    <dgm:cxn modelId="{317DF5D4-844E-468C-89AB-BA919EAEDABE}" srcId="{90190D2F-70F9-46BD-9718-3734C0879A7F}" destId="{EDCE0E1D-A800-45C8-9C54-F12DC2014220}" srcOrd="3" destOrd="0" parTransId="{6E76DE37-1064-4FA3-A9B5-9E8734D770FE}" sibTransId="{AC89A9EB-126F-4E63-BD17-F7BABB09B50C}"/>
    <dgm:cxn modelId="{4B79B6E4-A530-4BB9-92AD-49E71C281C2D}" type="presOf" srcId="{EDCE0E1D-A800-45C8-9C54-F12DC2014220}" destId="{E7A7974A-E99C-4B57-A559-43FF122A3141}" srcOrd="0" destOrd="0" presId="urn:microsoft.com/office/officeart/2005/8/layout/target1"/>
    <dgm:cxn modelId="{57470427-61D8-40E3-B082-E47E24140774}" type="presOf" srcId="{BC525452-4736-4A18-93D3-CD72EEC47B2F}" destId="{D590E2BD-B6D9-47FC-817B-9864E2147FBA}" srcOrd="0" destOrd="0" presId="urn:microsoft.com/office/officeart/2005/8/layout/target1"/>
    <dgm:cxn modelId="{3585E2B3-EAB0-4D0A-9472-DA95CBF45BF3}" type="presOf" srcId="{90190D2F-70F9-46BD-9718-3734C0879A7F}" destId="{F0C8DEBA-9AA2-4BA6-A659-3A07517F00AF}" srcOrd="0" destOrd="0" presId="urn:microsoft.com/office/officeart/2005/8/layout/target1"/>
    <dgm:cxn modelId="{05CB67DF-086B-4345-97DB-8B5E28D43D93}" srcId="{90190D2F-70F9-46BD-9718-3734C0879A7F}" destId="{BC525452-4736-4A18-93D3-CD72EEC47B2F}" srcOrd="2" destOrd="0" parTransId="{35510A03-6577-4DFF-989E-44B74887ADBA}" sibTransId="{7C575FE9-71E4-4097-839F-B52C562E7D8D}"/>
    <dgm:cxn modelId="{1D62C11C-90E0-4BC5-AFD7-FEE8ED1B5897}" srcId="{90190D2F-70F9-46BD-9718-3734C0879A7F}" destId="{E8C19161-37DB-4FEC-899C-8F69CB5BF492}" srcOrd="1" destOrd="0" parTransId="{07E6CAFA-15BF-455A-8B05-52A15DEA2934}" sibTransId="{81BDC8C9-60DF-4899-8634-16E91B38D0FE}"/>
    <dgm:cxn modelId="{9A40815B-FAFC-4887-9ED5-66AADC5AB75D}" type="presOf" srcId="{6E9AA748-D5DD-401E-BFE5-332F33C41E79}" destId="{B88E2EC0-AD46-42E5-B95F-221C676768C8}" srcOrd="0" destOrd="0" presId="urn:microsoft.com/office/officeart/2005/8/layout/target1"/>
    <dgm:cxn modelId="{F4511434-A40B-414E-A5F0-7F73C0A0F3A2}" srcId="{90190D2F-70F9-46BD-9718-3734C0879A7F}" destId="{44F96497-9BDF-444C-931E-7EECBF058D19}" srcOrd="6" destOrd="0" parTransId="{B9832554-A117-4FDB-8DF1-930B71C8DA0C}" sibTransId="{774ACD93-E0E6-4C56-87FD-9E4C1DB78051}"/>
    <dgm:cxn modelId="{0937F035-A9DF-4224-8498-52F309248816}" type="presOf" srcId="{E8C19161-37DB-4FEC-899C-8F69CB5BF492}" destId="{672C168A-8E0E-4FFE-BF93-562B102D5F75}" srcOrd="0" destOrd="0" presId="urn:microsoft.com/office/officeart/2005/8/layout/target1"/>
    <dgm:cxn modelId="{19D46D6F-41EC-4669-9539-9FFEB34E809F}" srcId="{90190D2F-70F9-46BD-9718-3734C0879A7F}" destId="{6E9AA748-D5DD-401E-BFE5-332F33C41E79}" srcOrd="0" destOrd="0" parTransId="{18BC9B4C-85A7-4303-AE24-E0668DD88A0C}" sibTransId="{BAD9E511-6B74-4C49-8287-330D7B89F62A}"/>
    <dgm:cxn modelId="{AEEE6B7C-C66B-4D9A-B3E3-EC28B96BB70F}" type="presOf" srcId="{6BB2F2B2-86A4-4AB8-94BF-04E587C9BAAF}" destId="{03180E5E-CA18-4953-83A8-122B9FF115D0}" srcOrd="0" destOrd="0" presId="urn:microsoft.com/office/officeart/2005/8/layout/target1"/>
    <dgm:cxn modelId="{D0443929-3847-4A7A-A9B7-FA478B7BE27A}" srcId="{90190D2F-70F9-46BD-9718-3734C0879A7F}" destId="{6BB2F2B2-86A4-4AB8-94BF-04E587C9BAAF}" srcOrd="4" destOrd="0" parTransId="{55529EFA-7A81-4EAD-94C3-2BF83FC65EBA}" sibTransId="{78120A19-C424-4502-9C7F-858BD3D672F5}"/>
    <dgm:cxn modelId="{D61F7C7D-3B74-4778-9575-E20E58CE2531}" type="presParOf" srcId="{F0C8DEBA-9AA2-4BA6-A659-3A07517F00AF}" destId="{A1E80F4A-3454-4051-A09B-4B7E14FE8F00}" srcOrd="0" destOrd="0" presId="urn:microsoft.com/office/officeart/2005/8/layout/target1"/>
    <dgm:cxn modelId="{67BE004A-C74F-4851-8B71-10D39382D86F}" type="presParOf" srcId="{F0C8DEBA-9AA2-4BA6-A659-3A07517F00AF}" destId="{B88E2EC0-AD46-42E5-B95F-221C676768C8}" srcOrd="1" destOrd="0" presId="urn:microsoft.com/office/officeart/2005/8/layout/target1"/>
    <dgm:cxn modelId="{DD82AA29-B3AA-46F8-AF18-C9CC8EC1D8ED}" type="presParOf" srcId="{F0C8DEBA-9AA2-4BA6-A659-3A07517F00AF}" destId="{CA3453F1-A4EC-463B-82AF-D4AE5CCC06F5}" srcOrd="2" destOrd="0" presId="urn:microsoft.com/office/officeart/2005/8/layout/target1"/>
    <dgm:cxn modelId="{5750F8F4-4620-4AAD-A360-5038F0818AB0}" type="presParOf" srcId="{F0C8DEBA-9AA2-4BA6-A659-3A07517F00AF}" destId="{A62F4EC3-FE1C-419B-BAB8-4EFB6CFA709B}" srcOrd="3" destOrd="0" presId="urn:microsoft.com/office/officeart/2005/8/layout/target1"/>
    <dgm:cxn modelId="{236A8522-C9F5-43B6-9E53-FD22894DA7CE}" type="presParOf" srcId="{F0C8DEBA-9AA2-4BA6-A659-3A07517F00AF}" destId="{DE82C6D3-05A3-4E49-B2F5-D1187CC33B88}" srcOrd="4" destOrd="0" presId="urn:microsoft.com/office/officeart/2005/8/layout/target1"/>
    <dgm:cxn modelId="{F37E4622-AA51-4383-A8AC-01B9ED8F8E01}" type="presParOf" srcId="{F0C8DEBA-9AA2-4BA6-A659-3A07517F00AF}" destId="{672C168A-8E0E-4FFE-BF93-562B102D5F75}" srcOrd="5" destOrd="0" presId="urn:microsoft.com/office/officeart/2005/8/layout/target1"/>
    <dgm:cxn modelId="{E2A3730B-920B-4A86-8B14-7FC4E274C4A9}" type="presParOf" srcId="{F0C8DEBA-9AA2-4BA6-A659-3A07517F00AF}" destId="{C64C1147-5005-4FDB-A09B-96C85F3792FC}" srcOrd="6" destOrd="0" presId="urn:microsoft.com/office/officeart/2005/8/layout/target1"/>
    <dgm:cxn modelId="{4A2B4342-AF01-4098-95F7-00AD22EA78DC}" type="presParOf" srcId="{F0C8DEBA-9AA2-4BA6-A659-3A07517F00AF}" destId="{B98B233E-098A-4BA4-B3CB-0F29229B4B83}" srcOrd="7" destOrd="0" presId="urn:microsoft.com/office/officeart/2005/8/layout/target1"/>
    <dgm:cxn modelId="{A94F3ADF-CDC8-4B2B-96FF-45B889B7298C}" type="presParOf" srcId="{F0C8DEBA-9AA2-4BA6-A659-3A07517F00AF}" destId="{F670E4CA-86F0-4906-BB35-8AE23FD63A59}" srcOrd="8" destOrd="0" presId="urn:microsoft.com/office/officeart/2005/8/layout/target1"/>
    <dgm:cxn modelId="{3C596047-FF1F-43FD-86ED-97C12FB9EE65}" type="presParOf" srcId="{F0C8DEBA-9AA2-4BA6-A659-3A07517F00AF}" destId="{D590E2BD-B6D9-47FC-817B-9864E2147FBA}" srcOrd="9" destOrd="0" presId="urn:microsoft.com/office/officeart/2005/8/layout/target1"/>
    <dgm:cxn modelId="{2186A021-6E3E-4318-8BB9-583A06301385}" type="presParOf" srcId="{F0C8DEBA-9AA2-4BA6-A659-3A07517F00AF}" destId="{C1028559-67E7-4911-89CF-20CB8DB7BB1A}" srcOrd="10" destOrd="0" presId="urn:microsoft.com/office/officeart/2005/8/layout/target1"/>
    <dgm:cxn modelId="{6274017A-EC34-4052-BDDA-F7B5DF538E30}" type="presParOf" srcId="{F0C8DEBA-9AA2-4BA6-A659-3A07517F00AF}" destId="{72081F55-F8F9-41CB-BB79-5079E350B719}" srcOrd="11" destOrd="0" presId="urn:microsoft.com/office/officeart/2005/8/layout/target1"/>
    <dgm:cxn modelId="{FBA57BBD-59DC-4F9D-8714-7B91C99470C3}" type="presParOf" srcId="{F0C8DEBA-9AA2-4BA6-A659-3A07517F00AF}" destId="{B21D9F1B-3F8D-4B25-B76D-10E33944EEBA}" srcOrd="12" destOrd="0" presId="urn:microsoft.com/office/officeart/2005/8/layout/target1"/>
    <dgm:cxn modelId="{C0093BCF-0A76-4DB4-9C31-38DAE62A774C}" type="presParOf" srcId="{F0C8DEBA-9AA2-4BA6-A659-3A07517F00AF}" destId="{E7A7974A-E99C-4B57-A559-43FF122A3141}" srcOrd="13" destOrd="0" presId="urn:microsoft.com/office/officeart/2005/8/layout/target1"/>
    <dgm:cxn modelId="{BFE4DCCB-BF7D-4C2A-9E99-54747F910B90}" type="presParOf" srcId="{F0C8DEBA-9AA2-4BA6-A659-3A07517F00AF}" destId="{F3DDA12C-41FD-4665-BF48-4E3582026A66}" srcOrd="14" destOrd="0" presId="urn:microsoft.com/office/officeart/2005/8/layout/target1"/>
    <dgm:cxn modelId="{9547AE13-CC47-4A97-A7B4-267523BBB553}" type="presParOf" srcId="{F0C8DEBA-9AA2-4BA6-A659-3A07517F00AF}" destId="{F4F02C9E-22DA-4859-8C78-217CFE4A45FD}" srcOrd="15" destOrd="0" presId="urn:microsoft.com/office/officeart/2005/8/layout/target1"/>
    <dgm:cxn modelId="{30A41439-3AC7-41F7-BA75-F9DABDD1065C}" type="presParOf" srcId="{F0C8DEBA-9AA2-4BA6-A659-3A07517F00AF}" destId="{F95C89F9-E1C1-4551-8096-868D64A29D8F}" srcOrd="16" destOrd="0" presId="urn:microsoft.com/office/officeart/2005/8/layout/target1"/>
    <dgm:cxn modelId="{2B988869-3FF4-4796-8CA7-6D2D6FCD1B2F}" type="presParOf" srcId="{F0C8DEBA-9AA2-4BA6-A659-3A07517F00AF}" destId="{03180E5E-CA18-4953-83A8-122B9FF115D0}" srcOrd="17" destOrd="0" presId="urn:microsoft.com/office/officeart/2005/8/layout/target1"/>
    <dgm:cxn modelId="{B23CB1D1-4840-4D85-BCEA-13216F9DBE85}" type="presParOf" srcId="{F0C8DEBA-9AA2-4BA6-A659-3A07517F00AF}" destId="{21BCA7C4-3E2F-4A98-A93B-C5464585DD97}" srcOrd="18" destOrd="0" presId="urn:microsoft.com/office/officeart/2005/8/layout/target1"/>
    <dgm:cxn modelId="{BE755FA7-AF05-4C3E-AA8C-609502F704FF}" type="presParOf" srcId="{F0C8DEBA-9AA2-4BA6-A659-3A07517F00AF}" destId="{4CB89A7C-D469-4A41-AAD0-65772ADBFF2C}" srcOrd="19"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C89F9-E1C1-4551-8096-868D64A29D8F}">
      <dsp:nvSpPr>
        <dsp:cNvPr id="0" name=""/>
        <dsp:cNvSpPr/>
      </dsp:nvSpPr>
      <dsp:spPr>
        <a:xfrm>
          <a:off x="576063" y="1067936"/>
          <a:ext cx="3672408" cy="3672408"/>
        </a:xfrm>
        <a:prstGeom prst="ellipse">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B21D9F1B-3F8D-4B25-B76D-10E33944EEBA}">
      <dsp:nvSpPr>
        <dsp:cNvPr id="0" name=""/>
        <dsp:cNvSpPr/>
      </dsp:nvSpPr>
      <dsp:spPr>
        <a:xfrm>
          <a:off x="984007" y="1475879"/>
          <a:ext cx="2856521" cy="2856521"/>
        </a:xfrm>
        <a:prstGeom prst="ellipse">
          <a:avLst/>
        </a:prstGeom>
        <a:gradFill rotWithShape="0">
          <a:gsLst>
            <a:gs pos="0">
              <a:schemeClr val="accent5">
                <a:hueOff val="-5515009"/>
                <a:satOff val="-7671"/>
                <a:lumOff val="-2942"/>
                <a:alphaOff val="0"/>
                <a:satMod val="103000"/>
                <a:lumMod val="102000"/>
                <a:tint val="94000"/>
              </a:schemeClr>
            </a:gs>
            <a:gs pos="50000">
              <a:schemeClr val="accent5">
                <a:hueOff val="-5515009"/>
                <a:satOff val="-7671"/>
                <a:lumOff val="-2942"/>
                <a:alphaOff val="0"/>
                <a:satMod val="110000"/>
                <a:lumMod val="100000"/>
                <a:shade val="100000"/>
              </a:schemeClr>
            </a:gs>
            <a:gs pos="100000">
              <a:schemeClr val="accent5">
                <a:hueOff val="-5515009"/>
                <a:satOff val="-7671"/>
                <a:lumOff val="-294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F670E4CA-86F0-4906-BB35-8AE23FD63A59}">
      <dsp:nvSpPr>
        <dsp:cNvPr id="0" name=""/>
        <dsp:cNvSpPr/>
      </dsp:nvSpPr>
      <dsp:spPr>
        <a:xfrm>
          <a:off x="1391950" y="1883822"/>
          <a:ext cx="2040634" cy="2040634"/>
        </a:xfrm>
        <a:prstGeom prst="ellipse">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DE82C6D3-05A3-4E49-B2F5-D1187CC33B88}">
      <dsp:nvSpPr>
        <dsp:cNvPr id="0" name=""/>
        <dsp:cNvSpPr/>
      </dsp:nvSpPr>
      <dsp:spPr>
        <a:xfrm>
          <a:off x="1800200" y="2292072"/>
          <a:ext cx="1224136" cy="1224136"/>
        </a:xfrm>
        <a:prstGeom prst="ellipse">
          <a:avLst/>
        </a:prstGeom>
        <a:gradFill rotWithShape="0">
          <a:gsLst>
            <a:gs pos="0">
              <a:schemeClr val="accent5">
                <a:hueOff val="-1838336"/>
                <a:satOff val="-2557"/>
                <a:lumOff val="-981"/>
                <a:alphaOff val="0"/>
                <a:satMod val="103000"/>
                <a:lumMod val="102000"/>
                <a:tint val="94000"/>
              </a:schemeClr>
            </a:gs>
            <a:gs pos="50000">
              <a:schemeClr val="accent5">
                <a:hueOff val="-1838336"/>
                <a:satOff val="-2557"/>
                <a:lumOff val="-981"/>
                <a:alphaOff val="0"/>
                <a:satMod val="110000"/>
                <a:lumMod val="100000"/>
                <a:shade val="100000"/>
              </a:schemeClr>
            </a:gs>
            <a:gs pos="100000">
              <a:schemeClr val="accent5">
                <a:hueOff val="-1838336"/>
                <a:satOff val="-2557"/>
                <a:lumOff val="-98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A1E80F4A-3454-4051-A09B-4B7E14FE8F00}">
      <dsp:nvSpPr>
        <dsp:cNvPr id="0" name=""/>
        <dsp:cNvSpPr/>
      </dsp:nvSpPr>
      <dsp:spPr>
        <a:xfrm>
          <a:off x="2208143" y="2700015"/>
          <a:ext cx="408249" cy="408249"/>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B88E2EC0-AD46-42E5-B95F-221C676768C8}">
      <dsp:nvSpPr>
        <dsp:cNvPr id="0" name=""/>
        <dsp:cNvSpPr/>
      </dsp:nvSpPr>
      <dsp:spPr>
        <a:xfrm>
          <a:off x="4860539" y="156199"/>
          <a:ext cx="1836204" cy="648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39370" rIns="39370" bIns="39370" numCol="1" spcCol="1270" anchor="ctr" anchorCtr="0">
          <a:noAutofit/>
        </a:bodyPr>
        <a:lstStyle/>
        <a:p>
          <a:pPr lvl="0" algn="l" defTabSz="1377950">
            <a:lnSpc>
              <a:spcPct val="90000"/>
            </a:lnSpc>
            <a:spcBef>
              <a:spcPct val="0"/>
            </a:spcBef>
            <a:spcAft>
              <a:spcPct val="35000"/>
            </a:spcAft>
          </a:pPr>
          <a:r>
            <a:rPr lang="zh-TW" altLang="en-US" sz="3100" b="1" kern="1200" dirty="0" smtClean="0">
              <a:solidFill>
                <a:srgbClr val="0000FF"/>
              </a:solidFill>
              <a:latin typeface="標楷體" panose="03000509000000000000" pitchFamily="65" charset="-120"/>
              <a:ea typeface="標楷體" panose="03000509000000000000" pitchFamily="65" charset="-120"/>
            </a:rPr>
            <a:t>身、心</a:t>
          </a:r>
          <a:endParaRPr lang="zh-TW" altLang="en-US" sz="3100" b="1" kern="1200" dirty="0">
            <a:solidFill>
              <a:srgbClr val="0000FF"/>
            </a:solidFill>
            <a:latin typeface="標楷體" panose="03000509000000000000" pitchFamily="65" charset="-120"/>
            <a:ea typeface="標楷體" panose="03000509000000000000" pitchFamily="65" charset="-120"/>
          </a:endParaRPr>
        </a:p>
      </dsp:txBody>
      <dsp:txXfrm>
        <a:off x="4860539" y="156199"/>
        <a:ext cx="1836204" cy="648302"/>
      </dsp:txXfrm>
    </dsp:sp>
    <dsp:sp modelId="{CA3453F1-A4EC-463B-82AF-D4AE5CCC06F5}">
      <dsp:nvSpPr>
        <dsp:cNvPr id="0" name=""/>
        <dsp:cNvSpPr/>
      </dsp:nvSpPr>
      <dsp:spPr>
        <a:xfrm>
          <a:off x="4385862" y="489060"/>
          <a:ext cx="459051" cy="0"/>
        </a:xfrm>
        <a:prstGeom prst="line">
          <a:avLst/>
        </a:prstGeom>
        <a:solidFill>
          <a:schemeClr val="accent5">
            <a:hueOff val="0"/>
            <a:satOff val="0"/>
            <a:lumOff val="0"/>
            <a:alphaOff val="0"/>
          </a:schemeClr>
        </a:solidFill>
        <a:ln w="28575" cap="flat" cmpd="sng" algn="ctr">
          <a:solidFill>
            <a:schemeClr val="tx1"/>
          </a:solidFill>
          <a:prstDash val="solid"/>
          <a:miter lim="800000"/>
        </a:ln>
        <a:effectLst/>
        <a:sp3d z="127000" prstMaterial="matte"/>
      </dsp:spPr>
      <dsp:style>
        <a:lnRef idx="2">
          <a:scrgbClr r="0" g="0" b="0"/>
        </a:lnRef>
        <a:fillRef idx="1">
          <a:scrgbClr r="0" g="0" b="0"/>
        </a:fillRef>
        <a:effectRef idx="0">
          <a:scrgbClr r="0" g="0" b="0"/>
        </a:effectRef>
        <a:fontRef idx="minor"/>
      </dsp:style>
    </dsp:sp>
    <dsp:sp modelId="{A62F4EC3-FE1C-419B-BAB8-4EFB6CFA709B}">
      <dsp:nvSpPr>
        <dsp:cNvPr id="0" name=""/>
        <dsp:cNvSpPr/>
      </dsp:nvSpPr>
      <dsp:spPr>
        <a:xfrm rot="5400000">
          <a:off x="2193453" y="699165"/>
          <a:ext cx="2423789" cy="1986160"/>
        </a:xfrm>
        <a:prstGeom prst="line">
          <a:avLst/>
        </a:prstGeom>
        <a:solidFill>
          <a:schemeClr val="accent5">
            <a:hueOff val="0"/>
            <a:satOff val="0"/>
            <a:lumOff val="0"/>
            <a:alphaOff val="0"/>
          </a:schemeClr>
        </a:solidFill>
        <a:ln w="28575" cap="flat" cmpd="sng" algn="ctr">
          <a:solidFill>
            <a:scrgbClr r="0" g="0" b="0"/>
          </a:solidFill>
          <a:prstDash val="solid"/>
          <a:miter lim="800000"/>
        </a:ln>
        <a:effectLst/>
        <a:sp3d z="127000" prstMaterial="matte"/>
      </dsp:spPr>
      <dsp:style>
        <a:lnRef idx="2">
          <a:scrgbClr r="0" g="0" b="0"/>
        </a:lnRef>
        <a:fillRef idx="1">
          <a:scrgbClr r="0" g="0" b="0"/>
        </a:fillRef>
        <a:effectRef idx="0">
          <a:scrgbClr r="0" g="0" b="0"/>
        </a:effectRef>
        <a:fontRef idx="minor"/>
      </dsp:style>
    </dsp:sp>
    <dsp:sp modelId="{672C168A-8E0E-4FFE-BF93-562B102D5F75}">
      <dsp:nvSpPr>
        <dsp:cNvPr id="0" name=""/>
        <dsp:cNvSpPr/>
      </dsp:nvSpPr>
      <dsp:spPr>
        <a:xfrm>
          <a:off x="4860539" y="841715"/>
          <a:ext cx="1836204" cy="648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39370" rIns="39370" bIns="39370" numCol="1" spcCol="1270" anchor="ctr" anchorCtr="0">
          <a:noAutofit/>
        </a:bodyPr>
        <a:lstStyle/>
        <a:p>
          <a:pPr lvl="0" algn="l" defTabSz="1377950">
            <a:lnSpc>
              <a:spcPct val="90000"/>
            </a:lnSpc>
            <a:spcBef>
              <a:spcPct val="0"/>
            </a:spcBef>
            <a:spcAft>
              <a:spcPct val="35000"/>
            </a:spcAft>
          </a:pPr>
          <a:r>
            <a:rPr lang="zh-TW" altLang="en-US" sz="3100" b="1" kern="1200" dirty="0" smtClean="0">
              <a:solidFill>
                <a:srgbClr val="0000FF"/>
              </a:solidFill>
              <a:latin typeface="標楷體" panose="03000509000000000000" pitchFamily="65" charset="-120"/>
              <a:ea typeface="標楷體" panose="03000509000000000000" pitchFamily="65" charset="-120"/>
            </a:rPr>
            <a:t>身體活動</a:t>
          </a:r>
          <a:endParaRPr lang="zh-TW" altLang="en-US" sz="3100" b="1" kern="1200" dirty="0">
            <a:solidFill>
              <a:srgbClr val="0000FF"/>
            </a:solidFill>
            <a:latin typeface="標楷體" panose="03000509000000000000" pitchFamily="65" charset="-120"/>
            <a:ea typeface="標楷體" panose="03000509000000000000" pitchFamily="65" charset="-120"/>
          </a:endParaRPr>
        </a:p>
      </dsp:txBody>
      <dsp:txXfrm>
        <a:off x="4860539" y="841715"/>
        <a:ext cx="1836204" cy="648302"/>
      </dsp:txXfrm>
    </dsp:sp>
    <dsp:sp modelId="{C64C1147-5005-4FDB-A09B-96C85F3792FC}">
      <dsp:nvSpPr>
        <dsp:cNvPr id="0" name=""/>
        <dsp:cNvSpPr/>
      </dsp:nvSpPr>
      <dsp:spPr>
        <a:xfrm>
          <a:off x="4401489" y="1165867"/>
          <a:ext cx="459051" cy="0"/>
        </a:xfrm>
        <a:prstGeom prst="line">
          <a:avLst/>
        </a:prstGeom>
        <a:solidFill>
          <a:schemeClr val="accent5">
            <a:hueOff val="0"/>
            <a:satOff val="0"/>
            <a:lumOff val="0"/>
            <a:alphaOff val="0"/>
          </a:schemeClr>
        </a:solidFill>
        <a:ln w="28575" cap="flat" cmpd="sng" algn="ctr">
          <a:solidFill>
            <a:schemeClr val="tx1"/>
          </a:solidFill>
          <a:prstDash val="solid"/>
          <a:miter lim="800000"/>
        </a:ln>
        <a:effectLst/>
        <a:sp3d z="127000" prstMaterial="matte"/>
      </dsp:spPr>
      <dsp:style>
        <a:lnRef idx="2">
          <a:scrgbClr r="0" g="0" b="0"/>
        </a:lnRef>
        <a:fillRef idx="1">
          <a:scrgbClr r="0" g="0" b="0"/>
        </a:fillRef>
        <a:effectRef idx="0">
          <a:scrgbClr r="0" g="0" b="0"/>
        </a:effectRef>
        <a:fontRef idx="minor"/>
      </dsp:style>
    </dsp:sp>
    <dsp:sp modelId="{B98B233E-098A-4BA4-B3CB-0F29229B4B83}">
      <dsp:nvSpPr>
        <dsp:cNvPr id="0" name=""/>
        <dsp:cNvSpPr/>
      </dsp:nvSpPr>
      <dsp:spPr>
        <a:xfrm rot="5400000">
          <a:off x="2549616" y="1332594"/>
          <a:ext cx="2018110" cy="1683187"/>
        </a:xfrm>
        <a:prstGeom prst="line">
          <a:avLst/>
        </a:prstGeom>
        <a:solidFill>
          <a:schemeClr val="accent5">
            <a:hueOff val="0"/>
            <a:satOff val="0"/>
            <a:lumOff val="0"/>
            <a:alphaOff val="0"/>
          </a:schemeClr>
        </a:solidFill>
        <a:ln w="28575" cap="flat" cmpd="sng" algn="ctr">
          <a:solidFill>
            <a:schemeClr val="tx1"/>
          </a:solidFill>
          <a:prstDash val="solid"/>
          <a:miter lim="800000"/>
        </a:ln>
        <a:effectLst/>
        <a:sp3d z="127000" prstMaterial="matte"/>
      </dsp:spPr>
      <dsp:style>
        <a:lnRef idx="2">
          <a:scrgbClr r="0" g="0" b="0"/>
        </a:lnRef>
        <a:fillRef idx="1">
          <a:scrgbClr r="0" g="0" b="0"/>
        </a:fillRef>
        <a:effectRef idx="0">
          <a:scrgbClr r="0" g="0" b="0"/>
        </a:effectRef>
        <a:fontRef idx="minor"/>
      </dsp:style>
    </dsp:sp>
    <dsp:sp modelId="{D590E2BD-B6D9-47FC-817B-9864E2147FBA}">
      <dsp:nvSpPr>
        <dsp:cNvPr id="0" name=""/>
        <dsp:cNvSpPr/>
      </dsp:nvSpPr>
      <dsp:spPr>
        <a:xfrm>
          <a:off x="4860539" y="1527232"/>
          <a:ext cx="1836204" cy="648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39370" rIns="39370" bIns="39370" numCol="1" spcCol="1270" anchor="ctr" anchorCtr="0">
          <a:noAutofit/>
        </a:bodyPr>
        <a:lstStyle/>
        <a:p>
          <a:pPr lvl="0" algn="l" defTabSz="1377950">
            <a:lnSpc>
              <a:spcPct val="90000"/>
            </a:lnSpc>
            <a:spcBef>
              <a:spcPct val="0"/>
            </a:spcBef>
            <a:spcAft>
              <a:spcPct val="35000"/>
            </a:spcAft>
          </a:pPr>
          <a:r>
            <a:rPr lang="zh-TW" altLang="en-US" sz="3100" b="1" kern="1200" dirty="0" smtClean="0">
              <a:solidFill>
                <a:srgbClr val="0000FF"/>
              </a:solidFill>
              <a:latin typeface="標楷體" panose="03000509000000000000" pitchFamily="65" charset="-120"/>
              <a:ea typeface="標楷體" panose="03000509000000000000" pitchFamily="65" charset="-120"/>
            </a:rPr>
            <a:t>身體鍛鍊</a:t>
          </a:r>
          <a:endParaRPr lang="zh-TW" altLang="en-US" sz="3100" b="1" kern="1200" dirty="0">
            <a:solidFill>
              <a:srgbClr val="0000FF"/>
            </a:solidFill>
            <a:latin typeface="標楷體" panose="03000509000000000000" pitchFamily="65" charset="-120"/>
            <a:ea typeface="標楷體" panose="03000509000000000000" pitchFamily="65" charset="-120"/>
          </a:endParaRPr>
        </a:p>
      </dsp:txBody>
      <dsp:txXfrm>
        <a:off x="4860539" y="1527232"/>
        <a:ext cx="1836204" cy="648302"/>
      </dsp:txXfrm>
    </dsp:sp>
    <dsp:sp modelId="{C1028559-67E7-4911-89CF-20CB8DB7BB1A}">
      <dsp:nvSpPr>
        <dsp:cNvPr id="0" name=""/>
        <dsp:cNvSpPr/>
      </dsp:nvSpPr>
      <dsp:spPr>
        <a:xfrm>
          <a:off x="4401489" y="1851383"/>
          <a:ext cx="459051" cy="0"/>
        </a:xfrm>
        <a:prstGeom prst="line">
          <a:avLst/>
        </a:prstGeom>
        <a:solidFill>
          <a:schemeClr val="accent5">
            <a:hueOff val="0"/>
            <a:satOff val="0"/>
            <a:lumOff val="0"/>
            <a:alphaOff val="0"/>
          </a:schemeClr>
        </a:solidFill>
        <a:ln w="28575" cap="flat" cmpd="sng" algn="ctr">
          <a:solidFill>
            <a:scrgbClr r="0" g="0" b="0"/>
          </a:solidFill>
          <a:prstDash val="solid"/>
          <a:miter lim="800000"/>
        </a:ln>
        <a:effectLst/>
        <a:sp3d z="127000" prstMaterial="matte"/>
      </dsp:spPr>
      <dsp:style>
        <a:lnRef idx="2">
          <a:scrgbClr r="0" g="0" b="0"/>
        </a:lnRef>
        <a:fillRef idx="1">
          <a:scrgbClr r="0" g="0" b="0"/>
        </a:fillRef>
        <a:effectRef idx="0">
          <a:scrgbClr r="0" g="0" b="0"/>
        </a:effectRef>
        <a:fontRef idx="minor"/>
      </dsp:style>
    </dsp:sp>
    <dsp:sp modelId="{72081F55-F8F9-41CB-BB79-5079E350B719}">
      <dsp:nvSpPr>
        <dsp:cNvPr id="0" name=""/>
        <dsp:cNvSpPr/>
      </dsp:nvSpPr>
      <dsp:spPr>
        <a:xfrm rot="5400000">
          <a:off x="2898862" y="1940133"/>
          <a:ext cx="1591376" cy="1413877"/>
        </a:xfrm>
        <a:prstGeom prst="line">
          <a:avLst/>
        </a:prstGeom>
        <a:solidFill>
          <a:schemeClr val="accent5">
            <a:hueOff val="0"/>
            <a:satOff val="0"/>
            <a:lumOff val="0"/>
            <a:alphaOff val="0"/>
          </a:schemeClr>
        </a:solidFill>
        <a:ln w="28575" cap="flat" cmpd="sng" algn="ctr">
          <a:solidFill>
            <a:schemeClr val="tx1"/>
          </a:solidFill>
          <a:prstDash val="solid"/>
          <a:miter lim="800000"/>
        </a:ln>
        <a:effectLst/>
        <a:sp3d z="127000" prstMaterial="matte"/>
      </dsp:spPr>
      <dsp:style>
        <a:lnRef idx="2">
          <a:scrgbClr r="0" g="0" b="0"/>
        </a:lnRef>
        <a:fillRef idx="1">
          <a:scrgbClr r="0" g="0" b="0"/>
        </a:fillRef>
        <a:effectRef idx="0">
          <a:scrgbClr r="0" g="0" b="0"/>
        </a:effectRef>
        <a:fontRef idx="minor"/>
      </dsp:style>
    </dsp:sp>
    <dsp:sp modelId="{E7A7974A-E99C-4B57-A559-43FF122A3141}">
      <dsp:nvSpPr>
        <dsp:cNvPr id="0" name=""/>
        <dsp:cNvSpPr/>
      </dsp:nvSpPr>
      <dsp:spPr>
        <a:xfrm>
          <a:off x="4860539" y="2198058"/>
          <a:ext cx="1836204" cy="648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39370" rIns="39370" bIns="39370" numCol="1" spcCol="1270" anchor="ctr" anchorCtr="0">
          <a:noAutofit/>
        </a:bodyPr>
        <a:lstStyle/>
        <a:p>
          <a:pPr lvl="0" algn="l" defTabSz="1377950">
            <a:lnSpc>
              <a:spcPct val="90000"/>
            </a:lnSpc>
            <a:spcBef>
              <a:spcPct val="0"/>
            </a:spcBef>
            <a:spcAft>
              <a:spcPct val="35000"/>
            </a:spcAft>
          </a:pPr>
          <a:r>
            <a:rPr lang="zh-TW" altLang="en-US" sz="3100" b="1" kern="1200" dirty="0" smtClean="0">
              <a:solidFill>
                <a:srgbClr val="0000FF"/>
              </a:solidFill>
              <a:latin typeface="標楷體" panose="03000509000000000000" pitchFamily="65" charset="-120"/>
              <a:ea typeface="標楷體" panose="03000509000000000000" pitchFamily="65" charset="-120"/>
            </a:rPr>
            <a:t>身體教育</a:t>
          </a:r>
          <a:endParaRPr lang="zh-TW" altLang="en-US" sz="3100" b="1" kern="1200" dirty="0">
            <a:solidFill>
              <a:srgbClr val="0000FF"/>
            </a:solidFill>
            <a:latin typeface="標楷體" panose="03000509000000000000" pitchFamily="65" charset="-120"/>
            <a:ea typeface="標楷體" panose="03000509000000000000" pitchFamily="65" charset="-120"/>
          </a:endParaRPr>
        </a:p>
      </dsp:txBody>
      <dsp:txXfrm>
        <a:off x="4860539" y="2198058"/>
        <a:ext cx="1836204" cy="648302"/>
      </dsp:txXfrm>
    </dsp:sp>
    <dsp:sp modelId="{F3DDA12C-41FD-4665-BF48-4E3582026A66}">
      <dsp:nvSpPr>
        <dsp:cNvPr id="0" name=""/>
        <dsp:cNvSpPr/>
      </dsp:nvSpPr>
      <dsp:spPr>
        <a:xfrm>
          <a:off x="4401489" y="2522209"/>
          <a:ext cx="459051" cy="0"/>
        </a:xfrm>
        <a:prstGeom prst="line">
          <a:avLst/>
        </a:prstGeom>
        <a:solidFill>
          <a:schemeClr val="accent5">
            <a:hueOff val="0"/>
            <a:satOff val="0"/>
            <a:lumOff val="0"/>
            <a:alphaOff val="0"/>
          </a:schemeClr>
        </a:solidFill>
        <a:ln w="28575" cap="flat" cmpd="sng" algn="ctr">
          <a:solidFill>
            <a:scrgbClr r="0" g="0" b="0"/>
          </a:solidFill>
          <a:prstDash val="solid"/>
          <a:miter lim="800000"/>
        </a:ln>
        <a:effectLst/>
        <a:sp3d z="127000" prstMaterial="matte"/>
      </dsp:spPr>
      <dsp:style>
        <a:lnRef idx="2">
          <a:scrgbClr r="0" g="0" b="0"/>
        </a:lnRef>
        <a:fillRef idx="1">
          <a:scrgbClr r="0" g="0" b="0"/>
        </a:fillRef>
        <a:effectRef idx="0">
          <a:scrgbClr r="0" g="0" b="0"/>
        </a:effectRef>
        <a:fontRef idx="minor"/>
      </dsp:style>
    </dsp:sp>
    <dsp:sp modelId="{F4F02C9E-22DA-4859-8C78-217CFE4A45FD}">
      <dsp:nvSpPr>
        <dsp:cNvPr id="0" name=""/>
        <dsp:cNvSpPr/>
      </dsp:nvSpPr>
      <dsp:spPr>
        <a:xfrm rot="5400000">
          <a:off x="3246516" y="2581580"/>
          <a:ext cx="1214342" cy="1095601"/>
        </a:xfrm>
        <a:prstGeom prst="line">
          <a:avLst/>
        </a:prstGeom>
        <a:solidFill>
          <a:schemeClr val="accent5">
            <a:hueOff val="0"/>
            <a:satOff val="0"/>
            <a:lumOff val="0"/>
            <a:alphaOff val="0"/>
          </a:schemeClr>
        </a:solidFill>
        <a:ln w="28575" cap="flat" cmpd="sng" algn="ctr">
          <a:solidFill>
            <a:scrgbClr r="0" g="0" b="0"/>
          </a:solidFill>
          <a:prstDash val="solid"/>
          <a:miter lim="800000"/>
        </a:ln>
        <a:effectLst/>
        <a:sp3d z="127000" prstMaterial="matte"/>
      </dsp:spPr>
      <dsp:style>
        <a:lnRef idx="2">
          <a:scrgbClr r="0" g="0" b="0"/>
        </a:lnRef>
        <a:fillRef idx="1">
          <a:scrgbClr r="0" g="0" b="0"/>
        </a:fillRef>
        <a:effectRef idx="0">
          <a:scrgbClr r="0" g="0" b="0"/>
        </a:effectRef>
        <a:fontRef idx="minor"/>
      </dsp:style>
    </dsp:sp>
    <dsp:sp modelId="{03180E5E-CA18-4953-83A8-122B9FF115D0}">
      <dsp:nvSpPr>
        <dsp:cNvPr id="0" name=""/>
        <dsp:cNvSpPr/>
      </dsp:nvSpPr>
      <dsp:spPr>
        <a:xfrm>
          <a:off x="4860539" y="2849298"/>
          <a:ext cx="1836204" cy="648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39370" rIns="39370" bIns="39370" numCol="1" spcCol="1270" anchor="ctr" anchorCtr="0">
          <a:noAutofit/>
        </a:bodyPr>
        <a:lstStyle/>
        <a:p>
          <a:pPr lvl="0" algn="l" defTabSz="1377950">
            <a:lnSpc>
              <a:spcPct val="90000"/>
            </a:lnSpc>
            <a:spcBef>
              <a:spcPct val="0"/>
            </a:spcBef>
            <a:spcAft>
              <a:spcPct val="35000"/>
            </a:spcAft>
          </a:pPr>
          <a:r>
            <a:rPr lang="zh-TW" altLang="en-US" sz="3100" kern="1200" dirty="0" smtClean="0">
              <a:solidFill>
                <a:srgbClr val="0000FF"/>
              </a:solidFill>
              <a:latin typeface="Times New Roman" panose="02020603050405020304" pitchFamily="18" charset="0"/>
              <a:cs typeface="Times New Roman" panose="02020603050405020304" pitchFamily="18" charset="0"/>
            </a:rPr>
            <a:t> </a:t>
          </a:r>
          <a:r>
            <a:rPr lang="en-US" altLang="zh-TW" sz="3100" kern="1200" dirty="0" smtClean="0">
              <a:solidFill>
                <a:srgbClr val="0000FF"/>
              </a:solidFill>
              <a:latin typeface="Times New Roman" panose="02020603050405020304" pitchFamily="18" charset="0"/>
              <a:cs typeface="Times New Roman" panose="02020603050405020304" pitchFamily="18" charset="0"/>
            </a:rPr>
            <a:t>SPORTS</a:t>
          </a:r>
          <a:endParaRPr lang="zh-TW" altLang="en-US" sz="3100" kern="1200" dirty="0">
            <a:solidFill>
              <a:srgbClr val="0000FF"/>
            </a:solidFill>
            <a:latin typeface="Times New Roman" panose="02020603050405020304" pitchFamily="18" charset="0"/>
            <a:cs typeface="Times New Roman" panose="02020603050405020304" pitchFamily="18" charset="0"/>
          </a:endParaRPr>
        </a:p>
      </dsp:txBody>
      <dsp:txXfrm>
        <a:off x="4860539" y="2849298"/>
        <a:ext cx="1836204" cy="648302"/>
      </dsp:txXfrm>
    </dsp:sp>
    <dsp:sp modelId="{21BCA7C4-3E2F-4A98-A93B-C5464585DD97}">
      <dsp:nvSpPr>
        <dsp:cNvPr id="0" name=""/>
        <dsp:cNvSpPr/>
      </dsp:nvSpPr>
      <dsp:spPr>
        <a:xfrm>
          <a:off x="4401489" y="3173450"/>
          <a:ext cx="459051" cy="0"/>
        </a:xfrm>
        <a:prstGeom prst="line">
          <a:avLst/>
        </a:prstGeom>
        <a:solidFill>
          <a:schemeClr val="accent5">
            <a:hueOff val="0"/>
            <a:satOff val="0"/>
            <a:lumOff val="0"/>
            <a:alphaOff val="0"/>
          </a:schemeClr>
        </a:solidFill>
        <a:ln w="28575" cap="flat" cmpd="sng" algn="ctr">
          <a:solidFill>
            <a:scrgbClr r="0" g="0" b="0"/>
          </a:solidFill>
          <a:prstDash val="solid"/>
          <a:miter lim="800000"/>
        </a:ln>
        <a:effectLst/>
        <a:sp3d z="127000" prstMaterial="matte"/>
      </dsp:spPr>
      <dsp:style>
        <a:lnRef idx="2">
          <a:scrgbClr r="0" g="0" b="0"/>
        </a:lnRef>
        <a:fillRef idx="1">
          <a:scrgbClr r="0" g="0" b="0"/>
        </a:fillRef>
        <a:effectRef idx="0">
          <a:scrgbClr r="0" g="0" b="0"/>
        </a:effectRef>
        <a:fontRef idx="minor"/>
      </dsp:style>
    </dsp:sp>
    <dsp:sp modelId="{4CB89A7C-D469-4A41-AAD0-65772ADBFF2C}">
      <dsp:nvSpPr>
        <dsp:cNvPr id="0" name=""/>
        <dsp:cNvSpPr/>
      </dsp:nvSpPr>
      <dsp:spPr>
        <a:xfrm rot="5400000">
          <a:off x="3575197" y="3204053"/>
          <a:ext cx="856895" cy="795688"/>
        </a:xfrm>
        <a:prstGeom prst="line">
          <a:avLst/>
        </a:prstGeom>
        <a:solidFill>
          <a:schemeClr val="accent5">
            <a:hueOff val="0"/>
            <a:satOff val="0"/>
            <a:lumOff val="0"/>
            <a:alphaOff val="0"/>
          </a:schemeClr>
        </a:solidFill>
        <a:ln w="28575" cap="flat" cmpd="sng" algn="ctr">
          <a:solidFill>
            <a:scrgbClr r="0" g="0" b="0"/>
          </a:solidFill>
          <a:prstDash val="solid"/>
          <a:miter lim="800000"/>
        </a:ln>
        <a:effectLst/>
        <a:sp3d z="127000" prstMaterial="matte"/>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BCD2C1-A736-4BEE-A444-C059333BFAA1}" type="datetimeFigureOut">
              <a:rPr lang="zh-TW" altLang="en-US" smtClean="0"/>
              <a:t>2018/6/3</a:t>
            </a:fld>
            <a:endParaRPr lang="zh-TW" altLang="en-US"/>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B96694-553F-4988-B3BE-F359513E6DEB}" type="slidenum">
              <a:rPr lang="zh-TW" altLang="en-US" smtClean="0"/>
              <a:t>‹#›</a:t>
            </a:fld>
            <a:endParaRPr lang="zh-TW" altLang="en-US"/>
          </a:p>
        </p:txBody>
      </p:sp>
    </p:spTree>
    <p:extLst>
      <p:ext uri="{BB962C8B-B14F-4D97-AF65-F5344CB8AC3E}">
        <p14:creationId xmlns:p14="http://schemas.microsoft.com/office/powerpoint/2010/main" val="4059722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0B96694-553F-4988-B3BE-F359513E6DEB}" type="slidenum">
              <a:rPr lang="zh-TW" altLang="en-US" smtClean="0"/>
              <a:t>1</a:t>
            </a:fld>
            <a:endParaRPr lang="zh-TW" altLang="en-US"/>
          </a:p>
        </p:txBody>
      </p:sp>
    </p:spTree>
    <p:extLst>
      <p:ext uri="{BB962C8B-B14F-4D97-AF65-F5344CB8AC3E}">
        <p14:creationId xmlns:p14="http://schemas.microsoft.com/office/powerpoint/2010/main" val="2884580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68384646-319E-4EA1-BE85-6D9573300E6B}" type="slidenum">
              <a:rPr lang="zh-TW" altLang="en-US" smtClean="0"/>
              <a:t>2</a:t>
            </a:fld>
            <a:endParaRPr lang="zh-TW" altLang="en-US"/>
          </a:p>
        </p:txBody>
      </p:sp>
    </p:spTree>
    <p:extLst>
      <p:ext uri="{BB962C8B-B14F-4D97-AF65-F5344CB8AC3E}">
        <p14:creationId xmlns:p14="http://schemas.microsoft.com/office/powerpoint/2010/main" val="2094767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txBox="1">
            <a:spLocks noGrp="1"/>
          </p:cNvSpPr>
          <p:nvPr>
            <p:ph type="ctrTitle"/>
          </p:nvPr>
        </p:nvSpPr>
        <p:spPr>
          <a:xfrm>
            <a:off x="685800" y="2130423"/>
            <a:ext cx="7772400" cy="1470026"/>
          </a:xfrm>
        </p:spPr>
        <p:txBody>
          <a:bodyPr/>
          <a:lstStyle>
            <a:lvl1pPr>
              <a:defRPr/>
            </a:lvl1pPr>
          </a:lstStyle>
          <a:p>
            <a:pPr lvl="0"/>
            <a:r>
              <a:rPr lang="zh-TW"/>
              <a:t>按一下以編輯母片標題樣式</a:t>
            </a:r>
            <a:endParaRPr lang="en-US"/>
          </a:p>
        </p:txBody>
      </p:sp>
      <p:sp>
        <p:nvSpPr>
          <p:cNvPr id="3" name="副標題 2"/>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zh-TW"/>
              <a:t>按一下以編輯母片副標題樣式</a:t>
            </a:r>
            <a:endParaRPr lang="en-US"/>
          </a:p>
        </p:txBody>
      </p:sp>
      <p:sp>
        <p:nvSpPr>
          <p:cNvPr id="4" name="日期版面配置區 3"/>
          <p:cNvSpPr txBox="1">
            <a:spLocks noGrp="1"/>
          </p:cNvSpPr>
          <p:nvPr>
            <p:ph type="dt" sz="half" idx="7"/>
          </p:nvPr>
        </p:nvSpPr>
        <p:spPr/>
        <p:txBody>
          <a:bodyPr/>
          <a:lstStyle>
            <a:lvl1pPr>
              <a:defRPr/>
            </a:lvl1pPr>
          </a:lstStyle>
          <a:p>
            <a:pPr lvl="0"/>
            <a:fld id="{D40D6165-BF5C-4A78-9BC1-D4147D707685}" type="datetime1">
              <a:rPr lang="en-US" altLang="zh-TW" smtClean="0"/>
              <a:t>6/3/2018</a:t>
            </a:fld>
            <a:endParaRPr lang="en-US"/>
          </a:p>
        </p:txBody>
      </p:sp>
      <p:sp>
        <p:nvSpPr>
          <p:cNvPr id="5" name="頁尾版面配置區 4"/>
          <p:cNvSpPr txBox="1">
            <a:spLocks noGrp="1"/>
          </p:cNvSpPr>
          <p:nvPr>
            <p:ph type="ftr" sz="quarter" idx="9"/>
          </p:nvPr>
        </p:nvSpPr>
        <p:spPr/>
        <p:txBody>
          <a:bodyPr/>
          <a:lstStyle>
            <a:lvl1pPr>
              <a:defRPr/>
            </a:lvl1pPr>
          </a:lstStyle>
          <a:p>
            <a:pPr lvl="0"/>
            <a:endParaRPr lang="en-US"/>
          </a:p>
        </p:txBody>
      </p:sp>
      <p:sp>
        <p:nvSpPr>
          <p:cNvPr id="6" name="投影片編號版面配置區 5"/>
          <p:cNvSpPr txBox="1">
            <a:spLocks noGrp="1"/>
          </p:cNvSpPr>
          <p:nvPr>
            <p:ph type="sldNum" sz="quarter" idx="8"/>
          </p:nvPr>
        </p:nvSpPr>
        <p:spPr/>
        <p:txBody>
          <a:bodyPr/>
          <a:lstStyle>
            <a:lvl1pPr>
              <a:defRPr/>
            </a:lvl1pPr>
          </a:lstStyle>
          <a:p>
            <a:pPr lvl="0"/>
            <a:fld id="{8A7106E3-4FB2-47FA-B9DA-0CA402FF67C7}" type="slidenum">
              <a:t>‹#›</a:t>
            </a:fld>
            <a:endParaRPr lang="en-US"/>
          </a:p>
        </p:txBody>
      </p:sp>
    </p:spTree>
    <p:extLst>
      <p:ext uri="{BB962C8B-B14F-4D97-AF65-F5344CB8AC3E}">
        <p14:creationId xmlns:p14="http://schemas.microsoft.com/office/powerpoint/2010/main" val="2908207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直排文字版面配置區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日期版面配置區 3"/>
          <p:cNvSpPr txBox="1">
            <a:spLocks noGrp="1"/>
          </p:cNvSpPr>
          <p:nvPr>
            <p:ph type="dt" sz="half" idx="7"/>
          </p:nvPr>
        </p:nvSpPr>
        <p:spPr/>
        <p:txBody>
          <a:bodyPr/>
          <a:lstStyle>
            <a:lvl1pPr>
              <a:defRPr/>
            </a:lvl1pPr>
          </a:lstStyle>
          <a:p>
            <a:pPr lvl="0"/>
            <a:fld id="{B9F7C8F5-A464-4DB0-B865-5E68E6AD7FB1}" type="datetime1">
              <a:rPr lang="en-US" altLang="zh-TW" smtClean="0"/>
              <a:t>6/3/2018</a:t>
            </a:fld>
            <a:endParaRPr lang="en-US"/>
          </a:p>
        </p:txBody>
      </p:sp>
      <p:sp>
        <p:nvSpPr>
          <p:cNvPr id="5" name="頁尾版面配置區 4"/>
          <p:cNvSpPr txBox="1">
            <a:spLocks noGrp="1"/>
          </p:cNvSpPr>
          <p:nvPr>
            <p:ph type="ftr" sz="quarter" idx="9"/>
          </p:nvPr>
        </p:nvSpPr>
        <p:spPr/>
        <p:txBody>
          <a:bodyPr/>
          <a:lstStyle>
            <a:lvl1pPr>
              <a:defRPr/>
            </a:lvl1pPr>
          </a:lstStyle>
          <a:p>
            <a:pPr lvl="0"/>
            <a:endParaRPr lang="en-US"/>
          </a:p>
        </p:txBody>
      </p:sp>
      <p:sp>
        <p:nvSpPr>
          <p:cNvPr id="6" name="投影片編號版面配置區 5"/>
          <p:cNvSpPr txBox="1">
            <a:spLocks noGrp="1"/>
          </p:cNvSpPr>
          <p:nvPr>
            <p:ph type="sldNum" sz="quarter" idx="8"/>
          </p:nvPr>
        </p:nvSpPr>
        <p:spPr/>
        <p:txBody>
          <a:bodyPr/>
          <a:lstStyle>
            <a:lvl1pPr>
              <a:defRPr/>
            </a:lvl1pPr>
          </a:lstStyle>
          <a:p>
            <a:pPr lvl="0"/>
            <a:fld id="{8C80B5FB-7F97-4513-953E-188D3A5E0B7A}" type="slidenum">
              <a:t>‹#›</a:t>
            </a:fld>
            <a:endParaRPr lang="en-US"/>
          </a:p>
        </p:txBody>
      </p:sp>
    </p:spTree>
    <p:extLst>
      <p:ext uri="{BB962C8B-B14F-4D97-AF65-F5344CB8AC3E}">
        <p14:creationId xmlns:p14="http://schemas.microsoft.com/office/powerpoint/2010/main" val="1981541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txBox="1">
            <a:spLocks noGrp="1"/>
          </p:cNvSpPr>
          <p:nvPr>
            <p:ph type="title" orient="vert"/>
          </p:nvPr>
        </p:nvSpPr>
        <p:spPr>
          <a:xfrm>
            <a:off x="6629400" y="274640"/>
            <a:ext cx="2057400" cy="5851529"/>
          </a:xfrm>
        </p:spPr>
        <p:txBody>
          <a:bodyPr vert="eaVert"/>
          <a:lstStyle>
            <a:lvl1pPr>
              <a:defRPr/>
            </a:lvl1pPr>
          </a:lstStyle>
          <a:p>
            <a:pPr lvl="0"/>
            <a:r>
              <a:rPr lang="zh-TW"/>
              <a:t>按一下以編輯母片標題樣式</a:t>
            </a:r>
            <a:endParaRPr lang="en-US"/>
          </a:p>
        </p:txBody>
      </p:sp>
      <p:sp>
        <p:nvSpPr>
          <p:cNvPr id="3" name="直排文字版面配置區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日期版面配置區 3"/>
          <p:cNvSpPr txBox="1">
            <a:spLocks noGrp="1"/>
          </p:cNvSpPr>
          <p:nvPr>
            <p:ph type="dt" sz="half" idx="7"/>
          </p:nvPr>
        </p:nvSpPr>
        <p:spPr/>
        <p:txBody>
          <a:bodyPr/>
          <a:lstStyle>
            <a:lvl1pPr>
              <a:defRPr/>
            </a:lvl1pPr>
          </a:lstStyle>
          <a:p>
            <a:pPr lvl="0"/>
            <a:fld id="{18F0AC46-7F92-49AE-8E47-25582472C5B3}" type="datetime1">
              <a:rPr lang="en-US" altLang="zh-TW" smtClean="0"/>
              <a:t>6/3/2018</a:t>
            </a:fld>
            <a:endParaRPr lang="en-US"/>
          </a:p>
        </p:txBody>
      </p:sp>
      <p:sp>
        <p:nvSpPr>
          <p:cNvPr id="5" name="頁尾版面配置區 4"/>
          <p:cNvSpPr txBox="1">
            <a:spLocks noGrp="1"/>
          </p:cNvSpPr>
          <p:nvPr>
            <p:ph type="ftr" sz="quarter" idx="9"/>
          </p:nvPr>
        </p:nvSpPr>
        <p:spPr/>
        <p:txBody>
          <a:bodyPr/>
          <a:lstStyle>
            <a:lvl1pPr>
              <a:defRPr/>
            </a:lvl1pPr>
          </a:lstStyle>
          <a:p>
            <a:pPr lvl="0"/>
            <a:endParaRPr lang="en-US"/>
          </a:p>
        </p:txBody>
      </p:sp>
      <p:sp>
        <p:nvSpPr>
          <p:cNvPr id="6" name="投影片編號版面配置區 5"/>
          <p:cNvSpPr txBox="1">
            <a:spLocks noGrp="1"/>
          </p:cNvSpPr>
          <p:nvPr>
            <p:ph type="sldNum" sz="quarter" idx="8"/>
          </p:nvPr>
        </p:nvSpPr>
        <p:spPr/>
        <p:txBody>
          <a:bodyPr/>
          <a:lstStyle>
            <a:lvl1pPr>
              <a:defRPr/>
            </a:lvl1pPr>
          </a:lstStyle>
          <a:p>
            <a:pPr lvl="0"/>
            <a:fld id="{05BF27D9-FA2D-453B-9B08-7D5184C562E8}" type="slidenum">
              <a:t>‹#›</a:t>
            </a:fld>
            <a:endParaRPr lang="en-US"/>
          </a:p>
        </p:txBody>
      </p:sp>
    </p:spTree>
    <p:extLst>
      <p:ext uri="{BB962C8B-B14F-4D97-AF65-F5344CB8AC3E}">
        <p14:creationId xmlns:p14="http://schemas.microsoft.com/office/powerpoint/2010/main" val="1076721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內容版面配置區 2"/>
          <p:cNvSpPr txBox="1">
            <a:spLocks noGrp="1"/>
          </p:cNvSpPr>
          <p:nvPr>
            <p:ph idx="1"/>
          </p:nvPr>
        </p:nvSpPr>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日期版面配置區 3"/>
          <p:cNvSpPr txBox="1">
            <a:spLocks noGrp="1"/>
          </p:cNvSpPr>
          <p:nvPr>
            <p:ph type="dt" sz="half" idx="7"/>
          </p:nvPr>
        </p:nvSpPr>
        <p:spPr/>
        <p:txBody>
          <a:bodyPr/>
          <a:lstStyle>
            <a:lvl1pPr>
              <a:defRPr/>
            </a:lvl1pPr>
          </a:lstStyle>
          <a:p>
            <a:pPr lvl="0"/>
            <a:fld id="{FBE67CAD-C4FE-4EA1-BB9C-3A7A9A15FE85}" type="datetime1">
              <a:rPr lang="en-US" altLang="zh-TW" smtClean="0"/>
              <a:t>6/3/2018</a:t>
            </a:fld>
            <a:endParaRPr lang="en-US"/>
          </a:p>
        </p:txBody>
      </p:sp>
      <p:sp>
        <p:nvSpPr>
          <p:cNvPr id="5" name="頁尾版面配置區 4"/>
          <p:cNvSpPr txBox="1">
            <a:spLocks noGrp="1"/>
          </p:cNvSpPr>
          <p:nvPr>
            <p:ph type="ftr" sz="quarter" idx="9"/>
          </p:nvPr>
        </p:nvSpPr>
        <p:spPr/>
        <p:txBody>
          <a:bodyPr/>
          <a:lstStyle>
            <a:lvl1pPr>
              <a:defRPr/>
            </a:lvl1pPr>
          </a:lstStyle>
          <a:p>
            <a:pPr lvl="0"/>
            <a:endParaRPr lang="en-US"/>
          </a:p>
        </p:txBody>
      </p:sp>
      <p:sp>
        <p:nvSpPr>
          <p:cNvPr id="6" name="投影片編號版面配置區 5"/>
          <p:cNvSpPr txBox="1">
            <a:spLocks noGrp="1"/>
          </p:cNvSpPr>
          <p:nvPr>
            <p:ph type="sldNum" sz="quarter" idx="8"/>
          </p:nvPr>
        </p:nvSpPr>
        <p:spPr/>
        <p:txBody>
          <a:bodyPr/>
          <a:lstStyle>
            <a:lvl1pPr>
              <a:defRPr/>
            </a:lvl1pPr>
          </a:lstStyle>
          <a:p>
            <a:pPr lvl="0"/>
            <a:fld id="{A985501C-BE7C-4A2D-ABC7-A8F0EC08F371}" type="slidenum">
              <a:t>‹#›</a:t>
            </a:fld>
            <a:endParaRPr lang="en-US"/>
          </a:p>
        </p:txBody>
      </p:sp>
    </p:spTree>
    <p:extLst>
      <p:ext uri="{BB962C8B-B14F-4D97-AF65-F5344CB8AC3E}">
        <p14:creationId xmlns:p14="http://schemas.microsoft.com/office/powerpoint/2010/main" val="2608299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txBox="1">
            <a:spLocks noGrp="1"/>
          </p:cNvSpPr>
          <p:nvPr>
            <p:ph type="title"/>
          </p:nvPr>
        </p:nvSpPr>
        <p:spPr>
          <a:xfrm>
            <a:off x="722311" y="4406895"/>
            <a:ext cx="7772400" cy="1362071"/>
          </a:xfrm>
        </p:spPr>
        <p:txBody>
          <a:bodyPr anchor="t" anchorCtr="0"/>
          <a:lstStyle>
            <a:lvl1pPr algn="l">
              <a:defRPr sz="4000" b="1" cap="all"/>
            </a:lvl1pPr>
          </a:lstStyle>
          <a:p>
            <a:pPr lvl="0"/>
            <a:r>
              <a:rPr lang="zh-TW"/>
              <a:t>按一下以編輯母片標題樣式</a:t>
            </a:r>
            <a:endParaRPr lang="en-US"/>
          </a:p>
        </p:txBody>
      </p:sp>
      <p:sp>
        <p:nvSpPr>
          <p:cNvPr id="3" name="文字版面配置區 2"/>
          <p:cNvSpPr txBox="1">
            <a:spLocks noGrp="1"/>
          </p:cNvSpPr>
          <p:nvPr>
            <p:ph type="body" idx="1"/>
          </p:nvPr>
        </p:nvSpPr>
        <p:spPr>
          <a:xfrm>
            <a:off x="722311" y="2906713"/>
            <a:ext cx="7772400" cy="1500182"/>
          </a:xfrm>
        </p:spPr>
        <p:txBody>
          <a:bodyPr anchor="b"/>
          <a:lstStyle>
            <a:lvl1pPr marL="0" indent="0">
              <a:spcBef>
                <a:spcPts val="500"/>
              </a:spcBef>
              <a:buNone/>
              <a:defRPr sz="2000">
                <a:solidFill>
                  <a:srgbClr val="898989"/>
                </a:solidFill>
              </a:defRPr>
            </a:lvl1pPr>
          </a:lstStyle>
          <a:p>
            <a:pPr lvl="0"/>
            <a:r>
              <a:rPr lang="zh-TW"/>
              <a:t>按一下以編輯母片文字樣式</a:t>
            </a:r>
          </a:p>
        </p:txBody>
      </p:sp>
      <p:sp>
        <p:nvSpPr>
          <p:cNvPr id="4" name="日期版面配置區 3"/>
          <p:cNvSpPr txBox="1">
            <a:spLocks noGrp="1"/>
          </p:cNvSpPr>
          <p:nvPr>
            <p:ph type="dt" sz="half" idx="7"/>
          </p:nvPr>
        </p:nvSpPr>
        <p:spPr/>
        <p:txBody>
          <a:bodyPr/>
          <a:lstStyle>
            <a:lvl1pPr>
              <a:defRPr/>
            </a:lvl1pPr>
          </a:lstStyle>
          <a:p>
            <a:pPr lvl="0"/>
            <a:fld id="{4CDDBBF7-1521-48F1-BC75-931EEF6BBFC9}" type="datetime1">
              <a:rPr lang="en-US" altLang="zh-TW" smtClean="0"/>
              <a:t>6/3/2018</a:t>
            </a:fld>
            <a:endParaRPr lang="en-US"/>
          </a:p>
        </p:txBody>
      </p:sp>
      <p:sp>
        <p:nvSpPr>
          <p:cNvPr id="5" name="頁尾版面配置區 4"/>
          <p:cNvSpPr txBox="1">
            <a:spLocks noGrp="1"/>
          </p:cNvSpPr>
          <p:nvPr>
            <p:ph type="ftr" sz="quarter" idx="9"/>
          </p:nvPr>
        </p:nvSpPr>
        <p:spPr/>
        <p:txBody>
          <a:bodyPr/>
          <a:lstStyle>
            <a:lvl1pPr>
              <a:defRPr/>
            </a:lvl1pPr>
          </a:lstStyle>
          <a:p>
            <a:pPr lvl="0"/>
            <a:endParaRPr lang="en-US"/>
          </a:p>
        </p:txBody>
      </p:sp>
      <p:sp>
        <p:nvSpPr>
          <p:cNvPr id="6" name="投影片編號版面配置區 5"/>
          <p:cNvSpPr txBox="1">
            <a:spLocks noGrp="1"/>
          </p:cNvSpPr>
          <p:nvPr>
            <p:ph type="sldNum" sz="quarter" idx="8"/>
          </p:nvPr>
        </p:nvSpPr>
        <p:spPr/>
        <p:txBody>
          <a:bodyPr/>
          <a:lstStyle>
            <a:lvl1pPr>
              <a:defRPr/>
            </a:lvl1pPr>
          </a:lstStyle>
          <a:p>
            <a:pPr lvl="0"/>
            <a:fld id="{CB20DD8F-C30A-4EE2-9A30-B621E2F9423C}" type="slidenum">
              <a:t>‹#›</a:t>
            </a:fld>
            <a:endParaRPr lang="en-US"/>
          </a:p>
        </p:txBody>
      </p:sp>
    </p:spTree>
    <p:extLst>
      <p:ext uri="{BB962C8B-B14F-4D97-AF65-F5344CB8AC3E}">
        <p14:creationId xmlns:p14="http://schemas.microsoft.com/office/powerpoint/2010/main" val="12876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內容版面配置區 2"/>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內容版面配置區 3"/>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5" name="日期版面配置區 4"/>
          <p:cNvSpPr txBox="1">
            <a:spLocks noGrp="1"/>
          </p:cNvSpPr>
          <p:nvPr>
            <p:ph type="dt" sz="half" idx="7"/>
          </p:nvPr>
        </p:nvSpPr>
        <p:spPr/>
        <p:txBody>
          <a:bodyPr/>
          <a:lstStyle>
            <a:lvl1pPr>
              <a:defRPr/>
            </a:lvl1pPr>
          </a:lstStyle>
          <a:p>
            <a:pPr lvl="0"/>
            <a:fld id="{47F77D0B-28B5-4925-9127-8B5CE204B550}" type="datetime1">
              <a:rPr lang="en-US" altLang="zh-TW" smtClean="0"/>
              <a:t>6/3/2018</a:t>
            </a:fld>
            <a:endParaRPr lang="en-US"/>
          </a:p>
        </p:txBody>
      </p:sp>
      <p:sp>
        <p:nvSpPr>
          <p:cNvPr id="6" name="頁尾版面配置區 5"/>
          <p:cNvSpPr txBox="1">
            <a:spLocks noGrp="1"/>
          </p:cNvSpPr>
          <p:nvPr>
            <p:ph type="ftr" sz="quarter" idx="9"/>
          </p:nvPr>
        </p:nvSpPr>
        <p:spPr/>
        <p:txBody>
          <a:bodyPr/>
          <a:lstStyle>
            <a:lvl1pPr>
              <a:defRPr/>
            </a:lvl1pPr>
          </a:lstStyle>
          <a:p>
            <a:pPr lvl="0"/>
            <a:endParaRPr lang="en-US"/>
          </a:p>
        </p:txBody>
      </p:sp>
      <p:sp>
        <p:nvSpPr>
          <p:cNvPr id="7" name="投影片編號版面配置區 6"/>
          <p:cNvSpPr txBox="1">
            <a:spLocks noGrp="1"/>
          </p:cNvSpPr>
          <p:nvPr>
            <p:ph type="sldNum" sz="quarter" idx="8"/>
          </p:nvPr>
        </p:nvSpPr>
        <p:spPr/>
        <p:txBody>
          <a:bodyPr/>
          <a:lstStyle>
            <a:lvl1pPr>
              <a:defRPr/>
            </a:lvl1pPr>
          </a:lstStyle>
          <a:p>
            <a:pPr lvl="0"/>
            <a:fld id="{0851ACCA-E3E3-40A2-BF9C-64F998965A5A}" type="slidenum">
              <a:t>‹#›</a:t>
            </a:fld>
            <a:endParaRPr lang="en-US"/>
          </a:p>
        </p:txBody>
      </p:sp>
    </p:spTree>
    <p:extLst>
      <p:ext uri="{BB962C8B-B14F-4D97-AF65-F5344CB8AC3E}">
        <p14:creationId xmlns:p14="http://schemas.microsoft.com/office/powerpoint/2010/main" val="802348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文字版面配置區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zh-TW"/>
              <a:t>按一下以編輯母片文字樣式</a:t>
            </a:r>
          </a:p>
        </p:txBody>
      </p:sp>
      <p:sp>
        <p:nvSpPr>
          <p:cNvPr id="4" name="內容版面配置區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5" name="文字版面配置區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zh-TW"/>
              <a:t>按一下以編輯母片文字樣式</a:t>
            </a:r>
          </a:p>
        </p:txBody>
      </p:sp>
      <p:sp>
        <p:nvSpPr>
          <p:cNvPr id="6" name="內容版面配置區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7" name="日期版面配置區 6"/>
          <p:cNvSpPr txBox="1">
            <a:spLocks noGrp="1"/>
          </p:cNvSpPr>
          <p:nvPr>
            <p:ph type="dt" sz="half" idx="7"/>
          </p:nvPr>
        </p:nvSpPr>
        <p:spPr/>
        <p:txBody>
          <a:bodyPr/>
          <a:lstStyle>
            <a:lvl1pPr>
              <a:defRPr/>
            </a:lvl1pPr>
          </a:lstStyle>
          <a:p>
            <a:pPr lvl="0"/>
            <a:fld id="{CE8ED6A7-B793-460E-9B0E-E02547A1FA9D}" type="datetime1">
              <a:rPr lang="en-US" altLang="zh-TW" smtClean="0"/>
              <a:t>6/3/2018</a:t>
            </a:fld>
            <a:endParaRPr lang="en-US"/>
          </a:p>
        </p:txBody>
      </p:sp>
      <p:sp>
        <p:nvSpPr>
          <p:cNvPr id="8" name="頁尾版面配置區 7"/>
          <p:cNvSpPr txBox="1">
            <a:spLocks noGrp="1"/>
          </p:cNvSpPr>
          <p:nvPr>
            <p:ph type="ftr" sz="quarter" idx="9"/>
          </p:nvPr>
        </p:nvSpPr>
        <p:spPr/>
        <p:txBody>
          <a:bodyPr/>
          <a:lstStyle>
            <a:lvl1pPr>
              <a:defRPr/>
            </a:lvl1pPr>
          </a:lstStyle>
          <a:p>
            <a:pPr lvl="0"/>
            <a:endParaRPr lang="en-US"/>
          </a:p>
        </p:txBody>
      </p:sp>
      <p:sp>
        <p:nvSpPr>
          <p:cNvPr id="9" name="投影片編號版面配置區 8"/>
          <p:cNvSpPr txBox="1">
            <a:spLocks noGrp="1"/>
          </p:cNvSpPr>
          <p:nvPr>
            <p:ph type="sldNum" sz="quarter" idx="8"/>
          </p:nvPr>
        </p:nvSpPr>
        <p:spPr/>
        <p:txBody>
          <a:bodyPr/>
          <a:lstStyle>
            <a:lvl1pPr>
              <a:defRPr/>
            </a:lvl1pPr>
          </a:lstStyle>
          <a:p>
            <a:pPr lvl="0"/>
            <a:fld id="{60CA4AA2-F9A5-49D0-83A4-688E28B7B61D}" type="slidenum">
              <a:t>‹#›</a:t>
            </a:fld>
            <a:endParaRPr lang="en-US"/>
          </a:p>
        </p:txBody>
      </p:sp>
    </p:spTree>
    <p:extLst>
      <p:ext uri="{BB962C8B-B14F-4D97-AF65-F5344CB8AC3E}">
        <p14:creationId xmlns:p14="http://schemas.microsoft.com/office/powerpoint/2010/main" val="1715167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日期版面配置區 2"/>
          <p:cNvSpPr txBox="1">
            <a:spLocks noGrp="1"/>
          </p:cNvSpPr>
          <p:nvPr>
            <p:ph type="dt" sz="half" idx="7"/>
          </p:nvPr>
        </p:nvSpPr>
        <p:spPr/>
        <p:txBody>
          <a:bodyPr/>
          <a:lstStyle>
            <a:lvl1pPr>
              <a:defRPr/>
            </a:lvl1pPr>
          </a:lstStyle>
          <a:p>
            <a:pPr lvl="0"/>
            <a:fld id="{F7156167-F2A4-4A0C-BDBC-DE1AB499E8F2}" type="datetime1">
              <a:rPr lang="en-US" altLang="zh-TW" smtClean="0"/>
              <a:t>6/3/2018</a:t>
            </a:fld>
            <a:endParaRPr lang="en-US"/>
          </a:p>
        </p:txBody>
      </p:sp>
      <p:sp>
        <p:nvSpPr>
          <p:cNvPr id="4" name="頁尾版面配置區 3"/>
          <p:cNvSpPr txBox="1">
            <a:spLocks noGrp="1"/>
          </p:cNvSpPr>
          <p:nvPr>
            <p:ph type="ftr" sz="quarter" idx="9"/>
          </p:nvPr>
        </p:nvSpPr>
        <p:spPr/>
        <p:txBody>
          <a:bodyPr/>
          <a:lstStyle>
            <a:lvl1pPr>
              <a:defRPr/>
            </a:lvl1pPr>
          </a:lstStyle>
          <a:p>
            <a:pPr lvl="0"/>
            <a:endParaRPr lang="en-US"/>
          </a:p>
        </p:txBody>
      </p:sp>
      <p:sp>
        <p:nvSpPr>
          <p:cNvPr id="5" name="投影片編號版面配置區 4"/>
          <p:cNvSpPr txBox="1">
            <a:spLocks noGrp="1"/>
          </p:cNvSpPr>
          <p:nvPr>
            <p:ph type="sldNum" sz="quarter" idx="8"/>
          </p:nvPr>
        </p:nvSpPr>
        <p:spPr/>
        <p:txBody>
          <a:bodyPr/>
          <a:lstStyle>
            <a:lvl1pPr>
              <a:defRPr/>
            </a:lvl1pPr>
          </a:lstStyle>
          <a:p>
            <a:pPr lvl="0"/>
            <a:fld id="{C8A003D1-8793-4A32-9F81-AD7AB420525B}" type="slidenum">
              <a:t>‹#›</a:t>
            </a:fld>
            <a:endParaRPr lang="en-US"/>
          </a:p>
        </p:txBody>
      </p:sp>
    </p:spTree>
    <p:extLst>
      <p:ext uri="{BB962C8B-B14F-4D97-AF65-F5344CB8AC3E}">
        <p14:creationId xmlns:p14="http://schemas.microsoft.com/office/powerpoint/2010/main" val="945346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txBox="1">
            <a:spLocks noGrp="1"/>
          </p:cNvSpPr>
          <p:nvPr>
            <p:ph type="dt" sz="half" idx="7"/>
          </p:nvPr>
        </p:nvSpPr>
        <p:spPr/>
        <p:txBody>
          <a:bodyPr/>
          <a:lstStyle>
            <a:lvl1pPr>
              <a:defRPr/>
            </a:lvl1pPr>
          </a:lstStyle>
          <a:p>
            <a:pPr lvl="0"/>
            <a:fld id="{719942CF-ED06-460A-8BF2-447C453447CF}" type="datetime1">
              <a:rPr lang="en-US" altLang="zh-TW" smtClean="0"/>
              <a:t>6/3/2018</a:t>
            </a:fld>
            <a:endParaRPr lang="en-US"/>
          </a:p>
        </p:txBody>
      </p:sp>
      <p:sp>
        <p:nvSpPr>
          <p:cNvPr id="3" name="頁尾版面配置區 2"/>
          <p:cNvSpPr txBox="1">
            <a:spLocks noGrp="1"/>
          </p:cNvSpPr>
          <p:nvPr>
            <p:ph type="ftr" sz="quarter" idx="9"/>
          </p:nvPr>
        </p:nvSpPr>
        <p:spPr/>
        <p:txBody>
          <a:bodyPr/>
          <a:lstStyle>
            <a:lvl1pPr>
              <a:defRPr/>
            </a:lvl1pPr>
          </a:lstStyle>
          <a:p>
            <a:pPr lvl="0"/>
            <a:endParaRPr lang="en-US"/>
          </a:p>
        </p:txBody>
      </p:sp>
      <p:sp>
        <p:nvSpPr>
          <p:cNvPr id="4" name="投影片編號版面配置區 3"/>
          <p:cNvSpPr txBox="1">
            <a:spLocks noGrp="1"/>
          </p:cNvSpPr>
          <p:nvPr>
            <p:ph type="sldNum" sz="quarter" idx="8"/>
          </p:nvPr>
        </p:nvSpPr>
        <p:spPr/>
        <p:txBody>
          <a:bodyPr/>
          <a:lstStyle>
            <a:lvl1pPr>
              <a:defRPr/>
            </a:lvl1pPr>
          </a:lstStyle>
          <a:p>
            <a:pPr lvl="0"/>
            <a:fld id="{CD821665-EA18-4789-8753-8BA8592D58C6}" type="slidenum">
              <a:t>‹#›</a:t>
            </a:fld>
            <a:endParaRPr lang="en-US"/>
          </a:p>
        </p:txBody>
      </p:sp>
    </p:spTree>
    <p:extLst>
      <p:ext uri="{BB962C8B-B14F-4D97-AF65-F5344CB8AC3E}">
        <p14:creationId xmlns:p14="http://schemas.microsoft.com/office/powerpoint/2010/main" val="873591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txBox="1">
            <a:spLocks noGrp="1"/>
          </p:cNvSpPr>
          <p:nvPr>
            <p:ph type="title"/>
          </p:nvPr>
        </p:nvSpPr>
        <p:spPr>
          <a:xfrm>
            <a:off x="457200" y="273048"/>
            <a:ext cx="3008311" cy="1162046"/>
          </a:xfrm>
        </p:spPr>
        <p:txBody>
          <a:bodyPr anchor="b" anchorCtr="0"/>
          <a:lstStyle>
            <a:lvl1pPr algn="l">
              <a:defRPr sz="2000" b="1"/>
            </a:lvl1pPr>
          </a:lstStyle>
          <a:p>
            <a:pPr lvl="0"/>
            <a:r>
              <a:rPr lang="zh-TW"/>
              <a:t>按一下以編輯母片標題樣式</a:t>
            </a:r>
            <a:endParaRPr lang="en-US"/>
          </a:p>
        </p:txBody>
      </p:sp>
      <p:sp>
        <p:nvSpPr>
          <p:cNvPr id="3" name="內容版面配置區 2"/>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文字版面配置區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zh-TW"/>
              <a:t>按一下以編輯母片文字樣式</a:t>
            </a:r>
          </a:p>
        </p:txBody>
      </p:sp>
      <p:sp>
        <p:nvSpPr>
          <p:cNvPr id="5" name="日期版面配置區 4"/>
          <p:cNvSpPr txBox="1">
            <a:spLocks noGrp="1"/>
          </p:cNvSpPr>
          <p:nvPr>
            <p:ph type="dt" sz="half" idx="7"/>
          </p:nvPr>
        </p:nvSpPr>
        <p:spPr/>
        <p:txBody>
          <a:bodyPr/>
          <a:lstStyle>
            <a:lvl1pPr>
              <a:defRPr/>
            </a:lvl1pPr>
          </a:lstStyle>
          <a:p>
            <a:pPr lvl="0"/>
            <a:fld id="{403959E5-E12B-4DEB-806C-6E4FE1A4BBB1}" type="datetime1">
              <a:rPr lang="en-US" altLang="zh-TW" smtClean="0"/>
              <a:t>6/3/2018</a:t>
            </a:fld>
            <a:endParaRPr lang="en-US"/>
          </a:p>
        </p:txBody>
      </p:sp>
      <p:sp>
        <p:nvSpPr>
          <p:cNvPr id="6" name="頁尾版面配置區 5"/>
          <p:cNvSpPr txBox="1">
            <a:spLocks noGrp="1"/>
          </p:cNvSpPr>
          <p:nvPr>
            <p:ph type="ftr" sz="quarter" idx="9"/>
          </p:nvPr>
        </p:nvSpPr>
        <p:spPr/>
        <p:txBody>
          <a:bodyPr/>
          <a:lstStyle>
            <a:lvl1pPr>
              <a:defRPr/>
            </a:lvl1pPr>
          </a:lstStyle>
          <a:p>
            <a:pPr lvl="0"/>
            <a:endParaRPr lang="en-US"/>
          </a:p>
        </p:txBody>
      </p:sp>
      <p:sp>
        <p:nvSpPr>
          <p:cNvPr id="7" name="投影片編號版面配置區 6"/>
          <p:cNvSpPr txBox="1">
            <a:spLocks noGrp="1"/>
          </p:cNvSpPr>
          <p:nvPr>
            <p:ph type="sldNum" sz="quarter" idx="8"/>
          </p:nvPr>
        </p:nvSpPr>
        <p:spPr/>
        <p:txBody>
          <a:bodyPr/>
          <a:lstStyle>
            <a:lvl1pPr>
              <a:defRPr/>
            </a:lvl1pPr>
          </a:lstStyle>
          <a:p>
            <a:pPr lvl="0"/>
            <a:fld id="{EEAF7684-8B26-451A-9650-8B5AB01E9637}" type="slidenum">
              <a:t>‹#›</a:t>
            </a:fld>
            <a:endParaRPr lang="en-US"/>
          </a:p>
        </p:txBody>
      </p:sp>
    </p:spTree>
    <p:extLst>
      <p:ext uri="{BB962C8B-B14F-4D97-AF65-F5344CB8AC3E}">
        <p14:creationId xmlns:p14="http://schemas.microsoft.com/office/powerpoint/2010/main" val="2898669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txBox="1">
            <a:spLocks noGrp="1"/>
          </p:cNvSpPr>
          <p:nvPr>
            <p:ph type="title"/>
          </p:nvPr>
        </p:nvSpPr>
        <p:spPr>
          <a:xfrm>
            <a:off x="1792288" y="4800600"/>
            <a:ext cx="5486400" cy="566735"/>
          </a:xfrm>
        </p:spPr>
        <p:txBody>
          <a:bodyPr anchor="b" anchorCtr="0"/>
          <a:lstStyle>
            <a:lvl1pPr algn="l">
              <a:defRPr sz="2000" b="1"/>
            </a:lvl1pPr>
          </a:lstStyle>
          <a:p>
            <a:pPr lvl="0"/>
            <a:r>
              <a:rPr lang="zh-TW"/>
              <a:t>按一下以編輯母片標題樣式</a:t>
            </a:r>
            <a:endParaRPr lang="en-US"/>
          </a:p>
        </p:txBody>
      </p:sp>
      <p:sp>
        <p:nvSpPr>
          <p:cNvPr id="3" name="圖片版面配置區 2"/>
          <p:cNvSpPr txBox="1">
            <a:spLocks noGrp="1"/>
          </p:cNvSpPr>
          <p:nvPr>
            <p:ph type="pic" idx="1"/>
          </p:nvPr>
        </p:nvSpPr>
        <p:spPr>
          <a:xfrm>
            <a:off x="1792288" y="612776"/>
            <a:ext cx="5486400" cy="4114800"/>
          </a:xfrm>
        </p:spPr>
        <p:txBody>
          <a:bodyPr/>
          <a:lstStyle>
            <a:lvl1pPr marL="0" indent="0">
              <a:buNone/>
              <a:defRPr/>
            </a:lvl1pPr>
          </a:lstStyle>
          <a:p>
            <a:pPr lvl="0"/>
            <a:r>
              <a:rPr lang="zh-TW"/>
              <a:t>按一下圖示以新增圖片</a:t>
            </a:r>
            <a:endParaRPr lang="en-US"/>
          </a:p>
        </p:txBody>
      </p:sp>
      <p:sp>
        <p:nvSpPr>
          <p:cNvPr id="4" name="文字版面配置區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zh-TW"/>
              <a:t>按一下以編輯母片文字樣式</a:t>
            </a:r>
          </a:p>
        </p:txBody>
      </p:sp>
      <p:sp>
        <p:nvSpPr>
          <p:cNvPr id="5" name="日期版面配置區 4"/>
          <p:cNvSpPr txBox="1">
            <a:spLocks noGrp="1"/>
          </p:cNvSpPr>
          <p:nvPr>
            <p:ph type="dt" sz="half" idx="7"/>
          </p:nvPr>
        </p:nvSpPr>
        <p:spPr/>
        <p:txBody>
          <a:bodyPr/>
          <a:lstStyle>
            <a:lvl1pPr>
              <a:defRPr/>
            </a:lvl1pPr>
          </a:lstStyle>
          <a:p>
            <a:pPr lvl="0"/>
            <a:fld id="{2579CC0D-1219-472B-9B8F-AACA64FECBC1}" type="datetime1">
              <a:rPr lang="en-US" altLang="zh-TW" smtClean="0"/>
              <a:t>6/3/2018</a:t>
            </a:fld>
            <a:endParaRPr lang="en-US"/>
          </a:p>
        </p:txBody>
      </p:sp>
      <p:sp>
        <p:nvSpPr>
          <p:cNvPr id="6" name="頁尾版面配置區 5"/>
          <p:cNvSpPr txBox="1">
            <a:spLocks noGrp="1"/>
          </p:cNvSpPr>
          <p:nvPr>
            <p:ph type="ftr" sz="quarter" idx="9"/>
          </p:nvPr>
        </p:nvSpPr>
        <p:spPr/>
        <p:txBody>
          <a:bodyPr/>
          <a:lstStyle>
            <a:lvl1pPr>
              <a:defRPr/>
            </a:lvl1pPr>
          </a:lstStyle>
          <a:p>
            <a:pPr lvl="0"/>
            <a:endParaRPr lang="en-US"/>
          </a:p>
        </p:txBody>
      </p:sp>
      <p:sp>
        <p:nvSpPr>
          <p:cNvPr id="7" name="投影片編號版面配置區 6"/>
          <p:cNvSpPr txBox="1">
            <a:spLocks noGrp="1"/>
          </p:cNvSpPr>
          <p:nvPr>
            <p:ph type="sldNum" sz="quarter" idx="8"/>
          </p:nvPr>
        </p:nvSpPr>
        <p:spPr/>
        <p:txBody>
          <a:bodyPr/>
          <a:lstStyle>
            <a:lvl1pPr>
              <a:defRPr/>
            </a:lvl1pPr>
          </a:lstStyle>
          <a:p>
            <a:pPr lvl="0"/>
            <a:fld id="{B41FE640-523D-4AA6-B930-184AEEF04E36}" type="slidenum">
              <a:t>‹#›</a:t>
            </a:fld>
            <a:endParaRPr lang="en-US"/>
          </a:p>
        </p:txBody>
      </p:sp>
    </p:spTree>
    <p:extLst>
      <p:ext uri="{BB962C8B-B14F-4D97-AF65-F5344CB8AC3E}">
        <p14:creationId xmlns:p14="http://schemas.microsoft.com/office/powerpoint/2010/main" val="693997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9AB5E4"/>
            </a:gs>
            <a:gs pos="100000">
              <a:srgbClr val="C2D1ED"/>
            </a:gs>
          </a:gsLst>
          <a:lin ang="5400000"/>
        </a:gradFill>
        <a:effectLst/>
      </p:bgPr>
    </p:bg>
    <p:spTree>
      <p:nvGrpSpPr>
        <p:cNvPr id="1" name=""/>
        <p:cNvGrpSpPr/>
        <p:nvPr/>
      </p:nvGrpSpPr>
      <p:grpSpPr>
        <a:xfrm>
          <a:off x="0" y="0"/>
          <a:ext cx="0" cy="0"/>
          <a:chOff x="0" y="0"/>
          <a:chExt cx="0" cy="0"/>
        </a:xfrm>
      </p:grpSpPr>
      <p:sp>
        <p:nvSpPr>
          <p:cNvPr id="2" name="標題版面配置區 1"/>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ctr" anchorCtr="1" compatLnSpc="1">
            <a:noAutofit/>
          </a:bodyPr>
          <a:lstStyle/>
          <a:p>
            <a:pPr lvl="0"/>
            <a:r>
              <a:rPr lang="zh-TW"/>
              <a:t>按一下以編輯母片標題樣式</a:t>
            </a:r>
            <a:endParaRPr lang="en-US"/>
          </a:p>
        </p:txBody>
      </p:sp>
      <p:sp>
        <p:nvSpPr>
          <p:cNvPr id="3" name="文字版面配置區 2"/>
          <p:cNvSpPr txBox="1">
            <a:spLocks noGrp="1"/>
          </p:cNvSpPr>
          <p:nvPr>
            <p:ph type="body" idx="1"/>
          </p:nvPr>
        </p:nvSpPr>
        <p:spPr>
          <a:xfrm>
            <a:off x="457200" y="1600200"/>
            <a:ext cx="8229600" cy="4525959"/>
          </a:xfrm>
          <a:prstGeom prst="rect">
            <a:avLst/>
          </a:prstGeom>
          <a:noFill/>
          <a:ln>
            <a:noFill/>
          </a:ln>
        </p:spPr>
        <p:txBody>
          <a:bodyPr vert="horz" wrap="square" lIns="91440" tIns="45720" rIns="91440" bIns="45720" anchor="t" anchorCtr="0" compatLnSpc="1">
            <a:noAutofit/>
          </a:body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日期版面配置區 3"/>
          <p:cNvSpPr txBox="1">
            <a:spLocks noGrp="1"/>
          </p:cNvSpPr>
          <p:nvPr>
            <p:ph type="dt" sz="half" idx="2"/>
          </p:nvPr>
        </p:nvSpPr>
        <p:spPr>
          <a:xfrm>
            <a:off x="457200" y="6356351"/>
            <a:ext cx="2133596"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新細明體"/>
                <a:cs typeface=""/>
              </a:defRPr>
            </a:lvl1pPr>
          </a:lstStyle>
          <a:p>
            <a:pPr lvl="0"/>
            <a:fld id="{84FAA28E-E835-4167-BD91-EC4C8B92890C}" type="datetime1">
              <a:rPr lang="en-US" altLang="zh-TW" smtClean="0"/>
              <a:t>6/3/2018</a:t>
            </a:fld>
            <a:endParaRPr lang="en-US"/>
          </a:p>
        </p:txBody>
      </p:sp>
      <p:sp>
        <p:nvSpPr>
          <p:cNvPr id="5" name="頁尾版面配置區 4"/>
          <p:cNvSpPr txBox="1">
            <a:spLocks noGrp="1"/>
          </p:cNvSpPr>
          <p:nvPr>
            <p:ph type="ftr" sz="quarter" idx="3"/>
          </p:nvPr>
        </p:nvSpPr>
        <p:spPr>
          <a:xfrm>
            <a:off x="3124203" y="6356351"/>
            <a:ext cx="2895603"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新細明體"/>
                <a:cs typeface=""/>
              </a:defRPr>
            </a:lvl1pPr>
          </a:lstStyle>
          <a:p>
            <a:pPr lvl="0"/>
            <a:endParaRPr lang="en-US"/>
          </a:p>
        </p:txBody>
      </p:sp>
      <p:sp>
        <p:nvSpPr>
          <p:cNvPr id="6" name="投影片編號版面配置區 5"/>
          <p:cNvSpPr txBox="1">
            <a:spLocks noGrp="1"/>
          </p:cNvSpPr>
          <p:nvPr>
            <p:ph type="sldNum" sz="quarter" idx="4"/>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新細明體"/>
                <a:cs typeface=""/>
              </a:defRPr>
            </a:lvl1pPr>
          </a:lstStyle>
          <a:p>
            <a:pPr lvl="0"/>
            <a:fld id="{DD5D5E1B-5B72-46C2-AD70-F8136475E606}" type="slidenum">
              <a:t>‹#›</a:t>
            </a:fld>
            <a:endParaRPr lang="en-US"/>
          </a:p>
        </p:txBody>
      </p:sp>
      <p:pic>
        <p:nvPicPr>
          <p:cNvPr id="7" name="Picture 2" descr="C:\Users\BPC\Downloads\教育部logo991006-1.png"/>
          <p:cNvPicPr>
            <a:picLocks noChangeAspect="1"/>
          </p:cNvPicPr>
          <p:nvPr/>
        </p:nvPicPr>
        <p:blipFill>
          <a:blip r:embed="rId13"/>
          <a:srcRect/>
          <a:stretch>
            <a:fillRect/>
          </a:stretch>
        </p:blipFill>
        <p:spPr>
          <a:xfrm>
            <a:off x="0" y="6411443"/>
            <a:ext cx="1475658" cy="446556"/>
          </a:xfrm>
          <a:prstGeom prst="rect">
            <a:avLst/>
          </a:prstGeom>
          <a:noFill/>
          <a:ln cap="flat">
            <a:noFill/>
          </a:ln>
        </p:spPr>
      </p:pic>
      <p:pic>
        <p:nvPicPr>
          <p:cNvPr id="8" name="Picture 3" descr="C:\Users\BPC\AppData\Local\Temp\Rar$DR60.735\A703(修正型).png"/>
          <p:cNvPicPr>
            <a:picLocks noChangeAspect="1"/>
          </p:cNvPicPr>
          <p:nvPr/>
        </p:nvPicPr>
        <p:blipFill>
          <a:blip r:embed="rId14"/>
          <a:srcRect/>
          <a:stretch>
            <a:fillRect/>
          </a:stretch>
        </p:blipFill>
        <p:spPr>
          <a:xfrm>
            <a:off x="1547667" y="6508351"/>
            <a:ext cx="1263682" cy="252740"/>
          </a:xfrm>
          <a:prstGeom prst="rect">
            <a:avLst/>
          </a:prstGeom>
          <a:noFill/>
          <a:ln cap="flat">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txStyles>
    <p:titleStyle>
      <a:lvl1pPr marL="0" marR="0" lvl="0" indent="0" algn="ctr" defTabSz="914400" rtl="0" fontAlgn="auto" hangingPunct="1">
        <a:lnSpc>
          <a:spcPct val="100000"/>
        </a:lnSpc>
        <a:spcBef>
          <a:spcPts val="0"/>
        </a:spcBef>
        <a:spcAft>
          <a:spcPts val="0"/>
        </a:spcAft>
        <a:buNone/>
        <a:tabLst/>
        <a:defRPr lang="zh-TW" sz="4400" b="0" i="0" u="none" strike="noStrike" kern="1200" cap="none" spc="0" baseline="0">
          <a:solidFill>
            <a:srgbClr val="000000"/>
          </a:solidFill>
          <a:uFillTx/>
          <a:latin typeface="標楷體" pitchFamily="65"/>
          <a:ea typeface="標楷體" pitchFamily="65"/>
          <a:cs typeface="標楷體" pitchFamily="65"/>
        </a:defRPr>
      </a:lvl1pPr>
    </p:titleStyle>
    <p:body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zh-TW" sz="3200" b="0" i="0" u="none" strike="noStrike" kern="1200" cap="none" spc="0" baseline="0">
          <a:solidFill>
            <a:srgbClr val="0000FF"/>
          </a:solidFill>
          <a:uFillTx/>
          <a:latin typeface="標楷體" pitchFamily="65"/>
          <a:ea typeface="標楷體" pitchFamily="65"/>
          <a:cs typeface="標楷體" pitchFamily="65"/>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zh-TW" sz="2800" b="0" i="0" u="none" strike="noStrike" kern="1200" cap="none" spc="0" baseline="0">
          <a:solidFill>
            <a:srgbClr val="000000"/>
          </a:solidFill>
          <a:uFillTx/>
          <a:latin typeface="Calibri"/>
          <a:ea typeface="新細明體"/>
          <a:cs typeface=""/>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zh-TW" sz="2400" b="0" i="0" u="none" strike="noStrike" kern="1200" cap="none" spc="0" baseline="0">
          <a:solidFill>
            <a:srgbClr val="000000"/>
          </a:solidFill>
          <a:uFillTx/>
          <a:latin typeface="Calibri"/>
          <a:ea typeface="新細明體"/>
          <a:cs typeface=""/>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zh-TW" sz="2000" b="0" i="0" u="none" strike="noStrike" kern="1200" cap="none" spc="0" baseline="0">
          <a:solidFill>
            <a:srgbClr val="000000"/>
          </a:solidFill>
          <a:uFillTx/>
          <a:latin typeface="Calibri"/>
          <a:ea typeface="新細明體"/>
          <a:cs typeface=""/>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zh-TW" sz="2000" b="0" i="0" u="none" strike="noStrike" kern="1200" cap="none" spc="0" baseline="0">
          <a:solidFill>
            <a:srgbClr val="000000"/>
          </a:solidFill>
          <a:uFillTx/>
          <a:latin typeface="Calibri"/>
          <a:ea typeface="新細明體"/>
          <a:cs typeface=""/>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youtube.com/watch?v=8KV1QOzIF7Q"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hyperlink" Target="https://www.youtube.com/watch?v=b4KTr-32Eec"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hyperlink" Target="https://www.youtube.com/watch?v=cOsMiLxQHuA" TargetMode="Externa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標題 1"/>
          <p:cNvSpPr txBox="1">
            <a:spLocks noGrp="1"/>
          </p:cNvSpPr>
          <p:nvPr>
            <p:ph type="ctrTitle"/>
          </p:nvPr>
        </p:nvSpPr>
        <p:spPr>
          <a:xfrm>
            <a:off x="737829" y="476667"/>
            <a:ext cx="7772400" cy="1470026"/>
          </a:xfrm>
        </p:spPr>
        <p:txBody>
          <a:bodyPr/>
          <a:lstStyle/>
          <a:p>
            <a:pPr lvl="0"/>
            <a:r>
              <a:rPr lang="zh-TW" altLang="en-US" dirty="0" smtClean="0"/>
              <a:t>體育學原理</a:t>
            </a:r>
            <a:endParaRPr lang="zh-TW" dirty="0"/>
          </a:p>
        </p:txBody>
      </p:sp>
      <p:sp>
        <p:nvSpPr>
          <p:cNvPr id="3" name="副標題 2"/>
          <p:cNvSpPr txBox="1">
            <a:spLocks noGrp="1"/>
          </p:cNvSpPr>
          <p:nvPr>
            <p:ph type="subTitle" idx="1"/>
          </p:nvPr>
        </p:nvSpPr>
        <p:spPr>
          <a:xfrm>
            <a:off x="1475658" y="1988838"/>
            <a:ext cx="6400800" cy="648071"/>
          </a:xfrm>
        </p:spPr>
        <p:txBody>
          <a:bodyPr/>
          <a:lstStyle/>
          <a:p>
            <a:pPr lvl="0"/>
            <a:r>
              <a:rPr lang="zh-TW" altLang="en-US" dirty="0" smtClean="0"/>
              <a:t>金湘斌</a:t>
            </a:r>
            <a:endParaRPr lang="en-US" dirty="0"/>
          </a:p>
        </p:txBody>
      </p:sp>
      <p:pic>
        <p:nvPicPr>
          <p:cNvPr id="4" name="Picture 2" descr="C:\Users\BPC\Downloads\教育部logo991006-1.png"/>
          <p:cNvPicPr>
            <a:picLocks noChangeAspect="1"/>
          </p:cNvPicPr>
          <p:nvPr/>
        </p:nvPicPr>
        <p:blipFill>
          <a:blip r:embed="rId3"/>
          <a:srcRect/>
          <a:stretch>
            <a:fillRect/>
          </a:stretch>
        </p:blipFill>
        <p:spPr>
          <a:xfrm>
            <a:off x="0" y="6411443"/>
            <a:ext cx="1475658" cy="446556"/>
          </a:xfrm>
          <a:prstGeom prst="rect">
            <a:avLst/>
          </a:prstGeom>
          <a:noFill/>
          <a:ln cap="flat">
            <a:noFill/>
          </a:ln>
        </p:spPr>
      </p:pic>
      <p:pic>
        <p:nvPicPr>
          <p:cNvPr id="5" name="Picture 3" descr="C:\Users\BPC\AppData\Local\Temp\Rar$DR60.735\A703(修正型).png"/>
          <p:cNvPicPr>
            <a:picLocks noChangeAspect="1"/>
          </p:cNvPicPr>
          <p:nvPr/>
        </p:nvPicPr>
        <p:blipFill>
          <a:blip r:embed="rId4"/>
          <a:srcRect/>
          <a:stretch>
            <a:fillRect/>
          </a:stretch>
        </p:blipFill>
        <p:spPr>
          <a:xfrm>
            <a:off x="1547667" y="6508351"/>
            <a:ext cx="1263682" cy="252740"/>
          </a:xfrm>
          <a:prstGeom prst="rect">
            <a:avLst/>
          </a:prstGeom>
          <a:noFill/>
          <a:ln cap="flat">
            <a:noFill/>
          </a:ln>
        </p:spPr>
      </p:pic>
      <p:sp>
        <p:nvSpPr>
          <p:cNvPr id="6" name="副標題 2"/>
          <p:cNvSpPr txBox="1"/>
          <p:nvPr/>
        </p:nvSpPr>
        <p:spPr>
          <a:xfrm>
            <a:off x="1535579" y="2996955"/>
            <a:ext cx="6400800" cy="648071"/>
          </a:xfrm>
          <a:prstGeom prst="rect">
            <a:avLst/>
          </a:prstGeom>
          <a:noFill/>
          <a:ln cap="flat">
            <a:noFill/>
          </a:ln>
        </p:spPr>
        <p:txBody>
          <a:bodyPr vert="horz" wrap="square" lIns="91440" tIns="45720" rIns="91440" bIns="45720" anchor="t" anchorCtr="1" compatLnSpc="1">
            <a:noAutofit/>
          </a:bodyPr>
          <a:lstStyle/>
          <a:p>
            <a:pPr marL="0" marR="0" lvl="0" indent="0" algn="ctr" defTabSz="914400" rtl="0" fontAlgn="auto" hangingPunct="1">
              <a:lnSpc>
                <a:spcPct val="100000"/>
              </a:lnSpc>
              <a:spcBef>
                <a:spcPts val="800"/>
              </a:spcBef>
              <a:spcAft>
                <a:spcPts val="0"/>
              </a:spcAft>
              <a:buNone/>
              <a:tabLst/>
              <a:defRPr sz="1800" b="0" i="0" u="none" strike="noStrike" kern="0" cap="none" spc="0" baseline="0">
                <a:solidFill>
                  <a:srgbClr val="000000"/>
                </a:solidFill>
                <a:uFillTx/>
              </a:defRPr>
            </a:pPr>
            <a:r>
              <a:rPr lang="en-US" sz="3200" dirty="0" smtClean="0">
                <a:solidFill>
                  <a:srgbClr val="898989"/>
                </a:solidFill>
                <a:latin typeface="Times New Roman" panose="02020603050405020304" pitchFamily="18" charset="0"/>
                <a:ea typeface="新細明體"/>
                <a:cs typeface="Times New Roman" panose="02020603050405020304" pitchFamily="18" charset="0"/>
              </a:rPr>
              <a:t>27</a:t>
            </a:r>
            <a:endParaRPr lang="en-US" sz="3200" b="0" i="0" u="none" strike="noStrike" kern="1200" cap="none" spc="0" baseline="0" dirty="0">
              <a:solidFill>
                <a:srgbClr val="898989"/>
              </a:solidFill>
              <a:uFillTx/>
              <a:latin typeface="Times New Roman" panose="02020603050405020304" pitchFamily="18" charset="0"/>
              <a:ea typeface="新細明體"/>
              <a:cs typeface="Times New Roman" panose="02020603050405020304" pitchFamily="18" charset="0"/>
            </a:endParaRPr>
          </a:p>
        </p:txBody>
      </p:sp>
      <p:sp>
        <p:nvSpPr>
          <p:cNvPr id="7" name="投影片編號版面配置區 6"/>
          <p:cNvSpPr>
            <a:spLocks noGrp="1"/>
          </p:cNvSpPr>
          <p:nvPr>
            <p:ph type="sldNum" sz="quarter" idx="8"/>
          </p:nvPr>
        </p:nvSpPr>
        <p:spPr/>
        <p:txBody>
          <a:bodyPr/>
          <a:lstStyle/>
          <a:p>
            <a:pPr lvl="0"/>
            <a:fld id="{8A7106E3-4FB2-47FA-B9DA-0CA402FF67C7}" type="slidenum">
              <a:rPr lang="en-US" altLang="zh-TW" smtClean="0">
                <a:latin typeface="Times New Roman" panose="02020603050405020304" pitchFamily="18" charset="0"/>
                <a:cs typeface="Times New Roman" panose="02020603050405020304" pitchFamily="18" charset="0"/>
              </a:rPr>
              <a:t>1</a:t>
            </a:fld>
            <a:endParaRPr lang="zh-TW" altLang="en-US"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755575" y="692696"/>
            <a:ext cx="7735281" cy="538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buFont typeface="Wingdings" panose="05000000000000000000" pitchFamily="2" charset="2"/>
              <a:buChar char="Ø"/>
            </a:pPr>
            <a:r>
              <a:rPr lang="zh-TW" altLang="en-US" sz="2800" b="1" dirty="0" smtClean="0">
                <a:latin typeface="Times New Roman" panose="02020603050405020304" pitchFamily="18" charset="0"/>
                <a:ea typeface="標楷體" panose="03000509000000000000" pitchFamily="65" charset="-120"/>
                <a:cs typeface="Times New Roman" panose="02020603050405020304" pitchFamily="18" charset="0"/>
              </a:rPr>
              <a:t>英國</a:t>
            </a:r>
            <a:r>
              <a:rPr lang="en-US" altLang="zh-TW" sz="2800" b="1"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b="1" dirty="0" smtClean="0">
                <a:latin typeface="Times New Roman" panose="02020603050405020304" pitchFamily="18" charset="0"/>
                <a:ea typeface="標楷體" panose="03000509000000000000" pitchFamily="65" charset="-120"/>
                <a:cs typeface="Times New Roman" panose="02020603050405020304" pitchFamily="18" charset="0"/>
              </a:rPr>
              <a:t>斯賓賽 </a:t>
            </a:r>
            <a:r>
              <a:rPr lang="en-US" altLang="zh-TW" sz="2800" b="1" dirty="0">
                <a:latin typeface="Times New Roman" panose="02020603050405020304" pitchFamily="18" charset="0"/>
                <a:ea typeface="標楷體" panose="03000509000000000000" pitchFamily="65" charset="-120"/>
                <a:cs typeface="Times New Roman" panose="02020603050405020304" pitchFamily="18" charset="0"/>
              </a:rPr>
              <a:t>(Herbert Spencer</a:t>
            </a:r>
            <a:r>
              <a:rPr lang="en-US" altLang="zh-TW" sz="2800" b="1"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b="1"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800" b="1" dirty="0" smtClean="0">
                <a:latin typeface="Times New Roman" panose="02020603050405020304" pitchFamily="18" charset="0"/>
                <a:ea typeface="標楷體" panose="03000509000000000000" pitchFamily="65" charset="-120"/>
                <a:cs typeface="Times New Roman" panose="02020603050405020304" pitchFamily="18" charset="0"/>
              </a:rPr>
              <a:t>1820</a:t>
            </a:r>
            <a:r>
              <a:rPr lang="zh-TW" altLang="en-US" sz="2800" b="1"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800" b="1" dirty="0" smtClean="0">
                <a:latin typeface="Times New Roman" panose="02020603050405020304" pitchFamily="18" charset="0"/>
                <a:ea typeface="標楷體" panose="03000509000000000000" pitchFamily="65" charset="-120"/>
                <a:cs typeface="Times New Roman" panose="02020603050405020304" pitchFamily="18" charset="0"/>
              </a:rPr>
              <a:t>1903</a:t>
            </a:r>
            <a:r>
              <a:rPr lang="zh-TW" altLang="en-US" sz="2800" b="1" dirty="0" smtClean="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800" b="1" dirty="0" smtClean="0">
                <a:latin typeface="Times New Roman" panose="02020603050405020304" pitchFamily="18" charset="0"/>
                <a:ea typeface="標楷體" panose="03000509000000000000" pitchFamily="65" charset="-120"/>
                <a:cs typeface="Times New Roman" panose="02020603050405020304" pitchFamily="18" charset="0"/>
              </a:rPr>
              <a:t>)</a:t>
            </a:r>
          </a:p>
          <a:p>
            <a:endParaRPr lang="en-US" altLang="zh-TW" sz="1200" dirty="0">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lgn="just">
              <a:buFont typeface="Arial" panose="020B0604020202020204" pitchFamily="34" charset="0"/>
              <a:buChar char="•"/>
            </a:pPr>
            <a:r>
              <a:rPr lang="zh-TW" altLang="en-US" sz="2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斯賓賽在「三育論」中指出，教育雖可分「知育」、「德育」、「體育」，但實際上各領域間是一種彼此適度調和的狀態。</a:t>
            </a:r>
            <a:endParaRPr lang="en-US" altLang="zh-TW" sz="2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lgn="just">
              <a:buFont typeface="Arial" panose="020B0604020202020204" pitchFamily="34" charset="0"/>
              <a:buChar char="•"/>
            </a:pPr>
            <a:r>
              <a:rPr lang="zh-TW" altLang="en-US" sz="28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斯賓</a:t>
            </a:r>
            <a:r>
              <a:rPr lang="zh-TW" altLang="en-US" sz="2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賽認為體育是教育的根源，沒有健康的身體或身體的各種能力，則無法執行生活上的各種活動。</a:t>
            </a:r>
            <a:endParaRPr lang="en-US" altLang="zh-TW" sz="2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lgn="just">
              <a:buFont typeface="Arial" panose="020B0604020202020204" pitchFamily="34" charset="0"/>
              <a:buChar char="•"/>
            </a:pPr>
            <a:r>
              <a:rPr lang="zh-TW" altLang="en-US" sz="2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斯賓賽的體育概念有：</a:t>
            </a:r>
            <a:r>
              <a:rPr lang="en-US" altLang="zh-TW" sz="2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科學與身體的訓練原則、</a:t>
            </a:r>
            <a:r>
              <a:rPr lang="en-US" altLang="zh-TW" sz="2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膳食（營養）、</a:t>
            </a:r>
            <a:r>
              <a:rPr lang="en-US" altLang="zh-TW" sz="2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服裝、</a:t>
            </a:r>
            <a:r>
              <a:rPr lang="en-US" altLang="zh-TW" sz="2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運動、</a:t>
            </a:r>
            <a:r>
              <a:rPr lang="en-US" altLang="zh-TW" sz="2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知的訓練與身體訓練、</a:t>
            </a:r>
            <a:r>
              <a:rPr lang="en-US" altLang="zh-TW" sz="2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6.</a:t>
            </a:r>
            <a:r>
              <a:rPr lang="zh-TW" altLang="en-US" sz="2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身體性的道德。</a:t>
            </a:r>
            <a:endParaRPr lang="en-US" altLang="zh-TW" sz="2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lgn="just">
              <a:buFont typeface="Arial" panose="020B0604020202020204" pitchFamily="34" charset="0"/>
              <a:buChar char="•"/>
            </a:pPr>
            <a:endParaRPr lang="en-US" altLang="zh-TW" sz="2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a:p>
            <a:pPr algn="just"/>
            <a:endParaRPr lang="zh-TW" altLang="en-US" sz="2400" b="1" dirty="0">
              <a:latin typeface="標楷體" panose="03000509000000000000" pitchFamily="65" charset="-120"/>
              <a:ea typeface="標楷體" panose="03000509000000000000" pitchFamily="65" charset="-120"/>
            </a:endParaRPr>
          </a:p>
        </p:txBody>
      </p:sp>
      <p:sp>
        <p:nvSpPr>
          <p:cNvPr id="2" name="投影片編號版面配置區 1"/>
          <p:cNvSpPr>
            <a:spLocks noGrp="1"/>
          </p:cNvSpPr>
          <p:nvPr>
            <p:ph type="sldNum" sz="quarter" idx="8"/>
          </p:nvPr>
        </p:nvSpPr>
        <p:spPr/>
        <p:txBody>
          <a:bodyPr/>
          <a:lstStyle/>
          <a:p>
            <a:pPr lvl="0"/>
            <a:fld id="{CD821665-EA18-4789-8753-8BA8592D58C6}" type="slidenum">
              <a:rPr lang="en-US" altLang="zh-TW" smtClean="0"/>
              <a:t>10</a:t>
            </a:fld>
            <a:endParaRPr lang="zh-TW" altLang="en-US"/>
          </a:p>
        </p:txBody>
      </p:sp>
    </p:spTree>
    <p:extLst>
      <p:ext uri="{BB962C8B-B14F-4D97-AF65-F5344CB8AC3E}">
        <p14:creationId xmlns:p14="http://schemas.microsoft.com/office/powerpoint/2010/main" val="155040106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539552" y="620688"/>
            <a:ext cx="8208912" cy="5601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3200" dirty="0">
                <a:latin typeface="標楷體" panose="03000509000000000000" pitchFamily="65" charset="-120"/>
                <a:ea typeface="標楷體" panose="03000509000000000000" pitchFamily="65" charset="-120"/>
                <a:cs typeface="Times New Roman" panose="02020603050405020304" pitchFamily="18" charset="0"/>
              </a:rPr>
              <a:t>（二）</a:t>
            </a:r>
            <a:r>
              <a:rPr lang="zh-TW" altLang="en-US" sz="3200" dirty="0" smtClean="0">
                <a:latin typeface="標楷體" panose="03000509000000000000" pitchFamily="65" charset="-120"/>
                <a:ea typeface="標楷體" panose="03000509000000000000" pitchFamily="65" charset="-120"/>
                <a:cs typeface="Times New Roman" panose="02020603050405020304" pitchFamily="18" charset="0"/>
              </a:rPr>
              <a:t>日本</a:t>
            </a:r>
            <a:r>
              <a:rPr lang="zh-TW" altLang="en-US" sz="2800" dirty="0">
                <a:latin typeface="標楷體" panose="03000509000000000000" pitchFamily="65" charset="-120"/>
                <a:ea typeface="標楷體" panose="03000509000000000000" pitchFamily="65" charset="-120"/>
                <a:cs typeface="Times New Roman" panose="02020603050405020304" pitchFamily="18" charset="0"/>
              </a:rPr>
              <a:t>　　　　　</a:t>
            </a:r>
            <a:r>
              <a:rPr lang="zh-TW" altLang="en-US" sz="2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    　</a:t>
            </a:r>
          </a:p>
          <a:p>
            <a:endParaRPr lang="zh-TW" altLang="en-US" dirty="0">
              <a:solidFill>
                <a:srgbClr val="000000"/>
              </a:solidFill>
              <a:latin typeface="標楷體" panose="03000509000000000000" pitchFamily="65" charset="-120"/>
              <a:ea typeface="標楷體" panose="03000509000000000000" pitchFamily="65" charset="-120"/>
              <a:cs typeface="Times New Roman" panose="02020603050405020304" pitchFamily="18" charset="0"/>
            </a:endParaRPr>
          </a:p>
          <a:p>
            <a:pPr marL="457200" indent="-457200">
              <a:buFont typeface="Wingdings" panose="05000000000000000000" pitchFamily="2" charset="2"/>
              <a:buChar char="Ø"/>
            </a:pPr>
            <a:r>
              <a:rPr lang="zh-TW" altLang="en-US" sz="2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明治維新前─身體鍛鍊，武藝修養</a:t>
            </a:r>
          </a:p>
          <a:p>
            <a:pPr marL="457200" indent="-457200">
              <a:buFont typeface="Wingdings" panose="05000000000000000000" pitchFamily="2" charset="2"/>
              <a:buChar char="Ø"/>
            </a:pPr>
            <a:r>
              <a:rPr lang="zh-TW" altLang="en-US" sz="2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明治維新後─響往西方科學</a:t>
            </a:r>
            <a:endParaRPr lang="en-US" altLang="zh-TW" sz="2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buFont typeface="Wingdings" panose="05000000000000000000" pitchFamily="2" charset="2"/>
              <a:buChar char="Ø"/>
            </a:pPr>
            <a:r>
              <a:rPr lang="en-US" altLang="zh-TW" sz="2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1873</a:t>
            </a:r>
            <a:r>
              <a:rPr lang="zh-TW" altLang="en-US" sz="2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年</a:t>
            </a:r>
            <a:r>
              <a:rPr lang="zh-TW" altLang="en-US" sz="2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體操</a:t>
            </a:r>
            <a:r>
              <a:rPr lang="zh-TW" altLang="en-US" sz="2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列入學校課程</a:t>
            </a:r>
            <a:endParaRPr lang="en-US" altLang="zh-TW" sz="2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buFont typeface="Wingdings" panose="05000000000000000000" pitchFamily="2" charset="2"/>
              <a:buChar char="Ø"/>
            </a:pPr>
            <a:r>
              <a:rPr lang="en-US" altLang="zh-TW" sz="2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1877</a:t>
            </a:r>
            <a:r>
              <a:rPr lang="zh-TW" altLang="en-US" sz="2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年始有</a:t>
            </a:r>
            <a:r>
              <a:rPr lang="zh-TW" altLang="en-US" sz="2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體育</a:t>
            </a:r>
            <a:r>
              <a:rPr lang="zh-TW" altLang="en-US" sz="2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一詞</a:t>
            </a:r>
            <a:endParaRPr lang="en-US" altLang="zh-TW" sz="2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a:p>
            <a:pPr lvl="0" algn="just"/>
            <a:r>
              <a:rPr lang="zh-TW" altLang="en-US" sz="28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8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physical education (P.E)</a:t>
            </a:r>
            <a:r>
              <a:rPr lang="zh-TW" altLang="en-US" sz="28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的翻譯：</a:t>
            </a:r>
          </a:p>
          <a:p>
            <a:pPr lvl="0" algn="just"/>
            <a:r>
              <a:rPr lang="en-US" altLang="zh-TW" sz="28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8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箕作麟祥翻譯成「體之教」</a:t>
            </a:r>
          </a:p>
          <a:p>
            <a:pPr lvl="0" algn="just"/>
            <a:r>
              <a:rPr lang="en-US" altLang="zh-TW" sz="28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8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「身體的教育」</a:t>
            </a:r>
          </a:p>
          <a:p>
            <a:pPr lvl="0" algn="just"/>
            <a:r>
              <a:rPr lang="en-US" altLang="zh-TW" sz="28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8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「身教」（</a:t>
            </a:r>
            <a:r>
              <a:rPr lang="en-US" altLang="zh-TW" sz="28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1875</a:t>
            </a:r>
            <a:r>
              <a:rPr lang="zh-TW" altLang="en-US" sz="28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年）</a:t>
            </a:r>
          </a:p>
          <a:p>
            <a:pPr lvl="0" algn="just"/>
            <a:r>
              <a:rPr lang="en-US" altLang="zh-TW" sz="28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8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近藤鎮三將「身體教育」簡化為「體育」（</a:t>
            </a:r>
            <a:r>
              <a:rPr lang="en-US" altLang="zh-TW" sz="28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1877</a:t>
            </a:r>
            <a:r>
              <a:rPr lang="zh-TW" altLang="en-US" sz="28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年），沿用至今</a:t>
            </a:r>
            <a:r>
              <a:rPr lang="zh-TW" altLang="en-US" sz="2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8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 name="投影片編號版面配置區 1"/>
          <p:cNvSpPr>
            <a:spLocks noGrp="1"/>
          </p:cNvSpPr>
          <p:nvPr>
            <p:ph type="sldNum" sz="quarter" idx="8"/>
          </p:nvPr>
        </p:nvSpPr>
        <p:spPr/>
        <p:txBody>
          <a:bodyPr/>
          <a:lstStyle/>
          <a:p>
            <a:pPr lvl="0"/>
            <a:fld id="{CD821665-EA18-4789-8753-8BA8592D58C6}" type="slidenum">
              <a:rPr lang="en-US" altLang="zh-TW" smtClean="0"/>
              <a:t>11</a:t>
            </a:fld>
            <a:endParaRPr lang="zh-TW" altLang="en-US"/>
          </a:p>
        </p:txBody>
      </p:sp>
    </p:spTree>
    <p:extLst>
      <p:ext uri="{BB962C8B-B14F-4D97-AF65-F5344CB8AC3E}">
        <p14:creationId xmlns:p14="http://schemas.microsoft.com/office/powerpoint/2010/main" val="159304742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539552" y="620688"/>
            <a:ext cx="8208912"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3200" dirty="0" smtClean="0">
                <a:solidFill>
                  <a:prstClr val="black"/>
                </a:solidFill>
                <a:latin typeface="標楷體" panose="03000509000000000000" pitchFamily="65" charset="-120"/>
                <a:ea typeface="標楷體" panose="03000509000000000000" pitchFamily="65" charset="-120"/>
                <a:cs typeface="Times New Roman" panose="02020603050405020304" pitchFamily="18" charset="0"/>
              </a:rPr>
              <a:t>（三</a:t>
            </a:r>
            <a:r>
              <a:rPr lang="zh-TW" altLang="en-US" sz="3200" dirty="0" smtClean="0">
                <a:solidFill>
                  <a:prstClr val="black"/>
                </a:solidFill>
                <a:latin typeface="標楷體" panose="03000509000000000000" pitchFamily="65" charset="-120"/>
                <a:ea typeface="標楷體" panose="03000509000000000000" pitchFamily="65" charset="-120"/>
                <a:cs typeface="Times New Roman" panose="02020603050405020304" pitchFamily="18" charset="0"/>
              </a:rPr>
              <a:t>）中華民國</a:t>
            </a:r>
            <a:r>
              <a:rPr lang="zh-TW" altLang="en-US" sz="28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　　　　　</a:t>
            </a:r>
            <a:r>
              <a:rPr lang="zh-TW" altLang="en-US" sz="2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    　</a:t>
            </a:r>
          </a:p>
          <a:p>
            <a:endParaRPr lang="zh-TW" altLang="en-US" dirty="0">
              <a:solidFill>
                <a:srgbClr val="000000"/>
              </a:solidFill>
              <a:latin typeface="標楷體" panose="03000509000000000000" pitchFamily="65" charset="-120"/>
              <a:ea typeface="標楷體" panose="03000509000000000000" pitchFamily="65" charset="-120"/>
              <a:cs typeface="Times New Roman" panose="02020603050405020304" pitchFamily="18" charset="0"/>
            </a:endParaRPr>
          </a:p>
          <a:p>
            <a:pPr marL="457200" indent="-457200">
              <a:buFont typeface="Wingdings" panose="05000000000000000000" pitchFamily="2" charset="2"/>
              <a:buChar char="Ø"/>
            </a:pPr>
            <a:r>
              <a:rPr lang="en-US" altLang="zh-TW" sz="28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1895</a:t>
            </a:r>
            <a:r>
              <a:rPr lang="zh-TW" altLang="en-US" sz="28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8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1912</a:t>
            </a:r>
            <a:r>
              <a:rPr lang="zh-TW" altLang="en-US" sz="28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年</a:t>
            </a:r>
            <a:r>
              <a:rPr lang="zh-TW" altLang="en-US" sz="2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buFont typeface="Arial" panose="020B0604020202020204" pitchFamily="34" charset="0"/>
              <a:buChar char="•"/>
            </a:pPr>
            <a:r>
              <a:rPr lang="zh-TW" altLang="en-US" sz="2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授課內容：遊戲與體操（兵式體操）</a:t>
            </a:r>
            <a:endParaRPr lang="en-US" altLang="zh-TW" sz="2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buFont typeface="Arial" panose="020B0604020202020204" pitchFamily="34" charset="0"/>
              <a:buChar char="•"/>
            </a:pPr>
            <a:r>
              <a:rPr lang="zh-TW" altLang="en-US" sz="2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影響</a:t>
            </a:r>
            <a:r>
              <a:rPr lang="zh-TW" altLang="en-US" sz="28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：軍人當體育老師，上課內容呆板。</a:t>
            </a:r>
          </a:p>
          <a:p>
            <a:pPr marL="457200" indent="-457200">
              <a:buFont typeface="Wingdings" panose="05000000000000000000" pitchFamily="2" charset="2"/>
              <a:buChar char="Ø"/>
            </a:pPr>
            <a:r>
              <a:rPr lang="en-US" altLang="zh-TW" sz="28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1919</a:t>
            </a:r>
            <a:r>
              <a:rPr lang="zh-TW" altLang="en-US" sz="28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年 </a:t>
            </a:r>
            <a:endParaRPr lang="en-US" altLang="zh-TW" sz="2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buFont typeface="Arial" panose="020B0604020202020204" pitchFamily="34" charset="0"/>
              <a:buChar char="•"/>
            </a:pPr>
            <a:r>
              <a:rPr lang="zh-TW" altLang="en-US" sz="2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受民族、科學風氣</a:t>
            </a:r>
            <a:endParaRPr lang="en-US" altLang="zh-TW" sz="2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buFont typeface="Arial" panose="020B0604020202020204" pitchFamily="34" charset="0"/>
              <a:buChar char="•"/>
            </a:pPr>
            <a:r>
              <a:rPr lang="zh-TW" altLang="en-US" sz="28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杜威：實用主義→主張自然（運動無目的，運動本身即目的</a:t>
            </a:r>
            <a:r>
              <a:rPr lang="zh-TW" altLang="en-US" sz="2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buFont typeface="Arial" panose="020B0604020202020204" pitchFamily="34" charset="0"/>
              <a:buChar char="•"/>
            </a:pPr>
            <a:r>
              <a:rPr lang="en-US" altLang="zh-TW" sz="28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1922</a:t>
            </a:r>
            <a:r>
              <a:rPr lang="zh-TW" altLang="en-US" sz="2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年，孟祿主張</a:t>
            </a:r>
            <a:r>
              <a:rPr lang="zh-TW" altLang="en-US" sz="28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廢兵</a:t>
            </a:r>
            <a:r>
              <a:rPr lang="zh-TW" altLang="en-US" sz="2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操</a:t>
            </a:r>
            <a:endParaRPr lang="en-US" altLang="zh-TW" sz="28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buFont typeface="Arial" panose="020B0604020202020204" pitchFamily="34" charset="0"/>
              <a:buChar char="•"/>
            </a:pPr>
            <a:r>
              <a:rPr lang="en-US" altLang="zh-TW" sz="2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1923</a:t>
            </a:r>
            <a:r>
              <a:rPr lang="zh-TW" altLang="en-US" sz="2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年，</a:t>
            </a:r>
            <a:r>
              <a:rPr lang="zh-TW" altLang="en-US" sz="28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體操體育→新制體育</a:t>
            </a:r>
          </a:p>
          <a:p>
            <a:pPr marL="457200" indent="-457200">
              <a:buFont typeface="Arial" panose="020B0604020202020204" pitchFamily="34" charset="0"/>
              <a:buChar char="•"/>
            </a:pPr>
            <a:r>
              <a:rPr lang="zh-TW" altLang="en-US" sz="28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麥可樂：競技</a:t>
            </a:r>
            <a:r>
              <a:rPr lang="zh-TW" altLang="en-US" sz="2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體育（</a:t>
            </a:r>
            <a:r>
              <a:rPr lang="zh-TW" altLang="en-US" sz="28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錦標主義及放羊式教學</a:t>
            </a:r>
            <a:r>
              <a:rPr lang="zh-TW" altLang="en-US" sz="2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8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 name="投影片編號版面配置區 1"/>
          <p:cNvSpPr>
            <a:spLocks noGrp="1"/>
          </p:cNvSpPr>
          <p:nvPr>
            <p:ph type="sldNum" sz="quarter" idx="8"/>
          </p:nvPr>
        </p:nvSpPr>
        <p:spPr/>
        <p:txBody>
          <a:bodyPr/>
          <a:lstStyle/>
          <a:p>
            <a:pPr lvl="0"/>
            <a:fld id="{CD821665-EA18-4789-8753-8BA8592D58C6}" type="slidenum">
              <a:rPr lang="en-US" altLang="zh-TW" smtClean="0"/>
              <a:t>12</a:t>
            </a:fld>
            <a:endParaRPr lang="zh-TW" altLang="en-US"/>
          </a:p>
        </p:txBody>
      </p:sp>
    </p:spTree>
    <p:extLst>
      <p:ext uri="{BB962C8B-B14F-4D97-AF65-F5344CB8AC3E}">
        <p14:creationId xmlns:p14="http://schemas.microsoft.com/office/powerpoint/2010/main" val="191593432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539552" y="620688"/>
            <a:ext cx="8208912"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3200" dirty="0" smtClean="0">
                <a:solidFill>
                  <a:prstClr val="black"/>
                </a:solidFill>
                <a:latin typeface="標楷體" panose="03000509000000000000" pitchFamily="65" charset="-120"/>
                <a:ea typeface="標楷體" panose="03000509000000000000" pitchFamily="65" charset="-120"/>
                <a:cs typeface="Times New Roman" panose="02020603050405020304" pitchFamily="18" charset="0"/>
              </a:rPr>
              <a:t>（三</a:t>
            </a:r>
            <a:r>
              <a:rPr lang="zh-TW" altLang="en-US" sz="3200" dirty="0" smtClean="0">
                <a:solidFill>
                  <a:prstClr val="black"/>
                </a:solidFill>
                <a:latin typeface="標楷體" panose="03000509000000000000" pitchFamily="65" charset="-120"/>
                <a:ea typeface="標楷體" panose="03000509000000000000" pitchFamily="65" charset="-120"/>
                <a:cs typeface="Times New Roman" panose="02020603050405020304" pitchFamily="18" charset="0"/>
              </a:rPr>
              <a:t>）中華民國</a:t>
            </a:r>
            <a:r>
              <a:rPr lang="zh-TW" altLang="en-US" sz="28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　　　　　</a:t>
            </a:r>
            <a:r>
              <a:rPr lang="zh-TW" altLang="en-US" sz="2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    　</a:t>
            </a:r>
          </a:p>
          <a:p>
            <a:endParaRPr lang="zh-TW" altLang="en-US" dirty="0">
              <a:solidFill>
                <a:srgbClr val="000000"/>
              </a:solidFill>
              <a:latin typeface="標楷體" panose="03000509000000000000" pitchFamily="65" charset="-120"/>
              <a:ea typeface="標楷體" panose="03000509000000000000" pitchFamily="65" charset="-120"/>
              <a:cs typeface="Times New Roman" panose="02020603050405020304" pitchFamily="18" charset="0"/>
            </a:endParaRPr>
          </a:p>
          <a:p>
            <a:pPr marL="457200" indent="-457200">
              <a:buFont typeface="Wingdings" panose="05000000000000000000" pitchFamily="2" charset="2"/>
              <a:buChar char="Ø"/>
            </a:pPr>
            <a:r>
              <a:rPr lang="en-US" altLang="zh-TW" sz="28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1937</a:t>
            </a:r>
            <a:r>
              <a:rPr lang="zh-TW" altLang="en-US" sz="2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年</a:t>
            </a:r>
            <a:r>
              <a:rPr lang="zh-TW" altLang="en-US" sz="28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體育軍事化</a:t>
            </a:r>
            <a:r>
              <a:rPr lang="zh-TW" altLang="en-US" sz="2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8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體</a:t>
            </a:r>
            <a:r>
              <a:rPr lang="zh-TW" altLang="en-US" sz="28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訓</a:t>
            </a:r>
            <a:r>
              <a:rPr lang="zh-TW" altLang="en-US" sz="2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一家、 體</a:t>
            </a:r>
            <a:r>
              <a:rPr lang="zh-TW" altLang="en-US" sz="28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童</a:t>
            </a:r>
            <a:r>
              <a:rPr lang="zh-TW" altLang="en-US" sz="2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一家、國防體育</a:t>
            </a:r>
            <a:endParaRPr lang="en-US" altLang="zh-TW" sz="2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buFont typeface="Wingdings" panose="05000000000000000000" pitchFamily="2" charset="2"/>
              <a:buChar char="Ø"/>
            </a:pPr>
            <a:r>
              <a:rPr lang="en-US" altLang="zh-TW" sz="2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1949</a:t>
            </a:r>
            <a:r>
              <a:rPr lang="zh-TW" altLang="en-US" sz="2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年，體育</a:t>
            </a:r>
            <a:r>
              <a:rPr lang="zh-TW" altLang="en-US" sz="28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慢慢</a:t>
            </a:r>
            <a:r>
              <a:rPr lang="zh-TW" altLang="en-US" sz="2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改變</a:t>
            </a:r>
            <a:endParaRPr lang="en-US" altLang="zh-TW" sz="2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buFont typeface="Wingdings" panose="05000000000000000000" pitchFamily="2" charset="2"/>
              <a:buChar char="Ø"/>
            </a:pPr>
            <a:r>
              <a:rPr lang="en-US" altLang="zh-TW" sz="2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1960</a:t>
            </a:r>
            <a:r>
              <a:rPr lang="zh-TW" altLang="en-US" sz="2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年，國防</a:t>
            </a:r>
            <a:r>
              <a:rPr lang="zh-TW" altLang="en-US" sz="28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體育</a:t>
            </a:r>
            <a:r>
              <a:rPr lang="zh-TW" altLang="en-US" sz="2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退出</a:t>
            </a:r>
            <a:endParaRPr lang="en-US" altLang="zh-TW" sz="2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buFont typeface="Wingdings" panose="05000000000000000000" pitchFamily="2" charset="2"/>
              <a:buChar char="Ø"/>
            </a:pPr>
            <a:r>
              <a:rPr lang="en-US" altLang="zh-TW" sz="2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1965</a:t>
            </a:r>
            <a:r>
              <a:rPr lang="zh-TW" altLang="en-US" sz="2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年，軍訓退出</a:t>
            </a:r>
            <a:endParaRPr lang="en-US" altLang="zh-TW" sz="2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buFont typeface="Wingdings" panose="05000000000000000000" pitchFamily="2" charset="2"/>
              <a:buChar char="Ø"/>
            </a:pPr>
            <a:r>
              <a:rPr lang="en-US" altLang="zh-TW" sz="2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1970</a:t>
            </a:r>
            <a:r>
              <a:rPr lang="zh-TW" altLang="en-US" sz="2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年，體育</a:t>
            </a:r>
            <a:r>
              <a:rPr lang="zh-TW" altLang="en-US" sz="28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政治</a:t>
            </a:r>
            <a:r>
              <a:rPr lang="zh-TW" altLang="en-US" sz="2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化</a:t>
            </a:r>
            <a:endParaRPr lang="en-US" altLang="zh-TW" sz="2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buFont typeface="Wingdings" panose="05000000000000000000" pitchFamily="2" charset="2"/>
              <a:buChar char="Ø"/>
            </a:pPr>
            <a:r>
              <a:rPr lang="en-US" altLang="zh-TW" sz="2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1980</a:t>
            </a:r>
            <a:r>
              <a:rPr lang="zh-TW" altLang="en-US" sz="2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年，倫理建設</a:t>
            </a:r>
            <a:endParaRPr lang="en-US" altLang="zh-TW" sz="2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buFont typeface="Wingdings" panose="05000000000000000000" pitchFamily="2" charset="2"/>
              <a:buChar char="Ø"/>
            </a:pPr>
            <a:r>
              <a:rPr lang="en-US" altLang="zh-TW" sz="2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1990</a:t>
            </a:r>
            <a:r>
              <a:rPr lang="zh-TW" altLang="en-US" sz="2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年，主體</a:t>
            </a:r>
            <a:r>
              <a:rPr lang="zh-TW" altLang="en-US" sz="28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性→樂趣</a:t>
            </a:r>
            <a:r>
              <a:rPr lang="zh-TW" altLang="en-US" sz="2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化</a:t>
            </a:r>
            <a:endParaRPr lang="en-US" altLang="zh-TW" sz="2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buFont typeface="Wingdings" panose="05000000000000000000" pitchFamily="2" charset="2"/>
              <a:buChar char="Ø"/>
            </a:pPr>
            <a:r>
              <a:rPr lang="en-US" altLang="zh-TW" sz="2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2000</a:t>
            </a:r>
            <a:r>
              <a:rPr lang="zh-TW" altLang="en-US" sz="2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年，樂趣化體育運動</a:t>
            </a:r>
            <a:endParaRPr lang="en-US" altLang="zh-TW" sz="2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buFont typeface="Wingdings" panose="05000000000000000000" pitchFamily="2" charset="2"/>
              <a:buChar char="Ø"/>
            </a:pPr>
            <a:r>
              <a:rPr lang="en-US" altLang="zh-TW" sz="2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2010</a:t>
            </a:r>
            <a:r>
              <a:rPr lang="zh-TW" altLang="en-US" sz="2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年</a:t>
            </a:r>
            <a:r>
              <a:rPr lang="zh-TW" altLang="en-US" sz="28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，樂趣化</a:t>
            </a:r>
            <a:r>
              <a:rPr lang="zh-TW" altLang="en-US" sz="2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→多元化</a:t>
            </a:r>
            <a:r>
              <a:rPr lang="zh-TW" altLang="en-US" sz="2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的發展（注重個別差異）</a:t>
            </a:r>
            <a:endParaRPr lang="zh-TW" altLang="en-US" sz="28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 name="投影片編號版面配置區 1"/>
          <p:cNvSpPr>
            <a:spLocks noGrp="1"/>
          </p:cNvSpPr>
          <p:nvPr>
            <p:ph type="sldNum" sz="quarter" idx="8"/>
          </p:nvPr>
        </p:nvSpPr>
        <p:spPr/>
        <p:txBody>
          <a:bodyPr/>
          <a:lstStyle/>
          <a:p>
            <a:pPr lvl="0"/>
            <a:fld id="{CD821665-EA18-4789-8753-8BA8592D58C6}" type="slidenum">
              <a:rPr lang="en-US" altLang="zh-TW" smtClean="0"/>
              <a:t>13</a:t>
            </a:fld>
            <a:endParaRPr lang="zh-TW" altLang="en-US"/>
          </a:p>
        </p:txBody>
      </p:sp>
    </p:spTree>
    <p:extLst>
      <p:ext uri="{BB962C8B-B14F-4D97-AF65-F5344CB8AC3E}">
        <p14:creationId xmlns:p14="http://schemas.microsoft.com/office/powerpoint/2010/main" val="279492001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p>
            <a:r>
              <a:rPr lang="zh-TW" altLang="en-US" dirty="0" smtClean="0"/>
              <a:t>體育</a:t>
            </a:r>
            <a:r>
              <a:rPr lang="zh-TW" altLang="en-US" dirty="0"/>
              <a:t>與運動名詞的</a:t>
            </a:r>
            <a:r>
              <a:rPr lang="zh-TW" altLang="en-US" dirty="0" smtClean="0"/>
              <a:t>釋義</a:t>
            </a:r>
            <a:endParaRPr lang="zh-TW" altLang="en-US" dirty="0"/>
          </a:p>
        </p:txBody>
      </p:sp>
      <p:sp>
        <p:nvSpPr>
          <p:cNvPr id="3" name="內容版面配置區 2"/>
          <p:cNvSpPr txBox="1">
            <a:spLocks noGrp="1"/>
          </p:cNvSpPr>
          <p:nvPr>
            <p:ph idx="1"/>
          </p:nvPr>
        </p:nvSpPr>
        <p:spPr>
          <a:xfrm>
            <a:off x="457200" y="1600200"/>
            <a:ext cx="8229600" cy="4525959"/>
          </a:xfrm>
        </p:spPr>
        <p:txBody>
          <a:bodyPr/>
          <a:lstStyle/>
          <a:p>
            <a:pPr algn="just"/>
            <a:r>
              <a:rPr lang="zh-TW" altLang="en-US" sz="2800" dirty="0">
                <a:solidFill>
                  <a:schemeClr val="tx1"/>
                </a:solidFill>
                <a:latin typeface="Times New Roman" panose="02020603050405020304" pitchFamily="18" charset="0"/>
                <a:cs typeface="Times New Roman" panose="02020603050405020304" pitchFamily="18" charset="0"/>
              </a:rPr>
              <a:t>一、「</a:t>
            </a:r>
            <a:r>
              <a:rPr lang="zh-TW" altLang="en-US" sz="2800" dirty="0" smtClean="0">
                <a:solidFill>
                  <a:schemeClr val="tx1"/>
                </a:solidFill>
                <a:latin typeface="Times New Roman" panose="02020603050405020304" pitchFamily="18" charset="0"/>
                <a:cs typeface="Times New Roman" panose="02020603050405020304" pitchFamily="18" charset="0"/>
              </a:rPr>
              <a:t>體育」名詞釋義</a:t>
            </a:r>
            <a:endParaRPr lang="zh-TW" altLang="en-US" sz="2800" dirty="0">
              <a:solidFill>
                <a:schemeClr val="tx1"/>
              </a:solidFill>
              <a:latin typeface="Times New Roman" panose="02020603050405020304" pitchFamily="18" charset="0"/>
              <a:cs typeface="Times New Roman" panose="02020603050405020304" pitchFamily="18" charset="0"/>
            </a:endParaRPr>
          </a:p>
          <a:p>
            <a:pPr algn="just"/>
            <a:r>
              <a:rPr lang="en-US" altLang="zh-TW" sz="2800" dirty="0" smtClean="0"/>
              <a:t>1.</a:t>
            </a:r>
            <a:r>
              <a:rPr lang="zh-TW" altLang="en-US" sz="2800" dirty="0"/>
              <a:t>江良規</a:t>
            </a:r>
            <a:r>
              <a:rPr lang="en-US" altLang="zh-TW" sz="2800" dirty="0"/>
              <a:t>(1968)</a:t>
            </a:r>
            <a:r>
              <a:rPr lang="zh-TW" altLang="en-US" sz="2800" dirty="0"/>
              <a:t>認為「</a:t>
            </a:r>
            <a:r>
              <a:rPr lang="zh-TW" altLang="en-US" sz="2800" dirty="0">
                <a:solidFill>
                  <a:srgbClr val="FF0000"/>
                </a:solidFill>
              </a:rPr>
              <a:t>體育是教育一環</a:t>
            </a:r>
            <a:r>
              <a:rPr lang="zh-TW" altLang="en-US" sz="2800" dirty="0"/>
              <a:t>，以經過選擇組織的</a:t>
            </a:r>
            <a:r>
              <a:rPr lang="zh-TW" altLang="en-US" sz="2800" dirty="0">
                <a:solidFill>
                  <a:srgbClr val="FF0000"/>
                </a:solidFill>
              </a:rPr>
              <a:t>大肌肉活動</a:t>
            </a:r>
            <a:r>
              <a:rPr lang="zh-TW" altLang="en-US" sz="2800" dirty="0"/>
              <a:t>為方法，以特有的場地設備為環境，以有機體固有的身心需要為依據，使個人在實踐力行中，使體格獲得完美的發展，行為加以理性的控制，動機能有正當的滿足，動作富於和諧的協調，進而擴展經驗範圍，</a:t>
            </a:r>
            <a:r>
              <a:rPr lang="zh-TW" altLang="en-US" sz="2800" dirty="0">
                <a:solidFill>
                  <a:srgbClr val="FF0000"/>
                </a:solidFill>
              </a:rPr>
              <a:t>提高適應能力</a:t>
            </a:r>
            <a:r>
              <a:rPr lang="zh-TW" altLang="en-US" sz="2800" dirty="0"/>
              <a:t>，改變行為方式，傅遞固有文化，一方面繁榮生活，一方面發揚生命意義」</a:t>
            </a:r>
            <a:r>
              <a:rPr lang="zh-TW" altLang="en-US" sz="2800" dirty="0" smtClean="0"/>
              <a:t>。</a:t>
            </a:r>
            <a:endParaRPr lang="zh-TW" altLang="en-US" sz="2800" dirty="0"/>
          </a:p>
        </p:txBody>
      </p:sp>
      <p:sp>
        <p:nvSpPr>
          <p:cNvPr id="4" name="投影片編號版面配置區 3"/>
          <p:cNvSpPr>
            <a:spLocks noGrp="1"/>
          </p:cNvSpPr>
          <p:nvPr>
            <p:ph type="sldNum" sz="quarter" idx="8"/>
          </p:nvPr>
        </p:nvSpPr>
        <p:spPr/>
        <p:txBody>
          <a:bodyPr/>
          <a:lstStyle/>
          <a:p>
            <a:pPr lvl="0"/>
            <a:fld id="{A985501C-BE7C-4A2D-ABC7-A8F0EC08F371}" type="slidenum">
              <a:rPr lang="en-US" altLang="zh-TW" smtClean="0"/>
              <a:t>14</a:t>
            </a:fld>
            <a:endParaRPr lang="zh-TW" altLang="en-US"/>
          </a:p>
        </p:txBody>
      </p:sp>
    </p:spTree>
    <p:extLst>
      <p:ext uri="{BB962C8B-B14F-4D97-AF65-F5344CB8AC3E}">
        <p14:creationId xmlns:p14="http://schemas.microsoft.com/office/powerpoint/2010/main" val="99646745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p>
            <a:r>
              <a:rPr lang="zh-TW" altLang="en-US" dirty="0" smtClean="0"/>
              <a:t>一</a:t>
            </a:r>
            <a:r>
              <a:rPr lang="zh-TW" altLang="en-US" dirty="0"/>
              <a:t>、「體育」名詞</a:t>
            </a:r>
            <a:r>
              <a:rPr lang="zh-TW" altLang="en-US" dirty="0" smtClean="0"/>
              <a:t>釋義</a:t>
            </a:r>
            <a:endParaRPr lang="zh-TW" altLang="en-US" dirty="0"/>
          </a:p>
        </p:txBody>
      </p:sp>
      <p:sp>
        <p:nvSpPr>
          <p:cNvPr id="3" name="內容版面配置區 2"/>
          <p:cNvSpPr txBox="1">
            <a:spLocks noGrp="1"/>
          </p:cNvSpPr>
          <p:nvPr>
            <p:ph idx="1"/>
          </p:nvPr>
        </p:nvSpPr>
        <p:spPr>
          <a:xfrm>
            <a:off x="457200" y="1600200"/>
            <a:ext cx="8229600" cy="4525959"/>
          </a:xfrm>
        </p:spPr>
        <p:txBody>
          <a:bodyPr/>
          <a:lstStyle/>
          <a:p>
            <a:pPr algn="just"/>
            <a:r>
              <a:rPr lang="en-US" altLang="zh-TW" sz="2400" dirty="0" smtClean="0"/>
              <a:t>2.</a:t>
            </a:r>
            <a:r>
              <a:rPr lang="zh-TW" altLang="en-US" sz="2400" dirty="0"/>
              <a:t>曹湘君</a:t>
            </a:r>
            <a:r>
              <a:rPr lang="en-US" altLang="zh-TW" sz="2400" dirty="0"/>
              <a:t>(1988)</a:t>
            </a:r>
            <a:r>
              <a:rPr lang="zh-TW" altLang="en-US" sz="2400" dirty="0" smtClean="0"/>
              <a:t>指出：體育</a:t>
            </a:r>
            <a:r>
              <a:rPr lang="zh-TW" altLang="en-US" sz="2400" dirty="0"/>
              <a:t>可由廣義面與狹義面二者來解釋。廣義的體育，又稱體育運動，是指以身體練習為基本手段，以增強人的體質，促進人的全面發展，豐富社會文化生活和促進精神文明為目的的一種有意識、有組織的社會活動。它是社會總文化的一部分，其發展受一定社會的政治和經濟制約，也為一定社會的政治和經濟服務。而狹義的體育則是指一個發展身體，增強體質，傳授鍛鍊身體的知識、技能、技術，培養道德和意志品質的教育過程。它是教育的組成部分，是培養全面發展的人的一個重要方面。</a:t>
            </a:r>
          </a:p>
        </p:txBody>
      </p:sp>
      <p:sp>
        <p:nvSpPr>
          <p:cNvPr id="4" name="投影片編號版面配置區 3"/>
          <p:cNvSpPr>
            <a:spLocks noGrp="1"/>
          </p:cNvSpPr>
          <p:nvPr>
            <p:ph type="sldNum" sz="quarter" idx="8"/>
          </p:nvPr>
        </p:nvSpPr>
        <p:spPr/>
        <p:txBody>
          <a:bodyPr/>
          <a:lstStyle/>
          <a:p>
            <a:pPr lvl="0"/>
            <a:fld id="{A985501C-BE7C-4A2D-ABC7-A8F0EC08F371}" type="slidenum">
              <a:rPr lang="en-US" altLang="zh-TW" smtClean="0"/>
              <a:t>15</a:t>
            </a:fld>
            <a:endParaRPr lang="zh-TW" altLang="en-US"/>
          </a:p>
        </p:txBody>
      </p:sp>
    </p:spTree>
    <p:extLst>
      <p:ext uri="{BB962C8B-B14F-4D97-AF65-F5344CB8AC3E}">
        <p14:creationId xmlns:p14="http://schemas.microsoft.com/office/powerpoint/2010/main" val="154633030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p>
            <a:r>
              <a:rPr lang="zh-TW" altLang="en-US" dirty="0" smtClean="0"/>
              <a:t>一</a:t>
            </a:r>
            <a:r>
              <a:rPr lang="zh-TW" altLang="en-US" dirty="0"/>
              <a:t>、「體育」名詞</a:t>
            </a:r>
            <a:r>
              <a:rPr lang="zh-TW" altLang="en-US" dirty="0" smtClean="0"/>
              <a:t>釋義</a:t>
            </a:r>
            <a:endParaRPr lang="zh-TW" altLang="en-US" dirty="0"/>
          </a:p>
        </p:txBody>
      </p:sp>
      <p:sp>
        <p:nvSpPr>
          <p:cNvPr id="3" name="內容版面配置區 2"/>
          <p:cNvSpPr txBox="1">
            <a:spLocks noGrp="1"/>
          </p:cNvSpPr>
          <p:nvPr>
            <p:ph idx="1"/>
          </p:nvPr>
        </p:nvSpPr>
        <p:spPr>
          <a:xfrm>
            <a:off x="457200" y="1600200"/>
            <a:ext cx="8229600" cy="4525959"/>
          </a:xfrm>
        </p:spPr>
        <p:txBody>
          <a:bodyPr/>
          <a:lstStyle/>
          <a:p>
            <a:pPr algn="just"/>
            <a:r>
              <a:rPr lang="en-US" altLang="zh-TW" sz="2800" dirty="0" smtClean="0"/>
              <a:t>3.</a:t>
            </a:r>
            <a:r>
              <a:rPr lang="zh-TW" altLang="en-US" sz="2800" dirty="0"/>
              <a:t>體育大詞典</a:t>
            </a:r>
            <a:r>
              <a:rPr lang="en-US" altLang="zh-TW" sz="2800" dirty="0"/>
              <a:t>(1984</a:t>
            </a:r>
            <a:r>
              <a:rPr lang="zh-TW" altLang="en-US" sz="2800" dirty="0"/>
              <a:t>）定義如下</a:t>
            </a:r>
            <a:r>
              <a:rPr lang="en-US" altLang="zh-TW" sz="2800" dirty="0"/>
              <a:t>:</a:t>
            </a:r>
            <a:r>
              <a:rPr lang="zh-TW" altLang="en-US" sz="2800" dirty="0"/>
              <a:t>體育是具有社會型態的團體組織，為了增進人體完美的發展，而寓教育於身體運動的教育歷程，體育是供給人類的部分教育歷程中的一種媒介體。因此，</a:t>
            </a:r>
            <a:r>
              <a:rPr lang="zh-TW" altLang="en-US" sz="2800" dirty="0">
                <a:solidFill>
                  <a:srgbClr val="FF0000"/>
                </a:solidFill>
              </a:rPr>
              <a:t>體育就是教育的一環，但以大肌肉活方式其設計以場地設備為依據，使個體在身體力行中，鍛鍊完美體格、發展理性行為、充實心智活動，進而擴大經驗範圍、提高適應能力、改變氣質、以繁榮生活、發揚生命意義。</a:t>
            </a:r>
          </a:p>
        </p:txBody>
      </p:sp>
      <p:sp>
        <p:nvSpPr>
          <p:cNvPr id="4" name="投影片編號版面配置區 3"/>
          <p:cNvSpPr>
            <a:spLocks noGrp="1"/>
          </p:cNvSpPr>
          <p:nvPr>
            <p:ph type="sldNum" sz="quarter" idx="8"/>
          </p:nvPr>
        </p:nvSpPr>
        <p:spPr/>
        <p:txBody>
          <a:bodyPr/>
          <a:lstStyle/>
          <a:p>
            <a:pPr lvl="0"/>
            <a:fld id="{A985501C-BE7C-4A2D-ABC7-A8F0EC08F371}" type="slidenum">
              <a:rPr lang="en-US" altLang="zh-TW" smtClean="0"/>
              <a:t>16</a:t>
            </a:fld>
            <a:endParaRPr lang="zh-TW" altLang="en-US"/>
          </a:p>
        </p:txBody>
      </p:sp>
    </p:spTree>
    <p:extLst>
      <p:ext uri="{BB962C8B-B14F-4D97-AF65-F5344CB8AC3E}">
        <p14:creationId xmlns:p14="http://schemas.microsoft.com/office/powerpoint/2010/main" val="125020612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p>
            <a:r>
              <a:rPr lang="zh-TW" altLang="en-US" sz="3600" dirty="0" smtClean="0"/>
              <a:t>二</a:t>
            </a:r>
            <a:r>
              <a:rPr lang="zh-TW" altLang="en-US" sz="3600" dirty="0"/>
              <a:t>、體育的定義：體育是教育的一</a:t>
            </a:r>
            <a:r>
              <a:rPr lang="zh-TW" altLang="en-US" sz="3600" dirty="0" smtClean="0"/>
              <a:t>環</a:t>
            </a:r>
            <a:endParaRPr lang="zh-TW" altLang="en-US" sz="3600" dirty="0"/>
          </a:p>
        </p:txBody>
      </p:sp>
      <p:sp>
        <p:nvSpPr>
          <p:cNvPr id="3" name="內容版面配置區 2"/>
          <p:cNvSpPr txBox="1">
            <a:spLocks noGrp="1"/>
          </p:cNvSpPr>
          <p:nvPr>
            <p:ph idx="1"/>
          </p:nvPr>
        </p:nvSpPr>
        <p:spPr>
          <a:xfrm>
            <a:off x="457200" y="1600200"/>
            <a:ext cx="8229600" cy="4525959"/>
          </a:xfrm>
        </p:spPr>
        <p:txBody>
          <a:bodyPr/>
          <a:lstStyle/>
          <a:p>
            <a:pPr algn="just"/>
            <a:r>
              <a:rPr lang="zh-TW" altLang="en-US" sz="2400" dirty="0" smtClean="0"/>
              <a:t>構成</a:t>
            </a:r>
            <a:r>
              <a:rPr lang="zh-TW" altLang="en-US" sz="2400" dirty="0"/>
              <a:t>：</a:t>
            </a:r>
            <a:r>
              <a:rPr lang="zh-TW" altLang="en-US" sz="2400" dirty="0" smtClean="0"/>
              <a:t>以</a:t>
            </a:r>
            <a:r>
              <a:rPr lang="zh-TW" altLang="en-US" sz="2400" dirty="0"/>
              <a:t>經過選擇組織的大肌肉活動為方法。</a:t>
            </a:r>
          </a:p>
          <a:p>
            <a:pPr algn="just"/>
            <a:r>
              <a:rPr lang="zh-TW" altLang="en-US" sz="2400" dirty="0" smtClean="0"/>
              <a:t>本質</a:t>
            </a:r>
            <a:r>
              <a:rPr lang="zh-TW" altLang="en-US" sz="2400" dirty="0"/>
              <a:t>：</a:t>
            </a:r>
            <a:r>
              <a:rPr lang="zh-TW" altLang="en-US" sz="2400" dirty="0" smtClean="0"/>
              <a:t>以</a:t>
            </a:r>
            <a:r>
              <a:rPr lang="zh-TW" altLang="en-US" sz="2400" dirty="0"/>
              <a:t>特有的場地設備環境，已有機體固有的身心需要為依據。</a:t>
            </a:r>
          </a:p>
          <a:p>
            <a:pPr algn="just"/>
            <a:r>
              <a:rPr lang="zh-TW" altLang="en-US" sz="2400" dirty="0" smtClean="0"/>
              <a:t>目標</a:t>
            </a:r>
            <a:r>
              <a:rPr lang="zh-TW" altLang="en-US" sz="2400" dirty="0"/>
              <a:t>：</a:t>
            </a:r>
            <a:r>
              <a:rPr lang="zh-TW" altLang="en-US" sz="2400" dirty="0" smtClean="0"/>
              <a:t>使</a:t>
            </a:r>
            <a:r>
              <a:rPr lang="zh-TW" altLang="en-US" sz="2400" dirty="0"/>
              <a:t>個人在實踐力行中，讓體格能獲得完美的發展，行為用理性加以控制，動機能有正當的滿足，動作復於和諧的協調。</a:t>
            </a:r>
          </a:p>
          <a:p>
            <a:pPr algn="just"/>
            <a:r>
              <a:rPr lang="zh-TW" altLang="en-US" sz="2400" dirty="0" smtClean="0"/>
              <a:t>目的</a:t>
            </a:r>
            <a:r>
              <a:rPr lang="zh-TW" altLang="en-US" sz="2400" dirty="0"/>
              <a:t>：</a:t>
            </a:r>
            <a:r>
              <a:rPr lang="zh-TW" altLang="en-US" sz="2400" dirty="0" smtClean="0"/>
              <a:t>進而</a:t>
            </a:r>
            <a:r>
              <a:rPr lang="zh-TW" altLang="en-US" sz="2400" dirty="0"/>
              <a:t>拓展經驗範圍，提高適應能力，改變行為模式，傳遞固有文化。</a:t>
            </a:r>
          </a:p>
          <a:p>
            <a:pPr algn="just"/>
            <a:r>
              <a:rPr lang="zh-TW" altLang="en-US" sz="2400" dirty="0" smtClean="0"/>
              <a:t>理想</a:t>
            </a:r>
            <a:r>
              <a:rPr lang="zh-TW" altLang="en-US" sz="2400" dirty="0"/>
              <a:t>：</a:t>
            </a:r>
            <a:r>
              <a:rPr lang="zh-TW" altLang="en-US" sz="2400" dirty="0" smtClean="0"/>
              <a:t>繁榮</a:t>
            </a:r>
            <a:r>
              <a:rPr lang="zh-TW" altLang="en-US" sz="2400" dirty="0"/>
              <a:t>生活，發揚生命意義</a:t>
            </a:r>
            <a:r>
              <a:rPr lang="zh-TW" altLang="en-US" sz="2400" dirty="0" smtClean="0"/>
              <a:t>。</a:t>
            </a:r>
            <a:endParaRPr lang="zh-TW" altLang="en-US" sz="2400" dirty="0"/>
          </a:p>
        </p:txBody>
      </p:sp>
      <p:sp>
        <p:nvSpPr>
          <p:cNvPr id="4" name="投影片編號版面配置區 3"/>
          <p:cNvSpPr>
            <a:spLocks noGrp="1"/>
          </p:cNvSpPr>
          <p:nvPr>
            <p:ph type="sldNum" sz="quarter" idx="8"/>
          </p:nvPr>
        </p:nvSpPr>
        <p:spPr/>
        <p:txBody>
          <a:bodyPr/>
          <a:lstStyle/>
          <a:p>
            <a:pPr lvl="0"/>
            <a:fld id="{A985501C-BE7C-4A2D-ABC7-A8F0EC08F371}" type="slidenum">
              <a:rPr lang="en-US" altLang="zh-TW" smtClean="0"/>
              <a:t>17</a:t>
            </a:fld>
            <a:endParaRPr lang="zh-TW" altLang="en-US"/>
          </a:p>
        </p:txBody>
      </p:sp>
    </p:spTree>
    <p:extLst>
      <p:ext uri="{BB962C8B-B14F-4D97-AF65-F5344CB8AC3E}">
        <p14:creationId xmlns:p14="http://schemas.microsoft.com/office/powerpoint/2010/main" val="358506086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p>
            <a:r>
              <a:rPr lang="zh-TW" altLang="en-US" dirty="0" smtClean="0"/>
              <a:t>三</a:t>
            </a:r>
            <a:r>
              <a:rPr lang="zh-TW" altLang="en-US" dirty="0"/>
              <a:t>、體育的意</a:t>
            </a:r>
            <a:r>
              <a:rPr lang="zh-TW" altLang="en-US" dirty="0" smtClean="0"/>
              <a:t>涵</a:t>
            </a:r>
            <a:endParaRPr lang="zh-TW" altLang="en-US" dirty="0"/>
          </a:p>
        </p:txBody>
      </p:sp>
      <p:sp>
        <p:nvSpPr>
          <p:cNvPr id="3" name="內容版面配置區 2"/>
          <p:cNvSpPr txBox="1">
            <a:spLocks noGrp="1"/>
          </p:cNvSpPr>
          <p:nvPr>
            <p:ph idx="1"/>
          </p:nvPr>
        </p:nvSpPr>
        <p:spPr>
          <a:xfrm>
            <a:off x="457200" y="1600200"/>
            <a:ext cx="8229600" cy="4525959"/>
          </a:xfrm>
        </p:spPr>
        <p:txBody>
          <a:bodyPr/>
          <a:lstStyle/>
          <a:p>
            <a:pPr algn="just"/>
            <a:r>
              <a:rPr lang="zh-TW" altLang="en-US" sz="2400" dirty="0"/>
              <a:t>形成</a:t>
            </a:r>
            <a:r>
              <a:rPr lang="zh-TW" altLang="en-US" sz="2400" dirty="0" smtClean="0"/>
              <a:t>背景：為</a:t>
            </a:r>
            <a:r>
              <a:rPr lang="zh-TW" altLang="en-US" sz="2400" dirty="0"/>
              <a:t>擴大學校體育的範疇與</a:t>
            </a:r>
            <a:r>
              <a:rPr lang="zh-TW" altLang="en-US" sz="2400" dirty="0" smtClean="0"/>
              <a:t>功能</a:t>
            </a:r>
            <a:endParaRPr lang="zh-TW" altLang="en-US" sz="2400" dirty="0"/>
          </a:p>
          <a:p>
            <a:pPr algn="just"/>
            <a:r>
              <a:rPr lang="zh-TW" altLang="en-US" sz="2400" dirty="0"/>
              <a:t>基本</a:t>
            </a:r>
            <a:r>
              <a:rPr lang="zh-TW" altLang="en-US" sz="2400" dirty="0" smtClean="0"/>
              <a:t>元素：身體活動、身體運動 </a:t>
            </a:r>
            <a:endParaRPr lang="zh-TW" altLang="en-US" sz="2400" dirty="0"/>
          </a:p>
          <a:p>
            <a:pPr algn="just"/>
            <a:r>
              <a:rPr lang="zh-TW" altLang="en-US" sz="2400" dirty="0"/>
              <a:t>概括</a:t>
            </a:r>
            <a:r>
              <a:rPr lang="zh-TW" altLang="en-US" sz="2400" dirty="0" smtClean="0"/>
              <a:t>範圍：包括</a:t>
            </a:r>
            <a:r>
              <a:rPr lang="zh-TW" altLang="en-US" sz="2400" dirty="0"/>
              <a:t>體育教育、競技運動、體適能、休閒運動、運動舞蹈、民俗運動等。</a:t>
            </a:r>
          </a:p>
          <a:p>
            <a:pPr algn="just"/>
            <a:r>
              <a:rPr lang="zh-TW" altLang="en-US" sz="2400" dirty="0"/>
              <a:t>施用</a:t>
            </a:r>
            <a:r>
              <a:rPr lang="zh-TW" altLang="en-US" sz="2400" dirty="0" smtClean="0"/>
              <a:t>對象：如</a:t>
            </a:r>
            <a:r>
              <a:rPr lang="zh-TW" altLang="en-US" sz="2400" dirty="0"/>
              <a:t>行政專責機構、專業教育機構、綜合性專業團體等。</a:t>
            </a:r>
          </a:p>
          <a:p>
            <a:pPr algn="just"/>
            <a:r>
              <a:rPr lang="zh-TW" altLang="en-US" sz="2400" dirty="0"/>
              <a:t>用語</a:t>
            </a:r>
            <a:r>
              <a:rPr lang="zh-TW" altLang="en-US" sz="2400" dirty="0" smtClean="0"/>
              <a:t>類型：單獨</a:t>
            </a:r>
            <a:r>
              <a:rPr lang="zh-TW" altLang="en-US" sz="2400" dirty="0"/>
              <a:t>用語</a:t>
            </a:r>
            <a:r>
              <a:rPr lang="zh-TW" altLang="en-US" sz="2400" dirty="0" smtClean="0"/>
              <a:t>為「體育」，</a:t>
            </a:r>
            <a:r>
              <a:rPr lang="zh-TW" altLang="en-US" sz="2400" dirty="0"/>
              <a:t>複合用語</a:t>
            </a:r>
            <a:r>
              <a:rPr lang="zh-TW" altLang="en-US" sz="2400" dirty="0" smtClean="0"/>
              <a:t>為「體育運動」，</a:t>
            </a:r>
            <a:r>
              <a:rPr lang="zh-TW" altLang="en-US" sz="2400" dirty="0"/>
              <a:t>合併用語</a:t>
            </a:r>
            <a:r>
              <a:rPr lang="zh-TW" altLang="en-US" sz="2400" dirty="0" smtClean="0"/>
              <a:t>如「體育</a:t>
            </a:r>
            <a:r>
              <a:rPr lang="zh-TW" altLang="en-US" sz="2400" dirty="0"/>
              <a:t>與</a:t>
            </a:r>
            <a:r>
              <a:rPr lang="zh-TW" altLang="en-US" sz="2400" dirty="0" smtClean="0"/>
              <a:t>運動」，「國民</a:t>
            </a:r>
            <a:r>
              <a:rPr lang="zh-TW" altLang="en-US" sz="2400" dirty="0"/>
              <a:t>體育</a:t>
            </a:r>
            <a:r>
              <a:rPr lang="zh-TW" altLang="en-US" sz="2400" dirty="0" smtClean="0"/>
              <a:t>法」用「國民體育」亦可。</a:t>
            </a:r>
            <a:endParaRPr lang="zh-TW" altLang="en-US" sz="2400" dirty="0"/>
          </a:p>
        </p:txBody>
      </p:sp>
      <p:sp>
        <p:nvSpPr>
          <p:cNvPr id="4" name="投影片編號版面配置區 3"/>
          <p:cNvSpPr>
            <a:spLocks noGrp="1"/>
          </p:cNvSpPr>
          <p:nvPr>
            <p:ph type="sldNum" sz="quarter" idx="8"/>
          </p:nvPr>
        </p:nvSpPr>
        <p:spPr/>
        <p:txBody>
          <a:bodyPr/>
          <a:lstStyle/>
          <a:p>
            <a:pPr lvl="0"/>
            <a:fld id="{A985501C-BE7C-4A2D-ABC7-A8F0EC08F371}" type="slidenum">
              <a:rPr lang="en-US" altLang="zh-TW" smtClean="0"/>
              <a:t>18</a:t>
            </a:fld>
            <a:endParaRPr lang="zh-TW" altLang="en-US"/>
          </a:p>
        </p:txBody>
      </p:sp>
    </p:spTree>
    <p:extLst>
      <p:ext uri="{BB962C8B-B14F-4D97-AF65-F5344CB8AC3E}">
        <p14:creationId xmlns:p14="http://schemas.microsoft.com/office/powerpoint/2010/main" val="207074061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p>
            <a:r>
              <a:rPr lang="zh-TW" altLang="en-US" dirty="0" smtClean="0"/>
              <a:t>四</a:t>
            </a:r>
            <a:r>
              <a:rPr lang="zh-TW" altLang="en-US" dirty="0"/>
              <a:t>、「運動」名詞</a:t>
            </a:r>
            <a:r>
              <a:rPr lang="zh-TW" altLang="en-US" dirty="0" smtClean="0"/>
              <a:t>釋義</a:t>
            </a:r>
            <a:endParaRPr lang="zh-TW" altLang="en-US" dirty="0"/>
          </a:p>
        </p:txBody>
      </p:sp>
      <p:sp>
        <p:nvSpPr>
          <p:cNvPr id="3" name="內容版面配置區 2"/>
          <p:cNvSpPr txBox="1">
            <a:spLocks noGrp="1"/>
          </p:cNvSpPr>
          <p:nvPr>
            <p:ph idx="1"/>
          </p:nvPr>
        </p:nvSpPr>
        <p:spPr>
          <a:xfrm>
            <a:off x="457200" y="1600200"/>
            <a:ext cx="8229600" cy="4525959"/>
          </a:xfrm>
        </p:spPr>
        <p:txBody>
          <a:bodyPr/>
          <a:lstStyle/>
          <a:p>
            <a:pPr algn="just"/>
            <a:r>
              <a:rPr lang="en-US" altLang="zh-TW" sz="2800" dirty="0" smtClean="0">
                <a:latin typeface="Times New Roman" panose="02020603050405020304" pitchFamily="18" charset="0"/>
                <a:cs typeface="Times New Roman" panose="02020603050405020304" pitchFamily="18" charset="0"/>
              </a:rPr>
              <a:t>1</a:t>
            </a:r>
            <a:r>
              <a:rPr lang="en-US" altLang="zh-TW" sz="2800" dirty="0" smtClean="0">
                <a:latin typeface="Times New Roman" panose="02020603050405020304" pitchFamily="18" charset="0"/>
                <a:cs typeface="Times New Roman" panose="02020603050405020304" pitchFamily="18" charset="0"/>
              </a:rPr>
              <a:t>.</a:t>
            </a:r>
            <a:r>
              <a:rPr lang="zh-TW" altLang="en-US" sz="2800" dirty="0">
                <a:latin typeface="Times New Roman" panose="02020603050405020304" pitchFamily="18" charset="0"/>
                <a:cs typeface="Times New Roman" panose="02020603050405020304" pitchFamily="18" charset="0"/>
              </a:rPr>
              <a:t>體育大</a:t>
            </a:r>
            <a:r>
              <a:rPr lang="zh-TW" altLang="en-US" sz="2800" dirty="0" smtClean="0">
                <a:latin typeface="Times New Roman" panose="02020603050405020304" pitchFamily="18" charset="0"/>
                <a:cs typeface="Times New Roman" panose="02020603050405020304" pitchFamily="18" charset="0"/>
              </a:rPr>
              <a:t>詞典 </a:t>
            </a:r>
            <a:r>
              <a:rPr lang="en-US" altLang="zh-TW" sz="2800" dirty="0" smtClean="0">
                <a:latin typeface="Times New Roman" panose="02020603050405020304" pitchFamily="18" charset="0"/>
                <a:cs typeface="Times New Roman" panose="02020603050405020304" pitchFamily="18" charset="0"/>
              </a:rPr>
              <a:t>(</a:t>
            </a:r>
            <a:r>
              <a:rPr lang="en-US" altLang="zh-TW" sz="2800" dirty="0">
                <a:latin typeface="Times New Roman" panose="02020603050405020304" pitchFamily="18" charset="0"/>
                <a:cs typeface="Times New Roman" panose="02020603050405020304" pitchFamily="18" charset="0"/>
              </a:rPr>
              <a:t>1984</a:t>
            </a:r>
            <a:r>
              <a:rPr lang="en-US" altLang="zh-TW" sz="2800" dirty="0" smtClean="0">
                <a:latin typeface="Times New Roman" panose="02020603050405020304" pitchFamily="18" charset="0"/>
                <a:cs typeface="Times New Roman" panose="02020603050405020304" pitchFamily="18" charset="0"/>
              </a:rPr>
              <a:t>)</a:t>
            </a:r>
            <a:r>
              <a:rPr lang="zh-TW" altLang="en-US" sz="2800" dirty="0" smtClean="0">
                <a:latin typeface="Times New Roman" panose="02020603050405020304" pitchFamily="18" charset="0"/>
                <a:cs typeface="Times New Roman" panose="02020603050405020304" pitchFamily="18" charset="0"/>
              </a:rPr>
              <a:t> 定義</a:t>
            </a:r>
            <a:r>
              <a:rPr lang="zh-TW" altLang="en-US" sz="2800" dirty="0">
                <a:latin typeface="Times New Roman" panose="02020603050405020304" pitchFamily="18" charset="0"/>
                <a:cs typeface="Times New Roman" panose="02020603050405020304" pitchFamily="18" charset="0"/>
              </a:rPr>
              <a:t>如下</a:t>
            </a:r>
            <a:r>
              <a:rPr lang="en-US" altLang="zh-TW" sz="2800" dirty="0">
                <a:latin typeface="Times New Roman" panose="02020603050405020304" pitchFamily="18" charset="0"/>
                <a:cs typeface="Times New Roman" panose="02020603050405020304" pitchFamily="18" charset="0"/>
              </a:rPr>
              <a:t>:</a:t>
            </a:r>
            <a:r>
              <a:rPr lang="zh-TW" altLang="en-US" sz="2800" dirty="0">
                <a:latin typeface="Times New Roman" panose="02020603050405020304" pitchFamily="18" charset="0"/>
                <a:cs typeface="Times New Roman" panose="02020603050405020304" pitchFamily="18" charset="0"/>
              </a:rPr>
              <a:t>任何種類的遊玩，消遣，運動，遊戲或競爭，不論在室內或室外，是以個人或團體的比賽為主的部分，這種比賽的操作，包含著某種技巧和身體的超越技能</a:t>
            </a:r>
            <a:r>
              <a:rPr lang="zh-TW" altLang="en-US" sz="2800" dirty="0" smtClean="0">
                <a:latin typeface="Times New Roman" panose="02020603050405020304" pitchFamily="18" charset="0"/>
                <a:cs typeface="Times New Roman" panose="02020603050405020304" pitchFamily="18" charset="0"/>
              </a:rPr>
              <a:t>。</a:t>
            </a:r>
            <a:endParaRPr lang="en-US" altLang="zh-TW" sz="2800" dirty="0" smtClean="0">
              <a:latin typeface="Times New Roman" panose="02020603050405020304" pitchFamily="18" charset="0"/>
              <a:cs typeface="Times New Roman" panose="02020603050405020304" pitchFamily="18" charset="0"/>
            </a:endParaRPr>
          </a:p>
          <a:p>
            <a:pPr algn="just"/>
            <a:r>
              <a:rPr lang="en-US" altLang="zh-TW" sz="2800" dirty="0" smtClean="0">
                <a:latin typeface="Times New Roman" panose="02020603050405020304" pitchFamily="18" charset="0"/>
                <a:cs typeface="Times New Roman" panose="02020603050405020304" pitchFamily="18" charset="0"/>
              </a:rPr>
              <a:t>2.</a:t>
            </a:r>
            <a:r>
              <a:rPr lang="zh-TW" altLang="en-US" sz="2800" dirty="0" smtClean="0">
                <a:latin typeface="Times New Roman" panose="02020603050405020304" pitchFamily="18" charset="0"/>
                <a:cs typeface="Times New Roman" panose="02020603050405020304" pitchFamily="18" charset="0"/>
              </a:rPr>
              <a:t>陳定雄 </a:t>
            </a:r>
            <a:r>
              <a:rPr lang="en-US" altLang="zh-TW" sz="2800" dirty="0" smtClean="0">
                <a:latin typeface="Times New Roman" panose="02020603050405020304" pitchFamily="18" charset="0"/>
                <a:cs typeface="Times New Roman" panose="02020603050405020304" pitchFamily="18" charset="0"/>
              </a:rPr>
              <a:t>(</a:t>
            </a:r>
            <a:r>
              <a:rPr lang="en-US" altLang="zh-TW" sz="2800" dirty="0">
                <a:latin typeface="Times New Roman" panose="02020603050405020304" pitchFamily="18" charset="0"/>
                <a:cs typeface="Times New Roman" panose="02020603050405020304" pitchFamily="18" charset="0"/>
              </a:rPr>
              <a:t>1978</a:t>
            </a:r>
            <a:r>
              <a:rPr lang="en-US" altLang="zh-TW" sz="2800" dirty="0" smtClean="0">
                <a:latin typeface="Times New Roman" panose="02020603050405020304" pitchFamily="18" charset="0"/>
                <a:cs typeface="Times New Roman" panose="02020603050405020304" pitchFamily="18" charset="0"/>
              </a:rPr>
              <a:t>)</a:t>
            </a:r>
            <a:r>
              <a:rPr lang="zh-TW" altLang="en-US" sz="2800" dirty="0" smtClean="0">
                <a:latin typeface="Times New Roman" panose="02020603050405020304" pitchFamily="18" charset="0"/>
                <a:cs typeface="Times New Roman" panose="02020603050405020304" pitchFamily="18" charset="0"/>
              </a:rPr>
              <a:t> 指出</a:t>
            </a:r>
            <a:r>
              <a:rPr lang="en-US" altLang="zh-TW" sz="2800" dirty="0" smtClean="0">
                <a:latin typeface="Times New Roman" panose="02020603050405020304" pitchFamily="18" charset="0"/>
                <a:cs typeface="Times New Roman" panose="02020603050405020304" pitchFamily="18" charset="0"/>
              </a:rPr>
              <a:t>Sport</a:t>
            </a:r>
            <a:r>
              <a:rPr lang="zh-TW" altLang="en-US" sz="2800" dirty="0" smtClean="0">
                <a:latin typeface="Times New Roman" panose="02020603050405020304" pitchFamily="18" charset="0"/>
                <a:cs typeface="Times New Roman" panose="02020603050405020304" pitchFamily="18" charset="0"/>
              </a:rPr>
              <a:t> </a:t>
            </a:r>
            <a:r>
              <a:rPr lang="en-US" altLang="zh-TW" sz="2800" dirty="0" smtClean="0">
                <a:latin typeface="Times New Roman" panose="02020603050405020304" pitchFamily="18" charset="0"/>
                <a:cs typeface="Times New Roman" panose="02020603050405020304" pitchFamily="18" charset="0"/>
              </a:rPr>
              <a:t>(</a:t>
            </a:r>
            <a:r>
              <a:rPr lang="zh-TW" altLang="en-US" sz="2800" dirty="0">
                <a:latin typeface="Times New Roman" panose="02020603050405020304" pitchFamily="18" charset="0"/>
                <a:cs typeface="Times New Roman" panose="02020603050405020304" pitchFamily="18" charset="0"/>
              </a:rPr>
              <a:t>英、德、日</a:t>
            </a:r>
            <a:r>
              <a:rPr lang="en-US" altLang="zh-TW" sz="2800" dirty="0">
                <a:latin typeface="Times New Roman" panose="02020603050405020304" pitchFamily="18" charset="0"/>
                <a:cs typeface="Times New Roman" panose="02020603050405020304" pitchFamily="18" charset="0"/>
              </a:rPr>
              <a:t>)</a:t>
            </a:r>
            <a:r>
              <a:rPr lang="zh-TW" altLang="en-US" sz="2800" dirty="0">
                <a:latin typeface="Times New Roman" panose="02020603050405020304" pitchFamily="18" charset="0"/>
                <a:cs typeface="Times New Roman" panose="02020603050405020304" pitchFamily="18" charset="0"/>
              </a:rPr>
              <a:t>，源自於古代法文</a:t>
            </a:r>
            <a:r>
              <a:rPr lang="en-US" altLang="zh-TW" sz="2800" dirty="0" err="1">
                <a:latin typeface="Times New Roman" panose="02020603050405020304" pitchFamily="18" charset="0"/>
                <a:cs typeface="Times New Roman" panose="02020603050405020304" pitchFamily="18" charset="0"/>
              </a:rPr>
              <a:t>Desport</a:t>
            </a:r>
            <a:r>
              <a:rPr lang="en-US" altLang="zh-TW" sz="2800" dirty="0">
                <a:latin typeface="Times New Roman" panose="02020603050405020304" pitchFamily="18" charset="0"/>
                <a:cs typeface="Times New Roman" panose="02020603050405020304" pitchFamily="18" charset="0"/>
              </a:rPr>
              <a:t>, </a:t>
            </a:r>
            <a:r>
              <a:rPr lang="zh-TW" altLang="en-US" sz="2800" dirty="0">
                <a:latin typeface="Times New Roman" panose="02020603050405020304" pitchFamily="18" charset="0"/>
                <a:cs typeface="Times New Roman" panose="02020603050405020304" pitchFamily="18" charset="0"/>
              </a:rPr>
              <a:t>即離開工作之意，中世紀時變為</a:t>
            </a:r>
            <a:r>
              <a:rPr lang="en-US" altLang="zh-TW" sz="2800" dirty="0" err="1">
                <a:latin typeface="Times New Roman" panose="02020603050405020304" pitchFamily="18" charset="0"/>
                <a:cs typeface="Times New Roman" panose="02020603050405020304" pitchFamily="18" charset="0"/>
              </a:rPr>
              <a:t>Desport</a:t>
            </a:r>
            <a:r>
              <a:rPr lang="zh-TW" altLang="en-US" sz="2800" dirty="0">
                <a:latin typeface="Times New Roman" panose="02020603050405020304" pitchFamily="18" charset="0"/>
                <a:cs typeface="Times New Roman" panose="02020603050405020304" pitchFamily="18" charset="0"/>
              </a:rPr>
              <a:t>或</a:t>
            </a:r>
            <a:r>
              <a:rPr lang="en-US" altLang="zh-TW" sz="2800" dirty="0">
                <a:latin typeface="Times New Roman" panose="02020603050405020304" pitchFamily="18" charset="0"/>
                <a:cs typeface="Times New Roman" panose="02020603050405020304" pitchFamily="18" charset="0"/>
              </a:rPr>
              <a:t>Disport</a:t>
            </a:r>
            <a:r>
              <a:rPr lang="zh-TW" altLang="en-US" sz="2800" dirty="0">
                <a:latin typeface="Times New Roman" panose="02020603050405020304" pitchFamily="18" charset="0"/>
                <a:cs typeface="Times New Roman" panose="02020603050405020304" pitchFamily="18" charset="0"/>
              </a:rPr>
              <a:t>它是一種含有愉快、適度、消遣以及寬容意味之活動。</a:t>
            </a:r>
          </a:p>
          <a:p>
            <a:pPr algn="just"/>
            <a:endParaRPr lang="zh-TW" altLang="en-US" sz="2800" dirty="0"/>
          </a:p>
        </p:txBody>
      </p:sp>
      <p:sp>
        <p:nvSpPr>
          <p:cNvPr id="4" name="投影片編號版面配置區 3"/>
          <p:cNvSpPr>
            <a:spLocks noGrp="1"/>
          </p:cNvSpPr>
          <p:nvPr>
            <p:ph type="sldNum" sz="quarter" idx="8"/>
          </p:nvPr>
        </p:nvSpPr>
        <p:spPr/>
        <p:txBody>
          <a:bodyPr/>
          <a:lstStyle/>
          <a:p>
            <a:pPr lvl="0"/>
            <a:fld id="{A985501C-BE7C-4A2D-ABC7-A8F0EC08F371}" type="slidenum">
              <a:rPr lang="en-US" altLang="zh-TW" smtClean="0"/>
              <a:t>19</a:t>
            </a:fld>
            <a:endParaRPr lang="zh-TW" altLang="en-US"/>
          </a:p>
        </p:txBody>
      </p:sp>
    </p:spTree>
    <p:extLst>
      <p:ext uri="{BB962C8B-B14F-4D97-AF65-F5344CB8AC3E}">
        <p14:creationId xmlns:p14="http://schemas.microsoft.com/office/powerpoint/2010/main" val="40443980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noGrp="1"/>
          </p:cNvSpPr>
          <p:nvPr>
            <p:ph type="ctrTitle"/>
          </p:nvPr>
        </p:nvSpPr>
        <p:spPr>
          <a:xfrm>
            <a:off x="737829" y="476667"/>
            <a:ext cx="7772400" cy="1470026"/>
          </a:xfrm>
        </p:spPr>
        <p:txBody>
          <a:bodyPr/>
          <a:lstStyle/>
          <a:p>
            <a:r>
              <a:rPr lang="zh-TW" altLang="en-US" dirty="0" smtClean="0">
                <a:solidFill>
                  <a:srgbClr val="FF0000"/>
                </a:solidFill>
              </a:rPr>
              <a:t>體育運動</a:t>
            </a:r>
            <a:r>
              <a:rPr lang="zh-TW" altLang="en-US" dirty="0">
                <a:solidFill>
                  <a:srgbClr val="FF0000"/>
                </a:solidFill>
              </a:rPr>
              <a:t>概說</a:t>
            </a:r>
            <a:r>
              <a:rPr lang="zh-TW" altLang="en-US" dirty="0" smtClean="0">
                <a:solidFill>
                  <a:srgbClr val="FF0000"/>
                </a:solidFill>
              </a:rPr>
              <a:t>（上）</a:t>
            </a:r>
            <a:endParaRPr lang="zh-TW" altLang="en-US" dirty="0">
              <a:solidFill>
                <a:srgbClr val="FF0000"/>
              </a:solidFill>
            </a:endParaRPr>
          </a:p>
        </p:txBody>
      </p:sp>
      <p:sp>
        <p:nvSpPr>
          <p:cNvPr id="3" name="副標題 2"/>
          <p:cNvSpPr txBox="1">
            <a:spLocks noGrp="1"/>
          </p:cNvSpPr>
          <p:nvPr>
            <p:ph type="subTitle" idx="1"/>
          </p:nvPr>
        </p:nvSpPr>
        <p:spPr>
          <a:xfrm>
            <a:off x="1475657" y="1988838"/>
            <a:ext cx="6797485" cy="648071"/>
          </a:xfrm>
        </p:spPr>
        <p:txBody>
          <a:bodyPr/>
          <a:lstStyle/>
          <a:p>
            <a:pPr algn="just"/>
            <a:r>
              <a:rPr lang="zh-TW" altLang="en-US" dirty="0" smtClean="0">
                <a:solidFill>
                  <a:srgbClr val="0000FF"/>
                </a:solidFill>
              </a:rPr>
              <a:t>第一部分</a:t>
            </a:r>
            <a:r>
              <a:rPr lang="zh-TW" altLang="en-US" dirty="0">
                <a:solidFill>
                  <a:srgbClr val="0000FF"/>
                </a:solidFill>
              </a:rPr>
              <a:t>：體育概念的</a:t>
            </a:r>
            <a:r>
              <a:rPr lang="zh-TW" altLang="en-US" dirty="0" smtClean="0">
                <a:solidFill>
                  <a:srgbClr val="0000FF"/>
                </a:solidFill>
              </a:rPr>
              <a:t>發展</a:t>
            </a:r>
            <a:endParaRPr lang="zh-TW" altLang="en-US" dirty="0">
              <a:solidFill>
                <a:srgbClr val="0000FF"/>
              </a:solidFill>
            </a:endParaRPr>
          </a:p>
          <a:p>
            <a:pPr algn="just">
              <a:lnSpc>
                <a:spcPts val="2500"/>
              </a:lnSpc>
            </a:pPr>
            <a:r>
              <a:rPr lang="zh-TW" altLang="en-US" sz="2400" dirty="0" smtClean="0">
                <a:solidFill>
                  <a:schemeClr val="tx1"/>
                </a:solidFill>
              </a:rPr>
              <a:t>一</a:t>
            </a:r>
            <a:r>
              <a:rPr lang="zh-TW" altLang="en-US" sz="2400" dirty="0">
                <a:solidFill>
                  <a:schemeClr val="tx1"/>
                </a:solidFill>
              </a:rPr>
              <a:t>、「體育」名詞的來源</a:t>
            </a:r>
          </a:p>
          <a:p>
            <a:pPr algn="just">
              <a:lnSpc>
                <a:spcPts val="2500"/>
              </a:lnSpc>
            </a:pPr>
            <a:r>
              <a:rPr lang="zh-TW" altLang="en-US" sz="2400" dirty="0">
                <a:solidFill>
                  <a:schemeClr val="tx1"/>
                </a:solidFill>
              </a:rPr>
              <a:t>二、各國的體育</a:t>
            </a:r>
            <a:r>
              <a:rPr lang="zh-TW" altLang="en-US" sz="2400" dirty="0" smtClean="0">
                <a:solidFill>
                  <a:schemeClr val="tx1"/>
                </a:solidFill>
              </a:rPr>
              <a:t>概念</a:t>
            </a:r>
            <a:endParaRPr lang="zh-TW" altLang="en-US" sz="2400" dirty="0">
              <a:solidFill>
                <a:schemeClr val="tx1"/>
              </a:solidFill>
            </a:endParaRPr>
          </a:p>
          <a:p>
            <a:pPr algn="just">
              <a:lnSpc>
                <a:spcPts val="2500"/>
              </a:lnSpc>
            </a:pPr>
            <a:r>
              <a:rPr lang="zh-TW" altLang="en-US" sz="2400" dirty="0">
                <a:solidFill>
                  <a:schemeClr val="tx1"/>
                </a:solidFill>
              </a:rPr>
              <a:t>三、近代歐美國家的體育概念</a:t>
            </a:r>
          </a:p>
          <a:p>
            <a:pPr algn="just"/>
            <a:r>
              <a:rPr lang="zh-TW" altLang="en-US" dirty="0" smtClean="0">
                <a:solidFill>
                  <a:srgbClr val="0000FF"/>
                </a:solidFill>
              </a:rPr>
              <a:t>第二部分</a:t>
            </a:r>
            <a:r>
              <a:rPr lang="zh-TW" altLang="en-US" dirty="0">
                <a:solidFill>
                  <a:srgbClr val="0000FF"/>
                </a:solidFill>
              </a:rPr>
              <a:t>：體育與運動名詞的釋義</a:t>
            </a:r>
          </a:p>
          <a:p>
            <a:pPr algn="just">
              <a:lnSpc>
                <a:spcPts val="2500"/>
              </a:lnSpc>
            </a:pPr>
            <a:r>
              <a:rPr lang="zh-TW" altLang="en-US" sz="2400" dirty="0">
                <a:solidFill>
                  <a:schemeClr val="tx1"/>
                </a:solidFill>
              </a:rPr>
              <a:t>一、「體育」名詞</a:t>
            </a:r>
            <a:r>
              <a:rPr lang="zh-TW" altLang="en-US" sz="2400" dirty="0" smtClean="0">
                <a:solidFill>
                  <a:schemeClr val="tx1"/>
                </a:solidFill>
              </a:rPr>
              <a:t>釋義</a:t>
            </a:r>
            <a:endParaRPr lang="en-US" altLang="zh-TW" sz="2400" dirty="0">
              <a:solidFill>
                <a:schemeClr val="tx1"/>
              </a:solidFill>
            </a:endParaRPr>
          </a:p>
          <a:p>
            <a:pPr algn="just">
              <a:lnSpc>
                <a:spcPts val="2500"/>
              </a:lnSpc>
            </a:pPr>
            <a:r>
              <a:rPr lang="zh-TW" altLang="en-US" sz="2400" dirty="0" smtClean="0">
                <a:solidFill>
                  <a:schemeClr val="tx1"/>
                </a:solidFill>
              </a:rPr>
              <a:t>二</a:t>
            </a:r>
            <a:r>
              <a:rPr lang="zh-TW" altLang="en-US" sz="2400" dirty="0">
                <a:solidFill>
                  <a:schemeClr val="tx1"/>
                </a:solidFill>
              </a:rPr>
              <a:t>、體育的定義：體育是教育的一</a:t>
            </a:r>
            <a:r>
              <a:rPr lang="zh-TW" altLang="en-US" sz="2400" dirty="0" smtClean="0">
                <a:solidFill>
                  <a:schemeClr val="tx1"/>
                </a:solidFill>
              </a:rPr>
              <a:t>環</a:t>
            </a:r>
            <a:endParaRPr lang="en-US" altLang="zh-TW" sz="2400" dirty="0" smtClean="0">
              <a:solidFill>
                <a:schemeClr val="tx1"/>
              </a:solidFill>
            </a:endParaRPr>
          </a:p>
          <a:p>
            <a:pPr algn="just">
              <a:lnSpc>
                <a:spcPts val="2500"/>
              </a:lnSpc>
            </a:pPr>
            <a:r>
              <a:rPr lang="zh-TW" altLang="en-US" sz="2400" dirty="0">
                <a:solidFill>
                  <a:schemeClr val="tx1"/>
                </a:solidFill>
              </a:rPr>
              <a:t>三、體育的意</a:t>
            </a:r>
            <a:r>
              <a:rPr lang="zh-TW" altLang="en-US" sz="2400" dirty="0" smtClean="0">
                <a:solidFill>
                  <a:schemeClr val="tx1"/>
                </a:solidFill>
              </a:rPr>
              <a:t>涵</a:t>
            </a:r>
            <a:r>
              <a:rPr lang="zh-TW" altLang="en-US" sz="2400" dirty="0">
                <a:solidFill>
                  <a:schemeClr val="tx1"/>
                </a:solidFill>
              </a:rPr>
              <a:t> </a:t>
            </a:r>
            <a:r>
              <a:rPr lang="zh-TW" altLang="en-US" sz="2400" dirty="0" smtClean="0">
                <a:solidFill>
                  <a:schemeClr val="tx1"/>
                </a:solidFill>
              </a:rPr>
              <a:t>   四</a:t>
            </a:r>
            <a:r>
              <a:rPr lang="zh-TW" altLang="en-US" sz="2400" dirty="0">
                <a:solidFill>
                  <a:schemeClr val="tx1"/>
                </a:solidFill>
              </a:rPr>
              <a:t>、「運動」名詞釋義</a:t>
            </a:r>
          </a:p>
          <a:p>
            <a:pPr algn="just">
              <a:lnSpc>
                <a:spcPts val="2500"/>
              </a:lnSpc>
            </a:pPr>
            <a:r>
              <a:rPr lang="zh-TW" altLang="en-US" sz="2400" dirty="0">
                <a:solidFill>
                  <a:schemeClr val="tx1"/>
                </a:solidFill>
              </a:rPr>
              <a:t>五</a:t>
            </a:r>
            <a:r>
              <a:rPr lang="zh-TW" altLang="en-US" sz="2400" dirty="0" smtClean="0">
                <a:solidFill>
                  <a:schemeClr val="tx1"/>
                </a:solidFill>
              </a:rPr>
              <a:t>、運動</a:t>
            </a:r>
            <a:r>
              <a:rPr lang="zh-TW" altLang="en-US" sz="2400" dirty="0">
                <a:solidFill>
                  <a:schemeClr val="tx1"/>
                </a:solidFill>
              </a:rPr>
              <a:t>的</a:t>
            </a:r>
            <a:r>
              <a:rPr lang="zh-TW" altLang="en-US" sz="2400" dirty="0" smtClean="0">
                <a:solidFill>
                  <a:schemeClr val="tx1"/>
                </a:solidFill>
              </a:rPr>
              <a:t>定義    六、</a:t>
            </a:r>
            <a:r>
              <a:rPr lang="zh-TW" altLang="en-US" sz="2400" dirty="0">
                <a:solidFill>
                  <a:schemeClr val="tx1"/>
                </a:solidFill>
              </a:rPr>
              <a:t>運動的意涵</a:t>
            </a:r>
          </a:p>
        </p:txBody>
      </p:sp>
      <p:pic>
        <p:nvPicPr>
          <p:cNvPr id="4" name="Picture 2" descr="C:\Users\BPC\Downloads\教育部logo991006-1.png"/>
          <p:cNvPicPr>
            <a:picLocks noChangeAspect="1"/>
          </p:cNvPicPr>
          <p:nvPr/>
        </p:nvPicPr>
        <p:blipFill>
          <a:blip r:embed="rId3"/>
          <a:srcRect/>
          <a:stretch>
            <a:fillRect/>
          </a:stretch>
        </p:blipFill>
        <p:spPr>
          <a:xfrm>
            <a:off x="0" y="6411443"/>
            <a:ext cx="1475658" cy="446556"/>
          </a:xfrm>
          <a:prstGeom prst="rect">
            <a:avLst/>
          </a:prstGeom>
          <a:noFill/>
          <a:ln cap="flat">
            <a:noFill/>
          </a:ln>
        </p:spPr>
      </p:pic>
      <p:pic>
        <p:nvPicPr>
          <p:cNvPr id="5" name="Picture 3" descr="C:\Users\BPC\AppData\Local\Temp\Rar$DR60.735\A703(修正型).png"/>
          <p:cNvPicPr>
            <a:picLocks noChangeAspect="1"/>
          </p:cNvPicPr>
          <p:nvPr/>
        </p:nvPicPr>
        <p:blipFill>
          <a:blip r:embed="rId4"/>
          <a:srcRect/>
          <a:stretch>
            <a:fillRect/>
          </a:stretch>
        </p:blipFill>
        <p:spPr>
          <a:xfrm>
            <a:off x="1547667" y="6508351"/>
            <a:ext cx="1263682" cy="252740"/>
          </a:xfrm>
          <a:prstGeom prst="rect">
            <a:avLst/>
          </a:prstGeom>
          <a:noFill/>
          <a:ln cap="flat">
            <a:noFill/>
          </a:ln>
        </p:spPr>
      </p:pic>
      <p:sp>
        <p:nvSpPr>
          <p:cNvPr id="7" name="投影片編號版面配置區 6"/>
          <p:cNvSpPr>
            <a:spLocks noGrp="1"/>
          </p:cNvSpPr>
          <p:nvPr>
            <p:ph type="sldNum" sz="quarter" idx="8"/>
          </p:nvPr>
        </p:nvSpPr>
        <p:spPr/>
        <p:txBody>
          <a:bodyPr/>
          <a:lstStyle/>
          <a:p>
            <a:pPr lvl="0"/>
            <a:fld id="{8A7106E3-4FB2-47FA-B9DA-0CA402FF67C7}" type="slidenum">
              <a:rPr lang="en-US" altLang="zh-TW" smtClean="0"/>
              <a:t>2</a:t>
            </a:fld>
            <a:endParaRPr lang="zh-TW" altLang="en-US"/>
          </a:p>
        </p:txBody>
      </p:sp>
    </p:spTree>
    <p:extLst>
      <p:ext uri="{BB962C8B-B14F-4D97-AF65-F5344CB8AC3E}">
        <p14:creationId xmlns:p14="http://schemas.microsoft.com/office/powerpoint/2010/main" val="371179453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p>
            <a:r>
              <a:rPr lang="zh-TW" altLang="en-US" dirty="0" smtClean="0"/>
              <a:t>四、「</a:t>
            </a:r>
            <a:r>
              <a:rPr lang="zh-TW" altLang="en-US" dirty="0"/>
              <a:t>運動」名詞</a:t>
            </a:r>
            <a:r>
              <a:rPr lang="zh-TW" altLang="en-US" dirty="0" smtClean="0"/>
              <a:t>釋義</a:t>
            </a:r>
            <a:endParaRPr lang="zh-TW" altLang="en-US" dirty="0"/>
          </a:p>
        </p:txBody>
      </p:sp>
      <p:sp>
        <p:nvSpPr>
          <p:cNvPr id="3" name="內容版面配置區 2"/>
          <p:cNvSpPr txBox="1">
            <a:spLocks noGrp="1"/>
          </p:cNvSpPr>
          <p:nvPr>
            <p:ph idx="1"/>
          </p:nvPr>
        </p:nvSpPr>
        <p:spPr>
          <a:xfrm>
            <a:off x="457200" y="1600200"/>
            <a:ext cx="8229600" cy="4525959"/>
          </a:xfrm>
        </p:spPr>
        <p:txBody>
          <a:bodyPr/>
          <a:lstStyle/>
          <a:p>
            <a:pPr algn="just"/>
            <a:r>
              <a:rPr lang="en-US" altLang="zh-TW" sz="2400" dirty="0" smtClean="0">
                <a:latin typeface="Times New Roman" panose="02020603050405020304" pitchFamily="18" charset="0"/>
                <a:cs typeface="Times New Roman" panose="02020603050405020304" pitchFamily="18" charset="0"/>
              </a:rPr>
              <a:t>3.</a:t>
            </a:r>
            <a:r>
              <a:rPr lang="zh-TW" altLang="en-US" sz="2400" dirty="0" smtClean="0">
                <a:latin typeface="Times New Roman" panose="02020603050405020304" pitchFamily="18" charset="0"/>
                <a:cs typeface="Times New Roman" panose="02020603050405020304" pitchFamily="18" charset="0"/>
              </a:rPr>
              <a:t>許義雄 </a:t>
            </a:r>
            <a:r>
              <a:rPr lang="en-US" altLang="zh-TW" sz="2400" dirty="0" smtClean="0">
                <a:latin typeface="Times New Roman" panose="02020603050405020304" pitchFamily="18" charset="0"/>
                <a:cs typeface="Times New Roman" panose="02020603050405020304" pitchFamily="18" charset="0"/>
              </a:rPr>
              <a:t>(</a:t>
            </a:r>
            <a:r>
              <a:rPr lang="en-US" altLang="zh-TW" sz="2400" dirty="0">
                <a:latin typeface="Times New Roman" panose="02020603050405020304" pitchFamily="18" charset="0"/>
                <a:cs typeface="Times New Roman" panose="02020603050405020304" pitchFamily="18" charset="0"/>
              </a:rPr>
              <a:t>1983</a:t>
            </a:r>
            <a:r>
              <a:rPr lang="en-US" altLang="zh-TW" sz="2400" dirty="0" smtClean="0">
                <a:latin typeface="Times New Roman" panose="02020603050405020304" pitchFamily="18" charset="0"/>
                <a:cs typeface="Times New Roman" panose="02020603050405020304" pitchFamily="18" charset="0"/>
              </a:rPr>
              <a:t>)</a:t>
            </a:r>
            <a:r>
              <a:rPr lang="zh-TW" altLang="en-US" sz="2400" dirty="0" smtClean="0">
                <a:latin typeface="Times New Roman" panose="02020603050405020304" pitchFamily="18" charset="0"/>
                <a:cs typeface="Times New Roman" panose="02020603050405020304" pitchFamily="18" charset="0"/>
              </a:rPr>
              <a:t> 探討</a:t>
            </a:r>
            <a:r>
              <a:rPr lang="en-US" altLang="zh-TW" sz="2400" dirty="0">
                <a:latin typeface="Times New Roman" panose="02020603050405020304" pitchFamily="18" charset="0"/>
                <a:cs typeface="Times New Roman" panose="02020603050405020304" pitchFamily="18" charset="0"/>
              </a:rPr>
              <a:t>Sport</a:t>
            </a:r>
            <a:r>
              <a:rPr lang="zh-TW" altLang="en-US" sz="2400" dirty="0">
                <a:latin typeface="Times New Roman" panose="02020603050405020304" pitchFamily="18" charset="0"/>
                <a:cs typeface="Times New Roman" panose="02020603050405020304" pitchFamily="18" charset="0"/>
              </a:rPr>
              <a:t>的字源及語義中提出西班牙思想家奧地家</a:t>
            </a:r>
            <a:r>
              <a:rPr lang="zh-TW" altLang="en-US" sz="2400" dirty="0" smtClean="0">
                <a:latin typeface="Times New Roman" panose="02020603050405020304" pitchFamily="18" charset="0"/>
                <a:cs typeface="Times New Roman" panose="02020603050405020304" pitchFamily="18" charset="0"/>
              </a:rPr>
              <a:t>加 </a:t>
            </a:r>
            <a:r>
              <a:rPr lang="en-US" altLang="zh-TW" sz="2400" dirty="0" smtClean="0">
                <a:latin typeface="Times New Roman" panose="02020603050405020304" pitchFamily="18" charset="0"/>
                <a:cs typeface="Times New Roman" panose="02020603050405020304" pitchFamily="18" charset="0"/>
              </a:rPr>
              <a:t>(</a:t>
            </a:r>
            <a:r>
              <a:rPr lang="en-US" altLang="zh-TW" sz="2400" dirty="0">
                <a:latin typeface="Times New Roman" panose="02020603050405020304" pitchFamily="18" charset="0"/>
                <a:cs typeface="Times New Roman" panose="02020603050405020304" pitchFamily="18" charset="0"/>
              </a:rPr>
              <a:t>Ortega</a:t>
            </a:r>
            <a:r>
              <a:rPr lang="en-US" altLang="zh-TW" sz="2400" dirty="0" smtClean="0">
                <a:latin typeface="Times New Roman" panose="02020603050405020304" pitchFamily="18" charset="0"/>
                <a:cs typeface="Times New Roman" panose="02020603050405020304" pitchFamily="18" charset="0"/>
              </a:rPr>
              <a:t>)</a:t>
            </a:r>
            <a:r>
              <a:rPr lang="zh-TW" altLang="en-US" sz="2400" dirty="0" smtClean="0">
                <a:latin typeface="Times New Roman" panose="02020603050405020304" pitchFamily="18" charset="0"/>
                <a:cs typeface="Times New Roman" panose="02020603050405020304" pitchFamily="18" charset="0"/>
              </a:rPr>
              <a:t> 曾</a:t>
            </a:r>
            <a:r>
              <a:rPr lang="zh-TW" altLang="en-US" sz="2400" dirty="0">
                <a:latin typeface="Times New Roman" panose="02020603050405020304" pitchFamily="18" charset="0"/>
                <a:cs typeface="Times New Roman" panose="02020603050405020304" pitchFamily="18" charset="0"/>
              </a:rPr>
              <a:t>解釋說西班牙語中與</a:t>
            </a:r>
            <a:r>
              <a:rPr lang="en-US" altLang="zh-TW" sz="2400" dirty="0" err="1">
                <a:latin typeface="Times New Roman" panose="02020603050405020304" pitchFamily="18" charset="0"/>
                <a:cs typeface="Times New Roman" panose="02020603050405020304" pitchFamily="18" charset="0"/>
              </a:rPr>
              <a:t>deporte</a:t>
            </a:r>
            <a:r>
              <a:rPr lang="zh-TW" altLang="en-US" sz="2400" dirty="0">
                <a:latin typeface="Times New Roman" panose="02020603050405020304" pitchFamily="18" charset="0"/>
                <a:cs typeface="Times New Roman" panose="02020603050405020304" pitchFamily="18" charset="0"/>
              </a:rPr>
              <a:t>有關的</a:t>
            </a:r>
            <a:r>
              <a:rPr lang="en-US" altLang="zh-TW" sz="2400" dirty="0">
                <a:latin typeface="Times New Roman" panose="02020603050405020304" pitchFamily="18" charset="0"/>
                <a:cs typeface="Times New Roman" panose="02020603050405020304" pitchFamily="18" charset="0"/>
              </a:rPr>
              <a:t>sport </a:t>
            </a:r>
            <a:r>
              <a:rPr lang="zh-TW" altLang="en-US" sz="2400" dirty="0">
                <a:latin typeface="Times New Roman" panose="02020603050405020304" pitchFamily="18" charset="0"/>
                <a:cs typeface="Times New Roman" panose="02020603050405020304" pitchFamily="18" charset="0"/>
              </a:rPr>
              <a:t>的語源為</a:t>
            </a:r>
            <a:r>
              <a:rPr lang="en-US" altLang="zh-TW" sz="2400" dirty="0" err="1">
                <a:latin typeface="Times New Roman" panose="02020603050405020304" pitchFamily="18" charset="0"/>
                <a:cs typeface="Times New Roman" panose="02020603050405020304" pitchFamily="18" charset="0"/>
              </a:rPr>
              <a:t>deporto</a:t>
            </a:r>
            <a:r>
              <a:rPr lang="zh-TW" altLang="en-US" sz="2400" dirty="0">
                <a:latin typeface="Times New Roman" panose="02020603050405020304" pitchFamily="18" charset="0"/>
                <a:cs typeface="Times New Roman" panose="02020603050405020304" pitchFamily="18" charset="0"/>
              </a:rPr>
              <a:t>，係由拉丁語而來，有海港生活的意味。是指船員們經長期海上辛勞生活，入港後的一種精神解脫而言，便指心智</a:t>
            </a:r>
            <a:r>
              <a:rPr lang="en-US" altLang="zh-TW" sz="2400" dirty="0">
                <a:latin typeface="Times New Roman" panose="02020603050405020304" pitchFamily="18" charset="0"/>
                <a:cs typeface="Times New Roman" panose="02020603050405020304" pitchFamily="18" charset="0"/>
              </a:rPr>
              <a:t>(</a:t>
            </a:r>
            <a:r>
              <a:rPr lang="zh-TW" altLang="en-US" sz="2400" dirty="0">
                <a:latin typeface="Times New Roman" panose="02020603050405020304" pitchFamily="18" charset="0"/>
                <a:cs typeface="Times New Roman" panose="02020603050405020304" pitchFamily="18" charset="0"/>
              </a:rPr>
              <a:t>精神的</a:t>
            </a:r>
            <a:r>
              <a:rPr lang="en-US" altLang="zh-TW" sz="2400" dirty="0">
                <a:latin typeface="Times New Roman" panose="02020603050405020304" pitchFamily="18" charset="0"/>
                <a:cs typeface="Times New Roman" panose="02020603050405020304" pitchFamily="18" charset="0"/>
              </a:rPr>
              <a:t>)</a:t>
            </a:r>
            <a:r>
              <a:rPr lang="zh-TW" altLang="en-US" sz="2400" dirty="0">
                <a:latin typeface="Times New Roman" panose="02020603050405020304" pitchFamily="18" charset="0"/>
                <a:cs typeface="Times New Roman" panose="02020603050405020304" pitchFamily="18" charset="0"/>
              </a:rPr>
              <a:t>遊戲而言</a:t>
            </a:r>
            <a:r>
              <a:rPr lang="zh-TW" altLang="en-US" sz="2400" dirty="0" smtClean="0">
                <a:latin typeface="Times New Roman" panose="02020603050405020304" pitchFamily="18" charset="0"/>
                <a:cs typeface="Times New Roman" panose="02020603050405020304" pitchFamily="18" charset="0"/>
              </a:rPr>
              <a:t>。</a:t>
            </a:r>
            <a:endParaRPr lang="en-US" altLang="zh-TW" sz="2400" dirty="0" smtClean="0">
              <a:latin typeface="Times New Roman" panose="02020603050405020304" pitchFamily="18" charset="0"/>
              <a:cs typeface="Times New Roman" panose="02020603050405020304" pitchFamily="18" charset="0"/>
            </a:endParaRPr>
          </a:p>
          <a:p>
            <a:pPr algn="just"/>
            <a:r>
              <a:rPr lang="zh-TW" altLang="en-US" sz="2400" dirty="0" smtClean="0">
                <a:latin typeface="Times New Roman" panose="02020603050405020304" pitchFamily="18" charset="0"/>
                <a:cs typeface="Times New Roman" panose="02020603050405020304" pitchFamily="18" charset="0"/>
              </a:rPr>
              <a:t>認為</a:t>
            </a:r>
            <a:r>
              <a:rPr lang="zh-TW" altLang="en-US" sz="2400" dirty="0">
                <a:latin typeface="Times New Roman" panose="02020603050405020304" pitchFamily="18" charset="0"/>
                <a:cs typeface="Times New Roman" panose="02020603050405020304" pitchFamily="18" charset="0"/>
              </a:rPr>
              <a:t>較完整的</a:t>
            </a:r>
            <a:r>
              <a:rPr lang="en-US" altLang="zh-TW" sz="2400" dirty="0">
                <a:latin typeface="Times New Roman" panose="02020603050405020304" pitchFamily="18" charset="0"/>
                <a:cs typeface="Times New Roman" panose="02020603050405020304" pitchFamily="18" charset="0"/>
              </a:rPr>
              <a:t>Sport</a:t>
            </a:r>
            <a:r>
              <a:rPr lang="zh-TW" altLang="en-US" sz="2400" dirty="0">
                <a:latin typeface="Times New Roman" panose="02020603050405020304" pitchFamily="18" charset="0"/>
                <a:cs typeface="Times New Roman" panose="02020603050405020304" pitchFamily="18" charset="0"/>
              </a:rPr>
              <a:t>概念應含有三個因子所構成的身體</a:t>
            </a:r>
            <a:r>
              <a:rPr lang="zh-TW" altLang="en-US" sz="2400" dirty="0" smtClean="0">
                <a:latin typeface="Times New Roman" panose="02020603050405020304" pitchFamily="18" charset="0"/>
                <a:cs typeface="Times New Roman" panose="02020603050405020304" pitchFamily="18" charset="0"/>
              </a:rPr>
              <a:t>活動：</a:t>
            </a:r>
            <a:r>
              <a:rPr lang="en-US" altLang="zh-TW" sz="2400" dirty="0" smtClean="0">
                <a:solidFill>
                  <a:srgbClr val="FF0000"/>
                </a:solidFill>
                <a:latin typeface="Times New Roman" panose="02020603050405020304" pitchFamily="18" charset="0"/>
                <a:cs typeface="Times New Roman" panose="02020603050405020304" pitchFamily="18" charset="0"/>
              </a:rPr>
              <a:t>(</a:t>
            </a:r>
            <a:r>
              <a:rPr lang="en-US" altLang="zh-TW" sz="2400" dirty="0">
                <a:solidFill>
                  <a:srgbClr val="FF0000"/>
                </a:solidFill>
                <a:latin typeface="Times New Roman" panose="02020603050405020304" pitchFamily="18" charset="0"/>
                <a:cs typeface="Times New Roman" panose="02020603050405020304" pitchFamily="18" charset="0"/>
              </a:rPr>
              <a:t>A</a:t>
            </a:r>
            <a:r>
              <a:rPr lang="en-US" altLang="zh-TW" sz="2400" dirty="0" smtClean="0">
                <a:solidFill>
                  <a:srgbClr val="FF0000"/>
                </a:solidFill>
                <a:latin typeface="Times New Roman" panose="02020603050405020304" pitchFamily="18" charset="0"/>
                <a:cs typeface="Times New Roman" panose="02020603050405020304" pitchFamily="18" charset="0"/>
              </a:rPr>
              <a:t>)</a:t>
            </a:r>
            <a:r>
              <a:rPr lang="zh-TW" altLang="en-US" sz="2400" dirty="0" smtClean="0">
                <a:solidFill>
                  <a:srgbClr val="FF0000"/>
                </a:solidFill>
                <a:latin typeface="Times New Roman" panose="02020603050405020304" pitchFamily="18" charset="0"/>
                <a:cs typeface="Times New Roman" panose="02020603050405020304" pitchFamily="18" charset="0"/>
              </a:rPr>
              <a:t> </a:t>
            </a:r>
            <a:r>
              <a:rPr lang="zh-TW" altLang="en-US" sz="2400" dirty="0" smtClean="0">
                <a:solidFill>
                  <a:srgbClr val="FF0000"/>
                </a:solidFill>
                <a:latin typeface="Times New Roman" panose="02020603050405020304" pitchFamily="18" charset="0"/>
                <a:cs typeface="Times New Roman" panose="02020603050405020304" pitchFamily="18" charset="0"/>
              </a:rPr>
              <a:t>具有</a:t>
            </a:r>
            <a:r>
              <a:rPr lang="zh-TW" altLang="en-US" sz="2400" dirty="0">
                <a:solidFill>
                  <a:srgbClr val="FF0000"/>
                </a:solidFill>
                <a:latin typeface="Times New Roman" panose="02020603050405020304" pitchFamily="18" charset="0"/>
                <a:cs typeface="Times New Roman" panose="02020603050405020304" pitchFamily="18" charset="0"/>
              </a:rPr>
              <a:t>遊戲</a:t>
            </a:r>
            <a:r>
              <a:rPr lang="zh-TW" altLang="en-US" sz="2400" dirty="0" smtClean="0">
                <a:solidFill>
                  <a:srgbClr val="FF0000"/>
                </a:solidFill>
                <a:latin typeface="Times New Roman" panose="02020603050405020304" pitchFamily="18" charset="0"/>
                <a:cs typeface="Times New Roman" panose="02020603050405020304" pitchFamily="18" charset="0"/>
              </a:rPr>
              <a:t>特質 </a:t>
            </a:r>
            <a:r>
              <a:rPr lang="en-US" altLang="zh-TW" sz="2400" dirty="0" smtClean="0">
                <a:solidFill>
                  <a:srgbClr val="FF0000"/>
                </a:solidFill>
                <a:latin typeface="Times New Roman" panose="02020603050405020304" pitchFamily="18" charset="0"/>
                <a:cs typeface="Times New Roman" panose="02020603050405020304" pitchFamily="18" charset="0"/>
              </a:rPr>
              <a:t>(</a:t>
            </a:r>
            <a:r>
              <a:rPr lang="en-US" altLang="zh-TW" sz="2400" dirty="0" smtClean="0">
                <a:solidFill>
                  <a:srgbClr val="FF0000"/>
                </a:solidFill>
                <a:latin typeface="Times New Roman" panose="02020603050405020304" pitchFamily="18" charset="0"/>
                <a:cs typeface="Times New Roman" panose="02020603050405020304" pitchFamily="18" charset="0"/>
              </a:rPr>
              <a:t>B)</a:t>
            </a:r>
            <a:r>
              <a:rPr lang="zh-TW" altLang="en-US" sz="2400" dirty="0" smtClean="0">
                <a:solidFill>
                  <a:srgbClr val="FF0000"/>
                </a:solidFill>
                <a:latin typeface="Times New Roman" panose="02020603050405020304" pitchFamily="18" charset="0"/>
                <a:cs typeface="Times New Roman" panose="02020603050405020304" pitchFamily="18" charset="0"/>
              </a:rPr>
              <a:t> 與</a:t>
            </a:r>
            <a:r>
              <a:rPr lang="zh-TW" altLang="en-US" sz="2400" dirty="0">
                <a:solidFill>
                  <a:srgbClr val="FF0000"/>
                </a:solidFill>
                <a:latin typeface="Times New Roman" panose="02020603050405020304" pitchFamily="18" charset="0"/>
                <a:cs typeface="Times New Roman" panose="02020603050405020304" pitchFamily="18" charset="0"/>
              </a:rPr>
              <a:t>他人比賽</a:t>
            </a:r>
            <a:r>
              <a:rPr lang="zh-TW" altLang="en-US" sz="2400" dirty="0" smtClean="0">
                <a:solidFill>
                  <a:srgbClr val="FF0000"/>
                </a:solidFill>
                <a:latin typeface="Times New Roman" panose="02020603050405020304" pitchFamily="18" charset="0"/>
                <a:cs typeface="Times New Roman" panose="02020603050405020304" pitchFamily="18" charset="0"/>
              </a:rPr>
              <a:t>的 </a:t>
            </a:r>
            <a:r>
              <a:rPr lang="en-US" altLang="zh-TW" sz="2400" dirty="0" smtClean="0">
                <a:solidFill>
                  <a:srgbClr val="FF0000"/>
                </a:solidFill>
                <a:latin typeface="Times New Roman" panose="02020603050405020304" pitchFamily="18" charset="0"/>
                <a:cs typeface="Times New Roman" panose="02020603050405020304" pitchFamily="18" charset="0"/>
              </a:rPr>
              <a:t>(</a:t>
            </a:r>
            <a:r>
              <a:rPr lang="en-US" altLang="zh-TW" sz="2400" dirty="0">
                <a:solidFill>
                  <a:srgbClr val="FF0000"/>
                </a:solidFill>
                <a:latin typeface="Times New Roman" panose="02020603050405020304" pitchFamily="18" charset="0"/>
                <a:cs typeface="Times New Roman" panose="02020603050405020304" pitchFamily="18" charset="0"/>
              </a:rPr>
              <a:t>C</a:t>
            </a:r>
            <a:r>
              <a:rPr lang="en-US" altLang="zh-TW" sz="2400" dirty="0" smtClean="0">
                <a:solidFill>
                  <a:srgbClr val="FF0000"/>
                </a:solidFill>
                <a:latin typeface="Times New Roman" panose="02020603050405020304" pitchFamily="18" charset="0"/>
                <a:cs typeface="Times New Roman" panose="02020603050405020304" pitchFamily="18" charset="0"/>
              </a:rPr>
              <a:t>)</a:t>
            </a:r>
            <a:r>
              <a:rPr lang="zh-TW" altLang="en-US" sz="2400" dirty="0" smtClean="0">
                <a:solidFill>
                  <a:srgbClr val="FF0000"/>
                </a:solidFill>
                <a:latin typeface="Times New Roman" panose="02020603050405020304" pitchFamily="18" charset="0"/>
                <a:cs typeface="Times New Roman" panose="02020603050405020304" pitchFamily="18" charset="0"/>
              </a:rPr>
              <a:t> 自我</a:t>
            </a:r>
            <a:r>
              <a:rPr lang="zh-TW" altLang="en-US" sz="2400" dirty="0">
                <a:solidFill>
                  <a:srgbClr val="FF0000"/>
                </a:solidFill>
                <a:latin typeface="Times New Roman" panose="02020603050405020304" pitchFamily="18" charset="0"/>
                <a:cs typeface="Times New Roman" panose="02020603050405020304" pitchFamily="18" charset="0"/>
              </a:rPr>
              <a:t>奮鬥形式</a:t>
            </a:r>
            <a:r>
              <a:rPr lang="zh-TW" altLang="en-US" sz="2400" dirty="0" smtClean="0">
                <a:solidFill>
                  <a:srgbClr val="FF0000"/>
                </a:solidFill>
                <a:latin typeface="Times New Roman" panose="02020603050405020304" pitchFamily="18" charset="0"/>
                <a:cs typeface="Times New Roman" panose="02020603050405020304" pitchFamily="18" charset="0"/>
              </a:rPr>
              <a:t>。</a:t>
            </a:r>
            <a:endParaRPr lang="en-US" altLang="zh-TW" sz="2400" dirty="0" smtClean="0">
              <a:solidFill>
                <a:srgbClr val="FF0000"/>
              </a:solidFill>
              <a:latin typeface="Times New Roman" panose="02020603050405020304" pitchFamily="18" charset="0"/>
              <a:cs typeface="Times New Roman" panose="02020603050405020304" pitchFamily="18" charset="0"/>
            </a:endParaRPr>
          </a:p>
          <a:p>
            <a:pPr algn="just"/>
            <a:r>
              <a:rPr lang="zh-TW" altLang="en-US" sz="2400" dirty="0" smtClean="0">
                <a:latin typeface="Times New Roman" panose="02020603050405020304" pitchFamily="18" charset="0"/>
                <a:cs typeface="Times New Roman" panose="02020603050405020304" pitchFamily="18" charset="0"/>
              </a:rPr>
              <a:t>若</a:t>
            </a:r>
            <a:r>
              <a:rPr lang="zh-TW" altLang="en-US" sz="2400" dirty="0">
                <a:latin typeface="Times New Roman" panose="02020603050405020304" pitchFamily="18" charset="0"/>
                <a:cs typeface="Times New Roman" panose="02020603050405020304" pitchFamily="18" charset="0"/>
              </a:rPr>
              <a:t>以圖表示，其結構應為</a:t>
            </a:r>
            <a:r>
              <a:rPr lang="zh-TW" altLang="en-US" sz="2400" dirty="0" smtClean="0">
                <a:latin typeface="Times New Roman" panose="02020603050405020304" pitchFamily="18" charset="0"/>
                <a:cs typeface="Times New Roman" panose="02020603050405020304" pitchFamily="18" charset="0"/>
              </a:rPr>
              <a:t>：</a:t>
            </a:r>
            <a:r>
              <a:rPr lang="en-US" altLang="zh-TW" sz="2400" dirty="0" smtClean="0">
                <a:solidFill>
                  <a:srgbClr val="FF0000"/>
                </a:solidFill>
                <a:latin typeface="Times New Roman" panose="02020603050405020304" pitchFamily="18" charset="0"/>
                <a:cs typeface="Times New Roman" panose="02020603050405020304" pitchFamily="18" charset="0"/>
              </a:rPr>
              <a:t>Sport</a:t>
            </a:r>
            <a:r>
              <a:rPr lang="en-US" altLang="zh-TW" sz="2400" dirty="0">
                <a:solidFill>
                  <a:srgbClr val="FF0000"/>
                </a:solidFill>
                <a:latin typeface="Times New Roman" panose="02020603050405020304" pitchFamily="18" charset="0"/>
                <a:cs typeface="Times New Roman" panose="02020603050405020304" pitchFamily="18" charset="0"/>
              </a:rPr>
              <a:t>→</a:t>
            </a:r>
            <a:r>
              <a:rPr lang="zh-TW" altLang="en-US" sz="2400" dirty="0" smtClean="0">
                <a:solidFill>
                  <a:srgbClr val="FF0000"/>
                </a:solidFill>
                <a:latin typeface="Times New Roman" panose="02020603050405020304" pitchFamily="18" charset="0"/>
                <a:cs typeface="Times New Roman" panose="02020603050405020304" pitchFamily="18" charset="0"/>
              </a:rPr>
              <a:t>遊戲 </a:t>
            </a:r>
            <a:r>
              <a:rPr lang="en-US" altLang="zh-TW" sz="2400" dirty="0" smtClean="0">
                <a:solidFill>
                  <a:srgbClr val="FF0000"/>
                </a:solidFill>
                <a:latin typeface="Times New Roman" panose="02020603050405020304" pitchFamily="18" charset="0"/>
                <a:cs typeface="Times New Roman" panose="02020603050405020304" pitchFamily="18" charset="0"/>
              </a:rPr>
              <a:t>(</a:t>
            </a:r>
            <a:r>
              <a:rPr lang="en-US" altLang="zh-TW" sz="2400" dirty="0">
                <a:solidFill>
                  <a:srgbClr val="FF0000"/>
                </a:solidFill>
                <a:latin typeface="Times New Roman" panose="02020603050405020304" pitchFamily="18" charset="0"/>
                <a:cs typeface="Times New Roman" panose="02020603050405020304" pitchFamily="18" charset="0"/>
              </a:rPr>
              <a:t>Play</a:t>
            </a:r>
            <a:r>
              <a:rPr lang="en-US" altLang="zh-TW" sz="2400" dirty="0" smtClean="0">
                <a:solidFill>
                  <a:srgbClr val="FF0000"/>
                </a:solidFill>
                <a:latin typeface="Times New Roman" panose="02020603050405020304" pitchFamily="18" charset="0"/>
                <a:cs typeface="Times New Roman" panose="02020603050405020304" pitchFamily="18" charset="0"/>
              </a:rPr>
              <a:t>)</a:t>
            </a:r>
            <a:r>
              <a:rPr lang="zh-TW" altLang="en-US" sz="2400" dirty="0" smtClean="0">
                <a:solidFill>
                  <a:srgbClr val="FF0000"/>
                </a:solidFill>
                <a:latin typeface="Times New Roman" panose="02020603050405020304" pitchFamily="18" charset="0"/>
                <a:cs typeface="Times New Roman" panose="02020603050405020304" pitchFamily="18" charset="0"/>
              </a:rPr>
              <a:t> </a:t>
            </a:r>
            <a:r>
              <a:rPr lang="en-US" altLang="zh-TW" sz="2400" dirty="0" smtClean="0">
                <a:solidFill>
                  <a:srgbClr val="FF0000"/>
                </a:solidFill>
                <a:latin typeface="Times New Roman" panose="02020603050405020304" pitchFamily="18" charset="0"/>
                <a:cs typeface="Times New Roman" panose="02020603050405020304" pitchFamily="18" charset="0"/>
              </a:rPr>
              <a:t>+</a:t>
            </a:r>
            <a:r>
              <a:rPr lang="zh-TW" altLang="en-US" sz="2400" dirty="0">
                <a:solidFill>
                  <a:srgbClr val="FF0000"/>
                </a:solidFill>
                <a:latin typeface="Times New Roman" panose="02020603050405020304" pitchFamily="18" charset="0"/>
                <a:cs typeface="Times New Roman" panose="02020603050405020304" pitchFamily="18" charset="0"/>
              </a:rPr>
              <a:t>身體活動</a:t>
            </a:r>
            <a:r>
              <a:rPr lang="en-US" altLang="zh-TW" sz="2400" dirty="0">
                <a:solidFill>
                  <a:srgbClr val="FF0000"/>
                </a:solidFill>
                <a:latin typeface="Times New Roman" panose="02020603050405020304" pitchFamily="18" charset="0"/>
                <a:cs typeface="Times New Roman" panose="02020603050405020304" pitchFamily="18" charset="0"/>
              </a:rPr>
              <a:t>【</a:t>
            </a:r>
            <a:r>
              <a:rPr lang="zh-TW" altLang="en-US" sz="2400" dirty="0" smtClean="0">
                <a:solidFill>
                  <a:srgbClr val="FF0000"/>
                </a:solidFill>
                <a:latin typeface="Times New Roman" panose="02020603050405020304" pitchFamily="18" charset="0"/>
                <a:cs typeface="Times New Roman" panose="02020603050405020304" pitchFamily="18" charset="0"/>
              </a:rPr>
              <a:t>競爭性 </a:t>
            </a:r>
            <a:r>
              <a:rPr lang="en-US" altLang="zh-TW" sz="2400" dirty="0" smtClean="0">
                <a:solidFill>
                  <a:srgbClr val="FF0000"/>
                </a:solidFill>
                <a:latin typeface="Times New Roman" panose="02020603050405020304" pitchFamily="18" charset="0"/>
                <a:cs typeface="Times New Roman" panose="02020603050405020304" pitchFamily="18" charset="0"/>
              </a:rPr>
              <a:t>(</a:t>
            </a:r>
            <a:r>
              <a:rPr lang="zh-TW" altLang="en-US" sz="2400" dirty="0">
                <a:solidFill>
                  <a:srgbClr val="FF0000"/>
                </a:solidFill>
                <a:latin typeface="Times New Roman" panose="02020603050405020304" pitchFamily="18" charset="0"/>
                <a:cs typeface="Times New Roman" panose="02020603050405020304" pitchFamily="18" charset="0"/>
              </a:rPr>
              <a:t>他人比賽</a:t>
            </a:r>
            <a:r>
              <a:rPr lang="en-US" altLang="zh-TW" sz="2400" dirty="0">
                <a:solidFill>
                  <a:srgbClr val="FF0000"/>
                </a:solidFill>
                <a:latin typeface="Times New Roman" panose="02020603050405020304" pitchFamily="18" charset="0"/>
                <a:cs typeface="Times New Roman" panose="02020603050405020304" pitchFamily="18" charset="0"/>
              </a:rPr>
              <a:t>)】【</a:t>
            </a:r>
            <a:r>
              <a:rPr lang="zh-TW" altLang="en-US" sz="2400" dirty="0">
                <a:solidFill>
                  <a:srgbClr val="FF0000"/>
                </a:solidFill>
                <a:latin typeface="Times New Roman" panose="02020603050405020304" pitchFamily="18" charset="0"/>
                <a:cs typeface="Times New Roman" panose="02020603050405020304" pitchFamily="18" charset="0"/>
              </a:rPr>
              <a:t>克己</a:t>
            </a:r>
            <a:r>
              <a:rPr lang="zh-TW" altLang="en-US" sz="2400" dirty="0" smtClean="0">
                <a:solidFill>
                  <a:srgbClr val="FF0000"/>
                </a:solidFill>
                <a:latin typeface="Times New Roman" panose="02020603050405020304" pitchFamily="18" charset="0"/>
                <a:cs typeface="Times New Roman" panose="02020603050405020304" pitchFamily="18" charset="0"/>
              </a:rPr>
              <a:t>性 </a:t>
            </a:r>
            <a:r>
              <a:rPr lang="en-US" altLang="zh-TW" sz="2400" dirty="0" smtClean="0">
                <a:solidFill>
                  <a:srgbClr val="FF0000"/>
                </a:solidFill>
                <a:latin typeface="Times New Roman" panose="02020603050405020304" pitchFamily="18" charset="0"/>
                <a:cs typeface="Times New Roman" panose="02020603050405020304" pitchFamily="18" charset="0"/>
              </a:rPr>
              <a:t>(</a:t>
            </a:r>
            <a:r>
              <a:rPr lang="zh-TW" altLang="en-US" sz="2400" dirty="0">
                <a:solidFill>
                  <a:srgbClr val="FF0000"/>
                </a:solidFill>
                <a:latin typeface="Times New Roman" panose="02020603050405020304" pitchFamily="18" charset="0"/>
                <a:cs typeface="Times New Roman" panose="02020603050405020304" pitchFamily="18" charset="0"/>
              </a:rPr>
              <a:t>自我奮鬥</a:t>
            </a:r>
            <a:r>
              <a:rPr lang="en-US" altLang="zh-TW" sz="2400" dirty="0">
                <a:solidFill>
                  <a:srgbClr val="FF0000"/>
                </a:solidFill>
                <a:latin typeface="Times New Roman" panose="02020603050405020304" pitchFamily="18" charset="0"/>
                <a:cs typeface="Times New Roman" panose="02020603050405020304" pitchFamily="18" charset="0"/>
              </a:rPr>
              <a:t>)】</a:t>
            </a:r>
            <a:r>
              <a:rPr lang="zh-TW" altLang="en-US" sz="2400" dirty="0">
                <a:solidFill>
                  <a:srgbClr val="FF0000"/>
                </a:solidFill>
                <a:latin typeface="Times New Roman" panose="02020603050405020304" pitchFamily="18" charset="0"/>
                <a:cs typeface="Times New Roman" panose="02020603050405020304" pitchFamily="18" charset="0"/>
              </a:rPr>
              <a:t>～樂趣的</a:t>
            </a:r>
            <a:r>
              <a:rPr lang="zh-TW" altLang="en-US" sz="2400" dirty="0" smtClean="0">
                <a:solidFill>
                  <a:srgbClr val="FF0000"/>
                </a:solidFill>
                <a:latin typeface="Times New Roman" panose="02020603050405020304" pitchFamily="18" charset="0"/>
                <a:cs typeface="Times New Roman" panose="02020603050405020304" pitchFamily="18" charset="0"/>
              </a:rPr>
              <a:t>追求 </a:t>
            </a:r>
            <a:r>
              <a:rPr lang="en-US" altLang="zh-TW" sz="2400" dirty="0" smtClean="0">
                <a:solidFill>
                  <a:srgbClr val="FF0000"/>
                </a:solidFill>
                <a:latin typeface="Times New Roman" panose="02020603050405020304" pitchFamily="18" charset="0"/>
                <a:cs typeface="Times New Roman" panose="02020603050405020304" pitchFamily="18" charset="0"/>
              </a:rPr>
              <a:t>(</a:t>
            </a:r>
            <a:r>
              <a:rPr lang="zh-TW" altLang="en-US" sz="2400" dirty="0">
                <a:solidFill>
                  <a:srgbClr val="FF0000"/>
                </a:solidFill>
                <a:latin typeface="Times New Roman" panose="02020603050405020304" pitchFamily="18" charset="0"/>
                <a:cs typeface="Times New Roman" panose="02020603050405020304" pitchFamily="18" charset="0"/>
              </a:rPr>
              <a:t>快慰、消遣、解悶</a:t>
            </a:r>
            <a:r>
              <a:rPr lang="en-US" altLang="zh-TW" sz="2400" dirty="0">
                <a:solidFill>
                  <a:srgbClr val="FF0000"/>
                </a:solidFill>
                <a:latin typeface="Times New Roman" panose="02020603050405020304" pitchFamily="18" charset="0"/>
                <a:cs typeface="Times New Roman" panose="02020603050405020304" pitchFamily="18" charset="0"/>
              </a:rPr>
              <a:t>)</a:t>
            </a:r>
            <a:r>
              <a:rPr lang="zh-TW" altLang="en-US" sz="2400" dirty="0">
                <a:solidFill>
                  <a:srgbClr val="FF0000"/>
                </a:solidFill>
                <a:latin typeface="Times New Roman" panose="02020603050405020304" pitchFamily="18" charset="0"/>
                <a:cs typeface="Times New Roman" panose="02020603050405020304" pitchFamily="18" charset="0"/>
              </a:rPr>
              <a:t>。</a:t>
            </a:r>
          </a:p>
          <a:p>
            <a:pPr algn="just"/>
            <a:endParaRPr lang="zh-TW" altLang="en-US" sz="2800" dirty="0"/>
          </a:p>
        </p:txBody>
      </p:sp>
      <p:sp>
        <p:nvSpPr>
          <p:cNvPr id="4" name="投影片編號版面配置區 3"/>
          <p:cNvSpPr>
            <a:spLocks noGrp="1"/>
          </p:cNvSpPr>
          <p:nvPr>
            <p:ph type="sldNum" sz="quarter" idx="8"/>
          </p:nvPr>
        </p:nvSpPr>
        <p:spPr/>
        <p:txBody>
          <a:bodyPr/>
          <a:lstStyle/>
          <a:p>
            <a:pPr lvl="0"/>
            <a:fld id="{A985501C-BE7C-4A2D-ABC7-A8F0EC08F371}" type="slidenum">
              <a:rPr lang="en-US" altLang="zh-TW" smtClean="0"/>
              <a:t>20</a:t>
            </a:fld>
            <a:endParaRPr lang="zh-TW" altLang="en-US"/>
          </a:p>
        </p:txBody>
      </p:sp>
    </p:spTree>
    <p:extLst>
      <p:ext uri="{BB962C8B-B14F-4D97-AF65-F5344CB8AC3E}">
        <p14:creationId xmlns:p14="http://schemas.microsoft.com/office/powerpoint/2010/main" val="147343208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p>
            <a:r>
              <a:rPr lang="zh-TW" altLang="en-US" dirty="0" smtClean="0"/>
              <a:t>四、「</a:t>
            </a:r>
            <a:r>
              <a:rPr lang="zh-TW" altLang="en-US" dirty="0"/>
              <a:t>運動」名詞</a:t>
            </a:r>
            <a:r>
              <a:rPr lang="zh-TW" altLang="en-US" dirty="0" smtClean="0"/>
              <a:t>釋義</a:t>
            </a:r>
            <a:endParaRPr lang="zh-TW" altLang="en-US" dirty="0"/>
          </a:p>
        </p:txBody>
      </p:sp>
      <p:sp>
        <p:nvSpPr>
          <p:cNvPr id="3" name="內容版面配置區 2"/>
          <p:cNvSpPr txBox="1">
            <a:spLocks noGrp="1"/>
          </p:cNvSpPr>
          <p:nvPr>
            <p:ph idx="1"/>
          </p:nvPr>
        </p:nvSpPr>
        <p:spPr>
          <a:xfrm>
            <a:off x="457200" y="1600200"/>
            <a:ext cx="8229600" cy="4525959"/>
          </a:xfrm>
        </p:spPr>
        <p:txBody>
          <a:bodyPr/>
          <a:lstStyle/>
          <a:p>
            <a:pPr algn="just"/>
            <a:r>
              <a:rPr lang="en-US" altLang="zh-TW" sz="2400" dirty="0" smtClean="0">
                <a:latin typeface="Times New Roman" panose="02020603050405020304" pitchFamily="18" charset="0"/>
                <a:cs typeface="Times New Roman" panose="02020603050405020304" pitchFamily="18" charset="0"/>
              </a:rPr>
              <a:t>4.</a:t>
            </a:r>
            <a:r>
              <a:rPr lang="zh-TW" altLang="en-US" sz="2400" dirty="0" smtClean="0">
                <a:latin typeface="Times New Roman" panose="02020603050405020304" pitchFamily="18" charset="0"/>
                <a:cs typeface="Times New Roman" panose="02020603050405020304" pitchFamily="18" charset="0"/>
              </a:rPr>
              <a:t>法國</a:t>
            </a:r>
            <a:r>
              <a:rPr lang="zh-TW" altLang="en-US" sz="2400" dirty="0">
                <a:latin typeface="Times New Roman" panose="02020603050405020304" pitchFamily="18" charset="0"/>
                <a:cs typeface="Times New Roman" panose="02020603050405020304" pitchFamily="18" charset="0"/>
              </a:rPr>
              <a:t>的</a:t>
            </a:r>
            <a:r>
              <a:rPr lang="en-US" altLang="zh-TW" sz="2400" dirty="0">
                <a:latin typeface="Times New Roman" panose="02020603050405020304" pitchFamily="18" charset="0"/>
                <a:cs typeface="Times New Roman" panose="02020603050405020304" pitchFamily="18" charset="0"/>
              </a:rPr>
              <a:t>J</a:t>
            </a:r>
            <a:r>
              <a:rPr lang="zh-TW" altLang="en-US" sz="2400" dirty="0">
                <a:latin typeface="Times New Roman" panose="02020603050405020304" pitchFamily="18" charset="0"/>
                <a:cs typeface="Times New Roman" panose="02020603050405020304" pitchFamily="18" charset="0"/>
              </a:rPr>
              <a:t>．</a:t>
            </a:r>
            <a:r>
              <a:rPr lang="en-US" altLang="zh-TW" sz="2400" dirty="0" err="1">
                <a:latin typeface="Times New Roman" panose="02020603050405020304" pitchFamily="18" charset="0"/>
                <a:cs typeface="Times New Roman" panose="02020603050405020304" pitchFamily="18" charset="0"/>
              </a:rPr>
              <a:t>Dumazedier</a:t>
            </a:r>
            <a:r>
              <a:rPr lang="zh-TW" altLang="en-US" sz="2400" dirty="0">
                <a:latin typeface="Times New Roman" panose="02020603050405020304" pitchFamily="18" charset="0"/>
                <a:cs typeface="Times New Roman" panose="02020603050405020304" pitchFamily="18" charset="0"/>
              </a:rPr>
              <a:t>（</a:t>
            </a:r>
            <a:r>
              <a:rPr lang="en-US" altLang="zh-TW" sz="2400" dirty="0">
                <a:latin typeface="Times New Roman" panose="02020603050405020304" pitchFamily="18" charset="0"/>
                <a:cs typeface="Times New Roman" panose="02020603050405020304" pitchFamily="18" charset="0"/>
              </a:rPr>
              <a:t>1970</a:t>
            </a:r>
            <a:r>
              <a:rPr lang="zh-TW" altLang="en-US" sz="2400" dirty="0">
                <a:latin typeface="Times New Roman" panose="02020603050405020304" pitchFamily="18" charset="0"/>
                <a:cs typeface="Times New Roman" panose="02020603050405020304" pitchFamily="18" charset="0"/>
              </a:rPr>
              <a:t>）主張</a:t>
            </a:r>
            <a:r>
              <a:rPr lang="en-US" altLang="zh-TW" sz="2400" dirty="0">
                <a:latin typeface="Times New Roman" panose="02020603050405020304" pitchFamily="18" charset="0"/>
                <a:cs typeface="Times New Roman" panose="02020603050405020304" pitchFamily="18" charset="0"/>
              </a:rPr>
              <a:t>Sport</a:t>
            </a:r>
            <a:r>
              <a:rPr lang="zh-TW" altLang="en-US" sz="2400" dirty="0">
                <a:latin typeface="Times New Roman" panose="02020603050405020304" pitchFamily="18" charset="0"/>
                <a:cs typeface="Times New Roman" panose="02020603050405020304" pitchFamily="18" charset="0"/>
              </a:rPr>
              <a:t>應區分</a:t>
            </a:r>
            <a:r>
              <a:rPr lang="zh-TW" altLang="en-US" sz="2400" dirty="0" smtClean="0">
                <a:latin typeface="Times New Roman" panose="02020603050405020304" pitchFamily="18" charset="0"/>
                <a:cs typeface="Times New Roman" panose="02020603050405020304" pitchFamily="18" charset="0"/>
              </a:rPr>
              <a:t>為</a:t>
            </a:r>
            <a:r>
              <a:rPr lang="zh-TW" altLang="en-US" sz="2400" dirty="0">
                <a:latin typeface="Times New Roman" panose="02020603050405020304" pitchFamily="18" charset="0"/>
                <a:cs typeface="Times New Roman" panose="02020603050405020304" pitchFamily="18" charset="0"/>
              </a:rPr>
              <a:t>：</a:t>
            </a:r>
            <a:r>
              <a:rPr lang="en-US" altLang="zh-TW" sz="2400" dirty="0" smtClean="0">
                <a:latin typeface="Times New Roman" panose="02020603050405020304" pitchFamily="18" charset="0"/>
                <a:cs typeface="Times New Roman" panose="02020603050405020304" pitchFamily="18" charset="0"/>
              </a:rPr>
              <a:t>A</a:t>
            </a:r>
            <a:r>
              <a:rPr lang="en-US" altLang="zh-TW" sz="2400" dirty="0">
                <a:latin typeface="Times New Roman" panose="02020603050405020304" pitchFamily="18" charset="0"/>
                <a:cs typeface="Times New Roman" panose="02020603050405020304" pitchFamily="18" charset="0"/>
              </a:rPr>
              <a:t>.</a:t>
            </a:r>
            <a:r>
              <a:rPr lang="zh-TW" altLang="en-US" sz="2400" dirty="0" smtClean="0">
                <a:latin typeface="Times New Roman" panose="02020603050405020304" pitchFamily="18" charset="0"/>
                <a:cs typeface="Times New Roman" panose="02020603050405020304" pitchFamily="18" charset="0"/>
              </a:rPr>
              <a:t>為</a:t>
            </a:r>
            <a:r>
              <a:rPr lang="zh-TW" altLang="en-US" sz="2400" dirty="0">
                <a:latin typeface="Times New Roman" panose="02020603050405020304" pitchFamily="18" charset="0"/>
                <a:cs typeface="Times New Roman" panose="02020603050405020304" pitchFamily="18" charset="0"/>
              </a:rPr>
              <a:t>優勝之</a:t>
            </a:r>
            <a:r>
              <a:rPr lang="zh-TW" altLang="en-US" sz="2400" dirty="0" smtClean="0">
                <a:latin typeface="Times New Roman" panose="02020603050405020304" pitchFamily="18" charset="0"/>
                <a:cs typeface="Times New Roman" panose="02020603050405020304" pitchFamily="18" charset="0"/>
              </a:rPr>
              <a:t>職；</a:t>
            </a:r>
            <a:r>
              <a:rPr lang="en-US" altLang="zh-TW" sz="2400" dirty="0" smtClean="0">
                <a:latin typeface="Times New Roman" panose="02020603050405020304" pitchFamily="18" charset="0"/>
                <a:cs typeface="Times New Roman" panose="02020603050405020304" pitchFamily="18" charset="0"/>
              </a:rPr>
              <a:t>B</a:t>
            </a:r>
            <a:r>
              <a:rPr lang="en-US" altLang="zh-TW" sz="2400" dirty="0">
                <a:latin typeface="Times New Roman" panose="02020603050405020304" pitchFamily="18" charset="0"/>
                <a:cs typeface="Times New Roman" panose="02020603050405020304" pitchFamily="18" charset="0"/>
              </a:rPr>
              <a:t>.</a:t>
            </a:r>
            <a:r>
              <a:rPr lang="zh-TW" altLang="en-US" sz="2400" dirty="0" smtClean="0">
                <a:latin typeface="Times New Roman" panose="02020603050405020304" pitchFamily="18" charset="0"/>
                <a:cs typeface="Times New Roman" panose="02020603050405020304" pitchFamily="18" charset="0"/>
              </a:rPr>
              <a:t>為</a:t>
            </a:r>
            <a:r>
              <a:rPr lang="zh-TW" altLang="en-US" sz="2400" dirty="0">
                <a:latin typeface="Times New Roman" panose="02020603050405020304" pitchFamily="18" charset="0"/>
                <a:cs typeface="Times New Roman" panose="02020603050405020304" pitchFamily="18" charset="0"/>
              </a:rPr>
              <a:t>健康之教育性</a:t>
            </a:r>
            <a:r>
              <a:rPr lang="zh-TW" altLang="en-US" sz="2400" dirty="0" smtClean="0">
                <a:latin typeface="Times New Roman" panose="02020603050405020304" pitchFamily="18" charset="0"/>
                <a:cs typeface="Times New Roman" panose="02020603050405020304" pitchFamily="18" charset="0"/>
              </a:rPr>
              <a:t>運動</a:t>
            </a:r>
            <a:r>
              <a:rPr lang="zh-TW" altLang="en-US" sz="2400" dirty="0">
                <a:latin typeface="Times New Roman" panose="02020603050405020304" pitchFamily="18" charset="0"/>
                <a:cs typeface="Times New Roman" panose="02020603050405020304" pitchFamily="18" charset="0"/>
              </a:rPr>
              <a:t>；</a:t>
            </a:r>
            <a:r>
              <a:rPr lang="en-US" altLang="zh-TW" sz="2400" dirty="0" smtClean="0">
                <a:latin typeface="Times New Roman" panose="02020603050405020304" pitchFamily="18" charset="0"/>
                <a:cs typeface="Times New Roman" panose="02020603050405020304" pitchFamily="18" charset="0"/>
              </a:rPr>
              <a:t>C</a:t>
            </a:r>
            <a:r>
              <a:rPr lang="en-US" altLang="zh-TW" sz="2400" dirty="0">
                <a:latin typeface="Times New Roman" panose="02020603050405020304" pitchFamily="18" charset="0"/>
                <a:cs typeface="Times New Roman" panose="02020603050405020304" pitchFamily="18" charset="0"/>
              </a:rPr>
              <a:t>.</a:t>
            </a:r>
            <a:r>
              <a:rPr lang="zh-TW" altLang="en-US" sz="2400" dirty="0" smtClean="0">
                <a:latin typeface="Times New Roman" panose="02020603050405020304" pitchFamily="18" charset="0"/>
                <a:cs typeface="Times New Roman" panose="02020603050405020304" pitchFamily="18" charset="0"/>
              </a:rPr>
              <a:t>為</a:t>
            </a:r>
            <a:r>
              <a:rPr lang="zh-TW" altLang="en-US" sz="2400" dirty="0">
                <a:latin typeface="Times New Roman" panose="02020603050405020304" pitchFamily="18" charset="0"/>
                <a:cs typeface="Times New Roman" panose="02020603050405020304" pitchFamily="18" charset="0"/>
              </a:rPr>
              <a:t>遊戲之休閒性運動。</a:t>
            </a:r>
          </a:p>
          <a:p>
            <a:pPr algn="just"/>
            <a:r>
              <a:rPr lang="en-US" altLang="zh-TW" sz="2400" dirty="0" smtClean="0">
                <a:latin typeface="Times New Roman" panose="02020603050405020304" pitchFamily="18" charset="0"/>
                <a:cs typeface="Times New Roman" panose="02020603050405020304" pitchFamily="18" charset="0"/>
              </a:rPr>
              <a:t>5.B. Gillet</a:t>
            </a:r>
            <a:r>
              <a:rPr lang="zh-TW" altLang="en-US" sz="2400" dirty="0">
                <a:latin typeface="Times New Roman" panose="02020603050405020304" pitchFamily="18" charset="0"/>
                <a:cs typeface="Times New Roman" panose="02020603050405020304" pitchFamily="18" charset="0"/>
              </a:rPr>
              <a:t>（</a:t>
            </a:r>
            <a:r>
              <a:rPr lang="en-US" altLang="zh-TW" sz="2400" dirty="0">
                <a:latin typeface="Times New Roman" panose="02020603050405020304" pitchFamily="18" charset="0"/>
                <a:cs typeface="Times New Roman" panose="02020603050405020304" pitchFamily="18" charset="0"/>
              </a:rPr>
              <a:t>1970</a:t>
            </a:r>
            <a:r>
              <a:rPr lang="zh-TW" altLang="en-US" sz="2400" dirty="0">
                <a:latin typeface="Times New Roman" panose="02020603050405020304" pitchFamily="18" charset="0"/>
                <a:cs typeface="Times New Roman" panose="02020603050405020304" pitchFamily="18" charset="0"/>
              </a:rPr>
              <a:t>）在</a:t>
            </a:r>
            <a:r>
              <a:rPr lang="zh-TW" altLang="en-US" sz="2400" dirty="0" smtClean="0">
                <a:latin typeface="Times New Roman" panose="02020603050405020304" pitchFamily="18" charset="0"/>
                <a:cs typeface="Times New Roman" panose="02020603050405020304" pitchFamily="18" charset="0"/>
              </a:rPr>
              <a:t>其</a:t>
            </a:r>
            <a:r>
              <a:rPr lang="zh-TW" altLang="en-US" sz="2400" dirty="0">
                <a:latin typeface="Times New Roman" panose="02020603050405020304" pitchFamily="18" charset="0"/>
                <a:cs typeface="Times New Roman" panose="02020603050405020304" pitchFamily="18" charset="0"/>
              </a:rPr>
              <a:t>「</a:t>
            </a:r>
            <a:r>
              <a:rPr lang="zh-TW" altLang="en-US" sz="2400" dirty="0" smtClean="0">
                <a:latin typeface="Times New Roman" panose="02020603050405020304" pitchFamily="18" charset="0"/>
                <a:cs typeface="Times New Roman" panose="02020603050405020304" pitchFamily="18" charset="0"/>
              </a:rPr>
              <a:t>體育史</a:t>
            </a:r>
            <a:r>
              <a:rPr lang="zh-TW" altLang="en-US" sz="2400" dirty="0">
                <a:latin typeface="Times New Roman" panose="02020603050405020304" pitchFamily="18" charset="0"/>
                <a:cs typeface="Times New Roman" panose="02020603050405020304" pitchFamily="18" charset="0"/>
              </a:rPr>
              <a:t>」</a:t>
            </a:r>
            <a:r>
              <a:rPr lang="zh-TW" altLang="en-US" sz="2400" dirty="0" smtClean="0">
                <a:latin typeface="Times New Roman" panose="02020603050405020304" pitchFamily="18" charset="0"/>
                <a:cs typeface="Times New Roman" panose="02020603050405020304" pitchFamily="18" charset="0"/>
              </a:rPr>
              <a:t>中強</a:t>
            </a:r>
            <a:r>
              <a:rPr lang="zh-TW" altLang="en-US" sz="2400" dirty="0">
                <a:latin typeface="Times New Roman" panose="02020603050405020304" pitchFamily="18" charset="0"/>
                <a:cs typeface="Times New Roman" panose="02020603050405020304" pitchFamily="18" charset="0"/>
              </a:rPr>
              <a:t>調</a:t>
            </a:r>
            <a:r>
              <a:rPr lang="en-US" altLang="zh-TW" sz="2400" dirty="0">
                <a:latin typeface="Times New Roman" panose="02020603050405020304" pitchFamily="18" charset="0"/>
                <a:cs typeface="Times New Roman" panose="02020603050405020304" pitchFamily="18" charset="0"/>
              </a:rPr>
              <a:t>Sport</a:t>
            </a:r>
            <a:r>
              <a:rPr lang="zh-TW" altLang="en-US" sz="2400" dirty="0">
                <a:latin typeface="Times New Roman" panose="02020603050405020304" pitchFamily="18" charset="0"/>
                <a:cs typeface="Times New Roman" panose="02020603050405020304" pitchFamily="18" charset="0"/>
              </a:rPr>
              <a:t>應具有遊戲、競爭及激烈的身體活動等三個要素。</a:t>
            </a:r>
          </a:p>
          <a:p>
            <a:pPr algn="just"/>
            <a:r>
              <a:rPr lang="en-US" altLang="zh-TW" sz="2400" dirty="0" smtClean="0">
                <a:latin typeface="Times New Roman" panose="02020603050405020304" pitchFamily="18" charset="0"/>
                <a:cs typeface="Times New Roman" panose="02020603050405020304" pitchFamily="18" charset="0"/>
              </a:rPr>
              <a:t>6.</a:t>
            </a:r>
            <a:r>
              <a:rPr lang="zh-TW" altLang="en-US" sz="2400" dirty="0" smtClean="0">
                <a:latin typeface="Times New Roman" panose="02020603050405020304" pitchFamily="18" charset="0"/>
                <a:cs typeface="Times New Roman" panose="02020603050405020304" pitchFamily="18" charset="0"/>
              </a:rPr>
              <a:t>國際</a:t>
            </a:r>
            <a:r>
              <a:rPr lang="zh-TW" altLang="en-US" sz="2400" dirty="0">
                <a:latin typeface="Times New Roman" panose="02020603050405020304" pitchFamily="18" charset="0"/>
                <a:cs typeface="Times New Roman" panose="02020603050405020304" pitchFamily="18" charset="0"/>
              </a:rPr>
              <a:t>體育運動協議</a:t>
            </a:r>
            <a:r>
              <a:rPr lang="zh-TW" altLang="en-US" sz="2400" dirty="0" smtClean="0">
                <a:latin typeface="Times New Roman" panose="02020603050405020304" pitchFamily="18" charset="0"/>
                <a:cs typeface="Times New Roman" panose="02020603050405020304" pitchFamily="18" charset="0"/>
              </a:rPr>
              <a:t>會（</a:t>
            </a:r>
            <a:r>
              <a:rPr lang="en-US" altLang="zh-TW" sz="2400" dirty="0" smtClean="0">
                <a:latin typeface="Times New Roman" panose="02020603050405020304" pitchFamily="18" charset="0"/>
                <a:cs typeface="Times New Roman" panose="02020603050405020304" pitchFamily="18" charset="0"/>
              </a:rPr>
              <a:t>ICSPE</a:t>
            </a:r>
            <a:r>
              <a:rPr lang="zh-TW" altLang="en-US" sz="2400" dirty="0" smtClean="0">
                <a:latin typeface="Times New Roman" panose="02020603050405020304" pitchFamily="18" charset="0"/>
                <a:cs typeface="Times New Roman" panose="02020603050405020304" pitchFamily="18" charset="0"/>
              </a:rPr>
              <a:t>）（</a:t>
            </a:r>
            <a:r>
              <a:rPr lang="en-US" altLang="zh-TW" sz="2400" dirty="0">
                <a:latin typeface="Times New Roman" panose="02020603050405020304" pitchFamily="18" charset="0"/>
                <a:cs typeface="Times New Roman" panose="02020603050405020304" pitchFamily="18" charset="0"/>
              </a:rPr>
              <a:t>1981</a:t>
            </a:r>
            <a:r>
              <a:rPr lang="zh-TW" altLang="en-US" sz="2400" dirty="0">
                <a:latin typeface="Times New Roman" panose="02020603050405020304" pitchFamily="18" charset="0"/>
                <a:cs typeface="Times New Roman" panose="02020603050405020304" pitchFamily="18" charset="0"/>
              </a:rPr>
              <a:t>）</a:t>
            </a:r>
            <a:r>
              <a:rPr lang="zh-TW" altLang="en-US" sz="2400" dirty="0" smtClean="0">
                <a:latin typeface="Times New Roman" panose="02020603050405020304" pitchFamily="18" charset="0"/>
                <a:cs typeface="Times New Roman" panose="02020603050405020304" pitchFamily="18" charset="0"/>
              </a:rPr>
              <a:t>認為</a:t>
            </a:r>
            <a:r>
              <a:rPr lang="zh-TW" altLang="en-US" sz="2400" dirty="0">
                <a:latin typeface="Times New Roman" panose="02020603050405020304" pitchFamily="18" charset="0"/>
                <a:cs typeface="Times New Roman" panose="02020603050405020304" pitchFamily="18" charset="0"/>
              </a:rPr>
              <a:t>：</a:t>
            </a:r>
            <a:r>
              <a:rPr lang="zh-TW" altLang="en-US" sz="2400" dirty="0" smtClean="0">
                <a:latin typeface="Times New Roman" panose="02020603050405020304" pitchFamily="18" charset="0"/>
                <a:cs typeface="Times New Roman" panose="02020603050405020304" pitchFamily="18" charset="0"/>
              </a:rPr>
              <a:t>凡</a:t>
            </a:r>
            <a:r>
              <a:rPr lang="zh-TW" altLang="en-US" sz="2400" dirty="0">
                <a:latin typeface="Times New Roman" panose="02020603050405020304" pitchFamily="18" charset="0"/>
                <a:cs typeface="Times New Roman" panose="02020603050405020304" pitchFamily="18" charset="0"/>
              </a:rPr>
              <a:t>具有遊戲特質而出之於與他人比賽或自動奮鬥型式之一切身體活動稱為</a:t>
            </a:r>
            <a:r>
              <a:rPr lang="en-US" altLang="zh-TW" sz="2400" dirty="0">
                <a:latin typeface="Times New Roman" panose="02020603050405020304" pitchFamily="18" charset="0"/>
                <a:cs typeface="Times New Roman" panose="02020603050405020304" pitchFamily="18" charset="0"/>
              </a:rPr>
              <a:t>Sport</a:t>
            </a:r>
            <a:r>
              <a:rPr lang="zh-TW" altLang="en-US" sz="2400" dirty="0">
                <a:latin typeface="Times New Roman" panose="02020603050405020304" pitchFamily="18" charset="0"/>
                <a:cs typeface="Times New Roman" panose="02020603050405020304" pitchFamily="18" charset="0"/>
              </a:rPr>
              <a:t>。</a:t>
            </a:r>
          </a:p>
          <a:p>
            <a:pPr algn="just"/>
            <a:r>
              <a:rPr lang="en-US" altLang="zh-TW" sz="2400" dirty="0" smtClean="0">
                <a:latin typeface="Times New Roman" panose="02020603050405020304" pitchFamily="18" charset="0"/>
                <a:cs typeface="Times New Roman" panose="02020603050405020304" pitchFamily="18" charset="0"/>
              </a:rPr>
              <a:t>7.</a:t>
            </a:r>
            <a:r>
              <a:rPr lang="zh-TW" altLang="en-US" sz="2400" dirty="0" smtClean="0">
                <a:latin typeface="Times New Roman" panose="02020603050405020304" pitchFamily="18" charset="0"/>
                <a:cs typeface="Times New Roman" panose="02020603050405020304" pitchFamily="18" charset="0"/>
              </a:rPr>
              <a:t>德國</a:t>
            </a:r>
            <a:r>
              <a:rPr lang="zh-TW" altLang="en-US" sz="2400" dirty="0">
                <a:latin typeface="Times New Roman" panose="02020603050405020304" pitchFamily="18" charset="0"/>
                <a:cs typeface="Times New Roman" panose="02020603050405020304" pitchFamily="18" charset="0"/>
              </a:rPr>
              <a:t>體育名家丁卡</a:t>
            </a:r>
            <a:r>
              <a:rPr lang="zh-TW" altLang="en-US" sz="2400" dirty="0" smtClean="0">
                <a:latin typeface="Times New Roman" panose="02020603050405020304" pitchFamily="18" charset="0"/>
                <a:cs typeface="Times New Roman" panose="02020603050405020304" pitchFamily="18" charset="0"/>
              </a:rPr>
              <a:t>魯（</a:t>
            </a:r>
            <a:r>
              <a:rPr lang="en-US" altLang="zh-TW" sz="2400" dirty="0">
                <a:latin typeface="Times New Roman" panose="02020603050405020304" pitchFamily="18" charset="0"/>
                <a:cs typeface="Times New Roman" panose="02020603050405020304" pitchFamily="18" charset="0"/>
              </a:rPr>
              <a:t>CarlDiem,1962-1982</a:t>
            </a:r>
            <a:r>
              <a:rPr lang="zh-TW" altLang="en-US" sz="2400" dirty="0" smtClean="0">
                <a:latin typeface="Times New Roman" panose="02020603050405020304" pitchFamily="18" charset="0"/>
                <a:cs typeface="Times New Roman" panose="02020603050405020304" pitchFamily="18" charset="0"/>
              </a:rPr>
              <a:t>）認為</a:t>
            </a:r>
            <a:r>
              <a:rPr lang="en-US" altLang="zh-TW" sz="2400" dirty="0">
                <a:latin typeface="Times New Roman" panose="02020603050405020304" pitchFamily="18" charset="0"/>
                <a:cs typeface="Times New Roman" panose="02020603050405020304" pitchFamily="18" charset="0"/>
              </a:rPr>
              <a:t>Sport</a:t>
            </a:r>
            <a:r>
              <a:rPr lang="zh-TW" altLang="en-US" sz="2400" dirty="0">
                <a:latin typeface="Times New Roman" panose="02020603050405020304" pitchFamily="18" charset="0"/>
                <a:cs typeface="Times New Roman" panose="02020603050405020304" pitchFamily="18" charset="0"/>
              </a:rPr>
              <a:t>即為野外所從事的種種愉快之身體活動。</a:t>
            </a:r>
          </a:p>
          <a:p>
            <a:pPr algn="just"/>
            <a:endParaRPr lang="zh-TW" altLang="en-US" sz="2800" dirty="0"/>
          </a:p>
        </p:txBody>
      </p:sp>
      <p:sp>
        <p:nvSpPr>
          <p:cNvPr id="4" name="投影片編號版面配置區 3"/>
          <p:cNvSpPr>
            <a:spLocks noGrp="1"/>
          </p:cNvSpPr>
          <p:nvPr>
            <p:ph type="sldNum" sz="quarter" idx="8"/>
          </p:nvPr>
        </p:nvSpPr>
        <p:spPr/>
        <p:txBody>
          <a:bodyPr/>
          <a:lstStyle/>
          <a:p>
            <a:pPr lvl="0"/>
            <a:fld id="{A985501C-BE7C-4A2D-ABC7-A8F0EC08F371}" type="slidenum">
              <a:rPr lang="en-US" altLang="zh-TW" smtClean="0"/>
              <a:t>21</a:t>
            </a:fld>
            <a:endParaRPr lang="zh-TW" altLang="en-US"/>
          </a:p>
        </p:txBody>
      </p:sp>
    </p:spTree>
    <p:extLst>
      <p:ext uri="{BB962C8B-B14F-4D97-AF65-F5344CB8AC3E}">
        <p14:creationId xmlns:p14="http://schemas.microsoft.com/office/powerpoint/2010/main" val="194172640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p>
            <a:r>
              <a:rPr lang="zh-TW" altLang="en-US" dirty="0" smtClean="0"/>
              <a:t>五、運動的</a:t>
            </a:r>
            <a:r>
              <a:rPr lang="zh-TW" altLang="en-US" dirty="0" smtClean="0"/>
              <a:t>定義</a:t>
            </a:r>
            <a:endParaRPr lang="zh-TW" altLang="en-US" dirty="0"/>
          </a:p>
        </p:txBody>
      </p:sp>
      <p:sp>
        <p:nvSpPr>
          <p:cNvPr id="3" name="內容版面配置區 2"/>
          <p:cNvSpPr txBox="1">
            <a:spLocks noGrp="1"/>
          </p:cNvSpPr>
          <p:nvPr>
            <p:ph idx="1"/>
          </p:nvPr>
        </p:nvSpPr>
        <p:spPr>
          <a:xfrm>
            <a:off x="457200" y="1600200"/>
            <a:ext cx="8229600" cy="4525959"/>
          </a:xfrm>
        </p:spPr>
        <p:txBody>
          <a:bodyPr/>
          <a:lstStyle/>
          <a:p>
            <a:pPr algn="just"/>
            <a:r>
              <a:rPr lang="zh-TW" altLang="en-US" sz="2400" dirty="0">
                <a:latin typeface="Times New Roman" panose="02020603050405020304" pitchFamily="18" charset="0"/>
                <a:cs typeface="Times New Roman" panose="02020603050405020304" pitchFamily="18" charset="0"/>
              </a:rPr>
              <a:t>聯合國教科文組織之國際運動與體育運動與體育委員會的運動宣言（</a:t>
            </a:r>
            <a:r>
              <a:rPr lang="en-US" altLang="zh-TW" sz="2400" dirty="0">
                <a:latin typeface="Times New Roman" panose="02020603050405020304" pitchFamily="18" charset="0"/>
                <a:cs typeface="Times New Roman" panose="02020603050405020304" pitchFamily="18" charset="0"/>
              </a:rPr>
              <a:t>1975</a:t>
            </a:r>
            <a:r>
              <a:rPr lang="zh-TW" altLang="en-US" sz="2400" dirty="0">
                <a:latin typeface="Times New Roman" panose="02020603050405020304" pitchFamily="18" charset="0"/>
                <a:cs typeface="Times New Roman" panose="02020603050405020304" pitchFamily="18" charset="0"/>
              </a:rPr>
              <a:t>）卻指出</a:t>
            </a:r>
            <a:r>
              <a:rPr lang="en-US" altLang="zh-TW" sz="2400" dirty="0">
                <a:latin typeface="Times New Roman" panose="02020603050405020304" pitchFamily="18" charset="0"/>
                <a:cs typeface="Times New Roman" panose="02020603050405020304" pitchFamily="18" charset="0"/>
              </a:rPr>
              <a:t>sport</a:t>
            </a:r>
            <a:r>
              <a:rPr lang="zh-TW" altLang="en-US" sz="2400" dirty="0">
                <a:latin typeface="Times New Roman" panose="02020603050405020304" pitchFamily="18" charset="0"/>
                <a:cs typeface="Times New Roman" panose="02020603050405020304" pitchFamily="18" charset="0"/>
              </a:rPr>
              <a:t>之定義</a:t>
            </a:r>
            <a:r>
              <a:rPr lang="zh-TW" altLang="en-US" sz="2400" dirty="0" smtClean="0">
                <a:latin typeface="Times New Roman" panose="02020603050405020304" pitchFamily="18" charset="0"/>
                <a:cs typeface="Times New Roman" panose="02020603050405020304" pitchFamily="18" charset="0"/>
              </a:rPr>
              <a:t>如下：</a:t>
            </a:r>
            <a:endParaRPr lang="en-US" altLang="zh-TW" sz="2400" dirty="0">
              <a:latin typeface="Times New Roman" panose="02020603050405020304" pitchFamily="18" charset="0"/>
              <a:cs typeface="Times New Roman" panose="02020603050405020304" pitchFamily="18" charset="0"/>
            </a:endParaRPr>
          </a:p>
          <a:p>
            <a:pPr algn="just"/>
            <a:r>
              <a:rPr lang="zh-TW" altLang="en-US" sz="2400" dirty="0" smtClean="0">
                <a:solidFill>
                  <a:srgbClr val="FF0000"/>
                </a:solidFill>
                <a:latin typeface="Times New Roman" panose="02020603050405020304" pitchFamily="18" charset="0"/>
                <a:cs typeface="Times New Roman" panose="02020603050405020304" pitchFamily="18" charset="0"/>
              </a:rPr>
              <a:t>（</a:t>
            </a:r>
            <a:r>
              <a:rPr lang="en-US" altLang="zh-TW" sz="2400" dirty="0">
                <a:solidFill>
                  <a:srgbClr val="FF0000"/>
                </a:solidFill>
                <a:latin typeface="Times New Roman" panose="02020603050405020304" pitchFamily="18" charset="0"/>
                <a:cs typeface="Times New Roman" panose="02020603050405020304" pitchFamily="18" charset="0"/>
              </a:rPr>
              <a:t>1</a:t>
            </a:r>
            <a:r>
              <a:rPr lang="zh-TW" altLang="en-US" sz="2400" dirty="0">
                <a:solidFill>
                  <a:srgbClr val="FF0000"/>
                </a:solidFill>
                <a:latin typeface="Times New Roman" panose="02020603050405020304" pitchFamily="18" charset="0"/>
                <a:cs typeface="Times New Roman" panose="02020603050405020304" pitchFamily="18" charset="0"/>
              </a:rPr>
              <a:t>）凡具有遊戲特質而出之於與他人比賽或自我奮鬥形式之一切身體活動，稱為</a:t>
            </a:r>
            <a:r>
              <a:rPr lang="en-US" altLang="zh-TW" sz="2400" dirty="0">
                <a:solidFill>
                  <a:srgbClr val="FF0000"/>
                </a:solidFill>
                <a:latin typeface="Times New Roman" panose="02020603050405020304" pitchFamily="18" charset="0"/>
                <a:cs typeface="Times New Roman" panose="02020603050405020304" pitchFamily="18" charset="0"/>
              </a:rPr>
              <a:t>sport</a:t>
            </a:r>
            <a:r>
              <a:rPr lang="zh-TW" altLang="en-US" sz="2400" dirty="0" smtClean="0">
                <a:solidFill>
                  <a:srgbClr val="FF0000"/>
                </a:solidFill>
                <a:latin typeface="Times New Roman" panose="02020603050405020304" pitchFamily="18" charset="0"/>
                <a:cs typeface="Times New Roman" panose="02020603050405020304" pitchFamily="18" charset="0"/>
              </a:rPr>
              <a:t>。</a:t>
            </a:r>
            <a:endParaRPr lang="en-US" altLang="zh-TW" sz="2400" dirty="0" smtClean="0">
              <a:solidFill>
                <a:srgbClr val="FF0000"/>
              </a:solidFill>
              <a:latin typeface="Times New Roman" panose="02020603050405020304" pitchFamily="18" charset="0"/>
              <a:cs typeface="Times New Roman" panose="02020603050405020304" pitchFamily="18" charset="0"/>
            </a:endParaRPr>
          </a:p>
          <a:p>
            <a:pPr algn="just"/>
            <a:r>
              <a:rPr lang="zh-TW" altLang="en-US" sz="2400" dirty="0" smtClean="0">
                <a:solidFill>
                  <a:srgbClr val="FF0000"/>
                </a:solidFill>
                <a:latin typeface="Times New Roman" panose="02020603050405020304" pitchFamily="18" charset="0"/>
                <a:cs typeface="Times New Roman" panose="02020603050405020304" pitchFamily="18" charset="0"/>
              </a:rPr>
              <a:t>（</a:t>
            </a:r>
            <a:r>
              <a:rPr lang="en-US" altLang="zh-TW" sz="2400" dirty="0">
                <a:solidFill>
                  <a:srgbClr val="FF0000"/>
                </a:solidFill>
                <a:latin typeface="Times New Roman" panose="02020603050405020304" pitchFamily="18" charset="0"/>
                <a:cs typeface="Times New Roman" panose="02020603050405020304" pitchFamily="18" charset="0"/>
              </a:rPr>
              <a:t>2</a:t>
            </a:r>
            <a:r>
              <a:rPr lang="zh-TW" altLang="en-US" sz="2400" dirty="0">
                <a:solidFill>
                  <a:srgbClr val="FF0000"/>
                </a:solidFill>
                <a:latin typeface="Times New Roman" panose="02020603050405020304" pitchFamily="18" charset="0"/>
                <a:cs typeface="Times New Roman" panose="02020603050405020304" pitchFamily="18" charset="0"/>
              </a:rPr>
              <a:t>）如果活動具有比賽性質，則比賽必須在優良的運動員風度下進行，缺乏公平競爭理想的運動，不能稱為真正的</a:t>
            </a:r>
            <a:r>
              <a:rPr lang="en-US" altLang="zh-TW" sz="2400" dirty="0">
                <a:solidFill>
                  <a:srgbClr val="FF0000"/>
                </a:solidFill>
                <a:latin typeface="Times New Roman" panose="02020603050405020304" pitchFamily="18" charset="0"/>
                <a:cs typeface="Times New Roman" panose="02020603050405020304" pitchFamily="18" charset="0"/>
              </a:rPr>
              <a:t>sport</a:t>
            </a:r>
            <a:r>
              <a:rPr lang="zh-TW" altLang="en-US" sz="2400" dirty="0">
                <a:solidFill>
                  <a:srgbClr val="FF0000"/>
                </a:solidFill>
                <a:latin typeface="Times New Roman" panose="02020603050405020304" pitchFamily="18" charset="0"/>
                <a:cs typeface="Times New Roman" panose="02020603050405020304" pitchFamily="18" charset="0"/>
              </a:rPr>
              <a:t>。</a:t>
            </a:r>
          </a:p>
          <a:p>
            <a:pPr algn="just"/>
            <a:endParaRPr lang="zh-TW" altLang="en-US" sz="2400" dirty="0">
              <a:latin typeface="Times New Roman" panose="02020603050405020304" pitchFamily="18" charset="0"/>
              <a:cs typeface="Times New Roman" panose="02020603050405020304" pitchFamily="18" charset="0"/>
            </a:endParaRPr>
          </a:p>
          <a:p>
            <a:pPr algn="just"/>
            <a:endParaRPr lang="zh-TW" altLang="en-US" sz="2800" dirty="0"/>
          </a:p>
        </p:txBody>
      </p:sp>
      <p:sp>
        <p:nvSpPr>
          <p:cNvPr id="4" name="投影片編號版面配置區 3"/>
          <p:cNvSpPr>
            <a:spLocks noGrp="1"/>
          </p:cNvSpPr>
          <p:nvPr>
            <p:ph type="sldNum" sz="quarter" idx="8"/>
          </p:nvPr>
        </p:nvSpPr>
        <p:spPr/>
        <p:txBody>
          <a:bodyPr/>
          <a:lstStyle/>
          <a:p>
            <a:pPr lvl="0"/>
            <a:fld id="{A985501C-BE7C-4A2D-ABC7-A8F0EC08F371}" type="slidenum">
              <a:rPr lang="en-US" altLang="zh-TW" smtClean="0"/>
              <a:t>22</a:t>
            </a:fld>
            <a:endParaRPr lang="zh-TW" altLang="en-US"/>
          </a:p>
        </p:txBody>
      </p:sp>
    </p:spTree>
    <p:extLst>
      <p:ext uri="{BB962C8B-B14F-4D97-AF65-F5344CB8AC3E}">
        <p14:creationId xmlns:p14="http://schemas.microsoft.com/office/powerpoint/2010/main" val="166159081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p>
            <a:r>
              <a:rPr lang="zh-TW" altLang="en-US" dirty="0" smtClean="0"/>
              <a:t>六、運動</a:t>
            </a:r>
            <a:r>
              <a:rPr lang="zh-TW" altLang="en-US" dirty="0"/>
              <a:t>的意涵</a:t>
            </a:r>
          </a:p>
        </p:txBody>
      </p:sp>
      <p:sp>
        <p:nvSpPr>
          <p:cNvPr id="3" name="內容版面配置區 2"/>
          <p:cNvSpPr txBox="1">
            <a:spLocks noGrp="1"/>
          </p:cNvSpPr>
          <p:nvPr>
            <p:ph idx="1"/>
          </p:nvPr>
        </p:nvSpPr>
        <p:spPr>
          <a:xfrm>
            <a:off x="457200" y="1600200"/>
            <a:ext cx="8229600" cy="4525959"/>
          </a:xfrm>
        </p:spPr>
        <p:txBody>
          <a:bodyPr/>
          <a:lstStyle/>
          <a:p>
            <a:pPr algn="just"/>
            <a:r>
              <a:rPr lang="zh-TW" altLang="en-US" sz="2400" dirty="0">
                <a:latin typeface="Times New Roman" panose="02020603050405020304" pitchFamily="18" charset="0"/>
                <a:cs typeface="Times New Roman" panose="02020603050405020304" pitchFamily="18" charset="0"/>
              </a:rPr>
              <a:t>形成背景</a:t>
            </a:r>
            <a:r>
              <a:rPr lang="en-US" altLang="zh-TW" sz="2400" dirty="0">
                <a:latin typeface="Times New Roman" panose="02020603050405020304" pitchFamily="18" charset="0"/>
                <a:cs typeface="Times New Roman" panose="02020603050405020304" pitchFamily="18" charset="0"/>
              </a:rPr>
              <a:t>:</a:t>
            </a:r>
            <a:r>
              <a:rPr lang="zh-TW" altLang="en-US" sz="2400" dirty="0">
                <a:latin typeface="Times New Roman" panose="02020603050405020304" pitchFamily="18" charset="0"/>
                <a:cs typeface="Times New Roman" panose="02020603050405020304" pitchFamily="18" charset="0"/>
              </a:rPr>
              <a:t>運動的形成先於體育，運動是體育的本體性用語。</a:t>
            </a:r>
          </a:p>
          <a:p>
            <a:pPr algn="just"/>
            <a:r>
              <a:rPr lang="zh-TW" altLang="en-US" sz="2400" dirty="0">
                <a:latin typeface="Times New Roman" panose="02020603050405020304" pitchFamily="18" charset="0"/>
                <a:cs typeface="Times New Roman" panose="02020603050405020304" pitchFamily="18" charset="0"/>
              </a:rPr>
              <a:t>多元詞義</a:t>
            </a:r>
            <a:r>
              <a:rPr lang="en-US" altLang="zh-TW" sz="2400" dirty="0">
                <a:latin typeface="Times New Roman" panose="02020603050405020304" pitchFamily="18" charset="0"/>
                <a:cs typeface="Times New Roman" panose="02020603050405020304" pitchFamily="18" charset="0"/>
              </a:rPr>
              <a:t>:</a:t>
            </a:r>
            <a:r>
              <a:rPr lang="zh-TW" altLang="en-US" sz="2400" dirty="0">
                <a:latin typeface="Times New Roman" panose="02020603050405020304" pitchFamily="18" charset="0"/>
                <a:cs typeface="Times New Roman" panose="02020603050405020304" pitchFamily="18" charset="0"/>
              </a:rPr>
              <a:t>運動並非體育界專用語彙，他也是物理學、社會學等其他學門的用語。 </a:t>
            </a:r>
          </a:p>
          <a:p>
            <a:pPr algn="just"/>
            <a:r>
              <a:rPr lang="zh-TW" altLang="en-US" sz="2400" dirty="0">
                <a:latin typeface="Times New Roman" panose="02020603050405020304" pitchFamily="18" charset="0"/>
                <a:cs typeface="Times New Roman" panose="02020603050405020304" pitchFamily="18" charset="0"/>
              </a:rPr>
              <a:t>施用時機</a:t>
            </a:r>
            <a:r>
              <a:rPr lang="en-US" altLang="zh-TW" sz="2400" dirty="0">
                <a:latin typeface="Times New Roman" panose="02020603050405020304" pitchFamily="18" charset="0"/>
                <a:cs typeface="Times New Roman" panose="02020603050405020304" pitchFamily="18" charset="0"/>
              </a:rPr>
              <a:t>:</a:t>
            </a:r>
            <a:r>
              <a:rPr lang="zh-TW" altLang="en-US" sz="2400" dirty="0">
                <a:latin typeface="Times New Roman" panose="02020603050405020304" pitchFamily="18" charset="0"/>
                <a:cs typeface="Times New Roman" panose="02020603050405020304" pitchFamily="18" charset="0"/>
              </a:rPr>
              <a:t>應配合前後文的對照應用 。</a:t>
            </a:r>
          </a:p>
          <a:p>
            <a:pPr algn="just"/>
            <a:r>
              <a:rPr lang="zh-TW" altLang="en-US" sz="2400" dirty="0">
                <a:latin typeface="Times New Roman" panose="02020603050405020304" pitchFamily="18" charset="0"/>
                <a:cs typeface="Times New Roman" panose="02020603050405020304" pitchFamily="18" charset="0"/>
              </a:rPr>
              <a:t>施用對象</a:t>
            </a:r>
            <a:r>
              <a:rPr lang="en-US" altLang="zh-TW" sz="2400" dirty="0">
                <a:latin typeface="Times New Roman" panose="02020603050405020304" pitchFamily="18" charset="0"/>
                <a:cs typeface="Times New Roman" panose="02020603050405020304" pitchFamily="18" charset="0"/>
              </a:rPr>
              <a:t>:</a:t>
            </a:r>
            <a:r>
              <a:rPr lang="zh-TW" altLang="en-US" sz="2400" dirty="0">
                <a:latin typeface="Times New Roman" panose="02020603050405020304" pitchFamily="18" charset="0"/>
                <a:cs typeface="Times New Roman" panose="02020603050405020304" pitchFamily="18" charset="0"/>
              </a:rPr>
              <a:t>採用複合性名詞應用</a:t>
            </a:r>
            <a:r>
              <a:rPr lang="zh-TW" altLang="en-US" sz="2400" dirty="0" smtClean="0">
                <a:latin typeface="Times New Roman" panose="02020603050405020304" pitchFamily="18" charset="0"/>
                <a:cs typeface="Times New Roman" panose="02020603050405020304" pitchFamily="18" charset="0"/>
              </a:rPr>
              <a:t>。</a:t>
            </a:r>
            <a:endParaRPr lang="zh-TW" altLang="en-US" sz="2400" dirty="0">
              <a:latin typeface="Times New Roman" panose="02020603050405020304" pitchFamily="18" charset="0"/>
              <a:cs typeface="Times New Roman" panose="02020603050405020304" pitchFamily="18" charset="0"/>
            </a:endParaRPr>
          </a:p>
          <a:p>
            <a:pPr algn="just"/>
            <a:endParaRPr lang="zh-TW" altLang="en-US" sz="2800" dirty="0"/>
          </a:p>
        </p:txBody>
      </p:sp>
      <p:sp>
        <p:nvSpPr>
          <p:cNvPr id="4" name="投影片編號版面配置區 3"/>
          <p:cNvSpPr>
            <a:spLocks noGrp="1"/>
          </p:cNvSpPr>
          <p:nvPr>
            <p:ph type="sldNum" sz="quarter" idx="8"/>
          </p:nvPr>
        </p:nvSpPr>
        <p:spPr/>
        <p:txBody>
          <a:bodyPr/>
          <a:lstStyle/>
          <a:p>
            <a:pPr lvl="0"/>
            <a:fld id="{A985501C-BE7C-4A2D-ABC7-A8F0EC08F371}" type="slidenum">
              <a:rPr lang="en-US" altLang="zh-TW" smtClean="0"/>
              <a:t>23</a:t>
            </a:fld>
            <a:endParaRPr lang="zh-TW" altLang="en-US"/>
          </a:p>
        </p:txBody>
      </p:sp>
    </p:spTree>
    <p:extLst>
      <p:ext uri="{BB962C8B-B14F-4D97-AF65-F5344CB8AC3E}">
        <p14:creationId xmlns:p14="http://schemas.microsoft.com/office/powerpoint/2010/main" val="102281829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橢圓 2"/>
          <p:cNvSpPr/>
          <p:nvPr/>
        </p:nvSpPr>
        <p:spPr>
          <a:xfrm>
            <a:off x="1399456" y="1916832"/>
            <a:ext cx="4356484" cy="4212468"/>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6010703"/>
              <a:satOff val="-26380"/>
              <a:lumOff val="7843"/>
              <a:alphaOff val="0"/>
            </a:schemeClr>
          </a:fillRef>
          <a:effectRef idx="1">
            <a:schemeClr val="accent5">
              <a:hueOff val="6010703"/>
              <a:satOff val="-26380"/>
              <a:lumOff val="7843"/>
              <a:alphaOff val="0"/>
            </a:schemeClr>
          </a:effectRef>
          <a:fontRef idx="minor">
            <a:schemeClr val="lt1"/>
          </a:fontRef>
        </p:style>
      </p:sp>
      <p:graphicFrame>
        <p:nvGraphicFramePr>
          <p:cNvPr id="5" name="資料庫圖表 4"/>
          <p:cNvGraphicFramePr/>
          <p:nvPr>
            <p:extLst>
              <p:ext uri="{D42A27DB-BD31-4B8C-83A1-F6EECF244321}">
                <p14:modId xmlns:p14="http://schemas.microsoft.com/office/powerpoint/2010/main" val="2024203262"/>
              </p:ext>
            </p:extLst>
          </p:nvPr>
        </p:nvGraphicFramePr>
        <p:xfrm>
          <a:off x="1187624" y="1124744"/>
          <a:ext cx="7272808"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直線接點 3"/>
          <p:cNvSpPr/>
          <p:nvPr/>
        </p:nvSpPr>
        <p:spPr>
          <a:xfrm rot="5400000">
            <a:off x="5057659" y="4848208"/>
            <a:ext cx="591739" cy="509583"/>
          </a:xfrm>
          <a:prstGeom prst="line">
            <a:avLst/>
          </a:prstGeom>
          <a:ln w="28575">
            <a:solidFill>
              <a:schemeClr val="tx1"/>
            </a:solidFill>
          </a:ln>
          <a:sp3d z="127000" prstMaterial="matte"/>
        </p:spPr>
        <p:style>
          <a:lnRef idx="2">
            <a:schemeClr val="accent5">
              <a:tint val="5000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sp>
      <p:sp>
        <p:nvSpPr>
          <p:cNvPr id="6" name="直線接點 5"/>
          <p:cNvSpPr/>
          <p:nvPr/>
        </p:nvSpPr>
        <p:spPr>
          <a:xfrm>
            <a:off x="5608320" y="4807130"/>
            <a:ext cx="459051" cy="0"/>
          </a:xfrm>
          <a:prstGeom prst="line">
            <a:avLst/>
          </a:prstGeom>
          <a:ln w="28575"/>
          <a:sp3d z="127000" prstMaterial="matte"/>
        </p:spPr>
        <p:style>
          <a:lnRef idx="2">
            <a:scrgbClr r="0" g="0" b="0"/>
          </a:lnRef>
          <a:fillRef idx="1">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sp>
      <p:sp>
        <p:nvSpPr>
          <p:cNvPr id="2" name="文字方塊 1"/>
          <p:cNvSpPr txBox="1"/>
          <p:nvPr/>
        </p:nvSpPr>
        <p:spPr>
          <a:xfrm>
            <a:off x="6174351" y="4518224"/>
            <a:ext cx="2603863" cy="584775"/>
          </a:xfrm>
          <a:prstGeom prst="rect">
            <a:avLst/>
          </a:prstGeom>
          <a:noFill/>
        </p:spPr>
        <p:txBody>
          <a:bodyPr wrap="square" rtlCol="0">
            <a:spAutoFit/>
          </a:bodyPr>
          <a:lstStyle/>
          <a:p>
            <a:r>
              <a:rPr lang="zh-TW" altLang="en-US" sz="3100" b="1" dirty="0" smtClean="0">
                <a:solidFill>
                  <a:srgbClr val="0000FF"/>
                </a:solidFill>
                <a:latin typeface="標楷體" panose="03000509000000000000" pitchFamily="65" charset="-120"/>
                <a:ea typeface="標楷體" panose="03000509000000000000" pitchFamily="65" charset="-120"/>
              </a:rPr>
              <a:t>運動文化</a:t>
            </a:r>
            <a:endParaRPr lang="zh-TW" altLang="en-US" sz="3100" b="1" dirty="0">
              <a:solidFill>
                <a:srgbClr val="0000FF"/>
              </a:solidFill>
              <a:latin typeface="標楷體" panose="03000509000000000000" pitchFamily="65" charset="-120"/>
              <a:ea typeface="標楷體" panose="03000509000000000000" pitchFamily="65" charset="-120"/>
            </a:endParaRPr>
          </a:p>
        </p:txBody>
      </p:sp>
      <p:sp>
        <p:nvSpPr>
          <p:cNvPr id="7" name="投影片編號版面配置區 6"/>
          <p:cNvSpPr>
            <a:spLocks noGrp="1"/>
          </p:cNvSpPr>
          <p:nvPr>
            <p:ph type="sldNum" sz="quarter" idx="8"/>
          </p:nvPr>
        </p:nvSpPr>
        <p:spPr/>
        <p:txBody>
          <a:bodyPr/>
          <a:lstStyle/>
          <a:p>
            <a:pPr lvl="0"/>
            <a:fld id="{CD821665-EA18-4789-8753-8BA8592D58C6}" type="slidenum">
              <a:rPr lang="en-US" altLang="zh-TW" smtClean="0"/>
              <a:t>24</a:t>
            </a:fld>
            <a:endParaRPr lang="zh-TW" altLang="en-US"/>
          </a:p>
        </p:txBody>
      </p:sp>
    </p:spTree>
    <p:extLst>
      <p:ext uri="{BB962C8B-B14F-4D97-AF65-F5344CB8AC3E}">
        <p14:creationId xmlns:p14="http://schemas.microsoft.com/office/powerpoint/2010/main" val="276668210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p>
            <a:r>
              <a:rPr lang="zh-TW" altLang="en-US" dirty="0" smtClean="0"/>
              <a:t>參考</a:t>
            </a:r>
            <a:r>
              <a:rPr lang="zh-TW" altLang="en-US" dirty="0"/>
              <a:t>資料來源</a:t>
            </a:r>
          </a:p>
        </p:txBody>
      </p:sp>
      <p:sp>
        <p:nvSpPr>
          <p:cNvPr id="3" name="內容版面配置區 2"/>
          <p:cNvSpPr txBox="1">
            <a:spLocks noGrp="1"/>
          </p:cNvSpPr>
          <p:nvPr>
            <p:ph idx="1"/>
          </p:nvPr>
        </p:nvSpPr>
        <p:spPr/>
        <p:txBody>
          <a:bodyPr/>
          <a:lstStyle/>
          <a:p>
            <a:pPr algn="just"/>
            <a:r>
              <a:rPr lang="zh-TW" altLang="en-US" sz="2400" dirty="0" smtClean="0">
                <a:latin typeface="Times New Roman" panose="02020603050405020304" pitchFamily="18" charset="0"/>
                <a:cs typeface="Times New Roman" panose="02020603050405020304" pitchFamily="18" charset="0"/>
              </a:rPr>
              <a:t>徐元民 </a:t>
            </a:r>
            <a:r>
              <a:rPr lang="en-US" altLang="zh-TW" sz="2400" dirty="0">
                <a:latin typeface="Times New Roman" panose="02020603050405020304" pitchFamily="18" charset="0"/>
                <a:cs typeface="Times New Roman" panose="02020603050405020304" pitchFamily="18" charset="0"/>
              </a:rPr>
              <a:t>(</a:t>
            </a:r>
            <a:r>
              <a:rPr lang="en-US" altLang="zh-TW" sz="2400" dirty="0" smtClean="0">
                <a:latin typeface="Times New Roman" panose="02020603050405020304" pitchFamily="18" charset="0"/>
                <a:cs typeface="Times New Roman" panose="02020603050405020304" pitchFamily="18" charset="0"/>
              </a:rPr>
              <a:t>2006)</a:t>
            </a:r>
            <a:r>
              <a:rPr lang="zh-TW" altLang="en-US" sz="2400" dirty="0" smtClean="0">
                <a:latin typeface="Times New Roman" panose="02020603050405020304" pitchFamily="18" charset="0"/>
                <a:cs typeface="Times New Roman" panose="02020603050405020304" pitchFamily="18" charset="0"/>
              </a:rPr>
              <a:t>。體育學導論。臺北市：品度。</a:t>
            </a:r>
            <a:endParaRPr lang="en-US" altLang="zh-TW" sz="2400" dirty="0" smtClean="0">
              <a:latin typeface="Times New Roman" panose="02020603050405020304" pitchFamily="18" charset="0"/>
              <a:cs typeface="Times New Roman" panose="02020603050405020304" pitchFamily="18" charset="0"/>
            </a:endParaRPr>
          </a:p>
          <a:p>
            <a:pPr algn="just"/>
            <a:r>
              <a:rPr lang="zh-TW" altLang="en-US" sz="2400" dirty="0" smtClean="0">
                <a:latin typeface="Times New Roman" panose="02020603050405020304" pitchFamily="18" charset="0"/>
                <a:cs typeface="Times New Roman" panose="02020603050405020304" pitchFamily="18" charset="0"/>
              </a:rPr>
              <a:t>許義雄 </a:t>
            </a:r>
            <a:r>
              <a:rPr lang="en-US" altLang="zh-TW" sz="2400" dirty="0" smtClean="0">
                <a:latin typeface="Times New Roman" panose="02020603050405020304" pitchFamily="18" charset="0"/>
                <a:cs typeface="Times New Roman" panose="02020603050405020304" pitchFamily="18" charset="0"/>
              </a:rPr>
              <a:t>(2017)</a:t>
            </a:r>
            <a:r>
              <a:rPr lang="zh-TW" altLang="en-US" sz="2400" dirty="0" smtClean="0">
                <a:latin typeface="Times New Roman" panose="02020603050405020304" pitchFamily="18" charset="0"/>
                <a:cs typeface="Times New Roman" panose="02020603050405020304" pitchFamily="18" charset="0"/>
              </a:rPr>
              <a:t>。現代體育學原理上冊。新北市：揚智文化。</a:t>
            </a:r>
            <a:endParaRPr lang="zh-TW" altLang="en-US" sz="2400" dirty="0">
              <a:latin typeface="Times New Roman" panose="02020603050405020304" pitchFamily="18" charset="0"/>
              <a:cs typeface="Times New Roman" panose="02020603050405020304" pitchFamily="18" charset="0"/>
            </a:endParaRPr>
          </a:p>
          <a:p>
            <a:pPr algn="just"/>
            <a:endParaRPr lang="zh-TW" altLang="en-US" sz="2400" dirty="0"/>
          </a:p>
          <a:p>
            <a:pPr algn="just"/>
            <a:endParaRPr lang="en-US" altLang="zh-TW" sz="2400" dirty="0" smtClean="0"/>
          </a:p>
          <a:p>
            <a:pPr algn="just"/>
            <a:endParaRPr lang="en-US" altLang="zh-TW" sz="2400" dirty="0" smtClean="0"/>
          </a:p>
          <a:p>
            <a:pPr algn="just"/>
            <a:endParaRPr lang="en-US" altLang="zh-TW" sz="2400" dirty="0" smtClean="0"/>
          </a:p>
          <a:p>
            <a:pPr algn="just"/>
            <a:endParaRPr lang="zh-TW" altLang="en-US" sz="2400" dirty="0"/>
          </a:p>
        </p:txBody>
      </p:sp>
      <p:sp>
        <p:nvSpPr>
          <p:cNvPr id="4" name="投影片編號版面配置區 3"/>
          <p:cNvSpPr>
            <a:spLocks noGrp="1"/>
          </p:cNvSpPr>
          <p:nvPr>
            <p:ph type="sldNum" sz="quarter" idx="8"/>
          </p:nvPr>
        </p:nvSpPr>
        <p:spPr/>
        <p:txBody>
          <a:bodyPr/>
          <a:lstStyle/>
          <a:p>
            <a:pPr lvl="0"/>
            <a:fld id="{A985501C-BE7C-4A2D-ABC7-A8F0EC08F371}" type="slidenum">
              <a:rPr lang="en-US" altLang="zh-TW" smtClean="0"/>
              <a:t>25</a:t>
            </a:fld>
            <a:endParaRPr lang="zh-TW" altLang="en-US"/>
          </a:p>
        </p:txBody>
      </p:sp>
    </p:spTree>
    <p:extLst>
      <p:ext uri="{BB962C8B-B14F-4D97-AF65-F5344CB8AC3E}">
        <p14:creationId xmlns:p14="http://schemas.microsoft.com/office/powerpoint/2010/main" val="192615878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p>
            <a:r>
              <a:rPr lang="zh-TW" altLang="en-US" dirty="0" smtClean="0"/>
              <a:t>體育</a:t>
            </a:r>
            <a:r>
              <a:rPr lang="zh-TW" altLang="en-US" dirty="0"/>
              <a:t>概念的</a:t>
            </a:r>
            <a:r>
              <a:rPr lang="zh-TW" altLang="en-US" dirty="0" smtClean="0"/>
              <a:t>發展</a:t>
            </a:r>
            <a:endParaRPr lang="zh-TW" altLang="en-US" dirty="0"/>
          </a:p>
        </p:txBody>
      </p:sp>
      <p:sp>
        <p:nvSpPr>
          <p:cNvPr id="3" name="內容版面配置區 2"/>
          <p:cNvSpPr txBox="1">
            <a:spLocks noGrp="1"/>
          </p:cNvSpPr>
          <p:nvPr>
            <p:ph idx="1"/>
          </p:nvPr>
        </p:nvSpPr>
        <p:spPr>
          <a:xfrm>
            <a:off x="457200" y="1600200"/>
            <a:ext cx="8229600" cy="4525959"/>
          </a:xfrm>
        </p:spPr>
        <p:txBody>
          <a:bodyPr/>
          <a:lstStyle/>
          <a:p>
            <a:pPr algn="just"/>
            <a:r>
              <a:rPr lang="zh-TW" altLang="en-US" sz="2800" dirty="0">
                <a:solidFill>
                  <a:schemeClr val="tx1"/>
                </a:solidFill>
                <a:latin typeface="Times New Roman" panose="02020603050405020304" pitchFamily="18" charset="0"/>
                <a:cs typeface="Times New Roman" panose="02020603050405020304" pitchFamily="18" charset="0"/>
              </a:rPr>
              <a:t>一、「體育」名詞的來源</a:t>
            </a:r>
          </a:p>
          <a:p>
            <a:pPr algn="just"/>
            <a:r>
              <a:rPr lang="en-US" altLang="zh-TW" sz="2800" dirty="0">
                <a:solidFill>
                  <a:srgbClr val="FF0000"/>
                </a:solidFill>
                <a:latin typeface="Times New Roman" panose="02020603050405020304" pitchFamily="18" charset="0"/>
                <a:cs typeface="Times New Roman" panose="02020603050405020304" pitchFamily="18" charset="0"/>
              </a:rPr>
              <a:t>1863 </a:t>
            </a:r>
            <a:r>
              <a:rPr lang="zh-TW" altLang="en-US" sz="2800" dirty="0">
                <a:solidFill>
                  <a:srgbClr val="FF0000"/>
                </a:solidFill>
                <a:latin typeface="Times New Roman" panose="02020603050405020304" pitchFamily="18" charset="0"/>
                <a:cs typeface="Times New Roman" panose="02020603050405020304" pitchFamily="18" charset="0"/>
              </a:rPr>
              <a:t>　</a:t>
            </a:r>
            <a:r>
              <a:rPr lang="zh-TW" altLang="en-US" sz="2800" dirty="0" smtClean="0">
                <a:solidFill>
                  <a:srgbClr val="FF0000"/>
                </a:solidFill>
                <a:latin typeface="Times New Roman" panose="02020603050405020304" pitchFamily="18" charset="0"/>
                <a:cs typeface="Times New Roman" panose="02020603050405020304" pitchFamily="18" charset="0"/>
              </a:rPr>
              <a:t>   </a:t>
            </a:r>
            <a:r>
              <a:rPr lang="en-US" altLang="zh-TW" sz="2800" dirty="0" smtClean="0">
                <a:solidFill>
                  <a:srgbClr val="FF0000"/>
                </a:solidFill>
                <a:latin typeface="Times New Roman" panose="02020603050405020304" pitchFamily="18" charset="0"/>
                <a:cs typeface="Times New Roman" panose="02020603050405020304" pitchFamily="18" charset="0"/>
              </a:rPr>
              <a:t>1877   </a:t>
            </a:r>
            <a:r>
              <a:rPr lang="zh-TW" altLang="en-US" sz="2800" dirty="0">
                <a:solidFill>
                  <a:srgbClr val="FF0000"/>
                </a:solidFill>
                <a:latin typeface="Times New Roman" panose="02020603050405020304" pitchFamily="18" charset="0"/>
                <a:cs typeface="Times New Roman" panose="02020603050405020304" pitchFamily="18" charset="0"/>
              </a:rPr>
              <a:t>　 </a:t>
            </a:r>
            <a:r>
              <a:rPr lang="en-US" altLang="zh-TW" sz="2800" dirty="0" smtClean="0">
                <a:solidFill>
                  <a:srgbClr val="FF0000"/>
                </a:solidFill>
                <a:latin typeface="Times New Roman" panose="02020603050405020304" pitchFamily="18" charset="0"/>
                <a:cs typeface="Times New Roman" panose="02020603050405020304" pitchFamily="18" charset="0"/>
              </a:rPr>
              <a:t>1891</a:t>
            </a:r>
          </a:p>
          <a:p>
            <a:pPr algn="just"/>
            <a:r>
              <a:rPr lang="zh-TW" altLang="en-US" sz="2800" dirty="0" smtClean="0">
                <a:solidFill>
                  <a:srgbClr val="FF0000"/>
                </a:solidFill>
                <a:latin typeface="Times New Roman" panose="02020603050405020304" pitchFamily="18" charset="0"/>
                <a:cs typeface="Times New Roman" panose="02020603050405020304" pitchFamily="18" charset="0"/>
              </a:rPr>
              <a:t>英美  →  日本  →  中國</a:t>
            </a:r>
            <a:endParaRPr lang="en-US" altLang="zh-TW" sz="2800" dirty="0" smtClean="0">
              <a:solidFill>
                <a:srgbClr val="FF0000"/>
              </a:solidFill>
              <a:latin typeface="Times New Roman" panose="02020603050405020304" pitchFamily="18" charset="0"/>
              <a:cs typeface="Times New Roman" panose="02020603050405020304" pitchFamily="18" charset="0"/>
            </a:endParaRPr>
          </a:p>
          <a:p>
            <a:pPr marL="0" indent="0" algn="just">
              <a:buNone/>
            </a:pPr>
            <a:endParaRPr lang="en-US" altLang="zh-TW" sz="2800" dirty="0" smtClean="0">
              <a:latin typeface="Times New Roman" panose="02020603050405020304" pitchFamily="18" charset="0"/>
              <a:cs typeface="Times New Roman" panose="02020603050405020304" pitchFamily="18" charset="0"/>
            </a:endParaRPr>
          </a:p>
          <a:p>
            <a:pPr algn="just"/>
            <a:r>
              <a:rPr lang="zh-TW" altLang="en-US" sz="2800" dirty="0" smtClean="0">
                <a:latin typeface="Times New Roman" panose="02020603050405020304" pitchFamily="18" charset="0"/>
                <a:cs typeface="Times New Roman" panose="02020603050405020304" pitchFamily="18" charset="0"/>
              </a:rPr>
              <a:t>◎</a:t>
            </a:r>
            <a:r>
              <a:rPr lang="zh-TW" altLang="en-US" sz="2800" dirty="0">
                <a:latin typeface="Times New Roman" panose="02020603050405020304" pitchFamily="18" charset="0"/>
                <a:cs typeface="Times New Roman" panose="02020603050405020304" pitchFamily="18" charset="0"/>
              </a:rPr>
              <a:t>體育的來源需從英美的表達中</a:t>
            </a:r>
            <a:r>
              <a:rPr lang="zh-TW" altLang="en-US" sz="2800" dirty="0" smtClean="0">
                <a:latin typeface="Times New Roman" panose="02020603050405020304" pitchFamily="18" charset="0"/>
                <a:cs typeface="Times New Roman" panose="02020603050405020304" pitchFamily="18" charset="0"/>
              </a:rPr>
              <a:t>了解</a:t>
            </a:r>
            <a:endParaRPr lang="en-US" altLang="zh-TW" sz="2800" dirty="0" smtClean="0">
              <a:latin typeface="Times New Roman" panose="02020603050405020304" pitchFamily="18" charset="0"/>
              <a:cs typeface="Times New Roman" panose="02020603050405020304" pitchFamily="18" charset="0"/>
            </a:endParaRPr>
          </a:p>
          <a:p>
            <a:pPr algn="just"/>
            <a:r>
              <a:rPr lang="zh-TW" altLang="en-US" sz="2800" dirty="0" smtClean="0">
                <a:latin typeface="Times New Roman" panose="02020603050405020304" pitchFamily="18" charset="0"/>
                <a:cs typeface="Times New Roman" panose="02020603050405020304" pitchFamily="18" charset="0"/>
              </a:rPr>
              <a:t>◎馬克拉仁首先</a:t>
            </a:r>
            <a:r>
              <a:rPr lang="zh-TW" altLang="en-US" sz="2800" dirty="0">
                <a:latin typeface="Times New Roman" panose="02020603050405020304" pitchFamily="18" charset="0"/>
                <a:cs typeface="Times New Roman" panose="02020603050405020304" pitchFamily="18" charset="0"/>
              </a:rPr>
              <a:t>創用「</a:t>
            </a:r>
            <a:r>
              <a:rPr lang="en-US" altLang="zh-TW" sz="2800" dirty="0">
                <a:solidFill>
                  <a:srgbClr val="FF0000"/>
                </a:solidFill>
                <a:latin typeface="Times New Roman" panose="02020603050405020304" pitchFamily="18" charset="0"/>
                <a:cs typeface="Times New Roman" panose="02020603050405020304" pitchFamily="18" charset="0"/>
              </a:rPr>
              <a:t>physical </a:t>
            </a:r>
            <a:r>
              <a:rPr lang="en-US" altLang="zh-TW" sz="2800" dirty="0" smtClean="0">
                <a:solidFill>
                  <a:srgbClr val="FF0000"/>
                </a:solidFill>
                <a:latin typeface="Times New Roman" panose="02020603050405020304" pitchFamily="18" charset="0"/>
                <a:cs typeface="Times New Roman" panose="02020603050405020304" pitchFamily="18" charset="0"/>
              </a:rPr>
              <a:t>education (</a:t>
            </a:r>
            <a:r>
              <a:rPr lang="en-US" altLang="zh-TW" sz="2800" dirty="0">
                <a:solidFill>
                  <a:srgbClr val="FF0000"/>
                </a:solidFill>
                <a:latin typeface="Times New Roman" panose="02020603050405020304" pitchFamily="18" charset="0"/>
                <a:cs typeface="Times New Roman" panose="02020603050405020304" pitchFamily="18" charset="0"/>
              </a:rPr>
              <a:t>P.E)</a:t>
            </a:r>
            <a:r>
              <a:rPr lang="zh-TW" altLang="en-US" sz="2800" dirty="0" smtClean="0">
                <a:latin typeface="Times New Roman" panose="02020603050405020304" pitchFamily="18" charset="0"/>
                <a:cs typeface="Times New Roman" panose="02020603050405020304" pitchFamily="18" charset="0"/>
              </a:rPr>
              <a:t>」乙詞。他堅信「身體與精神」是相互維繫與支持，不可分割的完美整體（</a:t>
            </a:r>
            <a:r>
              <a:rPr lang="en-US" altLang="zh-TW" sz="2800" dirty="0" smtClean="0">
                <a:latin typeface="Times New Roman" panose="02020603050405020304" pitchFamily="18" charset="0"/>
                <a:cs typeface="Times New Roman" panose="02020603050405020304" pitchFamily="18" charset="0"/>
              </a:rPr>
              <a:t>oneness</a:t>
            </a:r>
            <a:r>
              <a:rPr lang="zh-TW" altLang="en-US" sz="2800" dirty="0" smtClean="0">
                <a:latin typeface="Times New Roman" panose="02020603050405020304" pitchFamily="18" charset="0"/>
                <a:cs typeface="Times New Roman" panose="02020603050405020304" pitchFamily="18" charset="0"/>
              </a:rPr>
              <a:t>）</a:t>
            </a:r>
            <a:r>
              <a:rPr lang="zh-TW" altLang="en-US" sz="2800" dirty="0">
                <a:latin typeface="Times New Roman" panose="02020603050405020304" pitchFamily="18" charset="0"/>
                <a:cs typeface="Times New Roman" panose="02020603050405020304" pitchFamily="18" charset="0"/>
              </a:rPr>
              <a:t>。</a:t>
            </a:r>
          </a:p>
          <a:p>
            <a:pPr algn="just"/>
            <a:endParaRPr lang="zh-TW" altLang="en-US" sz="2800" dirty="0"/>
          </a:p>
        </p:txBody>
      </p:sp>
      <p:sp>
        <p:nvSpPr>
          <p:cNvPr id="4" name="投影片編號版面配置區 3"/>
          <p:cNvSpPr>
            <a:spLocks noGrp="1"/>
          </p:cNvSpPr>
          <p:nvPr>
            <p:ph type="sldNum" sz="quarter" idx="8"/>
          </p:nvPr>
        </p:nvSpPr>
        <p:spPr/>
        <p:txBody>
          <a:bodyPr/>
          <a:lstStyle/>
          <a:p>
            <a:pPr lvl="0"/>
            <a:fld id="{A985501C-BE7C-4A2D-ABC7-A8F0EC08F371}" type="slidenum">
              <a:rPr lang="en-US" altLang="zh-TW" smtClean="0"/>
              <a:t>3</a:t>
            </a:fld>
            <a:endParaRPr lang="zh-TW" altLang="en-US"/>
          </a:p>
        </p:txBody>
      </p:sp>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ChangeArrowheads="1"/>
          </p:cNvSpPr>
          <p:nvPr/>
        </p:nvSpPr>
        <p:spPr bwMode="auto">
          <a:xfrm>
            <a:off x="539552" y="836712"/>
            <a:ext cx="7848872"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kumimoji="1">
                <a:solidFill>
                  <a:schemeClr val="tx1"/>
                </a:solidFill>
                <a:latin typeface="Arial" panose="020B0604020202020204" pitchFamily="34" charset="0"/>
                <a:ea typeface="新細明體" panose="02020500000000000000" pitchFamily="18" charset="-120"/>
              </a:defRPr>
            </a:lvl1pPr>
            <a:lvl2pPr marL="914400" indent="-457200">
              <a:defRPr kumimoji="1">
                <a:solidFill>
                  <a:schemeClr val="tx1"/>
                </a:solidFill>
                <a:latin typeface="Arial" panose="020B0604020202020204" pitchFamily="34" charset="0"/>
                <a:ea typeface="新細明體" panose="02020500000000000000" pitchFamily="18" charset="-120"/>
              </a:defRPr>
            </a:lvl2pPr>
            <a:lvl3pPr marL="1371600" indent="-457200">
              <a:defRPr kumimoji="1">
                <a:solidFill>
                  <a:schemeClr val="tx1"/>
                </a:solidFill>
                <a:latin typeface="Arial" panose="020B0604020202020204" pitchFamily="34" charset="0"/>
                <a:ea typeface="新細明體" panose="02020500000000000000" pitchFamily="18" charset="-120"/>
              </a:defRPr>
            </a:lvl3pPr>
            <a:lvl4pPr marL="1828800" indent="-457200">
              <a:defRPr kumimoji="1">
                <a:solidFill>
                  <a:schemeClr val="tx1"/>
                </a:solidFill>
                <a:latin typeface="Arial" panose="020B0604020202020204" pitchFamily="34" charset="0"/>
                <a:ea typeface="新細明體" panose="02020500000000000000" pitchFamily="18" charset="-120"/>
              </a:defRPr>
            </a:lvl4pPr>
            <a:lvl5pPr marL="2286000" indent="-457200">
              <a:defRPr kumimoji="1">
                <a:solidFill>
                  <a:schemeClr val="tx1"/>
                </a:solidFill>
                <a:latin typeface="Arial" panose="020B0604020202020204" pitchFamily="34" charset="0"/>
                <a:ea typeface="新細明體" panose="02020500000000000000" pitchFamily="18" charset="-120"/>
              </a:defRPr>
            </a:lvl5pPr>
            <a:lvl6pPr marL="2743200" indent="-457200"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3200400" indent="-457200"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657600" indent="-457200"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4114800" indent="-457200"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just"/>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二、各國的體育</a:t>
            </a:r>
            <a:r>
              <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rPr>
              <a:t>概念</a:t>
            </a:r>
            <a:endPar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just"/>
            <a:endParaRPr lang="zh-TW" altLang="en-US" sz="1200" dirty="0">
              <a:solidFill>
                <a:srgbClr val="660066"/>
              </a:solidFill>
              <a:latin typeface="Times New Roman" panose="02020603050405020304" pitchFamily="18" charset="0"/>
              <a:ea typeface="標楷體" panose="03000509000000000000" pitchFamily="65" charset="-120"/>
              <a:cs typeface="Times New Roman" panose="02020603050405020304" pitchFamily="18" charset="0"/>
            </a:endParaRPr>
          </a:p>
          <a:p>
            <a:pPr algn="just"/>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（一）英美：</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P.E</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800" b="1" dirty="0">
                <a:latin typeface="Times New Roman" panose="02020603050405020304" pitchFamily="18" charset="0"/>
                <a:ea typeface="標楷體" panose="03000509000000000000" pitchFamily="65" charset="-120"/>
                <a:cs typeface="Times New Roman" panose="02020603050405020304" pitchFamily="18" charset="0"/>
              </a:rPr>
              <a:t>physical education</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　</a:t>
            </a:r>
          </a:p>
          <a:p>
            <a:pPr algn="just"/>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P.A</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800" b="1" dirty="0">
                <a:latin typeface="Times New Roman" panose="02020603050405020304" pitchFamily="18" charset="0"/>
                <a:ea typeface="標楷體" panose="03000509000000000000" pitchFamily="65" charset="-120"/>
                <a:cs typeface="Times New Roman" panose="02020603050405020304" pitchFamily="18" charset="0"/>
              </a:rPr>
              <a:t>physical activity</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just"/>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                       M.E</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800" b="1" dirty="0">
                <a:latin typeface="Times New Roman" panose="02020603050405020304" pitchFamily="18" charset="0"/>
                <a:ea typeface="標楷體" panose="03000509000000000000" pitchFamily="65" charset="-120"/>
                <a:cs typeface="Times New Roman" panose="02020603050405020304" pitchFamily="18" charset="0"/>
              </a:rPr>
              <a:t>movement education</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a:t>
            </a:r>
          </a:p>
          <a:p>
            <a:pPr algn="just"/>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S.E</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800" b="1" dirty="0">
                <a:latin typeface="Times New Roman" panose="02020603050405020304" pitchFamily="18" charset="0"/>
                <a:ea typeface="標楷體" panose="03000509000000000000" pitchFamily="65" charset="-120"/>
                <a:cs typeface="Times New Roman" panose="02020603050405020304" pitchFamily="18" charset="0"/>
              </a:rPr>
              <a:t>sport </a:t>
            </a:r>
            <a:r>
              <a:rPr lang="en-US" altLang="zh-TW" sz="2800" b="1" dirty="0" smtClean="0">
                <a:latin typeface="Times New Roman" panose="02020603050405020304" pitchFamily="18" charset="0"/>
                <a:ea typeface="標楷體" panose="03000509000000000000" pitchFamily="65" charset="-120"/>
                <a:cs typeface="Times New Roman" panose="02020603050405020304" pitchFamily="18" charset="0"/>
              </a:rPr>
              <a:t>education</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 </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p>
            <a:pPr algn="just"/>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P.C</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800" b="1" dirty="0">
                <a:latin typeface="Times New Roman" panose="02020603050405020304" pitchFamily="18" charset="0"/>
                <a:ea typeface="標楷體" panose="03000509000000000000" pitchFamily="65" charset="-120"/>
                <a:cs typeface="Times New Roman" panose="02020603050405020304" pitchFamily="18" charset="0"/>
              </a:rPr>
              <a:t>physical culture</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a:t>
            </a:r>
          </a:p>
          <a:p>
            <a:pPr algn="just"/>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P.T</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800" b="1" dirty="0">
                <a:latin typeface="Times New Roman" panose="02020603050405020304" pitchFamily="18" charset="0"/>
                <a:ea typeface="標楷體" panose="03000509000000000000" pitchFamily="65" charset="-120"/>
                <a:cs typeface="Times New Roman" panose="02020603050405020304" pitchFamily="18" charset="0"/>
              </a:rPr>
              <a:t>physical training</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a:t>
            </a:r>
          </a:p>
          <a:p>
            <a:pPr algn="just"/>
            <a:endParaRPr lang="zh-TW" altLang="en-US" sz="1200" b="1" dirty="0">
              <a:solidFill>
                <a:srgbClr val="FFFF99"/>
              </a:solidFill>
              <a:latin typeface="Times New Roman" panose="02020603050405020304" pitchFamily="18" charset="0"/>
              <a:ea typeface="標楷體" panose="03000509000000000000" pitchFamily="65" charset="-120"/>
              <a:cs typeface="Times New Roman" panose="02020603050405020304" pitchFamily="18" charset="0"/>
            </a:endParaRPr>
          </a:p>
          <a:p>
            <a:pPr marL="358775" indent="-358775" algn="just"/>
            <a:r>
              <a:rPr lang="zh-TW" altLang="en-US" sz="2800" b="1" dirty="0">
                <a:solidFill>
                  <a:srgbClr val="FFFF99"/>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因用語習慣和標記方式不同，對於語言的「符號」也不一致</a:t>
            </a:r>
          </a:p>
        </p:txBody>
      </p:sp>
      <p:sp>
        <p:nvSpPr>
          <p:cNvPr id="2" name="投影片編號版面配置區 1"/>
          <p:cNvSpPr>
            <a:spLocks noGrp="1"/>
          </p:cNvSpPr>
          <p:nvPr>
            <p:ph type="sldNum" sz="quarter" idx="8"/>
          </p:nvPr>
        </p:nvSpPr>
        <p:spPr/>
        <p:txBody>
          <a:bodyPr/>
          <a:lstStyle/>
          <a:p>
            <a:pPr lvl="0"/>
            <a:fld id="{CD821665-EA18-4789-8753-8BA8592D58C6}" type="slidenum">
              <a:rPr lang="en-US" altLang="zh-TW" smtClean="0"/>
              <a:t>4</a:t>
            </a:fld>
            <a:endParaRPr lang="zh-TW" altLang="en-US"/>
          </a:p>
        </p:txBody>
      </p:sp>
    </p:spTree>
    <p:extLst>
      <p:ext uri="{BB962C8B-B14F-4D97-AF65-F5344CB8AC3E}">
        <p14:creationId xmlns:p14="http://schemas.microsoft.com/office/powerpoint/2010/main" val="303908376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1476375" y="1268413"/>
            <a:ext cx="6400800"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kumimoji="1">
                <a:solidFill>
                  <a:schemeClr val="tx1"/>
                </a:solidFill>
                <a:latin typeface="Arial" panose="020B0604020202020204" pitchFamily="34" charset="0"/>
                <a:ea typeface="新細明體" panose="02020500000000000000" pitchFamily="18" charset="-120"/>
              </a:defRPr>
            </a:lvl1pPr>
            <a:lvl2pPr marL="914400" indent="-457200">
              <a:defRPr kumimoji="1">
                <a:solidFill>
                  <a:schemeClr val="tx1"/>
                </a:solidFill>
                <a:latin typeface="Arial" panose="020B0604020202020204" pitchFamily="34" charset="0"/>
                <a:ea typeface="新細明體" panose="02020500000000000000" pitchFamily="18" charset="-120"/>
              </a:defRPr>
            </a:lvl2pPr>
            <a:lvl3pPr marL="1371600" indent="-457200">
              <a:defRPr kumimoji="1">
                <a:solidFill>
                  <a:schemeClr val="tx1"/>
                </a:solidFill>
                <a:latin typeface="Arial" panose="020B0604020202020204" pitchFamily="34" charset="0"/>
                <a:ea typeface="新細明體" panose="02020500000000000000" pitchFamily="18" charset="-120"/>
              </a:defRPr>
            </a:lvl3pPr>
            <a:lvl4pPr marL="1828800" indent="-457200">
              <a:defRPr kumimoji="1">
                <a:solidFill>
                  <a:schemeClr val="tx1"/>
                </a:solidFill>
                <a:latin typeface="Arial" panose="020B0604020202020204" pitchFamily="34" charset="0"/>
                <a:ea typeface="新細明體" panose="02020500000000000000" pitchFamily="18" charset="-120"/>
              </a:defRPr>
            </a:lvl4pPr>
            <a:lvl5pPr marL="2286000" indent="-457200">
              <a:defRPr kumimoji="1">
                <a:solidFill>
                  <a:schemeClr val="tx1"/>
                </a:solidFill>
                <a:latin typeface="Arial" panose="020B0604020202020204" pitchFamily="34" charset="0"/>
                <a:ea typeface="新細明體" panose="02020500000000000000" pitchFamily="18" charset="-120"/>
              </a:defRPr>
            </a:lvl5pPr>
            <a:lvl6pPr marL="2743200" indent="-457200"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3200400" indent="-457200"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657600" indent="-457200"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4114800" indent="-457200"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zh-TW" altLang="en-US" sz="4000" dirty="0">
                <a:latin typeface="標楷體" panose="03000509000000000000" pitchFamily="65" charset="-120"/>
                <a:ea typeface="標楷體" panose="03000509000000000000" pitchFamily="65" charset="-120"/>
              </a:rPr>
              <a:t>近代歐美國家的體育概念</a:t>
            </a:r>
          </a:p>
          <a:p>
            <a:endParaRPr lang="zh-TW" altLang="en-US" sz="2800" b="1" dirty="0">
              <a:latin typeface="標楷體" panose="03000509000000000000" pitchFamily="65" charset="-120"/>
              <a:ea typeface="標楷體" panose="03000509000000000000" pitchFamily="65" charset="-120"/>
            </a:endParaRPr>
          </a:p>
          <a:p>
            <a:pPr>
              <a:buFont typeface="Wingdings" panose="05000000000000000000" pitchFamily="2" charset="2"/>
              <a:buChar char="Ø"/>
            </a:pPr>
            <a:r>
              <a:rPr lang="zh-TW" altLang="en-US" sz="3200" dirty="0" smtClean="0">
                <a:solidFill>
                  <a:srgbClr val="0000FF"/>
                </a:solidFill>
                <a:latin typeface="標楷體" panose="03000509000000000000" pitchFamily="65" charset="-120"/>
                <a:ea typeface="標楷體" panose="03000509000000000000" pitchFamily="65" charset="-120"/>
              </a:rPr>
              <a:t>德國</a:t>
            </a:r>
            <a:r>
              <a:rPr lang="zh-TW" altLang="en-US" sz="3200" dirty="0">
                <a:solidFill>
                  <a:srgbClr val="0000FF"/>
                </a:solidFill>
                <a:latin typeface="標楷體" panose="03000509000000000000" pitchFamily="65" charset="-120"/>
                <a:ea typeface="標楷體" panose="03000509000000000000" pitchFamily="65" charset="-120"/>
              </a:rPr>
              <a:t>楊氏</a:t>
            </a:r>
            <a:r>
              <a:rPr lang="zh-TW" altLang="en-US" sz="3200" dirty="0" smtClean="0">
                <a:solidFill>
                  <a:srgbClr val="0000FF"/>
                </a:solidFill>
                <a:latin typeface="標楷體" panose="03000509000000000000" pitchFamily="65" charset="-120"/>
                <a:ea typeface="標楷體" panose="03000509000000000000" pitchFamily="65" charset="-120"/>
              </a:rPr>
              <a:t>體操</a:t>
            </a:r>
            <a:endParaRPr lang="en-US" altLang="zh-TW" sz="3200" dirty="0" smtClean="0">
              <a:solidFill>
                <a:srgbClr val="0000FF"/>
              </a:solidFill>
              <a:latin typeface="標楷體" panose="03000509000000000000" pitchFamily="65" charset="-120"/>
              <a:ea typeface="標楷體" panose="03000509000000000000" pitchFamily="65" charset="-120"/>
            </a:endParaRPr>
          </a:p>
          <a:p>
            <a:pPr marL="0" indent="0"/>
            <a:endParaRPr lang="en-US" altLang="zh-TW" sz="2400" dirty="0">
              <a:solidFill>
                <a:srgbClr val="0000FF"/>
              </a:solidFill>
              <a:latin typeface="標楷體" panose="03000509000000000000" pitchFamily="65" charset="-120"/>
              <a:ea typeface="標楷體" panose="03000509000000000000" pitchFamily="65" charset="-120"/>
            </a:endParaRPr>
          </a:p>
          <a:p>
            <a:pPr>
              <a:buFont typeface="Wingdings" panose="05000000000000000000" pitchFamily="2" charset="2"/>
              <a:buChar char="Ø"/>
            </a:pPr>
            <a:r>
              <a:rPr lang="zh-TW" altLang="en-US" sz="3200" dirty="0" smtClean="0">
                <a:solidFill>
                  <a:srgbClr val="0000FF"/>
                </a:solidFill>
                <a:latin typeface="標楷體" panose="03000509000000000000" pitchFamily="65" charset="-120"/>
                <a:ea typeface="標楷體" panose="03000509000000000000" pitchFamily="65" charset="-120"/>
              </a:rPr>
              <a:t>瑞典</a:t>
            </a:r>
            <a:r>
              <a:rPr lang="zh-TW" altLang="en-US" sz="3200" dirty="0">
                <a:solidFill>
                  <a:srgbClr val="0000FF"/>
                </a:solidFill>
                <a:latin typeface="標楷體" panose="03000509000000000000" pitchFamily="65" charset="-120"/>
                <a:ea typeface="標楷體" panose="03000509000000000000" pitchFamily="65" charset="-120"/>
              </a:rPr>
              <a:t>林氏體操</a:t>
            </a:r>
          </a:p>
        </p:txBody>
      </p:sp>
      <p:sp>
        <p:nvSpPr>
          <p:cNvPr id="2" name="投影片編號版面配置區 1"/>
          <p:cNvSpPr>
            <a:spLocks noGrp="1"/>
          </p:cNvSpPr>
          <p:nvPr>
            <p:ph type="sldNum" sz="quarter" idx="8"/>
          </p:nvPr>
        </p:nvSpPr>
        <p:spPr/>
        <p:txBody>
          <a:bodyPr/>
          <a:lstStyle/>
          <a:p>
            <a:pPr lvl="0"/>
            <a:fld id="{CD821665-EA18-4789-8753-8BA8592D58C6}" type="slidenum">
              <a:rPr lang="en-US" altLang="zh-TW" smtClean="0"/>
              <a:t>5</a:t>
            </a:fld>
            <a:endParaRPr lang="zh-TW" altLang="en-US"/>
          </a:p>
        </p:txBody>
      </p:sp>
    </p:spTree>
    <p:extLst>
      <p:ext uri="{BB962C8B-B14F-4D97-AF65-F5344CB8AC3E}">
        <p14:creationId xmlns:p14="http://schemas.microsoft.com/office/powerpoint/2010/main" val="96910185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p>
            <a:r>
              <a:rPr lang="zh-TW" altLang="en-US" sz="2800" dirty="0" smtClean="0">
                <a:latin typeface="Times New Roman" panose="02020603050405020304" pitchFamily="18" charset="0"/>
                <a:cs typeface="Times New Roman" panose="02020603050405020304" pitchFamily="18" charset="0"/>
              </a:rPr>
              <a:t>德國</a:t>
            </a:r>
            <a:r>
              <a:rPr lang="zh-TW" altLang="en-US" sz="2800" dirty="0">
                <a:latin typeface="Times New Roman" panose="02020603050405020304" pitchFamily="18" charset="0"/>
                <a:cs typeface="Times New Roman" panose="02020603050405020304" pitchFamily="18" charset="0"/>
              </a:rPr>
              <a:t>的體育之父</a:t>
            </a:r>
            <a:r>
              <a:rPr lang="en-US" altLang="zh-TW" sz="2800" dirty="0">
                <a:latin typeface="Times New Roman" panose="02020603050405020304" pitchFamily="18" charset="0"/>
                <a:cs typeface="Times New Roman" panose="02020603050405020304" pitchFamily="18" charset="0"/>
              </a:rPr>
              <a:t>—</a:t>
            </a:r>
            <a:r>
              <a:rPr lang="zh-TW" altLang="en-US" sz="2800" dirty="0">
                <a:latin typeface="Times New Roman" panose="02020603050405020304" pitchFamily="18" charset="0"/>
                <a:cs typeface="Times New Roman" panose="02020603050405020304" pitchFamily="18" charset="0"/>
              </a:rPr>
              <a:t>楊氏 </a:t>
            </a:r>
            <a:r>
              <a:rPr lang="en-US" altLang="zh-TW" sz="2800" dirty="0">
                <a:latin typeface="Times New Roman" panose="02020603050405020304" pitchFamily="18" charset="0"/>
                <a:cs typeface="Times New Roman" panose="02020603050405020304" pitchFamily="18" charset="0"/>
              </a:rPr>
              <a:t>(</a:t>
            </a:r>
            <a:r>
              <a:rPr lang="en-US" altLang="zh-TW" sz="2800" dirty="0" err="1">
                <a:latin typeface="Times New Roman" panose="02020603050405020304" pitchFamily="18" charset="0"/>
                <a:cs typeface="Times New Roman" panose="02020603050405020304" pitchFamily="18" charset="0"/>
              </a:rPr>
              <a:t>F.L.John</a:t>
            </a:r>
            <a:r>
              <a:rPr lang="en-US" altLang="zh-TW" sz="2800" dirty="0">
                <a:latin typeface="Times New Roman" panose="02020603050405020304" pitchFamily="18" charset="0"/>
                <a:cs typeface="Times New Roman" panose="02020603050405020304" pitchFamily="18" charset="0"/>
              </a:rPr>
              <a:t>, 1778-1852</a:t>
            </a:r>
            <a:r>
              <a:rPr lang="zh-TW" altLang="en-US" sz="2800" dirty="0">
                <a:latin typeface="Times New Roman" panose="02020603050405020304" pitchFamily="18" charset="0"/>
                <a:cs typeface="Times New Roman" panose="02020603050405020304" pitchFamily="18" charset="0"/>
              </a:rPr>
              <a:t>年</a:t>
            </a:r>
            <a:r>
              <a:rPr lang="en-US" altLang="zh-TW" sz="2800" dirty="0" smtClean="0">
                <a:latin typeface="Times New Roman" panose="02020603050405020304" pitchFamily="18" charset="0"/>
                <a:cs typeface="Times New Roman" panose="02020603050405020304" pitchFamily="18" charset="0"/>
              </a:rPr>
              <a:t>)</a:t>
            </a:r>
            <a:endParaRPr lang="zh-TW" altLang="en-US" sz="2800" dirty="0">
              <a:latin typeface="Times New Roman" panose="02020603050405020304" pitchFamily="18" charset="0"/>
              <a:cs typeface="Times New Roman" panose="02020603050405020304" pitchFamily="18" charset="0"/>
            </a:endParaRPr>
          </a:p>
        </p:txBody>
      </p:sp>
      <p:sp>
        <p:nvSpPr>
          <p:cNvPr id="3" name="內容版面配置區 2"/>
          <p:cNvSpPr txBox="1">
            <a:spLocks noGrp="1"/>
          </p:cNvSpPr>
          <p:nvPr>
            <p:ph idx="1"/>
          </p:nvPr>
        </p:nvSpPr>
        <p:spPr>
          <a:xfrm>
            <a:off x="457199" y="1600200"/>
            <a:ext cx="4706983" cy="4525959"/>
          </a:xfrm>
        </p:spPr>
        <p:txBody>
          <a:bodyPr/>
          <a:lstStyle/>
          <a:p>
            <a:pPr algn="just"/>
            <a:r>
              <a:rPr lang="en-US" altLang="zh-TW" sz="2400" dirty="0">
                <a:latin typeface="Times New Roman" panose="02020603050405020304" pitchFamily="18" charset="0"/>
                <a:cs typeface="Times New Roman" panose="02020603050405020304" pitchFamily="18" charset="0"/>
              </a:rPr>
              <a:t>1.</a:t>
            </a:r>
            <a:r>
              <a:rPr lang="zh-TW" altLang="en-US" sz="2400" dirty="0">
                <a:latin typeface="Times New Roman" panose="02020603050405020304" pitchFamily="18" charset="0"/>
                <a:cs typeface="Times New Roman" panose="02020603050405020304" pitchFamily="18" charset="0"/>
              </a:rPr>
              <a:t>德法戰爭（耶那戰爭）中，激起德人的愛國心。</a:t>
            </a:r>
          </a:p>
          <a:p>
            <a:pPr algn="just"/>
            <a:r>
              <a:rPr lang="en-US" altLang="zh-TW" sz="2400" dirty="0">
                <a:latin typeface="Times New Roman" panose="02020603050405020304" pitchFamily="18" charset="0"/>
                <a:cs typeface="Times New Roman" panose="02020603050405020304" pitchFamily="18" charset="0"/>
              </a:rPr>
              <a:t>2.</a:t>
            </a:r>
            <a:r>
              <a:rPr lang="zh-TW" altLang="en-US" sz="2400" dirty="0">
                <a:latin typeface="Times New Roman" panose="02020603050405020304" pitchFamily="18" charset="0"/>
                <a:cs typeface="Times New Roman" panose="02020603050405020304" pitchFamily="18" charset="0"/>
              </a:rPr>
              <a:t>為了達此目的，必須以體育運動來作為助力。</a:t>
            </a:r>
          </a:p>
          <a:p>
            <a:pPr algn="just"/>
            <a:r>
              <a:rPr lang="en-US" altLang="zh-TW" sz="2400" dirty="0">
                <a:latin typeface="Times New Roman" panose="02020603050405020304" pitchFamily="18" charset="0"/>
                <a:cs typeface="Times New Roman" panose="02020603050405020304" pitchFamily="18" charset="0"/>
              </a:rPr>
              <a:t>3.</a:t>
            </a:r>
            <a:r>
              <a:rPr lang="zh-TW" altLang="en-US" sz="2400" dirty="0">
                <a:latin typeface="Times New Roman" panose="02020603050405020304" pitchFamily="18" charset="0"/>
                <a:cs typeface="Times New Roman" panose="02020603050405020304" pitchFamily="18" charset="0"/>
              </a:rPr>
              <a:t>在精神鼓舞方面，楊氏強調以爬山、渡河來瞭解祖國的山河，激起友情、同情、同胞愛，進而有共同的愛國心，而創造了「</a:t>
            </a:r>
            <a:r>
              <a:rPr lang="en-US" altLang="zh-TW" sz="2400" dirty="0" err="1">
                <a:latin typeface="Times New Roman" panose="02020603050405020304" pitchFamily="18" charset="0"/>
                <a:cs typeface="Times New Roman" panose="02020603050405020304" pitchFamily="18" charset="0"/>
              </a:rPr>
              <a:t>Turnen</a:t>
            </a:r>
            <a:r>
              <a:rPr lang="zh-TW" altLang="en-US" sz="2400" dirty="0">
                <a:latin typeface="Times New Roman" panose="02020603050405020304" pitchFamily="18" charset="0"/>
                <a:cs typeface="Times New Roman" panose="02020603050405020304" pitchFamily="18" charset="0"/>
              </a:rPr>
              <a:t>」的用語。</a:t>
            </a:r>
          </a:p>
          <a:p>
            <a:pPr algn="just"/>
            <a:r>
              <a:rPr lang="en-US" altLang="zh-TW" sz="2400" dirty="0">
                <a:latin typeface="Times New Roman" panose="02020603050405020304" pitchFamily="18" charset="0"/>
                <a:cs typeface="Times New Roman" panose="02020603050405020304" pitchFamily="18" charset="0"/>
              </a:rPr>
              <a:t>4.</a:t>
            </a:r>
            <a:r>
              <a:rPr lang="zh-TW" altLang="en-US" sz="2400" dirty="0">
                <a:latin typeface="Times New Roman" panose="02020603050405020304" pitchFamily="18" charset="0"/>
                <a:cs typeface="Times New Roman" panose="02020603050405020304" pitchFamily="18" charset="0"/>
              </a:rPr>
              <a:t>「</a:t>
            </a:r>
            <a:r>
              <a:rPr lang="en-US" altLang="zh-TW" sz="2400" dirty="0" err="1">
                <a:latin typeface="Times New Roman" panose="02020603050405020304" pitchFamily="18" charset="0"/>
                <a:cs typeface="Times New Roman" panose="02020603050405020304" pitchFamily="18" charset="0"/>
              </a:rPr>
              <a:t>Turnen</a:t>
            </a:r>
            <a:r>
              <a:rPr lang="zh-TW" altLang="en-US" sz="2400" dirty="0">
                <a:latin typeface="Times New Roman" panose="02020603050405020304" pitchFamily="18" charset="0"/>
                <a:cs typeface="Times New Roman" panose="02020603050405020304" pitchFamily="18" charset="0"/>
              </a:rPr>
              <a:t>」之意：德國式體操</a:t>
            </a:r>
            <a:r>
              <a:rPr lang="zh-TW" altLang="en-US" sz="2400" dirty="0" smtClean="0">
                <a:latin typeface="Times New Roman" panose="02020603050405020304" pitchFamily="18" charset="0"/>
                <a:cs typeface="Times New Roman" panose="02020603050405020304" pitchFamily="18" charset="0"/>
              </a:rPr>
              <a:t>。</a:t>
            </a:r>
            <a:endParaRPr lang="en-US" altLang="zh-TW" sz="2400" dirty="0" smtClean="0">
              <a:latin typeface="Times New Roman" panose="02020603050405020304" pitchFamily="18" charset="0"/>
              <a:cs typeface="Times New Roman" panose="02020603050405020304" pitchFamily="18" charset="0"/>
            </a:endParaRPr>
          </a:p>
          <a:p>
            <a:pPr algn="just"/>
            <a:r>
              <a:rPr lang="en-US" altLang="zh-TW" sz="1400" dirty="0">
                <a:latin typeface="Times New Roman" panose="02020603050405020304" pitchFamily="18" charset="0"/>
                <a:cs typeface="Times New Roman" panose="02020603050405020304" pitchFamily="18" charset="0"/>
                <a:hlinkClick r:id="rId2"/>
              </a:rPr>
              <a:t>https://</a:t>
            </a:r>
            <a:r>
              <a:rPr lang="en-US" altLang="zh-TW" sz="1400" dirty="0" smtClean="0">
                <a:latin typeface="Times New Roman" panose="02020603050405020304" pitchFamily="18" charset="0"/>
                <a:cs typeface="Times New Roman" panose="02020603050405020304" pitchFamily="18" charset="0"/>
                <a:hlinkClick r:id="rId2"/>
              </a:rPr>
              <a:t>www.youtube.com/watch?v=8KV1QOzIF7Q</a:t>
            </a:r>
            <a:r>
              <a:rPr lang="zh-TW" altLang="en-US" sz="1400" dirty="0" smtClean="0">
                <a:latin typeface="Times New Roman" panose="02020603050405020304" pitchFamily="18" charset="0"/>
                <a:cs typeface="Times New Roman" panose="02020603050405020304" pitchFamily="18" charset="0"/>
              </a:rPr>
              <a:t> </a:t>
            </a:r>
            <a:endParaRPr lang="zh-TW" altLang="en-US" sz="1400" dirty="0">
              <a:latin typeface="Times New Roman" panose="02020603050405020304" pitchFamily="18" charset="0"/>
              <a:cs typeface="Times New Roman" panose="02020603050405020304" pitchFamily="18" charset="0"/>
            </a:endParaRPr>
          </a:p>
        </p:txBody>
      </p:sp>
      <p:pic>
        <p:nvPicPr>
          <p:cNvPr id="4" name="圖片 3" descr="C:\Users\Max\AppData\Local\Microsoft\Windows\INetCache\Content.Word\460px-Friedrich_Ludwig_Jahn.jpg"/>
          <p:cNvPicPr/>
          <p:nvPr/>
        </p:nvPicPr>
        <p:blipFill>
          <a:blip r:embed="rId3">
            <a:extLst>
              <a:ext uri="{28A0092B-C50C-407E-A947-70E740481C1C}">
                <a14:useLocalDpi xmlns:a14="http://schemas.microsoft.com/office/drawing/2010/main" val="0"/>
              </a:ext>
            </a:extLst>
          </a:blip>
          <a:srcRect/>
          <a:stretch>
            <a:fillRect/>
          </a:stretch>
        </p:blipFill>
        <p:spPr bwMode="auto">
          <a:xfrm>
            <a:off x="5460275" y="1600200"/>
            <a:ext cx="3054260" cy="4262846"/>
          </a:xfrm>
          <a:prstGeom prst="rect">
            <a:avLst/>
          </a:prstGeom>
          <a:noFill/>
          <a:ln w="19050">
            <a:solidFill>
              <a:schemeClr val="tx1"/>
            </a:solidFill>
          </a:ln>
        </p:spPr>
      </p:pic>
      <p:sp>
        <p:nvSpPr>
          <p:cNvPr id="5" name="矩形 4"/>
          <p:cNvSpPr/>
          <p:nvPr/>
        </p:nvSpPr>
        <p:spPr>
          <a:xfrm>
            <a:off x="5347428" y="5863046"/>
            <a:ext cx="3796572" cy="1015663"/>
          </a:xfrm>
          <a:prstGeom prst="rect">
            <a:avLst/>
          </a:prstGeom>
        </p:spPr>
        <p:txBody>
          <a:bodyPr wrap="square">
            <a:spAutoFit/>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圖一：楊氏</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來源：</a:t>
            </a:r>
            <a:r>
              <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rPr>
              <a:t>https</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rPr>
              <a:t>de.wikipedia.org/wiki/Datei:Friedrich_Ludwig_Jahn.jpg</a:t>
            </a:r>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投影片編號版面配置區 5"/>
          <p:cNvSpPr>
            <a:spLocks noGrp="1"/>
          </p:cNvSpPr>
          <p:nvPr>
            <p:ph type="sldNum" sz="quarter" idx="8"/>
          </p:nvPr>
        </p:nvSpPr>
        <p:spPr/>
        <p:txBody>
          <a:bodyPr/>
          <a:lstStyle/>
          <a:p>
            <a:pPr lvl="0"/>
            <a:fld id="{A985501C-BE7C-4A2D-ABC7-A8F0EC08F371}" type="slidenum">
              <a:rPr lang="en-US" altLang="zh-TW" smtClean="0"/>
              <a:t>6</a:t>
            </a:fld>
            <a:endParaRPr lang="zh-TW" altLang="en-US"/>
          </a:p>
        </p:txBody>
      </p:sp>
    </p:spTree>
    <p:extLst>
      <p:ext uri="{BB962C8B-B14F-4D97-AF65-F5344CB8AC3E}">
        <p14:creationId xmlns:p14="http://schemas.microsoft.com/office/powerpoint/2010/main" val="405847649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urnvater-jahn-spor_306578a-1024x57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59" y="76019"/>
            <a:ext cx="5788027" cy="2959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7" name="Picture 3" descr="1925_bezirksturnfest-sportclubplatz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408" y="3108280"/>
            <a:ext cx="5219700" cy="2949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矩形 4"/>
          <p:cNvSpPr/>
          <p:nvPr/>
        </p:nvSpPr>
        <p:spPr>
          <a:xfrm>
            <a:off x="0" y="3035119"/>
            <a:ext cx="3796572" cy="830997"/>
          </a:xfrm>
          <a:prstGeom prst="rect">
            <a:avLst/>
          </a:prstGeom>
        </p:spPr>
        <p:txBody>
          <a:bodyPr wrap="square">
            <a:spAutoFit/>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圖二：德式體操（一）</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來源：</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https://www.bz-berlin.de/artikel-archiv/so-war-das-wirklich-mit-turnvater-jahn</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矩形 5"/>
          <p:cNvSpPr/>
          <p:nvPr/>
        </p:nvSpPr>
        <p:spPr>
          <a:xfrm>
            <a:off x="3699962" y="6040620"/>
            <a:ext cx="4494804" cy="830997"/>
          </a:xfrm>
          <a:prstGeom prst="rect">
            <a:avLst/>
          </a:prstGeom>
        </p:spPr>
        <p:txBody>
          <a:bodyPr wrap="square">
            <a:spAutoFit/>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圖三：德式體操（二）</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來源：</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http://www.mtvhernals.at/bilder/gallery_125-jahre_1885-2010/imagepages/image28.html</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 name="矩形 1"/>
          <p:cNvSpPr/>
          <p:nvPr/>
        </p:nvSpPr>
        <p:spPr>
          <a:xfrm>
            <a:off x="93434" y="4445536"/>
            <a:ext cx="3609703" cy="1015663"/>
          </a:xfrm>
          <a:prstGeom prst="rect">
            <a:avLst/>
          </a:prstGeom>
        </p:spPr>
        <p:txBody>
          <a:bodyPr wrap="square">
            <a:spAutoFit/>
          </a:bodyPr>
          <a:lstStyle/>
          <a:p>
            <a:pPr algn="ctr">
              <a:spcAft>
                <a:spcPts val="0"/>
              </a:spcAft>
            </a:pPr>
            <a:r>
              <a:rPr lang="zh-TW" altLang="en-US" sz="2400" b="1" kern="100" dirty="0" smtClean="0">
                <a:latin typeface="標楷體" panose="03000509000000000000" pitchFamily="65" charset="-120"/>
                <a:ea typeface="標楷體" panose="03000509000000000000" pitchFamily="65" charset="-120"/>
                <a:cs typeface="Times New Roman" panose="02020603050405020304" pitchFamily="18" charset="0"/>
              </a:rPr>
              <a:t>德式</a:t>
            </a:r>
            <a:r>
              <a:rPr lang="zh-TW" altLang="zh-TW" sz="2400" b="1" kern="100" dirty="0" smtClean="0">
                <a:latin typeface="標楷體" panose="03000509000000000000" pitchFamily="65" charset="-120"/>
                <a:ea typeface="標楷體" panose="03000509000000000000" pitchFamily="65" charset="-120"/>
                <a:cs typeface="Times New Roman" panose="02020603050405020304" pitchFamily="18" charset="0"/>
              </a:rPr>
              <a:t>體操</a:t>
            </a:r>
            <a:r>
              <a:rPr lang="zh-TW" altLang="zh-TW" sz="2400" b="1" kern="100" dirty="0">
                <a:latin typeface="標楷體" panose="03000509000000000000" pitchFamily="65" charset="-120"/>
                <a:ea typeface="標楷體" panose="03000509000000000000" pitchFamily="65" charset="-120"/>
                <a:cs typeface="Times New Roman" panose="02020603050405020304" pitchFamily="18" charset="0"/>
              </a:rPr>
              <a:t>影片</a:t>
            </a:r>
          </a:p>
          <a:p>
            <a:r>
              <a:rPr lang="en-US" altLang="zh-TW" dirty="0">
                <a:latin typeface="Times New Roman" panose="02020603050405020304" pitchFamily="18" charset="0"/>
                <a:cs typeface="Times New Roman" panose="02020603050405020304" pitchFamily="18" charset="0"/>
                <a:hlinkClick r:id="rId4"/>
              </a:rPr>
              <a:t>https://</a:t>
            </a:r>
            <a:r>
              <a:rPr lang="en-US" altLang="zh-TW" dirty="0" smtClean="0">
                <a:latin typeface="Times New Roman" panose="02020603050405020304" pitchFamily="18" charset="0"/>
                <a:cs typeface="Times New Roman" panose="02020603050405020304" pitchFamily="18" charset="0"/>
                <a:hlinkClick r:id="rId4"/>
              </a:rPr>
              <a:t>www.youtube.com/watch?v=b4KTr-32Eec</a:t>
            </a:r>
            <a:r>
              <a:rPr lang="zh-TW" altLang="en-US" dirty="0" smtClean="0">
                <a:latin typeface="Times New Roman" panose="02020603050405020304" pitchFamily="18" charset="0"/>
                <a:cs typeface="Times New Roman" panose="02020603050405020304" pitchFamily="18" charset="0"/>
              </a:rPr>
              <a:t> </a:t>
            </a:r>
            <a:endParaRPr lang="zh-TW" altLang="en-US" dirty="0">
              <a:latin typeface="Times New Roman" panose="02020603050405020304" pitchFamily="18" charset="0"/>
              <a:cs typeface="Times New Roman" panose="02020603050405020304" pitchFamily="18" charset="0"/>
            </a:endParaRPr>
          </a:p>
        </p:txBody>
      </p:sp>
      <p:sp>
        <p:nvSpPr>
          <p:cNvPr id="3" name="投影片編號版面配置區 2"/>
          <p:cNvSpPr>
            <a:spLocks noGrp="1"/>
          </p:cNvSpPr>
          <p:nvPr>
            <p:ph type="sldNum" sz="quarter" idx="8"/>
          </p:nvPr>
        </p:nvSpPr>
        <p:spPr/>
        <p:txBody>
          <a:bodyPr/>
          <a:lstStyle/>
          <a:p>
            <a:pPr lvl="0"/>
            <a:fld id="{CD821665-EA18-4789-8753-8BA8592D58C6}" type="slidenum">
              <a:rPr lang="en-US" altLang="zh-TW" smtClean="0"/>
              <a:t>7</a:t>
            </a:fld>
            <a:endParaRPr lang="zh-TW" altLang="en-US"/>
          </a:p>
        </p:txBody>
      </p:sp>
    </p:spTree>
    <p:extLst>
      <p:ext uri="{BB962C8B-B14F-4D97-AF65-F5344CB8AC3E}">
        <p14:creationId xmlns:p14="http://schemas.microsoft.com/office/powerpoint/2010/main" val="132380927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p>
            <a:r>
              <a:rPr lang="zh-TW" altLang="en-US" sz="2800" dirty="0">
                <a:latin typeface="Times New Roman" panose="02020603050405020304" pitchFamily="18" charset="0"/>
                <a:cs typeface="Times New Roman" panose="02020603050405020304" pitchFamily="18" charset="0"/>
              </a:rPr>
              <a:t>瑞典體操之父</a:t>
            </a:r>
            <a:r>
              <a:rPr lang="en-US" altLang="zh-TW" sz="2800" dirty="0">
                <a:latin typeface="Times New Roman" panose="02020603050405020304" pitchFamily="18" charset="0"/>
                <a:cs typeface="Times New Roman" panose="02020603050405020304" pitchFamily="18" charset="0"/>
              </a:rPr>
              <a:t>—</a:t>
            </a:r>
            <a:r>
              <a:rPr lang="zh-TW" altLang="en-US" sz="2800" dirty="0">
                <a:latin typeface="Times New Roman" panose="02020603050405020304" pitchFamily="18" charset="0"/>
                <a:cs typeface="Times New Roman" panose="02020603050405020304" pitchFamily="18" charset="0"/>
              </a:rPr>
              <a:t>林氏 </a:t>
            </a:r>
            <a:r>
              <a:rPr lang="en-US" altLang="zh-TW" sz="2800" dirty="0">
                <a:latin typeface="Times New Roman" panose="02020603050405020304" pitchFamily="18" charset="0"/>
                <a:cs typeface="Times New Roman" panose="02020603050405020304" pitchFamily="18" charset="0"/>
              </a:rPr>
              <a:t>(P. H. Ling, 1776</a:t>
            </a:r>
            <a:r>
              <a:rPr lang="zh-TW" altLang="en-US" sz="2800" dirty="0">
                <a:latin typeface="Times New Roman" panose="02020603050405020304" pitchFamily="18" charset="0"/>
                <a:cs typeface="Times New Roman" panose="02020603050405020304" pitchFamily="18" charset="0"/>
              </a:rPr>
              <a:t>～</a:t>
            </a:r>
            <a:r>
              <a:rPr lang="en-US" altLang="zh-TW" sz="2800" dirty="0">
                <a:latin typeface="Times New Roman" panose="02020603050405020304" pitchFamily="18" charset="0"/>
                <a:cs typeface="Times New Roman" panose="02020603050405020304" pitchFamily="18" charset="0"/>
              </a:rPr>
              <a:t>1839</a:t>
            </a:r>
            <a:r>
              <a:rPr lang="zh-TW" altLang="en-US" sz="2800" dirty="0">
                <a:latin typeface="Times New Roman" panose="02020603050405020304" pitchFamily="18" charset="0"/>
                <a:cs typeface="Times New Roman" panose="02020603050405020304" pitchFamily="18" charset="0"/>
              </a:rPr>
              <a:t>年</a:t>
            </a:r>
            <a:r>
              <a:rPr lang="en-US" altLang="zh-TW" sz="2800" dirty="0">
                <a:latin typeface="Times New Roman" panose="02020603050405020304" pitchFamily="18" charset="0"/>
                <a:cs typeface="Times New Roman" panose="02020603050405020304" pitchFamily="18" charset="0"/>
              </a:rPr>
              <a:t>)</a:t>
            </a:r>
          </a:p>
        </p:txBody>
      </p:sp>
      <p:sp>
        <p:nvSpPr>
          <p:cNvPr id="3" name="內容版面配置區 2"/>
          <p:cNvSpPr txBox="1">
            <a:spLocks noGrp="1"/>
          </p:cNvSpPr>
          <p:nvPr>
            <p:ph idx="1"/>
          </p:nvPr>
        </p:nvSpPr>
        <p:spPr>
          <a:xfrm>
            <a:off x="457199" y="1600200"/>
            <a:ext cx="4497978" cy="4525959"/>
          </a:xfrm>
        </p:spPr>
        <p:txBody>
          <a:bodyPr/>
          <a:lstStyle/>
          <a:p>
            <a:pPr algn="just"/>
            <a:r>
              <a:rPr lang="en-US" altLang="zh-TW" sz="2400" dirty="0" smtClean="0">
                <a:latin typeface="Times New Roman" panose="02020603050405020304" pitchFamily="18" charset="0"/>
                <a:cs typeface="Times New Roman" panose="02020603050405020304" pitchFamily="18" charset="0"/>
              </a:rPr>
              <a:t>18</a:t>
            </a:r>
            <a:r>
              <a:rPr lang="zh-TW" altLang="en-US" sz="2400" dirty="0">
                <a:latin typeface="Times New Roman" panose="02020603050405020304" pitchFamily="18" charset="0"/>
                <a:cs typeface="Times New Roman" panose="02020603050405020304" pitchFamily="18" charset="0"/>
              </a:rPr>
              <a:t>～</a:t>
            </a:r>
            <a:r>
              <a:rPr lang="en-US" altLang="zh-TW" sz="2400" dirty="0">
                <a:latin typeface="Times New Roman" panose="02020603050405020304" pitchFamily="18" charset="0"/>
                <a:cs typeface="Times New Roman" panose="02020603050405020304" pitchFamily="18" charset="0"/>
              </a:rPr>
              <a:t>19</a:t>
            </a:r>
            <a:r>
              <a:rPr lang="zh-TW" altLang="en-US" sz="2400" dirty="0" smtClean="0">
                <a:latin typeface="Times New Roman" panose="02020603050405020304" pitchFamily="18" charset="0"/>
                <a:cs typeface="Times New Roman" panose="02020603050405020304" pitchFamily="18" charset="0"/>
              </a:rPr>
              <a:t>世紀，在拿破崙</a:t>
            </a:r>
            <a:r>
              <a:rPr lang="zh-TW" altLang="en-US" sz="2400" dirty="0">
                <a:latin typeface="Times New Roman" panose="02020603050405020304" pitchFamily="18" charset="0"/>
                <a:cs typeface="Times New Roman" panose="02020603050405020304" pitchFamily="18" charset="0"/>
              </a:rPr>
              <a:t>帝國和</a:t>
            </a:r>
            <a:r>
              <a:rPr lang="zh-TW" altLang="en-US" sz="2400" dirty="0" smtClean="0">
                <a:latin typeface="Times New Roman" panose="02020603050405020304" pitchFamily="18" charset="0"/>
                <a:cs typeface="Times New Roman" panose="02020603050405020304" pitchFamily="18" charset="0"/>
              </a:rPr>
              <a:t>沙俄帝國</a:t>
            </a:r>
            <a:r>
              <a:rPr lang="zh-TW" altLang="en-US" sz="2400" dirty="0">
                <a:latin typeface="Times New Roman" panose="02020603050405020304" pitchFamily="18" charset="0"/>
                <a:cs typeface="Times New Roman" panose="02020603050405020304" pitchFamily="18" charset="0"/>
              </a:rPr>
              <a:t>對瑞典的侵略背景下</a:t>
            </a:r>
            <a:r>
              <a:rPr lang="zh-TW" altLang="en-US" sz="2400" dirty="0" smtClean="0">
                <a:latin typeface="Times New Roman" panose="02020603050405020304" pitchFamily="18" charset="0"/>
                <a:cs typeface="Times New Roman" panose="02020603050405020304" pitchFamily="18" charset="0"/>
              </a:rPr>
              <a:t>產生，</a:t>
            </a:r>
            <a:r>
              <a:rPr lang="zh-TW" altLang="en-US" sz="2400" dirty="0">
                <a:latin typeface="Times New Roman" panose="02020603050405020304" pitchFamily="18" charset="0"/>
                <a:cs typeface="Times New Roman" panose="02020603050405020304" pitchFamily="18" charset="0"/>
              </a:rPr>
              <a:t>目的在於強身健體，保衛祖國</a:t>
            </a:r>
            <a:r>
              <a:rPr lang="zh-TW" altLang="en-US" sz="2400" dirty="0" smtClean="0">
                <a:latin typeface="Times New Roman" panose="02020603050405020304" pitchFamily="18" charset="0"/>
                <a:cs typeface="Times New Roman" panose="02020603050405020304" pitchFamily="18" charset="0"/>
              </a:rPr>
              <a:t>。</a:t>
            </a:r>
            <a:endParaRPr lang="en-US" altLang="zh-TW" sz="2400" dirty="0" smtClean="0">
              <a:latin typeface="Times New Roman" panose="02020603050405020304" pitchFamily="18" charset="0"/>
              <a:cs typeface="Times New Roman" panose="02020603050405020304" pitchFamily="18" charset="0"/>
            </a:endParaRPr>
          </a:p>
          <a:p>
            <a:pPr algn="just"/>
            <a:r>
              <a:rPr lang="zh-TW" altLang="en-US" sz="2400" dirty="0" smtClean="0">
                <a:latin typeface="Times New Roman" panose="02020603050405020304" pitchFamily="18" charset="0"/>
                <a:cs typeface="Times New Roman" panose="02020603050405020304" pitchFamily="18" charset="0"/>
              </a:rPr>
              <a:t>改良</a:t>
            </a:r>
            <a:r>
              <a:rPr lang="zh-TW" altLang="en-US" sz="2400" dirty="0">
                <a:latin typeface="Times New Roman" panose="02020603050405020304" pitchFamily="18" charset="0"/>
                <a:cs typeface="Times New Roman" panose="02020603050405020304" pitchFamily="18" charset="0"/>
              </a:rPr>
              <a:t>德式體操，強調以生理、解剖學的理論為基礎，使身體運動體系</a:t>
            </a:r>
            <a:r>
              <a:rPr lang="zh-TW" altLang="en-US" sz="2400" dirty="0" smtClean="0">
                <a:latin typeface="Times New Roman" panose="02020603050405020304" pitchFamily="18" charset="0"/>
                <a:cs typeface="Times New Roman" panose="02020603050405020304" pitchFamily="18" charset="0"/>
              </a:rPr>
              <a:t>化，並兼具</a:t>
            </a:r>
            <a:r>
              <a:rPr lang="zh-TW" altLang="en-US" sz="2400" dirty="0">
                <a:latin typeface="Times New Roman" panose="02020603050405020304" pitchFamily="18" charset="0"/>
                <a:cs typeface="Times New Roman" panose="02020603050405020304" pitchFamily="18" charset="0"/>
              </a:rPr>
              <a:t>教育和醫療功能，對近代體育</a:t>
            </a:r>
            <a:r>
              <a:rPr lang="zh-TW" altLang="en-US" sz="2400" dirty="0" smtClean="0">
                <a:latin typeface="Times New Roman" panose="02020603050405020304" pitchFamily="18" charset="0"/>
                <a:cs typeface="Times New Roman" panose="02020603050405020304" pitchFamily="18" charset="0"/>
              </a:rPr>
              <a:t>產生重要影響。</a:t>
            </a:r>
            <a:endParaRPr lang="en-US" altLang="zh-TW" sz="2400" dirty="0" smtClean="0">
              <a:latin typeface="Times New Roman" panose="02020603050405020304" pitchFamily="18" charset="0"/>
              <a:cs typeface="Times New Roman" panose="02020603050405020304" pitchFamily="18" charset="0"/>
            </a:endParaRPr>
          </a:p>
          <a:p>
            <a:pPr algn="just"/>
            <a:r>
              <a:rPr lang="zh-TW" altLang="en-US" sz="2400" dirty="0" smtClean="0">
                <a:latin typeface="Times New Roman" panose="02020603050405020304" pitchFamily="18" charset="0"/>
                <a:cs typeface="Times New Roman" panose="02020603050405020304" pitchFamily="18" charset="0"/>
              </a:rPr>
              <a:t>主要形式分為「徒手體操」、「器械體操」兩部分，並強調身體</a:t>
            </a:r>
            <a:r>
              <a:rPr lang="zh-TW" altLang="en-US" sz="2400" dirty="0">
                <a:latin typeface="Times New Roman" panose="02020603050405020304" pitchFamily="18" charset="0"/>
                <a:cs typeface="Times New Roman" panose="02020603050405020304" pitchFamily="18" charset="0"/>
              </a:rPr>
              <a:t>各部位及</a:t>
            </a:r>
            <a:r>
              <a:rPr lang="zh-TW" altLang="en-US" sz="2400" dirty="0" smtClean="0">
                <a:latin typeface="Times New Roman" panose="02020603050405020304" pitchFamily="18" charset="0"/>
                <a:cs typeface="Times New Roman" panose="02020603050405020304" pitchFamily="18" charset="0"/>
              </a:rPr>
              <a:t>身心協調發展</a:t>
            </a:r>
            <a:r>
              <a:rPr lang="zh-TW" altLang="en-US" sz="2400" dirty="0">
                <a:latin typeface="Times New Roman" panose="02020603050405020304" pitchFamily="18" charset="0"/>
                <a:cs typeface="Times New Roman" panose="02020603050405020304" pitchFamily="18" charset="0"/>
              </a:rPr>
              <a:t>。</a:t>
            </a:r>
            <a:endParaRPr lang="en-US" altLang="zh-TW" sz="2400" dirty="0" smtClean="0">
              <a:latin typeface="Times New Roman" panose="02020603050405020304" pitchFamily="18" charset="0"/>
              <a:cs typeface="Times New Roman" panose="02020603050405020304" pitchFamily="18" charset="0"/>
            </a:endParaRPr>
          </a:p>
        </p:txBody>
      </p:sp>
      <p:sp>
        <p:nvSpPr>
          <p:cNvPr id="5" name="矩形 4"/>
          <p:cNvSpPr/>
          <p:nvPr/>
        </p:nvSpPr>
        <p:spPr>
          <a:xfrm>
            <a:off x="5181600" y="5654496"/>
            <a:ext cx="3866605" cy="830997"/>
          </a:xfrm>
          <a:prstGeom prst="rect">
            <a:avLst/>
          </a:prstGeom>
        </p:spPr>
        <p:txBody>
          <a:bodyPr wrap="square">
            <a:spAutoFit/>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圖一：林氏</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來源：</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https://en.wikipedia.org/wiki/File:Pehr_Henrik_Ling.jpg</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2051" name="Picture 3" descr="Pehr_Henrik_L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6102" y="1671550"/>
            <a:ext cx="3500847" cy="398294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投影片編號版面配置區 3"/>
          <p:cNvSpPr>
            <a:spLocks noGrp="1"/>
          </p:cNvSpPr>
          <p:nvPr>
            <p:ph type="sldNum" sz="quarter" idx="8"/>
          </p:nvPr>
        </p:nvSpPr>
        <p:spPr/>
        <p:txBody>
          <a:bodyPr/>
          <a:lstStyle/>
          <a:p>
            <a:pPr lvl="0"/>
            <a:fld id="{A985501C-BE7C-4A2D-ABC7-A8F0EC08F371}" type="slidenum">
              <a:rPr lang="en-US" altLang="zh-TW" smtClean="0"/>
              <a:t>8</a:t>
            </a:fld>
            <a:endParaRPr lang="zh-TW" altLang="en-US"/>
          </a:p>
        </p:txBody>
      </p:sp>
    </p:spTree>
    <p:extLst>
      <p:ext uri="{BB962C8B-B14F-4D97-AF65-F5344CB8AC3E}">
        <p14:creationId xmlns:p14="http://schemas.microsoft.com/office/powerpoint/2010/main" val="81069171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inggymnastik_Gymnastiska_Centralinstitutet_Stockholm_ca_1910,_gih00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8437" b="13227"/>
          <a:stretch/>
        </p:blipFill>
        <p:spPr bwMode="auto">
          <a:xfrm>
            <a:off x="114799" y="104503"/>
            <a:ext cx="5214848" cy="2595154"/>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 name="圖片 3"/>
          <p:cNvPicPr/>
          <p:nvPr/>
        </p:nvPicPr>
        <p:blipFill rotWithShape="1">
          <a:blip r:embed="rId3">
            <a:extLst>
              <a:ext uri="{28A0092B-C50C-407E-A947-70E740481C1C}">
                <a14:useLocalDpi xmlns:a14="http://schemas.microsoft.com/office/drawing/2010/main" val="0"/>
              </a:ext>
            </a:extLst>
          </a:blip>
          <a:srcRect t="12116" b="20601"/>
          <a:stretch/>
        </p:blipFill>
        <p:spPr bwMode="auto">
          <a:xfrm>
            <a:off x="3774055" y="2908663"/>
            <a:ext cx="5276215" cy="2934790"/>
          </a:xfrm>
          <a:prstGeom prst="rect">
            <a:avLst/>
          </a:prstGeom>
          <a:noFill/>
          <a:ln w="19050">
            <a:solidFill>
              <a:schemeClr val="tx1"/>
            </a:solidFill>
          </a:ln>
        </p:spPr>
      </p:pic>
      <p:sp>
        <p:nvSpPr>
          <p:cNvPr id="6" name="矩形 5"/>
          <p:cNvSpPr/>
          <p:nvPr/>
        </p:nvSpPr>
        <p:spPr>
          <a:xfrm>
            <a:off x="954" y="2699657"/>
            <a:ext cx="3796572" cy="1015663"/>
          </a:xfrm>
          <a:prstGeom prst="rect">
            <a:avLst/>
          </a:prstGeom>
        </p:spPr>
        <p:txBody>
          <a:bodyPr wrap="square">
            <a:spAutoFit/>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圖四：林式體操（一）</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來源：</a:t>
            </a:r>
            <a:r>
              <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rPr>
              <a:t>https</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://en.wikipedia.org/wiki/File:Linggymnastik_Gymnastiska_Centralinstitutet_Stockholm_ca_1910,_gih001.jpg</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矩形 6"/>
          <p:cNvSpPr/>
          <p:nvPr/>
        </p:nvSpPr>
        <p:spPr>
          <a:xfrm>
            <a:off x="3680326" y="5843453"/>
            <a:ext cx="5463674" cy="1061829"/>
          </a:xfrm>
          <a:prstGeom prst="rect">
            <a:avLst/>
          </a:prstGeom>
        </p:spPr>
        <p:txBody>
          <a:bodyPr wrap="square">
            <a:spAutoFit/>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圖五：林式體操（二）</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來源：</a:t>
            </a:r>
            <a:r>
              <a:rPr lang="en-US" altLang="zh-TW" sz="900" dirty="0">
                <a:latin typeface="Times New Roman" panose="02020603050405020304" pitchFamily="18" charset="0"/>
                <a:ea typeface="標楷體" panose="03000509000000000000" pitchFamily="65" charset="-120"/>
                <a:cs typeface="Times New Roman" panose="02020603050405020304" pitchFamily="18" charset="0"/>
              </a:rPr>
              <a:t>https://upload.wikimedia.org/wikipedia/commons/thumb/f/f4/Linggymnastik_Gymnastiska_Centralinstitutet_Stockholm_ca_1900%2C_gih002.jpg/726px-Linggymnastik_Gymnastiska_Centralinstitutet_Stockholm_ca_1900%2C_gih002.jpg</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矩形 7"/>
          <p:cNvSpPr/>
          <p:nvPr/>
        </p:nvSpPr>
        <p:spPr>
          <a:xfrm>
            <a:off x="93434" y="4445536"/>
            <a:ext cx="3609703" cy="1015663"/>
          </a:xfrm>
          <a:prstGeom prst="rect">
            <a:avLst/>
          </a:prstGeom>
        </p:spPr>
        <p:txBody>
          <a:bodyPr wrap="square">
            <a:spAutoFit/>
          </a:bodyPr>
          <a:lstStyle/>
          <a:p>
            <a:pPr algn="ctr">
              <a:spcAft>
                <a:spcPts val="0"/>
              </a:spcAft>
            </a:pPr>
            <a:r>
              <a:rPr lang="zh-TW" altLang="en-US" sz="2400" b="1" kern="100" dirty="0" smtClean="0">
                <a:latin typeface="標楷體" panose="03000509000000000000" pitchFamily="65" charset="-120"/>
                <a:ea typeface="標楷體" panose="03000509000000000000" pitchFamily="65" charset="-120"/>
                <a:cs typeface="Times New Roman" panose="02020603050405020304" pitchFamily="18" charset="0"/>
              </a:rPr>
              <a:t>林式</a:t>
            </a:r>
            <a:r>
              <a:rPr lang="zh-TW" altLang="zh-TW" sz="2400" b="1" kern="100" dirty="0" smtClean="0">
                <a:latin typeface="標楷體" panose="03000509000000000000" pitchFamily="65" charset="-120"/>
                <a:ea typeface="標楷體" panose="03000509000000000000" pitchFamily="65" charset="-120"/>
                <a:cs typeface="Times New Roman" panose="02020603050405020304" pitchFamily="18" charset="0"/>
              </a:rPr>
              <a:t>體操</a:t>
            </a:r>
            <a:r>
              <a:rPr lang="zh-TW" altLang="zh-TW" sz="2400" b="1" kern="100" dirty="0">
                <a:latin typeface="標楷體" panose="03000509000000000000" pitchFamily="65" charset="-120"/>
                <a:ea typeface="標楷體" panose="03000509000000000000" pitchFamily="65" charset="-120"/>
                <a:cs typeface="Times New Roman" panose="02020603050405020304" pitchFamily="18" charset="0"/>
              </a:rPr>
              <a:t>影片</a:t>
            </a:r>
          </a:p>
          <a:p>
            <a:r>
              <a:rPr lang="en-US" altLang="zh-TW" dirty="0">
                <a:latin typeface="Times New Roman" panose="02020603050405020304" pitchFamily="18" charset="0"/>
                <a:cs typeface="Times New Roman" panose="02020603050405020304" pitchFamily="18" charset="0"/>
                <a:hlinkClick r:id="rId4"/>
              </a:rPr>
              <a:t>https://</a:t>
            </a:r>
            <a:r>
              <a:rPr lang="en-US" altLang="zh-TW" dirty="0" smtClean="0">
                <a:latin typeface="Times New Roman" panose="02020603050405020304" pitchFamily="18" charset="0"/>
                <a:cs typeface="Times New Roman" panose="02020603050405020304" pitchFamily="18" charset="0"/>
                <a:hlinkClick r:id="rId4"/>
              </a:rPr>
              <a:t>www.youtube.com/watch?v=cOsMiLxQHuA</a:t>
            </a:r>
            <a:r>
              <a:rPr lang="zh-TW" altLang="en-US" dirty="0" smtClean="0">
                <a:latin typeface="Times New Roman" panose="02020603050405020304" pitchFamily="18" charset="0"/>
                <a:cs typeface="Times New Roman" panose="02020603050405020304" pitchFamily="18" charset="0"/>
              </a:rPr>
              <a:t>  </a:t>
            </a:r>
            <a:endParaRPr lang="zh-TW" altLang="en-US" dirty="0">
              <a:latin typeface="Times New Roman" panose="02020603050405020304" pitchFamily="18" charset="0"/>
              <a:cs typeface="Times New Roman" panose="02020603050405020304" pitchFamily="18" charset="0"/>
            </a:endParaRPr>
          </a:p>
        </p:txBody>
      </p:sp>
      <p:sp>
        <p:nvSpPr>
          <p:cNvPr id="2" name="投影片編號版面配置區 1"/>
          <p:cNvSpPr>
            <a:spLocks noGrp="1"/>
          </p:cNvSpPr>
          <p:nvPr>
            <p:ph type="sldNum" sz="quarter" idx="8"/>
          </p:nvPr>
        </p:nvSpPr>
        <p:spPr/>
        <p:txBody>
          <a:bodyPr/>
          <a:lstStyle/>
          <a:p>
            <a:pPr lvl="0"/>
            <a:fld id="{CD821665-EA18-4789-8753-8BA8592D58C6}" type="slidenum">
              <a:rPr lang="en-US" altLang="zh-TW" smtClean="0"/>
              <a:t>9</a:t>
            </a:fld>
            <a:endParaRPr lang="zh-TW" altLang="en-US"/>
          </a:p>
        </p:txBody>
      </p:sp>
    </p:spTree>
    <p:extLst>
      <p:ext uri="{BB962C8B-B14F-4D97-AF65-F5344CB8AC3E}">
        <p14:creationId xmlns:p14="http://schemas.microsoft.com/office/powerpoint/2010/main" val="138619570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theme/theme1.xml><?xml version="1.0" encoding="utf-8"?>
<a:theme xmlns:a="http://schemas.openxmlformats.org/drawingml/2006/main" name="課程名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課程名稱</Template>
  <TotalTime>1199</TotalTime>
  <Words>1832</Words>
  <Application>Microsoft Office PowerPoint</Application>
  <PresentationFormat>如螢幕大小 (4:3)</PresentationFormat>
  <Paragraphs>180</Paragraphs>
  <Slides>25</Slides>
  <Notes>2</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25</vt:i4>
      </vt:variant>
    </vt:vector>
  </HeadingPairs>
  <TitlesOfParts>
    <vt:vector size="32" baseType="lpstr">
      <vt:lpstr>新細明體</vt:lpstr>
      <vt:lpstr>標楷體</vt:lpstr>
      <vt:lpstr>Arial</vt:lpstr>
      <vt:lpstr>Calibri</vt:lpstr>
      <vt:lpstr>Times New Roman</vt:lpstr>
      <vt:lpstr>Wingdings</vt:lpstr>
      <vt:lpstr>課程名稱</vt:lpstr>
      <vt:lpstr>體育學原理</vt:lpstr>
      <vt:lpstr>體育運動概說（上）</vt:lpstr>
      <vt:lpstr>體育概念的發展</vt:lpstr>
      <vt:lpstr>PowerPoint 簡報</vt:lpstr>
      <vt:lpstr>PowerPoint 簡報</vt:lpstr>
      <vt:lpstr>德國的體育之父—楊氏 (F.L.John, 1778-1852年)</vt:lpstr>
      <vt:lpstr>PowerPoint 簡報</vt:lpstr>
      <vt:lpstr>瑞典體操之父—林氏 (P. H. Ling, 1776～1839年)</vt:lpstr>
      <vt:lpstr>PowerPoint 簡報</vt:lpstr>
      <vt:lpstr>PowerPoint 簡報</vt:lpstr>
      <vt:lpstr>PowerPoint 簡報</vt:lpstr>
      <vt:lpstr>PowerPoint 簡報</vt:lpstr>
      <vt:lpstr>PowerPoint 簡報</vt:lpstr>
      <vt:lpstr>體育與運動名詞的釋義</vt:lpstr>
      <vt:lpstr>一、「體育」名詞釋義</vt:lpstr>
      <vt:lpstr>一、「體育」名詞釋義</vt:lpstr>
      <vt:lpstr>二、體育的定義：體育是教育的一環</vt:lpstr>
      <vt:lpstr>三、體育的意涵</vt:lpstr>
      <vt:lpstr>四、「運動」名詞釋義</vt:lpstr>
      <vt:lpstr>四、「運動」名詞釋義</vt:lpstr>
      <vt:lpstr>四、「運動」名詞釋義</vt:lpstr>
      <vt:lpstr>五、運動的定義</vt:lpstr>
      <vt:lpstr>六、運動的意涵</vt:lpstr>
      <vt:lpstr>PowerPoint 簡報</vt:lpstr>
      <vt:lpstr>參考資料來源</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課程名稱</dc:title>
  <dc:creator>BPC</dc:creator>
  <cp:lastModifiedBy>jin</cp:lastModifiedBy>
  <cp:revision>79</cp:revision>
  <dcterms:created xsi:type="dcterms:W3CDTF">2017-11-07T02:54:43Z</dcterms:created>
  <dcterms:modified xsi:type="dcterms:W3CDTF">2018-06-03T07:39:10Z</dcterms:modified>
</cp:coreProperties>
</file>