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4" r:id="rId3"/>
    <p:sldId id="268" r:id="rId4"/>
    <p:sldId id="265" r:id="rId5"/>
    <p:sldId id="266" r:id="rId6"/>
    <p:sldId id="286" r:id="rId7"/>
    <p:sldId id="273" r:id="rId8"/>
    <p:sldId id="274" r:id="rId9"/>
    <p:sldId id="275" r:id="rId10"/>
    <p:sldId id="276" r:id="rId11"/>
    <p:sldId id="302" r:id="rId12"/>
    <p:sldId id="277" r:id="rId13"/>
    <p:sldId id="278" r:id="rId14"/>
    <p:sldId id="293" r:id="rId15"/>
    <p:sldId id="281" r:id="rId16"/>
    <p:sldId id="280" r:id="rId17"/>
    <p:sldId id="288" r:id="rId18"/>
    <p:sldId id="303" r:id="rId19"/>
    <p:sldId id="282" r:id="rId20"/>
    <p:sldId id="283" r:id="rId21"/>
    <p:sldId id="304" r:id="rId22"/>
    <p:sldId id="284" r:id="rId23"/>
    <p:sldId id="285" r:id="rId24"/>
    <p:sldId id="287" r:id="rId25"/>
    <p:sldId id="267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9" r:id="rId34"/>
    <p:sldId id="298" r:id="rId35"/>
    <p:sldId id="300" r:id="rId36"/>
    <p:sldId id="301" r:id="rId37"/>
    <p:sldId id="305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86487" units="1/cm"/>
          <inkml:channelProperty channel="Y" name="resolution" value="65.06024" units="1/cm"/>
          <inkml:channelProperty channel="T" name="resolution" value="1" units="1/dev"/>
        </inkml:channelProperties>
      </inkml:inkSource>
      <inkml:timestamp xml:id="ts0" timeString="2018-06-16T04:06:26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17480 13247 0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10D5-C605-46A3-BE89-DBFC623F2812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31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1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53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543150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457200"/>
            <a:ext cx="7786687" cy="9556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00113" y="1773238"/>
            <a:ext cx="3816350" cy="4094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17937" cy="4094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7118-D7C8-4F61-90FA-30944E17D0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6563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altLang="zh-TW" smtClean="0"/>
              <a:t>4/7/2018</a:t>
            </a:r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zh-TW" altLang="en-US" dirty="0" smtClean="0"/>
              <a:t>微量營養素</a:t>
            </a:r>
            <a:r>
              <a:rPr lang="en-US" altLang="zh-TW" dirty="0" smtClean="0"/>
              <a:t>-</a:t>
            </a:r>
            <a:r>
              <a:rPr lang="zh-TW" altLang="en-US" dirty="0" smtClean="0"/>
              <a:t>維生素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08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570788" cy="4816475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zh-TW" altLang="en-US" sz="2800" dirty="0" smtClean="0"/>
              <a:t>食物來源：</a:t>
            </a:r>
          </a:p>
          <a:p>
            <a:pPr lvl="1" eaLnBrk="1" hangingPunct="1">
              <a:spcBef>
                <a:spcPct val="45000"/>
              </a:spcBef>
            </a:pPr>
            <a:r>
              <a:rPr lang="zh-TW" altLang="en-US" dirty="0" smtClean="0"/>
              <a:t>動物性食品：主要是魚肝油、奶類、蛋</a:t>
            </a:r>
            <a:r>
              <a:rPr lang="zh-TW" altLang="en-US" dirty="0"/>
              <a:t>等</a:t>
            </a:r>
            <a:r>
              <a:rPr lang="zh-TW" altLang="en-US" dirty="0" smtClean="0"/>
              <a:t>。 </a:t>
            </a:r>
          </a:p>
          <a:p>
            <a:pPr eaLnBrk="1" hangingPunct="1">
              <a:spcBef>
                <a:spcPct val="45000"/>
              </a:spcBef>
            </a:pPr>
            <a:r>
              <a:rPr lang="zh-TW" altLang="en-US" sz="2800" dirty="0" smtClean="0"/>
              <a:t>植物性食品：</a:t>
            </a:r>
          </a:p>
          <a:p>
            <a:pPr lvl="1" eaLnBrk="1" hangingPunct="1">
              <a:spcBef>
                <a:spcPct val="45000"/>
              </a:spcBef>
            </a:pPr>
            <a:r>
              <a:rPr lang="zh-TW" altLang="en-US" dirty="0" smtClean="0"/>
              <a:t>主要是深色葉菜類、胡蘿蔔、木瓜、芒果、紅心甘藷、柑橘。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5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第三節 脂溶性維生素的功能及食物</a:t>
            </a:r>
            <a:r>
              <a:rPr lang="zh-TW" altLang="en-US" sz="3600" dirty="0" smtClean="0"/>
              <a:t>來源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59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TW" altLang="en-US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39825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Times New Roman" panose="02020603050405020304" pitchFamily="18" charset="0"/>
              </a:rPr>
              <a:t>維生</a:t>
            </a:r>
            <a:r>
              <a:rPr lang="zh-TW" altLang="en-US" sz="4000" dirty="0">
                <a:latin typeface="Times New Roman" panose="02020603050405020304" pitchFamily="18" charset="0"/>
              </a:rPr>
              <a:t>素</a:t>
            </a:r>
            <a:r>
              <a:rPr lang="en-US" altLang="zh-TW" sz="4000" dirty="0" smtClean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7416800" cy="439261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</a:rPr>
              <a:t>又稱為鈣化固醇 </a:t>
            </a:r>
            <a:r>
              <a:rPr lang="en-US" altLang="zh-TW" dirty="0" smtClean="0">
                <a:latin typeface="Times New Roman" panose="02020603050405020304" pitchFamily="18" charset="0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</a:rPr>
              <a:t>Calciferol</a:t>
            </a:r>
            <a:r>
              <a:rPr lang="en-US" altLang="zh-TW" dirty="0" smtClean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</a:rPr>
              <a:t>陽光維生素 </a:t>
            </a:r>
            <a:r>
              <a:rPr lang="en-US" altLang="zh-TW" dirty="0" smtClean="0">
                <a:latin typeface="Times New Roman" panose="02020603050405020304" pitchFamily="18" charset="0"/>
              </a:rPr>
              <a:t>: </a:t>
            </a:r>
            <a:r>
              <a:rPr lang="zh-TW" altLang="en-US" dirty="0" smtClean="0">
                <a:latin typeface="Times New Roman" panose="02020603050405020304" pitchFamily="18" charset="0"/>
              </a:rPr>
              <a:t>經紫外線照射轉化而成</a:t>
            </a:r>
          </a:p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</a:rPr>
              <a:t>最主要為有下列二種型式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</a:rPr>
              <a:t>膽鈣化固醇 </a:t>
            </a:r>
            <a:r>
              <a:rPr lang="en-US" altLang="zh-TW" dirty="0">
                <a:latin typeface="Times New Roman" panose="02020603050405020304" pitchFamily="18" charset="0"/>
              </a:rPr>
              <a:t>: D</a:t>
            </a:r>
            <a:r>
              <a:rPr lang="en-US" altLang="zh-TW" baseline="-25000" dirty="0">
                <a:latin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</a:rPr>
              <a:t>動物細胞的膽固醇衍生物 </a:t>
            </a:r>
            <a:r>
              <a:rPr lang="en-US" altLang="zh-TW" dirty="0">
                <a:latin typeface="Times New Roman" panose="02020603050405020304" pitchFamily="18" charset="0"/>
              </a:rPr>
              <a:t>(7-</a:t>
            </a:r>
            <a:r>
              <a:rPr lang="zh-TW" altLang="en-US" dirty="0">
                <a:latin typeface="Times New Roman" panose="02020603050405020304" pitchFamily="18" charset="0"/>
              </a:rPr>
              <a:t>脫氫膽固醇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</a:p>
          <a:p>
            <a:pPr lvl="1">
              <a:buNone/>
            </a:pPr>
            <a:endParaRPr lang="en-US" altLang="zh-TW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麥角鈣化固醇 </a:t>
            </a:r>
            <a:r>
              <a:rPr lang="en-US" altLang="zh-TW" dirty="0" smtClean="0">
                <a:latin typeface="Times New Roman" panose="02020603050405020304" pitchFamily="18" charset="0"/>
              </a:rPr>
              <a:t>: D</a:t>
            </a:r>
            <a:r>
              <a:rPr lang="en-US" altLang="zh-TW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2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維生素</a:t>
            </a:r>
            <a:r>
              <a:rPr lang="en-US" altLang="zh-TW" smtClean="0"/>
              <a:t>D</a:t>
            </a:r>
          </a:p>
        </p:txBody>
      </p:sp>
      <p:pic>
        <p:nvPicPr>
          <p:cNvPr id="36867" name="Picture 5" descr="010_013">
            <a:hlinkClick r:id="" action="ppaction://noaction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948" y="2132856"/>
            <a:ext cx="4572000" cy="3352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6" descr="010_014">
            <a:hlinkClick r:id="" action="ppaction://noaction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12875"/>
            <a:ext cx="3217862" cy="544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1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28369"/>
            <a:ext cx="3024336" cy="719138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維生素</a:t>
            </a:r>
            <a:r>
              <a:rPr lang="en-US" altLang="zh-TW" sz="4400" dirty="0" smtClean="0">
                <a:latin typeface="Times New Roman" panose="02020603050405020304" pitchFamily="18" charset="0"/>
              </a:rPr>
              <a:t> 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848600" cy="45307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調節血中鈣、磷的正常濃度</a:t>
            </a:r>
          </a:p>
          <a:p>
            <a:pPr lvl="1" eaLnBrk="1" hangingPunct="1"/>
            <a:r>
              <a:rPr lang="zh-TW" altLang="en-US" sz="2000" dirty="0" smtClean="0">
                <a:latin typeface="Times New Roman" panose="02020603050405020304" pitchFamily="18" charset="0"/>
              </a:rPr>
              <a:t>促進鈣、磷的吸收</a:t>
            </a:r>
          </a:p>
          <a:p>
            <a:pPr lvl="1" eaLnBrk="1" hangingPunct="1"/>
            <a:r>
              <a:rPr lang="zh-TW" altLang="en-US" sz="2000" dirty="0" smtClean="0">
                <a:latin typeface="Times New Roman" panose="02020603050405020304" pitchFamily="18" charset="0"/>
              </a:rPr>
              <a:t>並於必要時促使骨骼釋放出鈣和磷</a:t>
            </a:r>
          </a:p>
          <a:p>
            <a:pPr lvl="1" eaLnBrk="1" hangingPunct="1"/>
            <a:r>
              <a:rPr lang="zh-TW" altLang="en-US" sz="2000" dirty="0" smtClean="0">
                <a:latin typeface="Times New Roman" panose="02020603050405020304" pitchFamily="18" charset="0"/>
              </a:rPr>
              <a:t>促進腎臟對鈣的再吸收</a:t>
            </a:r>
          </a:p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協助牙齒及骨骼正常發育</a:t>
            </a:r>
          </a:p>
          <a:p>
            <a:pPr lvl="1" eaLnBrk="1" hangingPunct="1"/>
            <a:r>
              <a:rPr lang="zh-TW" altLang="en-US" sz="2000" dirty="0" smtClean="0">
                <a:latin typeface="Times New Roman" panose="02020603050405020304" pitchFamily="18" charset="0"/>
              </a:rPr>
              <a:t>促進磷酸鈣的沉積，使骨齒堅實</a:t>
            </a:r>
          </a:p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維持神經、肌肉正常生理所需</a:t>
            </a:r>
          </a:p>
          <a:p>
            <a:pPr lvl="1" eaLnBrk="1" hangingPunct="1"/>
            <a:r>
              <a:rPr lang="zh-TW" altLang="en-US" sz="2000" dirty="0" smtClean="0">
                <a:latin typeface="Times New Roman" panose="02020603050405020304" pitchFamily="18" charset="0"/>
              </a:rPr>
              <a:t>神經感應，心跳，以及血液凝固之生理功能</a:t>
            </a:r>
          </a:p>
        </p:txBody>
      </p:sp>
      <p:pic>
        <p:nvPicPr>
          <p:cNvPr id="4" name="Picture 5" descr="010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803" y="152487"/>
            <a:ext cx="3888432" cy="124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57200"/>
            <a:ext cx="7786687" cy="668338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latin typeface="Times New Roman" panose="02020603050405020304" pitchFamily="18" charset="0"/>
              </a:rPr>
              <a:t>維生素</a:t>
            </a:r>
            <a:r>
              <a:rPr lang="en-US" altLang="zh-TW" sz="3200" smtClean="0">
                <a:latin typeface="Times New Roman" panose="02020603050405020304" pitchFamily="18" charset="0"/>
              </a:rPr>
              <a:t>D</a:t>
            </a:r>
            <a:r>
              <a:rPr lang="zh-TW" altLang="en-US" sz="3200" smtClean="0">
                <a:latin typeface="Times New Roman" panose="02020603050405020304" pitchFamily="18" charset="0"/>
              </a:rPr>
              <a:t>缺乏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341438"/>
            <a:ext cx="7086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佝僂症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：兒童缺乏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骨骼鈣化不足）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軟骨症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：成人缺乏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</a:rPr>
              <a:t>不接觸陽光、攝取量不足、連續生產與哺乳的婦女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血鈣偏低：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/>
              <a:t>鈣吸收不良導致血鈣濃度偏低</a:t>
            </a:r>
            <a:endParaRPr lang="en-US" altLang="zh-TW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/>
              <a:t>血鈣值若過低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低於</a:t>
            </a:r>
            <a:r>
              <a:rPr lang="en-US" altLang="zh-TW" sz="2400" dirty="0" smtClean="0"/>
              <a:t>7 </a:t>
            </a:r>
            <a:r>
              <a:rPr lang="zh-TW" altLang="en-US" sz="2400" dirty="0" smtClean="0"/>
              <a:t>毫克</a:t>
            </a:r>
            <a:r>
              <a:rPr lang="en-US" altLang="zh-TW" sz="2400" dirty="0" smtClean="0"/>
              <a:t>/100</a:t>
            </a:r>
            <a:r>
              <a:rPr lang="zh-TW" altLang="en-US" sz="2400" dirty="0" smtClean="0"/>
              <a:t>毫升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，會引發肌肉強直，有緊張、抽搐、抽筋、痙攣等症狀。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653826"/>
            <a:ext cx="8145463" cy="5694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dirty="0" smtClean="0">
                <a:latin typeface="Times New Roman" panose="02020603050405020304" pitchFamily="18" charset="0"/>
              </a:rPr>
              <a:t>維生素</a:t>
            </a:r>
            <a:r>
              <a:rPr lang="en-US" altLang="zh-TW" dirty="0" smtClean="0">
                <a:latin typeface="Times New Roman" panose="02020603050405020304" pitchFamily="18" charset="0"/>
              </a:rPr>
              <a:t>D</a:t>
            </a:r>
            <a:r>
              <a:rPr lang="zh-TW" altLang="en-US" dirty="0" smtClean="0">
                <a:latin typeface="Times New Roman" panose="02020603050405020304" pitchFamily="18" charset="0"/>
              </a:rPr>
              <a:t>來源：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latin typeface="Times New Roman" panose="02020603050405020304" pitchFamily="18" charset="0"/>
            </a:endParaRPr>
          </a:p>
          <a:p>
            <a:pPr marL="1968500" indent="-1701800">
              <a:buNone/>
            </a:pPr>
            <a:r>
              <a:rPr lang="en-US" altLang="zh-TW" sz="2400" b="1" dirty="0">
                <a:latin typeface="+mn-ea"/>
              </a:rPr>
              <a:t>1</a:t>
            </a:r>
            <a:r>
              <a:rPr lang="en-US" altLang="zh-TW" sz="2400" b="1" dirty="0" smtClean="0">
                <a:latin typeface="+mn-ea"/>
              </a:rPr>
              <a:t>.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食物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：一般的食物維生素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含量不豐富。含量較多的食物有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海產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魚類、鱈魚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肝臟、油脂含量豐富沙丁魚和鮭魚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類、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牛肝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(250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克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、牛奶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美國進口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266700">
              <a:buNone/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維生素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強化食品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：奶類食品和嬰兒食品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266700">
              <a:buNone/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濃縮的天然食物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：魚肝油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364088" y="3501008"/>
            <a:ext cx="3528392" cy="2995683"/>
            <a:chOff x="4716016" y="3501008"/>
            <a:chExt cx="3528392" cy="2995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439291"/>
              <a:ext cx="2219325" cy="2057400"/>
            </a:xfrm>
            <a:prstGeom prst="rect">
              <a:avLst/>
            </a:prstGeom>
          </p:spPr>
        </p:pic>
        <p:sp>
          <p:nvSpPr>
            <p:cNvPr id="3" name="圓角矩形圖說文字 2"/>
            <p:cNvSpPr/>
            <p:nvPr/>
          </p:nvSpPr>
          <p:spPr>
            <a:xfrm>
              <a:off x="6588225" y="3501008"/>
              <a:ext cx="1656183" cy="1188946"/>
            </a:xfrm>
            <a:prstGeom prst="wedgeRoundRectCallout">
              <a:avLst>
                <a:gd name="adj1" fmla="val -90701"/>
                <a:gd name="adj2" fmla="val 10768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鮮奶中添加維生素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D3</a:t>
              </a:r>
              <a:endPara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D482A57-9E68-4CA5-8587-CA5BC7E66607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4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270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j-ea"/>
              </a:rPr>
              <a:t>維生素</a:t>
            </a:r>
            <a:r>
              <a:rPr lang="en-US" altLang="zh-TW" sz="3600" dirty="0" smtClean="0">
                <a:latin typeface="+mj-ea"/>
              </a:rPr>
              <a:t>D</a:t>
            </a:r>
            <a:r>
              <a:rPr lang="zh-TW" altLang="en-US" sz="3600" dirty="0" smtClean="0">
                <a:latin typeface="+mj-ea"/>
              </a:rPr>
              <a:t>攝取 </a:t>
            </a:r>
            <a:r>
              <a:rPr lang="en-US" altLang="zh-TW" sz="3600" dirty="0" smtClean="0">
                <a:latin typeface="+mj-ea"/>
              </a:rPr>
              <a:t>(</a:t>
            </a:r>
            <a:r>
              <a:rPr lang="zh-TW" altLang="en-US" sz="3600" dirty="0" smtClean="0">
                <a:latin typeface="+mj-ea"/>
              </a:rPr>
              <a:t>陽光</a:t>
            </a:r>
            <a:r>
              <a:rPr lang="en-US" altLang="zh-TW" sz="3600" dirty="0" smtClean="0">
                <a:latin typeface="+mj-ea"/>
              </a:rPr>
              <a:t>)</a:t>
            </a:r>
            <a:endParaRPr lang="zh-TW" altLang="en-US" sz="36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765" y="1268760"/>
            <a:ext cx="8229600" cy="428133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取決於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膚色、年齡、曬太陽的時段、季節和地理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環境，皮膚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色素會影響皮膚吸收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UVB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，膚色越深能穿透的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UVB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越少。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根據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美國國家健康科學院建議，一般只要讓未保護的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臉、手臂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腿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，在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早上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點到下午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間，於陽光下照射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5~30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每周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2~3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，就足夠讓身體製造出足量身體所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需維生素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未保護」指的是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沒有衣服遮掩，也沒有塗抹防曬油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5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第三節 脂溶性維生素的功能及食物</a:t>
            </a:r>
            <a:r>
              <a:rPr lang="zh-TW" altLang="en-US" sz="3600" dirty="0" smtClean="0"/>
              <a:t>來源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59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TW" altLang="en-US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4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 sz="4400" dirty="0" smtClean="0">
                <a:latin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</a:rPr>
              <a:t>維生</a:t>
            </a:r>
            <a:r>
              <a:rPr lang="zh-TW" altLang="en-US" dirty="0">
                <a:latin typeface="Times New Roman" panose="02020603050405020304" pitchFamily="18" charset="0"/>
              </a:rPr>
              <a:t>素</a:t>
            </a:r>
            <a:r>
              <a:rPr lang="en-US" altLang="zh-TW" sz="4400" dirty="0" smtClean="0">
                <a:latin typeface="Times New Roman" panose="02020603050405020304" pitchFamily="18" charset="0"/>
              </a:rPr>
              <a:t> E</a:t>
            </a:r>
            <a:endParaRPr lang="zh-TW" altLang="en-US" sz="4400" dirty="0" smtClean="0">
              <a:latin typeface="Times New Roman" panose="02020603050405020304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343775" cy="453072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</a:rPr>
              <a:t>天然抗氧化劑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防止維生素 </a:t>
            </a:r>
            <a:r>
              <a:rPr lang="en-US" altLang="zh-TW" dirty="0" smtClean="0">
                <a:latin typeface="Times New Roman" panose="02020603050405020304" pitchFamily="18" charset="0"/>
              </a:rPr>
              <a:t>A </a:t>
            </a:r>
            <a:r>
              <a:rPr lang="zh-TW" altLang="en-US" dirty="0" smtClean="0">
                <a:latin typeface="Times New Roman" panose="02020603050405020304" pitchFamily="18" charset="0"/>
              </a:rPr>
              <a:t>被氧化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與硒產生防止氧化的協同效用</a:t>
            </a:r>
          </a:p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</a:rPr>
              <a:t>分佈於細胞膜及胞器的成分膜上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與自由基結合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避免細胞膜上的脂質被氧化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7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微量</a:t>
            </a:r>
            <a:r>
              <a:rPr lang="zh-TW" altLang="en-US" sz="4800" dirty="0" smtClean="0"/>
              <a:t>營養素</a:t>
            </a:r>
            <a:r>
              <a:rPr lang="en-US" altLang="zh-TW" sz="4800" dirty="0" smtClean="0"/>
              <a:t>-</a:t>
            </a:r>
            <a:r>
              <a:rPr lang="zh-TW" altLang="en-US" sz="4800" dirty="0" smtClean="0"/>
              <a:t>維生素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84784"/>
            <a:ext cx="7787208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第一節 維生素</a:t>
            </a:r>
            <a:r>
              <a:rPr lang="zh-TW" altLang="en-US" dirty="0"/>
              <a:t>的</a:t>
            </a:r>
            <a:r>
              <a:rPr lang="zh-TW" altLang="en-US" dirty="0" smtClean="0"/>
              <a:t>特性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第二節 維生素</a:t>
            </a:r>
            <a:r>
              <a:rPr lang="zh-TW" altLang="en-US" dirty="0"/>
              <a:t>的</a:t>
            </a:r>
            <a:r>
              <a:rPr lang="zh-TW" altLang="en-US" dirty="0" smtClean="0"/>
              <a:t>分類</a:t>
            </a:r>
            <a:endParaRPr lang="en-US" altLang="zh-TW" dirty="0" smtClean="0"/>
          </a:p>
          <a:p>
            <a:pPr marL="514350" lvl="1" indent="0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、脂溶性維生素</a:t>
            </a:r>
          </a:p>
          <a:p>
            <a:pPr marL="514350" lvl="1" indent="0">
              <a:buNone/>
            </a:pPr>
            <a:r>
              <a:rPr lang="zh-TW" altLang="en-US" dirty="0"/>
              <a:t>二、水溶性維生素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第三節 脂溶性維生素的功能及食物來源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第四節 水溶性</a:t>
            </a:r>
            <a:r>
              <a:rPr lang="zh-TW" altLang="en-US" dirty="0"/>
              <a:t>維生素的功能及食物</a:t>
            </a:r>
            <a:r>
              <a:rPr lang="zh-TW" altLang="en-US" dirty="0" smtClean="0"/>
              <a:t>來源</a:t>
            </a:r>
            <a:endParaRPr lang="zh-TW" altLang="en-US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/>
          <a:p>
            <a:fld id="{D96AAF2D-FBF0-4444-8B8A-29338B860032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9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</a:rPr>
              <a:t>維生素</a:t>
            </a:r>
            <a:r>
              <a:rPr lang="en-US" altLang="zh-TW" dirty="0" smtClean="0">
                <a:latin typeface="Times New Roman" panose="02020603050405020304" pitchFamily="18" charset="0"/>
              </a:rPr>
              <a:t>E</a:t>
            </a:r>
            <a:r>
              <a:rPr lang="zh-TW" altLang="en-US" dirty="0" smtClean="0">
                <a:latin typeface="Times New Roman" panose="02020603050405020304" pitchFamily="18" charset="0"/>
              </a:rPr>
              <a:t> 缺乏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00200"/>
            <a:ext cx="7643192" cy="4525959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</a:rPr>
              <a:t>正常飲食下，不易發生</a:t>
            </a:r>
          </a:p>
          <a:p>
            <a:r>
              <a:rPr lang="zh-TW" altLang="en-US" dirty="0">
                <a:latin typeface="Times New Roman" panose="02020603050405020304" pitchFamily="18" charset="0"/>
              </a:rPr>
              <a:t>紅血球較易受維生素 </a:t>
            </a:r>
            <a:r>
              <a:rPr lang="en-US" altLang="zh-TW" dirty="0">
                <a:latin typeface="Times New Roman" panose="02020603050405020304" pitchFamily="18" charset="0"/>
              </a:rPr>
              <a:t>E </a:t>
            </a:r>
            <a:r>
              <a:rPr lang="zh-TW" altLang="en-US" dirty="0">
                <a:latin typeface="Times New Roman" panose="02020603050405020304" pitchFamily="18" charset="0"/>
              </a:rPr>
              <a:t>缺乏，而使細胞膜產生病變而溶血</a:t>
            </a:r>
          </a:p>
          <a:p>
            <a:pPr marL="0" indent="0" eaLnBrk="1" hangingPunct="1">
              <a:buNone/>
            </a:pPr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</a:rPr>
              <a:t>食物來源</a:t>
            </a:r>
          </a:p>
          <a:p>
            <a:pPr lvl="1"/>
            <a:r>
              <a:rPr lang="zh-TW" altLang="en-US" dirty="0" smtClean="0"/>
              <a:t>主要</a:t>
            </a:r>
            <a:r>
              <a:rPr lang="zh-TW" altLang="en-US" dirty="0"/>
              <a:t>為植物油</a:t>
            </a:r>
            <a:r>
              <a:rPr lang="en-US" altLang="zh-TW" dirty="0"/>
              <a:t>(</a:t>
            </a:r>
            <a:r>
              <a:rPr lang="zh-TW" altLang="en-US" dirty="0"/>
              <a:t>小麥胚芽油、棉子油、玉米油、黃豆 油、葵花子油等</a:t>
            </a:r>
            <a:r>
              <a:rPr lang="en-US" altLang="zh-TW" dirty="0"/>
              <a:t>)</a:t>
            </a:r>
            <a:r>
              <a:rPr lang="zh-TW" altLang="en-US" dirty="0"/>
              <a:t>及全穀類、深綠葉蔬菜、蛋、堅果、豆類。 </a:t>
            </a:r>
            <a:endParaRPr lang="zh-TW" altLang="en-US" dirty="0" smtClean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</a:rPr>
              <a:t>其他食物含量很少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9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第三節 脂溶性維生素的功能及食物</a:t>
            </a:r>
            <a:r>
              <a:rPr lang="zh-TW" altLang="en-US" sz="3600" dirty="0" smtClean="0"/>
              <a:t>來源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59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7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736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zh-TW" altLang="en-US" sz="2800" dirty="0" smtClean="0"/>
              <a:t>功能：</a:t>
            </a:r>
          </a:p>
          <a:p>
            <a:pPr lvl="1" eaLnBrk="1" hangingPunct="1">
              <a:spcBef>
                <a:spcPct val="40000"/>
              </a:spcBef>
            </a:pPr>
            <a:r>
              <a:rPr lang="zh-TW" altLang="en-US" dirty="0" smtClean="0"/>
              <a:t>維持正常</a:t>
            </a:r>
            <a:r>
              <a:rPr lang="zh-TW" altLang="en-US" dirty="0" smtClean="0">
                <a:solidFill>
                  <a:srgbClr val="FF0000"/>
                </a:solidFill>
              </a:rPr>
              <a:t>凝血機制</a:t>
            </a:r>
            <a:r>
              <a:rPr lang="zh-TW" altLang="en-US" dirty="0" smtClean="0"/>
              <a:t>：血液中含有多種「凝血</a:t>
            </a:r>
            <a:r>
              <a:rPr lang="zh-TW" altLang="en-US" dirty="0"/>
              <a:t>酶</a:t>
            </a:r>
            <a:r>
              <a:rPr lang="zh-TW" altLang="en-US" dirty="0" smtClean="0"/>
              <a:t>原」等與凝血有關的蛋白質，這些蛋白質有獨特的胺基酸結構，可以與鈣結合</a:t>
            </a:r>
            <a:r>
              <a:rPr lang="zh-TW" altLang="en-US" dirty="0"/>
              <a:t>，</a:t>
            </a:r>
            <a:r>
              <a:rPr lang="zh-TW" altLang="en-US" dirty="0" smtClean="0"/>
              <a:t>形成這種結構需要充足的</a:t>
            </a:r>
            <a:r>
              <a:rPr lang="zh-TW" altLang="en-US" dirty="0" smtClean="0">
                <a:solidFill>
                  <a:srgbClr val="FF0000"/>
                </a:solidFill>
              </a:rPr>
              <a:t>維生素</a:t>
            </a:r>
            <a:r>
              <a:rPr lang="en-US" altLang="zh-TW" dirty="0" smtClean="0">
                <a:solidFill>
                  <a:srgbClr val="FF0000"/>
                </a:solidFill>
              </a:rPr>
              <a:t>K</a:t>
            </a:r>
            <a:r>
              <a:rPr lang="zh-TW" altLang="en-US" dirty="0" smtClean="0"/>
              <a:t>。 </a:t>
            </a:r>
          </a:p>
          <a:p>
            <a:pPr lvl="1" eaLnBrk="1" hangingPunct="1">
              <a:spcBef>
                <a:spcPct val="400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維護骨骼健康</a:t>
            </a:r>
            <a:r>
              <a:rPr lang="zh-TW" altLang="en-US" dirty="0" smtClean="0"/>
              <a:t>：骨骼礦質化需要獨特的蛋白質來與鈣結合，並執行一些調節的作用，造骨細胞合成這些蛋白質時需要維生素</a:t>
            </a:r>
            <a:r>
              <a:rPr lang="en-US" altLang="zh-TW" dirty="0" smtClean="0"/>
              <a:t>K</a:t>
            </a:r>
            <a:r>
              <a:rPr lang="zh-TW" altLang="en-US" dirty="0" smtClean="0"/>
              <a:t>協助。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1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來源：</a:t>
            </a:r>
          </a:p>
          <a:p>
            <a:pPr lvl="1" eaLnBrk="1" hangingPunct="1"/>
            <a:r>
              <a:rPr lang="zh-TW" altLang="en-US" dirty="0" smtClean="0"/>
              <a:t>食物來源：綠色蔬菜、肝臟、蘆筍、全榖類。 </a:t>
            </a:r>
          </a:p>
          <a:p>
            <a:pPr lvl="1" eaLnBrk="1" hangingPunct="1"/>
            <a:r>
              <a:rPr lang="zh-TW" altLang="en-US" dirty="0" smtClean="0"/>
              <a:t>微生物來源：腸道細菌合成，可供人體利用。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4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第四節 水溶性維生素的功能及食物來源</a:t>
            </a:r>
            <a:endParaRPr lang="zh-TW" altLang="en-US" sz="32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1770374"/>
            <a:ext cx="4968875" cy="4094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維生素 </a:t>
            </a:r>
            <a:r>
              <a:rPr lang="en-US" altLang="zh-TW" sz="2800" dirty="0" smtClean="0"/>
              <a:t>B</a:t>
            </a:r>
            <a:r>
              <a:rPr lang="zh-TW" altLang="en-US" sz="2800" dirty="0" smtClean="0"/>
              <a:t> 群  </a:t>
            </a:r>
            <a:r>
              <a:rPr lang="en-US" altLang="zh-TW" sz="2800" dirty="0" smtClean="0"/>
              <a:t>(8</a:t>
            </a:r>
            <a:r>
              <a:rPr lang="zh-TW" altLang="en-US" sz="2800" dirty="0" smtClean="0"/>
              <a:t>種</a:t>
            </a:r>
            <a:r>
              <a:rPr lang="en-US" altLang="zh-TW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維生素</a:t>
            </a:r>
            <a:r>
              <a:rPr lang="en-US" altLang="zh-TW" dirty="0" smtClean="0"/>
              <a:t>B</a:t>
            </a:r>
            <a:r>
              <a:rPr lang="en-US" altLang="zh-TW" baseline="-25000" dirty="0" smtClean="0"/>
              <a:t>1</a:t>
            </a:r>
            <a:endParaRPr lang="en-US" altLang="zh-TW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維生素</a:t>
            </a:r>
            <a:r>
              <a:rPr lang="en-US" altLang="zh-TW" dirty="0" smtClean="0"/>
              <a:t>B</a:t>
            </a:r>
            <a:r>
              <a:rPr lang="en-US" altLang="zh-TW" baseline="-25000" dirty="0" smtClean="0"/>
              <a:t>2</a:t>
            </a:r>
            <a:r>
              <a:rPr lang="en-US" altLang="zh-TW" b="1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</a:rPr>
              <a:t>核黃素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菸鹼酸  </a:t>
            </a:r>
            <a:endParaRPr lang="en-US" altLang="zh-TW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latin typeface="Times New Roman" panose="02020603050405020304" pitchFamily="18" charset="0"/>
              </a:rPr>
              <a:t>泛酸   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維生素</a:t>
            </a:r>
            <a:r>
              <a:rPr lang="en-US" altLang="zh-TW" dirty="0" smtClean="0"/>
              <a:t>B</a:t>
            </a:r>
            <a:r>
              <a:rPr lang="en-US" altLang="zh-TW" baseline="-25000" dirty="0" smtClean="0"/>
              <a:t>6</a:t>
            </a:r>
            <a:r>
              <a:rPr lang="en-US" altLang="zh-TW" b="1" dirty="0" smtClean="0"/>
              <a:t> 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維生素</a:t>
            </a:r>
            <a:r>
              <a:rPr lang="en-US" altLang="zh-TW" dirty="0" smtClean="0"/>
              <a:t>B</a:t>
            </a:r>
            <a:r>
              <a:rPr lang="en-US" altLang="zh-TW" baseline="-25000" dirty="0" smtClean="0"/>
              <a:t>12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葉酸  </a:t>
            </a:r>
            <a:r>
              <a:rPr lang="en-US" altLang="zh-TW" dirty="0" smtClean="0"/>
              <a:t>(Folic acid)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生物素 </a:t>
            </a:r>
            <a:endParaRPr lang="en-US" altLang="zh-TW" dirty="0" smtClean="0">
              <a:latin typeface="Times New Roman" panose="02020603050405020304" pitchFamily="18" charset="0"/>
            </a:endParaRP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770374"/>
            <a:ext cx="3106737" cy="4094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維生素</a:t>
            </a:r>
            <a:r>
              <a:rPr lang="en-US" altLang="zh-TW" sz="2800" dirty="0" smtClean="0"/>
              <a:t>C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5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水溶性維生素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結構多樣性</a:t>
            </a:r>
          </a:p>
          <a:p>
            <a:r>
              <a:rPr lang="zh-TW" altLang="en-US" dirty="0"/>
              <a:t>共同特徵</a:t>
            </a:r>
          </a:p>
          <a:p>
            <a:pPr lvl="1"/>
            <a:r>
              <a:rPr lang="zh-TW" altLang="en-US" dirty="0"/>
              <a:t>食物來源：由植物提供</a:t>
            </a:r>
            <a:r>
              <a:rPr lang="en-US" altLang="zh-TW" dirty="0" smtClean="0"/>
              <a:t>(</a:t>
            </a:r>
            <a:r>
              <a:rPr lang="zh-TW" altLang="en-US" dirty="0" smtClean="0"/>
              <a:t>維生素</a:t>
            </a:r>
            <a:r>
              <a:rPr lang="en-US" altLang="zh-TW" dirty="0" smtClean="0"/>
              <a:t>B</a:t>
            </a:r>
            <a:r>
              <a:rPr lang="en-US" altLang="zh-TW" sz="2400" baseline="-25000" dirty="0" smtClean="0"/>
              <a:t>12</a:t>
            </a:r>
            <a:r>
              <a:rPr lang="zh-TW" altLang="en-US" dirty="0" smtClean="0"/>
              <a:t>例外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儲存</a:t>
            </a:r>
          </a:p>
          <a:p>
            <a:pPr lvl="2"/>
            <a:r>
              <a:rPr lang="zh-TW" altLang="en-US" dirty="0"/>
              <a:t>不穩定</a:t>
            </a:r>
          </a:p>
          <a:p>
            <a:pPr lvl="2"/>
            <a:r>
              <a:rPr lang="zh-TW" altLang="en-US" dirty="0"/>
              <a:t>無法長期儲存，需持續由飲食提供</a:t>
            </a:r>
          </a:p>
          <a:p>
            <a:pPr lvl="1"/>
            <a:r>
              <a:rPr lang="zh-TW" altLang="en-US" dirty="0"/>
              <a:t>功能：當</a:t>
            </a:r>
            <a:r>
              <a:rPr lang="zh-TW" altLang="en-US" dirty="0" smtClean="0"/>
              <a:t>輔酶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3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6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161" y="1556792"/>
            <a:ext cx="8229600" cy="50872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600" dirty="0">
                <a:ea typeface="標楷體" panose="03000509000000000000" pitchFamily="65" charset="-120"/>
              </a:rPr>
              <a:t>功效</a:t>
            </a:r>
            <a:r>
              <a:rPr lang="zh-TW" altLang="en-US" sz="2600" dirty="0"/>
              <a:t>：</a:t>
            </a:r>
            <a:r>
              <a:rPr lang="zh-TW" altLang="en-US" sz="2600" dirty="0">
                <a:ea typeface="標楷體" panose="03000509000000000000" pitchFamily="65" charset="-120"/>
              </a:rPr>
              <a:t>促進碳水化合物轉變成能量、協助心臟與腦的運作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endParaRPr lang="zh-TW" altLang="en-US" sz="2600" dirty="0"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建議每</a:t>
            </a: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1000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大卡熱量應該攝取</a:t>
            </a: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0.5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毫克的維生素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600" baseline="-25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食物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中以全穀類</a:t>
            </a:r>
            <a:r>
              <a:rPr lang="en-US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肝臟</a:t>
            </a:r>
            <a:r>
              <a:rPr lang="en-US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酵母</a:t>
            </a:r>
            <a:r>
              <a:rPr lang="en-US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堅果類</a:t>
            </a:r>
            <a:r>
              <a:rPr lang="en-US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豆類</a:t>
            </a:r>
            <a:r>
              <a:rPr lang="en-US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</a:rPr>
              <a:t>瘦肉的含量最為豐富。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2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維生素</a:t>
            </a:r>
            <a:r>
              <a:rPr lang="en-US" altLang="zh-TW" sz="4000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4000" baseline="-25000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000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核黃素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13" y="1439021"/>
            <a:ext cx="8507413" cy="4924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的營養缺乏症其症狀是口角發炎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破裂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流血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以及怕光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舌頭發炎等。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的化學名稱叫核黃素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是一種黃綠色的物質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在光線中很容易被破壞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所以如果是以塑膠瓶盛裝的牛乳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應該避免曝露在光線下太久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避免維生素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的損失。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功效</a:t>
            </a:r>
            <a:r>
              <a:rPr lang="zh-TW" altLang="en-US" dirty="0"/>
              <a:t>：</a:t>
            </a:r>
            <a:r>
              <a:rPr lang="zh-TW" altLang="en-US" dirty="0" smtClean="0">
                <a:ea typeface="標楷體" panose="03000509000000000000" pitchFamily="65" charset="-120"/>
              </a:rPr>
              <a:t>協助紅血球的製造。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600" b="1" baseline="-25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的攝取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1788"/>
            <a:ext cx="8229600" cy="34833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的需要量也與熱量攝取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有關。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建議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大卡熱量應該攝取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0.55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毫克的維生素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牛奶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肝臟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酵母是維生素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的含量最豐富的食物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蛋類、瘦肉及深綠色蔬菜也有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一些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 </a:t>
            </a:r>
            <a:b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28</a:t>
            </a:fld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/>
              <p14:cNvContentPartPr/>
              <p14:nvPr/>
            </p14:nvContentPartPr>
            <p14:xfrm>
              <a:off x="6292800" y="4768920"/>
              <a:ext cx="360" cy="36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3440" y="4759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3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3300"/>
                </a:solidFill>
              </a:rPr>
              <a:t>菸鹼酸</a:t>
            </a:r>
            <a:endParaRPr lang="en-US" altLang="zh-TW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功效：幫助消化、促進皮膚與神經的健康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sz="2800" dirty="0"/>
              <a:t>缺乏：</a:t>
            </a:r>
          </a:p>
          <a:p>
            <a:pPr lvl="1"/>
            <a:r>
              <a:rPr lang="zh-TW" altLang="en-US" sz="2600" dirty="0"/>
              <a:t>虛弱、疲勞、食慾不振、消化不良和多種皮膚出疹</a:t>
            </a:r>
          </a:p>
          <a:p>
            <a:pPr lvl="1"/>
            <a:r>
              <a:rPr lang="zh-TW" altLang="en-US" sz="2600" dirty="0">
                <a:solidFill>
                  <a:srgbClr val="FF0000"/>
                </a:solidFill>
              </a:rPr>
              <a:t>癩皮病</a:t>
            </a:r>
            <a:r>
              <a:rPr lang="en-US" altLang="zh-TW" sz="2600" dirty="0"/>
              <a:t>(3D</a:t>
            </a:r>
            <a:r>
              <a:rPr lang="zh-TW" altLang="en-US" sz="2600" dirty="0"/>
              <a:t>：皮膚炎、下痢、癡呆</a:t>
            </a:r>
            <a:r>
              <a:rPr lang="en-US" altLang="zh-TW" sz="2600" dirty="0"/>
              <a:t>)</a:t>
            </a:r>
            <a:r>
              <a:rPr lang="zh-TW" altLang="en-US" sz="2600" dirty="0"/>
              <a:t>，多發生於以玉米為主食地區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lvl="1"/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dirty="0"/>
              <a:t>來源：乳酪類、蛋、雞鴨、魚、瘦肉等。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6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第一節 維生素的特性</a:t>
            </a:r>
            <a:endParaRPr lang="zh-TW" altLang="zh-TW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維生素</a:t>
            </a:r>
            <a:r>
              <a:rPr lang="zh-TW" altLang="en-US" dirty="0"/>
              <a:t>：</a:t>
            </a:r>
            <a:r>
              <a:rPr lang="zh-TW" altLang="en-US" dirty="0" smtClean="0"/>
              <a:t>微量營養素</a:t>
            </a:r>
          </a:p>
          <a:p>
            <a:pPr lvl="1" eaLnBrk="1" hangingPunct="1"/>
            <a:r>
              <a:rPr lang="zh-TW" altLang="en-US" dirty="0" smtClean="0"/>
              <a:t>只需少量</a:t>
            </a:r>
          </a:p>
          <a:p>
            <a:pPr lvl="1" eaLnBrk="1" hangingPunct="1"/>
            <a:r>
              <a:rPr lang="zh-TW" altLang="en-US" dirty="0" smtClean="0"/>
              <a:t>不能提供能量</a:t>
            </a:r>
          </a:p>
          <a:p>
            <a:pPr lvl="1" eaLnBrk="1" hangingPunct="1"/>
            <a:r>
              <a:rPr lang="zh-TW" altLang="en-US" dirty="0"/>
              <a:t>協助</a:t>
            </a:r>
            <a:r>
              <a:rPr lang="zh-TW" altLang="en-US" dirty="0" smtClean="0"/>
              <a:t>各種代謝反應</a:t>
            </a:r>
          </a:p>
          <a:p>
            <a:pPr lvl="1" eaLnBrk="1" hangingPunct="1"/>
            <a:r>
              <a:rPr lang="zh-TW" altLang="en-US" dirty="0" smtClean="0"/>
              <a:t>如攝取不足維生素，可能會患上維生素營養缺乏症狀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614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95625B-464E-4F5C-8B83-C984404009BC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0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80174"/>
            <a:ext cx="8229600" cy="76470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3300"/>
                </a:solidFill>
                <a:ea typeface="標楷體" panose="03000509000000000000" pitchFamily="65" charset="-120"/>
              </a:rPr>
              <a:t>泛酸</a:t>
            </a:r>
            <a:endParaRPr lang="en-US" altLang="zh-TW" dirty="0">
              <a:solidFill>
                <a:srgbClr val="FF33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96752"/>
            <a:ext cx="7931150" cy="4530725"/>
          </a:xfrm>
        </p:spPr>
        <p:txBody>
          <a:bodyPr/>
          <a:lstStyle/>
          <a:p>
            <a:r>
              <a:rPr lang="zh-TW" altLang="en-US" dirty="0"/>
              <a:t>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促進</a:t>
            </a:r>
            <a:r>
              <a:rPr lang="zh-TW" altLang="en-US" dirty="0"/>
              <a:t>激素與膽固醇的合成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</a:rPr>
              <a:t>參與能量代謝 </a:t>
            </a:r>
            <a:endParaRPr lang="en-US" altLang="zh-TW" sz="2400" dirty="0" smtClean="0">
              <a:latin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</a:rPr>
              <a:t>幫助</a:t>
            </a:r>
            <a:r>
              <a:rPr lang="zh-TW" altLang="en-US" sz="2400" dirty="0">
                <a:latin typeface="Times New Roman" panose="02020603050405020304" pitchFamily="18" charset="0"/>
              </a:rPr>
              <a:t>細胞形成，維持正常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成長</a:t>
            </a:r>
            <a:endParaRPr lang="en-US" altLang="zh-TW" sz="2400" dirty="0" smtClean="0">
              <a:latin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</a:rPr>
              <a:t>中樞神經</a:t>
            </a:r>
            <a:r>
              <a:rPr lang="zh-TW" altLang="en-US" sz="2400" dirty="0">
                <a:latin typeface="Times New Roman" panose="02020603050405020304" pitchFamily="18" charset="0"/>
              </a:rPr>
              <a:t>系統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運作</a:t>
            </a:r>
            <a:endParaRPr lang="en-US" altLang="zh-TW" sz="2400" dirty="0" smtClean="0">
              <a:latin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</a:rPr>
              <a:t>與</a:t>
            </a:r>
            <a:r>
              <a:rPr lang="zh-TW" altLang="en-US" sz="2400" dirty="0">
                <a:latin typeface="Times New Roman" panose="02020603050405020304" pitchFamily="18" charset="0"/>
              </a:rPr>
              <a:t>頭髮與皮膚的營養狀態有關</a:t>
            </a:r>
          </a:p>
          <a:p>
            <a:pPr marL="914400" lvl="2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</a:rPr>
              <a:t>頭髮</a:t>
            </a:r>
            <a:r>
              <a:rPr lang="zh-TW" altLang="en-US" dirty="0">
                <a:latin typeface="Times New Roman" panose="02020603050405020304" pitchFamily="18" charset="0"/>
              </a:rPr>
              <a:t>缺乏光澤或變得較</a:t>
            </a:r>
            <a:r>
              <a:rPr lang="zh-TW" altLang="en-US" dirty="0" smtClean="0">
                <a:latin typeface="Times New Roman" panose="02020603050405020304" pitchFamily="18" charset="0"/>
              </a:rPr>
              <a:t>稀疏</a:t>
            </a:r>
            <a:r>
              <a:rPr lang="en-US" altLang="zh-TW" dirty="0" smtClean="0">
                <a:latin typeface="Times New Roman" panose="02020603050405020304" pitchFamily="18" charset="0"/>
              </a:rPr>
              <a:t>)</a:t>
            </a:r>
          </a:p>
          <a:p>
            <a:pPr marL="914400" lvl="2" indent="0">
              <a:buNone/>
            </a:pPr>
            <a:endParaRPr lang="zh-TW" altLang="en-US" dirty="0"/>
          </a:p>
          <a:p>
            <a:r>
              <a:rPr lang="zh-TW" altLang="en-US" dirty="0"/>
              <a:t>來源：蛋、酵母、豆類等。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5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維生素</a:t>
            </a:r>
            <a:r>
              <a:rPr lang="en-US" altLang="zh-TW" dirty="0" smtClean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 smtClean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endParaRPr lang="en-US" altLang="zh-TW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84313"/>
            <a:ext cx="8352159" cy="51133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主要功能</a:t>
            </a:r>
            <a:r>
              <a:rPr lang="en-US" altLang="zh-TW" sz="280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許多酵素系統的輔酶</a:t>
            </a:r>
            <a:r>
              <a:rPr lang="en-US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幫助胺基酸的合成與分解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色胺酸轉化為菸鹼酸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蛋白質的消化、神經與腦的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運作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免疫系統製造抗體及製造紅血球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1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缺乏的臨床影響及食物來源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705725" cy="5183187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貧血：</a:t>
            </a:r>
            <a:r>
              <a:rPr lang="zh-TW" altLang="en-US" sz="2800" smtClean="0"/>
              <a:t>血色素不足 </a:t>
            </a:r>
            <a:r>
              <a:rPr lang="en-US" altLang="zh-TW" sz="2800" smtClean="0"/>
              <a:t>(</a:t>
            </a:r>
            <a:r>
              <a:rPr lang="zh-TW" altLang="en-US" sz="2800" dirty="0" smtClean="0"/>
              <a:t>低色素性小紅血球貧血症</a:t>
            </a:r>
            <a:r>
              <a:rPr lang="en-US" altLang="zh-TW" sz="2800" dirty="0" smtClean="0"/>
              <a:t>) </a:t>
            </a:r>
            <a:endParaRPr lang="zh-TW" altLang="en-US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中樞神經系統障礙</a:t>
            </a:r>
          </a:p>
          <a:p>
            <a:pPr lvl="1" eaLnBrk="1" hangingPunct="1"/>
            <a:endParaRPr lang="zh-TW" altLang="en-US" dirty="0" smtClean="0"/>
          </a:p>
          <a:p>
            <a:pPr eaLnBrk="1" hangingPunct="1"/>
            <a:r>
              <a:rPr lang="zh-TW" altLang="en-US" sz="2800" dirty="0" smtClean="0"/>
              <a:t>懷孕時需求增加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來源：小麥胚芽、瘦肉類、酵母、豆莢類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維生素</a:t>
            </a:r>
            <a:r>
              <a:rPr lang="en-US" altLang="zh-TW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baseline="-25000" dirty="0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12</a:t>
            </a:r>
            <a:r>
              <a:rPr lang="en-US" altLang="zh-TW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38658"/>
            <a:ext cx="7797552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主要功能</a:t>
            </a:r>
            <a:r>
              <a:rPr lang="en-US" altLang="zh-TW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促進核酸之合成。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對醣類和脂肪代謝佔有重要角色。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製造紅血球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4) 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中樞神經系統的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運作。 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400" dirty="0"/>
              <a:t>來源多為動物性</a:t>
            </a:r>
            <a:r>
              <a:rPr lang="zh-TW" altLang="en-US" sz="2400" dirty="0" smtClean="0"/>
              <a:t>食品：肝臟、肉類、蛋類、奶類</a:t>
            </a:r>
            <a:endParaRPr lang="zh-TW" altLang="en-US" sz="2400" dirty="0"/>
          </a:p>
          <a:p>
            <a:pPr>
              <a:lnSpc>
                <a:spcPct val="90000"/>
              </a:lnSpc>
            </a:pPr>
            <a:r>
              <a:rPr lang="zh-TW" altLang="en-US" sz="2400" dirty="0"/>
              <a:t>體內微生物（細菌）可合成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2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葉酸</a:t>
            </a:r>
            <a:endParaRPr lang="zh-TW" altLang="en-US" dirty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953" y="1268760"/>
            <a:ext cx="7956847" cy="49149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主要功能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與維生素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28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同為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合成所必需的物質。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幫助骨髓中紅血球之合成及成熟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膽鹼的合成。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促進蛋白質的消化、製造紅血球、合成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、協助細胞與組織功能。 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zh-TW" altLang="en-US" sz="2800" dirty="0"/>
              <a:t>來源</a:t>
            </a:r>
            <a:r>
              <a:rPr lang="zh-TW" altLang="en-US" sz="2800" dirty="0" smtClean="0"/>
              <a:t>：深綠</a:t>
            </a:r>
            <a:r>
              <a:rPr lang="zh-TW" altLang="en-US" sz="2800" dirty="0"/>
              <a:t>色</a:t>
            </a:r>
            <a:r>
              <a:rPr lang="zh-TW" altLang="en-US" sz="2800" dirty="0" smtClean="0"/>
              <a:t>蔬菜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酵母</a:t>
            </a:r>
            <a:endParaRPr lang="zh-TW" altLang="en-US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052736"/>
            <a:ext cx="7920359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，或稱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Coenzyme R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因生食蛋白的大鼠脫毛、體重變輕、後肢癱瘓，甚至死亡而發現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抗生物素蛋白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Avidin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影響老鼠生長的物質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抗生物素蛋白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 生物素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結合，影響阻礙生物素吸收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熟蛋中的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抗生物素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蛋白會因受熱變性。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生理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功能</a:t>
            </a:r>
            <a:endParaRPr lang="en-US" altLang="zh-TW" sz="24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</a:rPr>
              <a:t>參與能量代謝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</a:rPr>
              <a:t>維持正常成長，發育及健康</a:t>
            </a:r>
          </a:p>
          <a:p>
            <a:r>
              <a:rPr lang="zh-TW" altLang="en-US" sz="2400" dirty="0">
                <a:latin typeface="Times New Roman" panose="02020603050405020304" pitchFamily="18" charset="0"/>
              </a:rPr>
              <a:t>無法人工合成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400" dirty="0" smtClean="0">
                <a:solidFill>
                  <a:srgbClr val="0070C0"/>
                </a:solidFill>
              </a:rPr>
              <a:t>食物來源</a:t>
            </a:r>
            <a:r>
              <a:rPr lang="zh-TW" altLang="en-US" sz="2400" dirty="0" smtClean="0"/>
              <a:t>：蛋黃、肝臟、</a:t>
            </a:r>
            <a:r>
              <a:rPr lang="zh-TW" altLang="en-US" sz="2400" dirty="0"/>
              <a:t>酵母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60351"/>
            <a:ext cx="7786688" cy="576362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生物素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0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40750" cy="792162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Times New Roman" panose="02020603050405020304" pitchFamily="18" charset="0"/>
              </a:rPr>
              <a:t>維生素 </a:t>
            </a:r>
            <a:r>
              <a:rPr lang="en-US" altLang="zh-TW" sz="3200" dirty="0" smtClean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079911"/>
            <a:ext cx="7243911" cy="4498975"/>
          </a:xfrm>
        </p:spPr>
        <p:txBody>
          <a:bodyPr/>
          <a:lstStyle/>
          <a:p>
            <a:pPr eaLnBrk="1" hangingPunct="1"/>
            <a:r>
              <a:rPr lang="zh-TW" altLang="en-US" sz="2400" dirty="0" smtClean="0"/>
              <a:t>又叫抗壞血酸</a:t>
            </a:r>
          </a:p>
          <a:p>
            <a:pPr eaLnBrk="1" hangingPunct="1"/>
            <a:r>
              <a:rPr lang="zh-TW" altLang="en-US" sz="2400" dirty="0" smtClean="0"/>
              <a:t>水溶性、不穩定、易氧化、高溫會破壞</a:t>
            </a:r>
          </a:p>
          <a:p>
            <a:pPr eaLnBrk="1" hangingPunct="1"/>
            <a:r>
              <a:rPr lang="zh-TW" altLang="en-US" sz="2400" dirty="0" smtClean="0"/>
              <a:t>不易儲存，易被小腸吸收</a:t>
            </a:r>
          </a:p>
          <a:p>
            <a:pPr eaLnBrk="1" hangingPunct="1"/>
            <a:r>
              <a:rPr lang="zh-TW" altLang="en-US" sz="2400" dirty="0" smtClean="0"/>
              <a:t>缺乏鹽酸或腸胃道出血會影響吸收</a:t>
            </a:r>
          </a:p>
          <a:p>
            <a:pPr marL="0" indent="0" eaLnBrk="1" hangingPunct="1">
              <a:buNone/>
            </a:pPr>
            <a:r>
              <a:rPr lang="zh-TW" altLang="en-US" sz="2400" b="1" dirty="0" smtClean="0">
                <a:solidFill>
                  <a:srgbClr val="0070C0"/>
                </a:solidFill>
              </a:rPr>
              <a:t>生理功能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 sz="2400" dirty="0" smtClean="0"/>
              <a:t>具抗氧化功能 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清除自由基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</a:rPr>
              <a:t>增加膠原合成、強化結締組織</a:t>
            </a:r>
          </a:p>
          <a:p>
            <a:pPr eaLnBrk="1" hangingPunct="1"/>
            <a:r>
              <a:rPr lang="zh-TW" altLang="en-US" sz="2400" dirty="0" smtClean="0"/>
              <a:t>對傷口的癒合、抵抗感染有幫助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800" dirty="0" smtClean="0"/>
              <a:t>食物來源</a:t>
            </a:r>
            <a:r>
              <a:rPr lang="zh-TW" altLang="en-US" sz="2800" dirty="0"/>
              <a:t>：</a:t>
            </a:r>
          </a:p>
          <a:p>
            <a:pPr lvl="1"/>
            <a:r>
              <a:rPr lang="zh-TW" altLang="en-US" sz="2400" dirty="0" smtClean="0"/>
              <a:t>芭樂</a:t>
            </a:r>
            <a:r>
              <a:rPr lang="zh-TW" altLang="en-US" sz="2400" dirty="0"/>
              <a:t>、柑橘類、綠色</a:t>
            </a:r>
            <a:r>
              <a:rPr lang="zh-TW" altLang="en-US" sz="2400" dirty="0" smtClean="0"/>
              <a:t>蔬菜</a:t>
            </a:r>
            <a:r>
              <a:rPr lang="zh-TW" altLang="en-US" sz="2400" dirty="0"/>
              <a:t>等</a:t>
            </a:r>
            <a:r>
              <a:rPr lang="zh-TW" altLang="en-US" sz="2400" dirty="0" smtClean="0"/>
              <a:t>含量豐富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易氧化、製備或加工過程易受破壞</a:t>
            </a:r>
          </a:p>
          <a:p>
            <a:pPr lvl="1"/>
            <a:endParaRPr lang="zh-TW" altLang="en-US" sz="2400" dirty="0"/>
          </a:p>
          <a:p>
            <a:pPr eaLnBrk="1" hangingPunct="1"/>
            <a:endParaRPr lang="zh-TW" altLang="en-US" sz="2400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86" y="3508493"/>
            <a:ext cx="18288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115888"/>
            <a:ext cx="2467000" cy="5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營養標示</a:t>
            </a:r>
          </a:p>
        </p:txBody>
      </p:sp>
      <p:pic>
        <p:nvPicPr>
          <p:cNvPr id="126992" name="Picture 16" descr="\\192.168.10.65\work\排版\200806食品營養概論二版\ppt\08\08-p13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773988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圖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3-1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維生素在人體的生理功能</a:t>
            </a:r>
            <a:endParaRPr lang="zh-TW" altLang="zh-TW" dirty="0"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62" y="332656"/>
            <a:ext cx="7294914" cy="62646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2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00"/>
                </a:solidFill>
              </a:rPr>
              <a:t>第二節 維生素</a:t>
            </a:r>
            <a:r>
              <a:rPr lang="zh-TW" altLang="en-US" dirty="0">
                <a:solidFill>
                  <a:srgbClr val="CC0000"/>
                </a:solidFill>
              </a:rPr>
              <a:t>的分類</a:t>
            </a:r>
            <a:endParaRPr lang="zh-TW" altLang="en-US" dirty="0" smtClean="0">
              <a:solidFill>
                <a:srgbClr val="CC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 </a:t>
            </a:r>
            <a:r>
              <a:rPr lang="zh-TW" altLang="en-US" sz="3000" dirty="0" smtClean="0">
                <a:latin typeface="標楷體" pitchFamily="65" charset="-120"/>
              </a:rPr>
              <a:t>維生素分為：</a:t>
            </a:r>
          </a:p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</a:rPr>
              <a:t>        </a:t>
            </a:r>
            <a:r>
              <a:rPr lang="zh-TW" altLang="en-US" sz="3000" dirty="0">
                <a:latin typeface="標楷體" pitchFamily="65" charset="-120"/>
              </a:rPr>
              <a:t>「脂溶性維生素</a:t>
            </a:r>
            <a:r>
              <a:rPr lang="zh-TW" altLang="en-US" sz="3000" dirty="0" smtClean="0">
                <a:latin typeface="標楷體" pitchFamily="65" charset="-120"/>
              </a:rPr>
              <a:t>」、「</a:t>
            </a:r>
            <a:r>
              <a:rPr lang="zh-TW" altLang="en-US" sz="3000" dirty="0">
                <a:latin typeface="標楷體" pitchFamily="65" charset="-120"/>
              </a:rPr>
              <a:t>水</a:t>
            </a:r>
            <a:r>
              <a:rPr lang="zh-TW" altLang="en-US" sz="3000" dirty="0" smtClean="0">
                <a:latin typeface="標楷體" pitchFamily="65" charset="-120"/>
              </a:rPr>
              <a:t>溶性維生素」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3000" dirty="0" smtClean="0">
              <a:latin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脂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性維生素：維生素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水溶性維生素：維生素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群、維生素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2305362"/>
              </p:ext>
            </p:extLst>
          </p:nvPr>
        </p:nvGraphicFramePr>
        <p:xfrm>
          <a:off x="6588224" y="5282408"/>
          <a:ext cx="1786012" cy="1112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多媒體項目" r:id="rId3" imgW="2578608" imgH="1606601" progId="MS_ClipArt_Gallery.2">
                  <p:embed/>
                </p:oleObj>
              </mc:Choice>
              <mc:Fallback>
                <p:oleObj name="多媒體項目" r:id="rId3" imgW="2578608" imgH="16066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282408"/>
                        <a:ext cx="1786012" cy="1112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35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35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35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35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B48367-52B9-446F-A494-02D370E676AB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524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第三節 脂溶性維生素的功能及食物</a:t>
            </a:r>
            <a:r>
              <a:rPr lang="zh-TW" altLang="en-US" sz="3600" dirty="0" smtClean="0"/>
              <a:t>來源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59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維生素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6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70608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0525" y="1268760"/>
            <a:ext cx="8362950" cy="48910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形式與來源：</a:t>
            </a:r>
          </a:p>
          <a:p>
            <a:pPr lvl="1"/>
            <a:r>
              <a:rPr lang="zh-TW" altLang="en-US" dirty="0" smtClean="0"/>
              <a:t>視網醇及其衍生物，包括三種成分：</a:t>
            </a:r>
            <a:r>
              <a:rPr lang="zh-TW" altLang="en-US" dirty="0" smtClean="0">
                <a:solidFill>
                  <a:srgbClr val="FF0000"/>
                </a:solidFill>
              </a:rPr>
              <a:t>視網醇、視網醛、視網酸</a:t>
            </a:r>
            <a:r>
              <a:rPr lang="zh-TW" altLang="en-US" dirty="0" smtClean="0"/>
              <a:t>，其中，</a:t>
            </a:r>
            <a:r>
              <a:rPr lang="zh-TW" altLang="en-US" dirty="0">
                <a:latin typeface="Times New Roman" panose="02020603050405020304" pitchFamily="18" charset="0"/>
              </a:rPr>
              <a:t>視網醇活性最高，視網醇的天然形式只存在動物中，通常與脂肪在一起</a:t>
            </a:r>
            <a:r>
              <a:rPr lang="zh-TW" altLang="en-US" dirty="0" smtClean="0">
                <a:latin typeface="Times New Roman" panose="02020603050405020304" pitchFamily="18" charset="0"/>
              </a:rPr>
              <a:t>。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「維生素</a:t>
            </a:r>
            <a:r>
              <a:rPr lang="en-US" altLang="zh-TW" dirty="0" smtClean="0"/>
              <a:t>A</a:t>
            </a:r>
            <a:r>
              <a:rPr lang="zh-TW" altLang="en-US" dirty="0" smtClean="0"/>
              <a:t>先質」來自植物性食品，維生素先質並沒有維生素的活性，必須經過代謝轉換成有活性的維生素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，主要是類胡蘿蔔素，其中活性最高的是</a:t>
            </a:r>
            <a:r>
              <a:rPr lang="en-US" altLang="zh-TW" dirty="0" smtClean="0">
                <a:solidFill>
                  <a:srgbClr val="FF0000"/>
                </a:solidFill>
              </a:rPr>
              <a:t>β-</a:t>
            </a:r>
            <a:r>
              <a:rPr lang="zh-TW" altLang="en-US" dirty="0" smtClean="0">
                <a:solidFill>
                  <a:srgbClr val="FF0000"/>
                </a:solidFill>
              </a:rPr>
              <a:t>胡蘿蔔素</a:t>
            </a:r>
            <a:r>
              <a:rPr lang="zh-TW" altLang="en-US" dirty="0" smtClean="0"/>
              <a:t>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0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457200"/>
            <a:ext cx="7786687" cy="595313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75612" cy="4094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生理與生化功能：</a:t>
            </a:r>
          </a:p>
          <a:p>
            <a:pPr lvl="1" eaLnBrk="1" hangingPunct="1">
              <a:spcBef>
                <a:spcPct val="25000"/>
              </a:spcBef>
            </a:pPr>
            <a:r>
              <a:rPr lang="zh-TW" altLang="en-US" sz="2700" dirty="0" smtClean="0">
                <a:solidFill>
                  <a:srgbClr val="FF0000"/>
                </a:solidFill>
              </a:rPr>
              <a:t>正常的視覺感光</a:t>
            </a:r>
            <a:r>
              <a:rPr lang="zh-TW" altLang="en-US" sz="2700" dirty="0" smtClean="0"/>
              <a:t>：視網醛是眼球內網膜上柱狀細胞感光的重要成分。 </a:t>
            </a:r>
          </a:p>
          <a:p>
            <a:pPr lvl="1" eaLnBrk="1" hangingPunct="1">
              <a:spcBef>
                <a:spcPct val="25000"/>
              </a:spcBef>
            </a:pPr>
            <a:r>
              <a:rPr lang="zh-TW" altLang="en-US" sz="2700" dirty="0" smtClean="0">
                <a:solidFill>
                  <a:srgbClr val="FF0000"/>
                </a:solidFill>
              </a:rPr>
              <a:t>上皮細胞的健康</a:t>
            </a:r>
            <a:r>
              <a:rPr lang="zh-TW" altLang="en-US" sz="2700" dirty="0" smtClean="0"/>
              <a:t>：上皮細胞是人體防衛異物入侵與感染的第一線，分佈在呼吸道、消化道</a:t>
            </a:r>
            <a:r>
              <a:rPr lang="zh-TW" altLang="en-US" sz="2700" dirty="0"/>
              <a:t>、</a:t>
            </a:r>
            <a:r>
              <a:rPr lang="zh-TW" altLang="en-US" sz="2700" dirty="0" smtClean="0"/>
              <a:t>皮膚</a:t>
            </a:r>
            <a:r>
              <a:rPr lang="zh-TW" altLang="en-US" sz="2700" dirty="0"/>
              <a:t>、</a:t>
            </a:r>
            <a:r>
              <a:rPr lang="zh-TW" altLang="en-US" sz="2700" dirty="0" smtClean="0"/>
              <a:t>眼睛</a:t>
            </a:r>
            <a:r>
              <a:rPr lang="zh-TW" altLang="en-US" sz="2700" dirty="0"/>
              <a:t>、</a:t>
            </a:r>
            <a:r>
              <a:rPr lang="zh-TW" altLang="en-US" sz="2700" dirty="0" smtClean="0"/>
              <a:t>生殖泌尿系統的表面。</a:t>
            </a:r>
            <a:endParaRPr lang="en-US" altLang="zh-TW" sz="2700" dirty="0" smtClean="0"/>
          </a:p>
          <a:p>
            <a:pPr lvl="2">
              <a:spcBef>
                <a:spcPct val="25000"/>
              </a:spcBef>
            </a:pPr>
            <a:r>
              <a:rPr lang="zh-TW" altLang="en-US" sz="2300" dirty="0" smtClean="0"/>
              <a:t>部分上皮細胞具有分泌粘液的功能，有助於保持濕潤和清潔。</a:t>
            </a:r>
            <a:endParaRPr lang="en-US" altLang="zh-TW" sz="2300" dirty="0" smtClean="0"/>
          </a:p>
          <a:p>
            <a:pPr lvl="2">
              <a:spcBef>
                <a:spcPct val="25000"/>
              </a:spcBef>
            </a:pPr>
            <a:r>
              <a:rPr lang="zh-TW" altLang="en-US" sz="2300" dirty="0" smtClean="0"/>
              <a:t>缺乏維生素</a:t>
            </a:r>
            <a:r>
              <a:rPr lang="en-US" altLang="zh-TW" sz="2300" dirty="0" smtClean="0"/>
              <a:t>A</a:t>
            </a:r>
            <a:r>
              <a:rPr lang="zh-TW" altLang="en-US" sz="2300" dirty="0" smtClean="0"/>
              <a:t>時，細胞角質化、硬化、分裂、不分泌粘液，失去防衛功能，以眼部最為敏感。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331782"/>
            <a:ext cx="7786687" cy="668338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維生素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A~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缺乏症狀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5184" y="1700808"/>
            <a:ext cx="7993063" cy="5327650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</a:rPr>
              <a:t>初期的症狀是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夜盲症</a:t>
            </a:r>
            <a:endParaRPr lang="en-US" altLang="zh-TW" sz="2800" dirty="0">
              <a:latin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</a:rPr>
              <a:t>適暗能力不佳而在光線變弱時視覺不良。</a:t>
            </a:r>
          </a:p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</a:rPr>
              <a:t>接著有輕微的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乾眼症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</a:rPr>
              <a:t>淚腺上皮組織角質化，淚水分泌量減少，結膜和角膜乾燥，眼睛易因灰塵而發癢，易受細菌感染，角膜軟化而終至瞎眼。</a:t>
            </a:r>
          </a:p>
          <a:p>
            <a:pPr eaLnBrk="1" hangingPunct="1"/>
            <a:r>
              <a:rPr lang="zh-TW" altLang="en-US" sz="2800" dirty="0" smtClean="0">
                <a:latin typeface="標楷體" panose="03000509000000000000" pitchFamily="65" charset="-120"/>
              </a:rPr>
              <a:t>皮膚也會有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毛囊性角化症狀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，皮膚與皮脂腺角質化，造成微粒狀突起，類似雞皮疙瘩，但不會消失。</a:t>
            </a:r>
            <a:r>
              <a:rPr lang="zh-TW" altLang="en-US" dirty="0" smtClean="0">
                <a:latin typeface="標楷體" panose="03000509000000000000" pitchFamily="65" charset="-12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5" name="Picture 5" descr="im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27" y="702283"/>
            <a:ext cx="1718320" cy="13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1982</Words>
  <Application>Microsoft Office PowerPoint</Application>
  <PresentationFormat>如螢幕大小 (4:3)</PresentationFormat>
  <Paragraphs>269</Paragraphs>
  <Slides>37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Office 佈景主題</vt:lpstr>
      <vt:lpstr>多媒體項目</vt:lpstr>
      <vt:lpstr>課程名稱- 微量營養素-維生素</vt:lpstr>
      <vt:lpstr>微量營養素-維生素</vt:lpstr>
      <vt:lpstr>第一節 維生素的特性</vt:lpstr>
      <vt:lpstr>圖3-1　維生素在人體的生理功能</vt:lpstr>
      <vt:lpstr>第二節 維生素的分類</vt:lpstr>
      <vt:lpstr>第三節 脂溶性維生素的功能及食物來源</vt:lpstr>
      <vt:lpstr>維生素A</vt:lpstr>
      <vt:lpstr>維生素A</vt:lpstr>
      <vt:lpstr>維生素A~缺乏症狀</vt:lpstr>
      <vt:lpstr>維生素A</vt:lpstr>
      <vt:lpstr>第三節 脂溶性維生素的功能及食物來源</vt:lpstr>
      <vt:lpstr>維生素D</vt:lpstr>
      <vt:lpstr>維生素D</vt:lpstr>
      <vt:lpstr>維生素 D</vt:lpstr>
      <vt:lpstr>維生素D缺乏</vt:lpstr>
      <vt:lpstr>PowerPoint 簡報</vt:lpstr>
      <vt:lpstr>維生素D攝取 (陽光)</vt:lpstr>
      <vt:lpstr>第三節 脂溶性維生素的功能及食物來源</vt:lpstr>
      <vt:lpstr> 維生素 E</vt:lpstr>
      <vt:lpstr>維生素E 缺乏</vt:lpstr>
      <vt:lpstr>第三節 脂溶性維生素的功能及食物來源</vt:lpstr>
      <vt:lpstr>維生素K</vt:lpstr>
      <vt:lpstr>維生素K</vt:lpstr>
      <vt:lpstr>第四節 水溶性維生素的功能及食物來源</vt:lpstr>
      <vt:lpstr>水溶性維生素</vt:lpstr>
      <vt:lpstr>維生素B1 </vt:lpstr>
      <vt:lpstr>維生素B2 (核黃素 )</vt:lpstr>
      <vt:lpstr>維生素B2的攝取</vt:lpstr>
      <vt:lpstr>菸鹼酸</vt:lpstr>
      <vt:lpstr>泛酸</vt:lpstr>
      <vt:lpstr>維生素B6</vt:lpstr>
      <vt:lpstr>缺乏的臨床影響及食物來源</vt:lpstr>
      <vt:lpstr>維生素B12 </vt:lpstr>
      <vt:lpstr>葉酸</vt:lpstr>
      <vt:lpstr>生物素</vt:lpstr>
      <vt:lpstr>維生素 C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101</cp:revision>
  <dcterms:created xsi:type="dcterms:W3CDTF">2017-11-07T02:54:43Z</dcterms:created>
  <dcterms:modified xsi:type="dcterms:W3CDTF">2018-06-19T14:25:57Z</dcterms:modified>
</cp:coreProperties>
</file>