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72" r:id="rId4"/>
    <p:sldId id="259" r:id="rId5"/>
    <p:sldId id="260" r:id="rId6"/>
    <p:sldId id="273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31" autoAdjust="0"/>
    <p:restoredTop sz="90679" autoAdjust="0"/>
  </p:normalViewPr>
  <p:slideViewPr>
    <p:cSldViewPr snapToGrid="0" snapToObjects="1">
      <p:cViewPr varScale="1">
        <p:scale>
          <a:sx n="118" d="100"/>
          <a:sy n="118" d="100"/>
        </p:scale>
        <p:origin x="2512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32B3-34BF-42F8-92B3-1BE8686F2BF0}" type="datetimeFigureOut">
              <a:rPr lang="zh-TW" altLang="en-US" smtClean="0"/>
              <a:t>2018/7/1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319B6-8717-4304-B224-7E4176E328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093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640613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DDCE7F4-86F4-479D-B566-21F443C3F7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41D1AF4F-EA94-4180-B03A-E4DD52C5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A220FA5-E6E2-4ADB-BA5F-5D37570CAAC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4E48074A-0274-4CD7-83F9-693861ED9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4AD9F8B3-6052-46BB-A34D-2A6300F7A7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F9D97B8-47F1-4606-AEB4-36343641A9CD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652C2F11-F89C-498A-9D3F-61A88B7687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72CD317D-13D2-42E6-B877-DFBCC8348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E3149CE-FF63-4B9C-902F-5D04E847B5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8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1087E8B-2A95-40F3-9837-42C8B783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6A0B58-ABE2-41CC-AE1C-B48CF3EF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E6F76CF-4A77-4982-A100-7614670C5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FDAE474B-E34B-4DB2-8D2C-28D3B15361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3535303-7098-46ED-8E3F-C2E7DD46C1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32F8CA7-DA65-464A-A0CD-DD05304ED316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7EC9D63-A1C8-4F5F-B201-9C0C88B9BA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10396BD-ACC4-4636-9833-6AE379BB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AFB97A-2356-478F-AA7B-62770B99E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1F378848-4416-4BE9-AA41-DF5DBA5A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3F1280B-A510-42EE-ACB7-4300D94FF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8A249DBC-7FBA-45FB-968F-F030BFF99E5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A38511CE-2575-4985-BCE2-24AC525EEB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468B33B-7800-4D58-8443-1FE85272A6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22D3814-60AF-4C45-868B-A0071847050E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A91AB96-C49B-449C-833C-643BCE021F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5EBA5D8-214A-4E42-9CC3-A686506B3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FC6988F-8CB5-4E8D-8194-3BABA44E1E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68458DB-34C2-4B49-B110-BC8A52C6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36B3C95-D7C0-4E0B-93C9-AAC6969CDA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84BF02F-FCFC-49B4-896E-F6BB347BE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7A00B19-7D14-414E-8497-E64FB1A3E1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10B090E2-C23E-45C3-B87D-88C307DB5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EB690A1-2E59-45F3-BA4E-07FFC235FCD4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838E6F95-EB4E-4E42-8515-189F632B2C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6FCE347-BCE6-4E83-8718-221019EBCD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CE3F86-B6ED-4AAD-ABB2-DECD00EBF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B3755B0C-2699-4063-BFE2-DE185681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5362FB08-AC44-4061-AFF3-B82162C8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32A7B92-1F65-4F26-8AF5-EF18098E1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B625EBCE-0ED6-46FE-BEC9-70F737F7D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2F50B2A-010A-48ED-823E-8841F28B38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561F048-04C2-4FA8-A5AB-DA97A1740311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9A4BCF6-4914-41DF-97F4-965DFEF4E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949F642-0C27-4FD1-A1C5-37A6EF155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20A85D-204E-4FFF-8DD5-30F9851E11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9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8387A25-631A-4617-92C4-F63A3E86C8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5D37CE0-0213-4AA2-BCD9-32365C74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3A51C5F-16A4-4BB3-BEE3-47F3736CA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F16D9B5-B276-46EF-AFF1-323830CCFF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C11B7794-8849-4727-B347-48F8EECE7DD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405B349A-C59A-4D10-A9D6-EC3CA7415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82F08DE-9968-46B0-A9CA-6DB906FF15FD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5BAFBCC6-9758-456A-98C5-37BCF7B042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E7ABD3F6-C038-4346-8E6E-A54E541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80698CD-1859-4572-AD55-54CDDB6C87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A7DB41E-512E-45C2-8AC9-6B574DD4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B251052-67D9-414C-AC66-BF74EC77F2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8136CC-1FAC-4847-BD1D-4500878C0A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4D207D36-CC97-4B81-8D48-69F7F0EBB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ADBEDE40-2687-4611-ABB6-18BC2ACFCCE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338D9A26-D5CC-4DE2-BC1C-E705F15349B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16392358-649C-4DC2-95E8-07B4B599328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4EAB876A-A342-442B-8E37-F0B1FAD516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33C3E6A-CAF9-4BD3-AF0F-B6D5E54B38C6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73B91603-A6C4-4934-9849-E91F3BD165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557EC2AA-881B-4D2A-9F2E-1171BC742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0AB84-31A0-4DE3-ACE9-3FAB59694A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C025174-9103-4602-B8DC-68E23946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4F6A3E-B2EB-4145-B270-65333ECB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AF1DD1C-0CA2-44A0-A146-1246CBB58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CF4D4840-C4D9-4100-9DF1-C588BE2616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9799EE1-B8C5-4C85-A61B-2DA8CF3D9BAB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6BCEC56F-E468-48C6-8108-C6845CB3A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241F976-A8F1-468B-B273-86E9E48D9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108A94-483C-4A1A-8715-123F934BBB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PC\Downloads\教育部logo991006-1.png">
            <a:extLst>
              <a:ext uri="{FF2B5EF4-FFF2-40B4-BE49-F238E27FC236}">
                <a16:creationId xmlns:a16="http://schemas.microsoft.com/office/drawing/2014/main" xmlns="" id="{55772E3F-FA37-415F-B4EB-A7AD0AA5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BC805DB8-5C12-44C3-952A-80582D63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E7D11D90-673F-4AEE-BF9E-4EE39331E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07556CE-6BD9-4D1E-849F-B2947D43D637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E08C0245-51D9-466C-B165-D00AC7C5CD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F0DD5799-032E-4670-BBED-637193F2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4C753B-55BE-4FB9-864A-82E3E93593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810FC3E-62A5-4CF7-A837-9FD51AFFC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BFB7CD7-557B-49B3-9E59-056F084EFA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F5870A6-4EDA-466E-AED3-2479263BF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4BFDF45-8F6E-41FB-8197-3F34B74C57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E68A001F-0FE9-4BB7-A668-65E807DF17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DFFA2372-1CFD-4404-BCCB-05201FF08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DB70DA2-E1B0-4772-812C-B0C4BDF9CB77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C950F3E3-76D9-40F5-8874-5A1D379626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2F622D66-19E1-44AD-A21D-5642E6E8B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EE2A1E8-9201-479D-8271-90A2BBEA5E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26E60E8E-DF00-4441-A8D7-047D535B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6868FCB-0974-4E5D-BC9E-7AB426634E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938543F-41AA-4537-8036-B8B930D36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E2D56FF5-D07C-457B-9645-7320D100D48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DAB4880D-6FD0-4D24-ACF4-4D2D27925CF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532A6FFE-2643-496A-B93A-58850B442F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35D1E3F-F25B-4428-8D52-27A2CE95F07C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95421A71-5A41-41E5-A37E-D851A0BE95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14C43EA6-A93C-4FEC-81FA-6D696B8A24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9A9A51D-D4BF-4E97-97F9-A89BEB0DFD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5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9F78509A-2842-4C60-B2EC-865143C502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3D240657-314A-4EE3-B69C-047093124A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66C13D3-9298-40A4-A52B-5E97C75101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D9948C1-83B9-4360-B217-58F585D4D492}" type="datetime1">
              <a:rPr lang="en-US" altLang="zh-TW" smtClean="0"/>
              <a:t>7/1/18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4186C0C6-F514-4A20-9190-D2493A39D11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6C1FDEE-4BEB-4914-8AAE-03611FFC2EA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FDD3D73-3D11-48CE-BBE3-1036B0D0241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2312091-E7C7-456F-8976-63A4A4093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7F0DAC8-9536-4FA7-8A69-3BD63E035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6867A2C-4807-47AC-B418-B7B42B47B1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運動與遊戲</a:t>
            </a:r>
            <a:endParaRPr 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7C0A779F-1B1C-452B-BADD-CD715D31E4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吳忠誼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0B8A990-9C07-40A0-B7D8-C1B399DD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D70F472B-E2CD-49B4-9070-5F6C3A3919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xmlns="" id="{A56C88B1-FFEB-4BC0-9600-27617B0AE662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18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en-US" altLang="zh-TW" smtClean="0"/>
              <a:t>1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CBAA5E-6426-AE4A-A3AF-3880E9C0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040"/>
            <a:ext cx="9144000" cy="1143000"/>
          </a:xfrm>
        </p:spPr>
        <p:txBody>
          <a:bodyPr/>
          <a:lstStyle/>
          <a:p>
            <a:r>
              <a:rPr kumimoji="1"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二、現代的遊戲理論</a:t>
            </a:r>
            <a:r>
              <a:rPr kumimoji="1" lang="en-US" altLang="zh-TW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1"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凱窪的遊戲理論簡介</a:t>
            </a:r>
            <a: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CAB2713-49FE-3C44-BB9B-92DB24BD1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600200"/>
            <a:ext cx="8712200" cy="4525959"/>
          </a:xfrm>
        </p:spPr>
        <p:txBody>
          <a:bodyPr/>
          <a:lstStyle/>
          <a:p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</a:t>
            </a:r>
            <a:r>
              <a:rPr kumimoji="1"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Man, Play and Game</a:t>
            </a:r>
            <a:r>
              <a:rPr kumimoji="1"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中遊戲活動的分類</a:t>
            </a:r>
            <a:endParaRPr kumimoji="1"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en-US" altLang="zh-CN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競爭性遊戲（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competition ,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agon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機運性遊戲（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chance,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alea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模仿性遊戲（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simulation, mimicry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暈眩性遊戲（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vertigo,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ilinx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lvl="1"/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8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影像" descr="影像">
            <a:extLst>
              <a:ext uri="{FF2B5EF4-FFF2-40B4-BE49-F238E27FC236}">
                <a16:creationId xmlns:a16="http://schemas.microsoft.com/office/drawing/2014/main" xmlns="" id="{7BA6747C-BE6D-C248-8395-28F76131E0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528" y="126999"/>
            <a:ext cx="8773428" cy="6406207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xmlns="" id="{5040EFAA-4F95-6944-8C52-B48EBF78CDA6}"/>
              </a:ext>
            </a:extLst>
          </p:cNvPr>
          <p:cNvSpPr txBox="1"/>
          <p:nvPr/>
        </p:nvSpPr>
        <p:spPr>
          <a:xfrm>
            <a:off x="4182385" y="6533206"/>
            <a:ext cx="49616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200" dirty="0"/>
              <a:t>資料來源：“遊戲的深層結構分析”劉一民，</a:t>
            </a:r>
            <a:r>
              <a:rPr kumimoji="1" lang="en-US" altLang="zh-TW" sz="1200" dirty="0"/>
              <a:t>1991</a:t>
            </a:r>
            <a:r>
              <a:rPr kumimoji="1" lang="zh-TW" altLang="en-US" sz="1200" dirty="0"/>
              <a:t>，運動哲學研究。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50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影像" descr="影像">
            <a:extLst>
              <a:ext uri="{FF2B5EF4-FFF2-40B4-BE49-F238E27FC236}">
                <a16:creationId xmlns:a16="http://schemas.microsoft.com/office/drawing/2014/main" xmlns="" id="{7F2A4DAF-7FA1-8F45-AAE9-F482DCF0F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5600" y="2171700"/>
            <a:ext cx="8547100" cy="42545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xmlns="" id="{779488FF-2DFC-6B47-BC1F-ACCEF5938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040"/>
            <a:ext cx="91440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三、現代的遊戲理論</a:t>
            </a:r>
            <a:r>
              <a:rPr kumimoji="1"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1"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凱窪遊戲理論的深層結構</a:t>
            </a:r>
            <a: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遊戲的深層結構（競爭-機運）">
            <a:extLst>
              <a:ext uri="{FF2B5EF4-FFF2-40B4-BE49-F238E27FC236}">
                <a16:creationId xmlns:a16="http://schemas.microsoft.com/office/drawing/2014/main" xmlns="" id="{CF8244A2-4113-2744-A541-E1B872C9BB2B}"/>
              </a:ext>
            </a:extLst>
          </p:cNvPr>
          <p:cNvSpPr txBox="1">
            <a:spLocks/>
          </p:cNvSpPr>
          <p:nvPr/>
        </p:nvSpPr>
        <p:spPr>
          <a:xfrm>
            <a:off x="1803400" y="1446030"/>
            <a:ext cx="5537200" cy="595679"/>
          </a:xfrm>
          <a:prstGeom prst="rect">
            <a:avLst/>
          </a:prstGeom>
          <a:solidFill>
            <a:schemeClr val="accent3">
              <a:satOff val="18648"/>
              <a:lumOff val="5971"/>
            </a:schemeClr>
          </a:solidFill>
          <a:ln>
            <a:solidFill>
              <a:srgbClr val="000434">
                <a:alpha val="30000"/>
              </a:srgbClr>
            </a:solidFill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6000" b="0" i="0" u="none" strike="noStrike" kern="1200" cap="none" spc="0" baseline="0">
                <a:solidFill>
                  <a:srgbClr val="000332"/>
                </a:solidFill>
                <a:uFillTx/>
                <a:latin typeface="Kaiti TC Regular"/>
                <a:ea typeface="Kaiti TC Regular"/>
                <a:cs typeface="Kaiti TC Regular"/>
                <a:sym typeface="Kaiti TC Regular"/>
              </a:defRPr>
            </a:lvl1pPr>
          </a:lstStyle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遊戲的深層結構（競爭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機運）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xmlns="" id="{6F5DE1B3-099D-AF4B-A4A5-B6738DD388E1}"/>
              </a:ext>
            </a:extLst>
          </p:cNvPr>
          <p:cNvSpPr txBox="1"/>
          <p:nvPr/>
        </p:nvSpPr>
        <p:spPr>
          <a:xfrm>
            <a:off x="4303364" y="6556191"/>
            <a:ext cx="45993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200" dirty="0">
                <a:latin typeface="Kaiti SC" panose="02010600040101010101" pitchFamily="2" charset="-122"/>
                <a:ea typeface="Kaiti SC" panose="02010600040101010101" pitchFamily="2" charset="-122"/>
              </a:rPr>
              <a:t>資料來源：“遊戲的深層結構分析”劉一民，</a:t>
            </a:r>
            <a:r>
              <a:rPr kumimoji="1" lang="en-US" altLang="zh-TW" sz="1200" dirty="0">
                <a:latin typeface="Kaiti SC" panose="02010600040101010101" pitchFamily="2" charset="-122"/>
                <a:ea typeface="Kaiti SC" panose="02010600040101010101" pitchFamily="2" charset="-122"/>
              </a:rPr>
              <a:t>1991</a:t>
            </a:r>
            <a:r>
              <a:rPr kumimoji="1" lang="zh-TW" altLang="en-US" sz="1200" dirty="0">
                <a:latin typeface="Kaiti SC" panose="02010600040101010101" pitchFamily="2" charset="-122"/>
                <a:ea typeface="Kaiti SC" panose="02010600040101010101" pitchFamily="2" charset="-122"/>
              </a:rPr>
              <a:t>，運動哲學研究。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997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xmlns="" id="{779488FF-2DFC-6B47-BC1F-ACCEF5938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040"/>
            <a:ext cx="91440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三、現代的遊戲理論</a:t>
            </a:r>
            <a:r>
              <a:rPr kumimoji="1"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1" lang="zh-CN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凱窪遊戲理論的深層結構</a:t>
            </a:r>
            <a: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遊戲的深層結構（競爭-機運）">
            <a:extLst>
              <a:ext uri="{FF2B5EF4-FFF2-40B4-BE49-F238E27FC236}">
                <a16:creationId xmlns:a16="http://schemas.microsoft.com/office/drawing/2014/main" xmlns="" id="{CF8244A2-4113-2744-A541-E1B872C9BB2B}"/>
              </a:ext>
            </a:extLst>
          </p:cNvPr>
          <p:cNvSpPr txBox="1">
            <a:spLocks/>
          </p:cNvSpPr>
          <p:nvPr/>
        </p:nvSpPr>
        <p:spPr>
          <a:xfrm>
            <a:off x="1803400" y="1446030"/>
            <a:ext cx="5537200" cy="595679"/>
          </a:xfrm>
          <a:prstGeom prst="rect">
            <a:avLst/>
          </a:prstGeom>
          <a:solidFill>
            <a:schemeClr val="accent3">
              <a:satOff val="18648"/>
              <a:lumOff val="5971"/>
            </a:schemeClr>
          </a:solidFill>
          <a:ln>
            <a:solidFill>
              <a:srgbClr val="000434">
                <a:alpha val="30000"/>
              </a:srgbClr>
            </a:solidFill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6000" b="0" i="0" u="none" strike="noStrike" kern="1200" cap="none" spc="0" baseline="0">
                <a:solidFill>
                  <a:srgbClr val="000332"/>
                </a:solidFill>
                <a:uFillTx/>
                <a:latin typeface="Kaiti TC Regular"/>
                <a:ea typeface="Kaiti TC Regular"/>
                <a:cs typeface="Kaiti TC Regular"/>
                <a:sym typeface="Kaiti TC Regular"/>
              </a:defRPr>
            </a:lvl1pPr>
          </a:lstStyle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遊戲的深層結構（模仿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暈眩）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F49191E1-729A-B74E-817C-A774BE848D27}"/>
              </a:ext>
            </a:extLst>
          </p:cNvPr>
          <p:cNvSpPr txBox="1"/>
          <p:nvPr/>
        </p:nvSpPr>
        <p:spPr>
          <a:xfrm>
            <a:off x="4150963" y="6492101"/>
            <a:ext cx="45993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1200" dirty="0">
                <a:latin typeface="Kaiti SC" panose="02010600040101010101" pitchFamily="2" charset="-122"/>
                <a:ea typeface="Kaiti SC" panose="02010600040101010101" pitchFamily="2" charset="-122"/>
              </a:rPr>
              <a:t>資料來源：“遊戲的深層結構分析”劉一民，</a:t>
            </a:r>
            <a:r>
              <a:rPr kumimoji="1" lang="en-US" altLang="zh-TW" sz="1200" dirty="0">
                <a:latin typeface="Kaiti SC" panose="02010600040101010101" pitchFamily="2" charset="-122"/>
                <a:ea typeface="Kaiti SC" panose="02010600040101010101" pitchFamily="2" charset="-122"/>
              </a:rPr>
              <a:t>1991</a:t>
            </a:r>
            <a:r>
              <a:rPr kumimoji="1" lang="zh-TW" altLang="en-US" sz="1200" dirty="0">
                <a:latin typeface="Kaiti SC" panose="02010600040101010101" pitchFamily="2" charset="-122"/>
                <a:ea typeface="Kaiti SC" panose="02010600040101010101" pitchFamily="2" charset="-122"/>
              </a:rPr>
              <a:t>，運動哲學研究。</a:t>
            </a:r>
          </a:p>
        </p:txBody>
      </p:sp>
      <p:pic>
        <p:nvPicPr>
          <p:cNvPr id="6" name="影像" descr="影像">
            <a:extLst>
              <a:ext uri="{FF2B5EF4-FFF2-40B4-BE49-F238E27FC236}">
                <a16:creationId xmlns:a16="http://schemas.microsoft.com/office/drawing/2014/main" xmlns="" id="{111851F8-633B-6E41-9ECB-1E744EB72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0200" y="2041709"/>
            <a:ext cx="8420099" cy="435271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90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5CADC939-EE6D-1746-948C-EF3B67DB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274640"/>
            <a:ext cx="8521700" cy="1143000"/>
          </a:xfrm>
        </p:spPr>
        <p:txBody>
          <a:bodyPr/>
          <a:lstStyle/>
          <a:p>
            <a:r>
              <a:rPr kumimoji="1"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四、現在遊戲理論與體育運動的關係</a:t>
            </a:r>
            <a:r>
              <a:rPr kumimoji="1"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622FE7D-A679-4542-B2AC-15C019D39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現代遊戲理論的特色</a:t>
            </a:r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具有強烈的現代主義性格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預設遊戲世界規律、穩定、可描述的結構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理論之間有強烈的連續性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都在追求遊戲文化的深層意義</a:t>
            </a:r>
          </a:p>
          <a:p>
            <a:pPr marL="0" indent="0">
              <a:buNone/>
            </a:pP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18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6780BAE-0E78-2240-B8C0-94E2E3D1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遊戲是人類存在的重要特質，亦是作為體育的核心本質所在。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兼容並蓄：從各種遊戲理論中吸取養分，了解體育現象所具有的諸多特質。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大膽融入遊戲：只要靠「涉入」或「玩回去」，才能進一步了解遊戲。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掌握各種體育現象的能動性：遊戲者（運動人）的創造性是命定的，應當保住藝術家或運動員的反古精神。</a:t>
            </a:r>
          </a:p>
          <a:p>
            <a:endParaRPr kumimoji="1" lang="en-US" altLang="zh-TW" dirty="0"/>
          </a:p>
          <a:p>
            <a:endParaRPr kumimoji="1"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D9AE539A-C14A-4140-8F20-29E05CB36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394700" cy="1143000"/>
          </a:xfrm>
        </p:spPr>
        <p:txBody>
          <a:bodyPr/>
          <a:lstStyle/>
          <a:p>
            <a:r>
              <a:rPr kumimoji="1"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四、現在遊戲理論與體育運動的關係</a:t>
            </a:r>
            <a:r>
              <a:rPr kumimoji="1"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39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參考文獻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9696" y="1702942"/>
            <a:ext cx="8604607" cy="4471827"/>
          </a:xfrm>
        </p:spPr>
        <p:txBody>
          <a:bodyPr/>
          <a:lstStyle/>
          <a:p>
            <a:pPr marL="0" indent="0">
              <a:buNone/>
            </a:pPr>
            <a:r>
              <a:rPr lang="zh-TW" altLang="zh-TW" sz="2000" dirty="0" smtClean="0"/>
              <a:t>劉一民</a:t>
            </a:r>
            <a:r>
              <a:rPr lang="zh-TW" altLang="zh-TW" sz="2000" dirty="0"/>
              <a:t>（</a:t>
            </a:r>
            <a:r>
              <a:rPr lang="en-US" altLang="zh-TW" sz="2000" dirty="0"/>
              <a:t>1991</a:t>
            </a:r>
            <a:r>
              <a:rPr lang="zh-TW" altLang="zh-TW" sz="2000" dirty="0"/>
              <a:t>）。運動哲學研究－遊戲、運動與人生。台北市：師大書苑。</a:t>
            </a:r>
          </a:p>
          <a:p>
            <a:pPr marL="0" indent="0">
              <a:buNone/>
            </a:pPr>
            <a:r>
              <a:rPr lang="zh-TW" altLang="zh-TW" sz="2000" dirty="0" smtClean="0"/>
              <a:t>劉一民</a:t>
            </a:r>
            <a:r>
              <a:rPr lang="zh-TW" altLang="zh-TW" sz="2000" dirty="0"/>
              <a:t>（</a:t>
            </a:r>
            <a:r>
              <a:rPr lang="en-US" altLang="zh-TW" sz="2000" dirty="0"/>
              <a:t>2005</a:t>
            </a:r>
            <a:r>
              <a:rPr lang="zh-TW" altLang="zh-TW" sz="2000" dirty="0"/>
              <a:t>）。運動哲學新論－實踐知識的想像痕跡。台北市：師大書苑。</a:t>
            </a:r>
          </a:p>
          <a:p>
            <a:pPr marL="0" indent="0">
              <a:buNone/>
            </a:pPr>
            <a:r>
              <a:rPr lang="zh-TW" altLang="en-US" sz="2000" dirty="0" smtClean="0"/>
              <a:t>劉一民</a:t>
            </a:r>
            <a:r>
              <a:rPr lang="zh-TW" altLang="zh-TW" sz="2000" dirty="0" smtClean="0"/>
              <a:t>（</a:t>
            </a:r>
            <a:r>
              <a:rPr lang="en-US" altLang="zh-TW" sz="2000" dirty="0" smtClean="0"/>
              <a:t>2009</a:t>
            </a:r>
            <a:r>
              <a:rPr lang="zh-TW" altLang="zh-TW" sz="2000" dirty="0" smtClean="0"/>
              <a:t>）。</a:t>
            </a:r>
            <a:r>
              <a:rPr lang="zh-TW" altLang="en-US" sz="2000" dirty="0" smtClean="0"/>
              <a:t>遊戲與文化。發表至關渡講堂，遊戲文化與人生。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/>
              <a:t>附註：</a:t>
            </a:r>
            <a:r>
              <a:rPr lang="en-US" altLang="zh-TW" sz="2000" dirty="0"/>
              <a:t>PPT</a:t>
            </a:r>
            <a:r>
              <a:rPr lang="zh-TW" altLang="en-US" sz="2000" dirty="0"/>
              <a:t>中相關圖片皆透過</a:t>
            </a:r>
            <a:r>
              <a:rPr lang="en-US" altLang="zh-TW" sz="2000" dirty="0"/>
              <a:t>Google</a:t>
            </a:r>
            <a:r>
              <a:rPr lang="zh-TW" altLang="en-US" sz="2000" dirty="0"/>
              <a:t>搜尋獲得（</a:t>
            </a:r>
            <a:r>
              <a:rPr lang="en-US" altLang="zh-TW" sz="2000" dirty="0"/>
              <a:t>2018.6.10</a:t>
            </a:r>
            <a:r>
              <a:rPr lang="zh-TW" altLang="en-US" sz="2000"/>
              <a:t>搜尋）</a:t>
            </a:r>
            <a:endParaRPr lang="zh-TW" altLang="zh-TW" sz="200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lvl="0" indent="0">
              <a:spcBef>
                <a:spcPts val="0"/>
              </a:spcBef>
              <a:buSzTx/>
              <a:buNone/>
            </a:pP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0248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FB7763F-777F-4C57-855F-B7A5DC6696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運動與遊戲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～第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部分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939AFC3E-728F-4212-9C8E-7D86A822B7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07138" y="1946693"/>
            <a:ext cx="8233782" cy="3775442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現代的遊戲理論</a:t>
            </a:r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的遊戲理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</a:t>
            </a:r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遊戲、嚴肅性與文化的關係</a:t>
            </a:r>
            <a:endParaRPr lang="en-US" altLang="zh-TW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現代的遊戲理論</a:t>
            </a:r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凱</a:t>
            </a:r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窪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的遊戲理論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  <a:endParaRPr lang="en-US" altLang="zh-TW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現代的遊戲理論</a:t>
            </a:r>
            <a:r>
              <a:rPr lang="en-US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凱</a:t>
            </a:r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窪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的遊戲理論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深層結構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四、現代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遊戲</a:t>
            </a:r>
            <a:r>
              <a:rPr lang="zh-TW" altLang="en-US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理論</a:t>
            </a:r>
            <a:r>
              <a:rPr lang="zh-TW" altLang="zh-TW" kern="1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與體育運動的</a:t>
            </a:r>
            <a:r>
              <a:rPr lang="zh-TW" altLang="zh-TW" kern="100" dirty="0" smtClean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關係</a:t>
            </a:r>
            <a:endParaRPr lang="en-US" altLang="zh-TW" kern="10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791D71BF-8F96-4DFA-8979-3392927AF9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AD1DCB2D-BA42-47F3-81E2-DEA16E98F7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en-US" altLang="zh-TW" smtClean="0"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ADD7A715-A50A-184B-B127-D6DF5CBC8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1613079"/>
            <a:ext cx="8783391" cy="3358165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懷金格的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（遊戲的人）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一切文化都起源於遊戲 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BF6F0DE-1315-164F-BCB6-91B5127ABE59}"/>
              </a:ext>
            </a:extLst>
          </p:cNvPr>
          <p:cNvSpPr/>
          <p:nvPr/>
        </p:nvSpPr>
        <p:spPr>
          <a:xfrm>
            <a:off x="557010" y="3581797"/>
            <a:ext cx="80299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儀式在神聖遊戲中成長：詩歌乃誕生於並在遊戲裡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滋養：音樂與舞蹈是純粹的遊戲：智慧與哲學是語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言文字的展現，其形式則源於神祕性的競賽：戰事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的規則，高尚生活的風範，乃建立於遊戲模式。                                    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defTabSz="457200">
              <a:spcBef>
                <a:spcPts val="0"/>
              </a:spcBef>
              <a:buSzTx/>
              <a:buNone/>
              <a:defRPr sz="2200">
                <a:solidFill>
                  <a:srgbClr val="323333"/>
                </a:solidFill>
                <a:latin typeface="Kaiti TC Regular"/>
                <a:ea typeface="Kaiti TC Regular"/>
                <a:cs typeface="Kaiti TC Regular"/>
                <a:sym typeface="Kaiti TC Regular"/>
              </a:defRPr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（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Huizinga, 1955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173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xmlns="" id="{CE6BE61C-1DF0-A440-935D-D43256E17EBE}"/>
              </a:ext>
            </a:extLst>
          </p:cNvPr>
          <p:cNvSpPr txBox="1">
            <a:spLocks/>
          </p:cNvSpPr>
          <p:nvPr/>
        </p:nvSpPr>
        <p:spPr>
          <a:xfrm>
            <a:off x="563526" y="21084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</a:lstStyle>
          <a:p>
            <a:r>
              <a:rPr lang="zh-TW" altLang="en-US" sz="3600" dirty="0">
                <a:solidFill>
                  <a:schemeClr val="tx1"/>
                </a:solidFill>
              </a:rPr>
              <a:t>一、</a:t>
            </a:r>
            <a:r>
              <a:rPr lang="zh-TW" altLang="en-US" sz="3600" kern="100" dirty="0">
                <a:solidFill>
                  <a:schemeClr val="tx1"/>
                </a:solidFill>
              </a:rPr>
              <a:t>現代的遊戲理論</a:t>
            </a:r>
            <a:r>
              <a:rPr lang="en-US" altLang="zh-TW" sz="3600" kern="100" dirty="0">
                <a:solidFill>
                  <a:schemeClr val="tx1"/>
                </a:solidFill>
              </a:rPr>
              <a:t>~</a:t>
            </a:r>
            <a:r>
              <a:rPr lang="zh-TW" altLang="en-US" sz="3600" kern="100" dirty="0">
                <a:solidFill>
                  <a:schemeClr val="tx1"/>
                </a:solidFill>
              </a:rPr>
              <a:t>懷金格的遊戲理論遊戲、嚴肅性與文化的關係</a:t>
            </a:r>
            <a:endParaRPr lang="en-US" altLang="zh-TW" sz="3600" kern="100" dirty="0">
              <a:solidFill>
                <a:schemeClr val="tx1"/>
              </a:solidFill>
            </a:endParaRPr>
          </a:p>
          <a:p>
            <a:r>
              <a:rPr kumimoji="1" lang="zh-TW" altLang="en-US" sz="1800" dirty="0"/>
              <a:t>（本文取自劉一民 身體文化講堂講義）</a:t>
            </a:r>
            <a:endParaRPr kumimoji="1"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86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7685F47-1E73-E44B-8140-041D701D0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21" y="1600200"/>
            <a:ext cx="8825023" cy="4525959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對遊戲與嚴肅性的描寫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遊戲與法律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最嚴肅的遊戲性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遊戲與知識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來自</a:t>
            </a:r>
            <a:r>
              <a:rPr lang="zh-TW" altLang="en-US" sz="24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靈光一閃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的乍現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遊戲與詩歌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人類心靈的遊戲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在信與不信之間流傳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儀式功能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藝術的遊戲因素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儀式的開展與模仿因子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音樂的節奏與和諧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秩序性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)-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倫理價值和教化價值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競賽的因素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造型藝術與舞蹈</a:t>
            </a: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xmlns="" id="{6D92F2B4-BC74-614F-9D9C-004BE063038E}"/>
              </a:ext>
            </a:extLst>
          </p:cNvPr>
          <p:cNvSpPr txBox="1">
            <a:spLocks/>
          </p:cNvSpPr>
          <p:nvPr/>
        </p:nvSpPr>
        <p:spPr>
          <a:xfrm>
            <a:off x="563526" y="21084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</a:lstStyle>
          <a:p>
            <a:r>
              <a:rPr lang="zh-TW" altLang="en-US" sz="3600" dirty="0">
                <a:solidFill>
                  <a:schemeClr val="tx1"/>
                </a:solidFill>
              </a:rPr>
              <a:t>一、</a:t>
            </a:r>
            <a:r>
              <a:rPr lang="zh-TW" altLang="en-US" sz="3600" kern="100" dirty="0">
                <a:solidFill>
                  <a:schemeClr val="tx1"/>
                </a:solidFill>
              </a:rPr>
              <a:t>現代的遊戲理論</a:t>
            </a:r>
            <a:r>
              <a:rPr lang="en-US" altLang="zh-TW" sz="3600" kern="100" dirty="0">
                <a:solidFill>
                  <a:schemeClr val="tx1"/>
                </a:solidFill>
              </a:rPr>
              <a:t>~</a:t>
            </a:r>
            <a:r>
              <a:rPr lang="zh-TW" altLang="en-US" sz="3600" kern="100" dirty="0">
                <a:solidFill>
                  <a:schemeClr val="tx1"/>
                </a:solidFill>
              </a:rPr>
              <a:t>懷金格的遊戲理論遊戲、嚴肅性與文化的關係</a:t>
            </a:r>
            <a:endParaRPr lang="en-US" altLang="zh-TW" sz="3600" kern="100" dirty="0">
              <a:solidFill>
                <a:schemeClr val="tx1"/>
              </a:solidFill>
            </a:endParaRPr>
          </a:p>
          <a:p>
            <a:r>
              <a:rPr kumimoji="1" lang="zh-TW" altLang="en-US" sz="1800" dirty="0"/>
              <a:t>（本文取自劉一民 身體文化講堂講義）</a:t>
            </a:r>
            <a:endParaRPr kumimoji="1"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66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CE5F496E-6947-6142-9F27-552816FAD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00" y="1600200"/>
            <a:ext cx="9004300" cy="4525959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對遊戲與嚴肅性的描寫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6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的展演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600" dirty="0">
                <a:solidFill>
                  <a:srgbClr val="FF2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的競賽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遊戲與嚴肅性同樣重要運動從技能來看屬於造型藝術，但在運動過程又是音樂性的</a:t>
            </a: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1E5C1390-3442-F046-A723-F285AB2FA614}"/>
              </a:ext>
            </a:extLst>
          </p:cNvPr>
          <p:cNvSpPr txBox="1">
            <a:spLocks/>
          </p:cNvSpPr>
          <p:nvPr/>
        </p:nvSpPr>
        <p:spPr>
          <a:xfrm>
            <a:off x="563526" y="21084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</a:lstStyle>
          <a:p>
            <a:r>
              <a:rPr lang="zh-TW" altLang="en-US" sz="3600" dirty="0">
                <a:solidFill>
                  <a:schemeClr val="tx1"/>
                </a:solidFill>
              </a:rPr>
              <a:t>一、</a:t>
            </a:r>
            <a:r>
              <a:rPr lang="zh-TW" altLang="en-US" sz="3600" kern="100" dirty="0">
                <a:solidFill>
                  <a:schemeClr val="tx1"/>
                </a:solidFill>
              </a:rPr>
              <a:t>現代的遊戲理論</a:t>
            </a:r>
            <a:r>
              <a:rPr lang="en-US" altLang="zh-TW" sz="3600" kern="100" dirty="0">
                <a:solidFill>
                  <a:schemeClr val="tx1"/>
                </a:solidFill>
              </a:rPr>
              <a:t>~</a:t>
            </a:r>
            <a:r>
              <a:rPr lang="zh-TW" altLang="en-US" sz="3600" kern="100" dirty="0">
                <a:solidFill>
                  <a:schemeClr val="tx1"/>
                </a:solidFill>
              </a:rPr>
              <a:t>懷金格的遊戲理論遊戲、嚴肅性與文化的關係</a:t>
            </a:r>
            <a:endParaRPr lang="en-US" altLang="zh-TW" sz="3600" kern="100" dirty="0">
              <a:solidFill>
                <a:schemeClr val="tx1"/>
              </a:solidFill>
            </a:endParaRPr>
          </a:p>
          <a:p>
            <a:r>
              <a:rPr kumimoji="1" lang="zh-TW" altLang="en-US" sz="1800" dirty="0"/>
              <a:t>（本文取自劉一民 身體文化講堂講義）</a:t>
            </a:r>
            <a:endParaRPr kumimoji="1"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11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>
                <a:solidFill>
                  <a:schemeClr val="tx1"/>
                </a:solidFill>
              </a:rPr>
              <a:t>一、</a:t>
            </a:r>
            <a:r>
              <a:rPr lang="zh-TW" altLang="en-US" sz="3600" kern="100" dirty="0">
                <a:solidFill>
                  <a:schemeClr val="tx1"/>
                </a:solidFill>
              </a:rPr>
              <a:t>現代的遊戲理論</a:t>
            </a:r>
            <a:r>
              <a:rPr lang="en-US" altLang="zh-TW" sz="3600" kern="100" dirty="0">
                <a:solidFill>
                  <a:schemeClr val="tx1"/>
                </a:solidFill>
              </a:rPr>
              <a:t>~</a:t>
            </a:r>
            <a:r>
              <a:rPr lang="zh-TW" altLang="en-US" sz="3600" kern="100" dirty="0">
                <a:solidFill>
                  <a:schemeClr val="tx1"/>
                </a:solidFill>
              </a:rPr>
              <a:t>懷金格的遊戲理論遊戲、嚴肅性與文化的關係</a:t>
            </a:r>
            <a:r>
              <a:rPr lang="en-US" altLang="zh-TW" kern="100" dirty="0">
                <a:solidFill>
                  <a:schemeClr val="tx1"/>
                </a:solidFill>
              </a:rPr>
              <a:t/>
            </a:r>
            <a:br>
              <a:rPr lang="en-US" altLang="zh-TW" kern="100" dirty="0">
                <a:solidFill>
                  <a:schemeClr val="tx1"/>
                </a:solidFill>
              </a:rPr>
            </a:br>
            <a:r>
              <a:rPr kumimoji="1" lang="zh-TW" altLang="en-US" sz="2400" dirty="0"/>
              <a:t>（本文取自劉一民 身體文化講堂講義）</a:t>
            </a:r>
            <a:endParaRPr kumimoji="1"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29154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遊戲與嚴肅性的申論</a:t>
            </a:r>
            <a:r>
              <a:rPr lang="en-US" altLang="zh-TW" dirty="0" smtClean="0"/>
              <a:t>:</a:t>
            </a:r>
            <a:r>
              <a:rPr lang="zh-TW" altLang="en-US" dirty="0" smtClean="0">
                <a:solidFill>
                  <a:srgbClr val="FF0000"/>
                </a:solidFill>
              </a:rPr>
              <a:t>在遊戲與嚴肅中掙扎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日常生活的嚴肅性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工作或生活上，一種日常的     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嚴肅性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遊戲的嚴肅性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孩童遊戲的嚴肅性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過度的嚴肅性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嚴肅性的僵化，使文化失去平衡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錯誤的嚴肅性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為取得利益而運動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道德的嚴肅性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一種祈求合理的嚴肅性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神聖的嚴肅性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嚴肅性的理想型態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27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xmlns="" id="{2D07FC68-4AD0-B448-8260-9AA48EF15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04" y="1714500"/>
            <a:ext cx="8783391" cy="5378824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懷金格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Homo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Ludens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遊戲與文化的關係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起點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文化源自遊戲，且從未離開遊戲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文化與遊戲的關係，遊戲是首要的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遊戲是「真正文化」或「好的文化」的基礎 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過程：在文明的發展中，遊戲逐漸退居幕後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由明轉暗，由強轉弱</a:t>
            </a:r>
            <a:endParaRPr lang="en-US" altLang="zh-TW" sz="2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現況：現代文明遊戲因素逐漸沒落，失去遊戲的協調性，也導致人類「真正文化」的沒落。</a:t>
            </a: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xmlns="" id="{557A0B22-CD75-4241-9487-A17920DA7366}"/>
              </a:ext>
            </a:extLst>
          </p:cNvPr>
          <p:cNvSpPr txBox="1">
            <a:spLocks/>
          </p:cNvSpPr>
          <p:nvPr/>
        </p:nvSpPr>
        <p:spPr>
          <a:xfrm>
            <a:off x="563526" y="21084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sz="4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</a:lstStyle>
          <a:p>
            <a:r>
              <a:rPr lang="zh-TW" altLang="en-US" sz="3600" dirty="0">
                <a:solidFill>
                  <a:schemeClr val="tx1"/>
                </a:solidFill>
              </a:rPr>
              <a:t>一、</a:t>
            </a:r>
            <a:r>
              <a:rPr lang="zh-TW" altLang="en-US" sz="3600" kern="100" dirty="0">
                <a:solidFill>
                  <a:schemeClr val="tx1"/>
                </a:solidFill>
              </a:rPr>
              <a:t>現代的遊戲理論</a:t>
            </a:r>
            <a:r>
              <a:rPr lang="en-US" altLang="zh-TW" sz="3600" kern="100" dirty="0">
                <a:solidFill>
                  <a:schemeClr val="tx1"/>
                </a:solidFill>
              </a:rPr>
              <a:t>~</a:t>
            </a:r>
            <a:r>
              <a:rPr lang="zh-TW" altLang="en-US" sz="3600" kern="100" dirty="0">
                <a:solidFill>
                  <a:schemeClr val="tx1"/>
                </a:solidFill>
              </a:rPr>
              <a:t>懷金格的遊戲理論遊戲、嚴肅性與文化的關係</a:t>
            </a:r>
            <a:endParaRPr lang="en-US" altLang="zh-TW" sz="3600" kern="100" dirty="0">
              <a:solidFill>
                <a:schemeClr val="tx1"/>
              </a:solidFill>
            </a:endParaRPr>
          </a:p>
          <a:p>
            <a:r>
              <a:rPr kumimoji="1" lang="zh-TW" altLang="en-US" sz="1800" dirty="0"/>
              <a:t>（本文取自劉一民 身體文化講堂講義）</a:t>
            </a:r>
            <a:endParaRPr kumimoji="1" lang="zh-TW" altLang="en-US" sz="1800" dirty="0">
              <a:solidFill>
                <a:schemeClr val="tx1"/>
              </a:solidFill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6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CBAA5E-6426-AE4A-A3AF-3880E9C0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040"/>
            <a:ext cx="9144000" cy="1143000"/>
          </a:xfrm>
        </p:spPr>
        <p:txBody>
          <a:bodyPr/>
          <a:lstStyle/>
          <a:p>
            <a:r>
              <a:rPr kumimoji="1"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二、現代的遊戲理論</a:t>
            </a:r>
            <a:r>
              <a:rPr kumimoji="1"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1"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凱窪的遊戲理論簡介</a:t>
            </a:r>
            <a: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CAB2713-49FE-3C44-BB9B-92DB24BD1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59"/>
          </a:xfrm>
        </p:spPr>
        <p:txBody>
          <a:bodyPr/>
          <a:lstStyle/>
          <a:p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</a:t>
            </a:r>
            <a:r>
              <a:rPr kumimoji="1"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Man, Play and Game</a:t>
            </a:r>
            <a:r>
              <a:rPr kumimoji="1"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的根本觀念</a:t>
            </a:r>
            <a:endParaRPr kumimoji="1"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遊戲是文化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文明的縮影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遊戲是文化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文明發展的指標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文化的命運可以從遊戲的發展預知</a:t>
            </a: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31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CBAA5E-6426-AE4A-A3AF-3880E9C0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040"/>
            <a:ext cx="9144000" cy="1143000"/>
          </a:xfrm>
        </p:spPr>
        <p:txBody>
          <a:bodyPr/>
          <a:lstStyle/>
          <a:p>
            <a:r>
              <a:rPr kumimoji="1" lang="zh-TW" altLang="en-US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二、現代的遊戲理論</a:t>
            </a:r>
            <a:r>
              <a:rPr kumimoji="1" lang="en-US" altLang="zh-TW" sz="42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kumimoji="1"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凱窪的遊戲理論簡介</a:t>
            </a:r>
            <a: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kumimoji="1"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kumimoji="1"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（本文取自劉一民 身體文化講堂講義）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CAB2713-49FE-3C44-BB9B-92DB24BD1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600200"/>
            <a:ext cx="8982808" cy="4525959"/>
          </a:xfrm>
        </p:spPr>
        <p:txBody>
          <a:bodyPr/>
          <a:lstStyle/>
          <a:p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凱窪的</a:t>
            </a:r>
            <a:r>
              <a:rPr kumimoji="1"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Man, Play and Game</a:t>
            </a:r>
            <a:r>
              <a:rPr kumimoji="1"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中的遊戲特質</a:t>
            </a:r>
            <a:endParaRPr kumimoji="1"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en-US" altLang="zh-CN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自由的（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free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分開的（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separate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不確定性的（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uncertain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非生產性的（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unproductive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規則引導的（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governed by rules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虛構的（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make-believe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lvl="1"/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97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1063</TotalTime>
  <Words>1106</Words>
  <Application>Microsoft Macintosh PowerPoint</Application>
  <PresentationFormat>如螢幕大小 (4:3)</PresentationFormat>
  <Paragraphs>131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Calibri</vt:lpstr>
      <vt:lpstr>Kaiti SC</vt:lpstr>
      <vt:lpstr>Kaiti TC Regular</vt:lpstr>
      <vt:lpstr>新細明體</vt:lpstr>
      <vt:lpstr>標楷體</vt:lpstr>
      <vt:lpstr>Arial</vt:lpstr>
      <vt:lpstr>課程名稱</vt:lpstr>
      <vt:lpstr>運動與遊戲</vt:lpstr>
      <vt:lpstr>運動與遊戲～第二部分</vt:lpstr>
      <vt:lpstr>PowerPoint 簡報</vt:lpstr>
      <vt:lpstr>PowerPoint 簡報</vt:lpstr>
      <vt:lpstr>PowerPoint 簡報</vt:lpstr>
      <vt:lpstr>一、現代的遊戲理論~懷金格的遊戲理論遊戲、嚴肅性與文化的關係 （本文取自劉一民 身體文化講堂講義）</vt:lpstr>
      <vt:lpstr>PowerPoint 簡報</vt:lpstr>
      <vt:lpstr>二、現代的遊戲理論-凱窪的遊戲理論簡介 （本文取自劉一民 身體文化講堂講義）</vt:lpstr>
      <vt:lpstr>二、現代的遊戲理論-凱窪的遊戲理論簡介 （本文取自劉一民 身體文化講堂講義）</vt:lpstr>
      <vt:lpstr>二、現代的遊戲理論-凱窪的遊戲理論簡介 （本文取自劉一民 身體文化講堂講義）</vt:lpstr>
      <vt:lpstr>PowerPoint 簡報</vt:lpstr>
      <vt:lpstr>三、現代的遊戲理論-凱窪遊戲理論的深層結構 （本文取自劉一民 身體文化講堂講義）</vt:lpstr>
      <vt:lpstr>三、現代的遊戲理論-凱窪遊戲理論的深層結構 （本文取自劉一民 身體文化講堂講義）</vt:lpstr>
      <vt:lpstr>四、現在遊戲理論與體育運動的關係 （本文取自劉一民 身體文化講堂講義）</vt:lpstr>
      <vt:lpstr>四、現在遊戲理論與體育運動的關係 （本文取自劉一民 身體文化講堂講義）</vt:lpstr>
      <vt:lpstr>參考文獻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使用者</cp:lastModifiedBy>
  <cp:revision>28</cp:revision>
  <dcterms:created xsi:type="dcterms:W3CDTF">2017-11-07T02:54:43Z</dcterms:created>
  <dcterms:modified xsi:type="dcterms:W3CDTF">2018-07-01T04:14:17Z</dcterms:modified>
</cp:coreProperties>
</file>