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48" r:id="rId2"/>
    <p:sldId id="349" r:id="rId3"/>
    <p:sldId id="351" r:id="rId4"/>
    <p:sldId id="352" r:id="rId5"/>
    <p:sldId id="353" r:id="rId6"/>
    <p:sldId id="354" r:id="rId7"/>
    <p:sldId id="277" r:id="rId8"/>
    <p:sldId id="278" r:id="rId9"/>
    <p:sldId id="355" r:id="rId10"/>
    <p:sldId id="356" r:id="rId11"/>
    <p:sldId id="358" r:id="rId12"/>
    <p:sldId id="359" r:id="rId13"/>
    <p:sldId id="360" r:id="rId14"/>
    <p:sldId id="361" r:id="rId15"/>
    <p:sldId id="362" r:id="rId16"/>
    <p:sldId id="365" r:id="rId17"/>
    <p:sldId id="363" r:id="rId18"/>
    <p:sldId id="364" r:id="rId19"/>
    <p:sldId id="371" r:id="rId20"/>
    <p:sldId id="366" r:id="rId21"/>
    <p:sldId id="368" r:id="rId22"/>
    <p:sldId id="369" r:id="rId23"/>
    <p:sldId id="370" r:id="rId24"/>
    <p:sldId id="372" r:id="rId25"/>
    <p:sldId id="367" r:id="rId26"/>
    <p:sldId id="373" r:id="rId27"/>
    <p:sldId id="374" r:id="rId28"/>
    <p:sldId id="375" r:id="rId29"/>
    <p:sldId id="376" r:id="rId30"/>
    <p:sldId id="377" r:id="rId31"/>
    <p:sldId id="282" r:id="rId32"/>
    <p:sldId id="285" r:id="rId33"/>
    <p:sldId id="379" r:id="rId34"/>
    <p:sldId id="287" r:id="rId35"/>
    <p:sldId id="380" r:id="rId36"/>
    <p:sldId id="381" r:id="rId37"/>
    <p:sldId id="382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79207A8C-AD6F-4846-9BFF-D06F1AB5A40F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4C552217-4D15-4538-A715-2395D0E79D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1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EE8CC7-3751-4554-8836-5944B54D450B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CDC66F-C96D-4AE3-9BFC-7F16770C5B8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C932B1-09B6-4980-9F0E-EABBBCDF0F66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EDF57D-C440-4A1A-A390-60731A2572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6A81FB-79FE-4BD0-9409-FFB17A53DAF6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F0D7A7-AEDD-434E-82F6-1CDBFBCB2A0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4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>
          <a:xfrm>
            <a:off x="457200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>
          <a:xfrm>
            <a:off x="3124203" y="6245223"/>
            <a:ext cx="2895603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fld id="{CB974396-3CE0-40E4-9A89-6D0FEB86E9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85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3938585"/>
            <a:ext cx="8229600" cy="218757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>
          <a:xfrm>
            <a:off x="457200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>
          <a:xfrm>
            <a:off x="3124203" y="6245223"/>
            <a:ext cx="2895603" cy="47624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5223"/>
            <a:ext cx="2133596" cy="476246"/>
          </a:xfrm>
        </p:spPr>
        <p:txBody>
          <a:bodyPr/>
          <a:lstStyle>
            <a:lvl1pPr>
              <a:defRPr/>
            </a:lvl1pPr>
          </a:lstStyle>
          <a:p>
            <a:pPr lvl="0"/>
            <a:fld id="{B3A33FE2-B317-4939-BD56-1269A1AF12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0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50DEFF-FB28-4A8E-B23E-3683DEFDF667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2076AB-661E-48DB-AB40-3FCCB9651EC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6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DAA33A-EB89-45EA-B529-9C8B9DD52EEF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767B57-6BD5-4A6D-9FD4-E236A5B9B0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3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E40094-EF07-4498-AC03-E8872B403DD9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00D337-E425-4A4E-8D7E-BAF576E9C8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B7841E-7C4F-410B-8BA4-A4EB3BBA408A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465E0E-0282-481A-B9AD-3740B826BF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5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A54E70-1A16-4069-AE49-B2A577A8DC4B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949764-CDE3-489F-A52F-5550C20C04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1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0AC999-1386-4648-840D-1726071B3133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6614FE-5DBF-4FC5-8512-E4B4591AFB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5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9E07D9-9EA3-4CDE-AE24-9A4848E4AC7B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DD5F19-92A6-4CE7-855A-43C27B18A4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D41B92-A771-44F5-83CA-387A06FD2F01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C5E036-1755-49A0-B068-6431FBA0E87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A5B0C081-4201-4195-9C06-15C4F5FA0D4A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8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8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8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7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/>
              <a:t>角運動學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彭賢德</a:t>
            </a:r>
            <a:endParaRPr lang="en-US"/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</a:t>
            </a:r>
            <a:r>
              <a:rPr lang="en-US" sz="3200" b="0" i="0" u="none" strike="noStrike" kern="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9</a:t>
            </a:r>
            <a:endParaRPr lang="en-US" sz="3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09603" y="609603"/>
            <a:ext cx="7543800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一位騎自行車的選手在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分鐘的時間內可以維持自行車踩踏轉速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90 rpm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，請問選手在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分鐘的時間內踩踏的角距離為多少圈？</a:t>
            </a:r>
          </a:p>
        </p:txBody>
      </p:sp>
      <p:sp>
        <p:nvSpPr>
          <p:cNvPr id="3" name="矩形 2"/>
          <p:cNvSpPr/>
          <p:nvPr/>
        </p:nvSpPr>
        <p:spPr>
          <a:xfrm>
            <a:off x="701966" y="2341988"/>
            <a:ext cx="568036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角速率單位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rpm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即是圈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分鐘</a:t>
            </a:r>
            <a:endParaRPr lang="zh-CN" sz="24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4" name="Picture 2" descr="ãbike ridingãçåçæå°çµæ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32714" y="4433459"/>
            <a:ext cx="3455380" cy="230447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09603" y="609603"/>
            <a:ext cx="7543800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一位騎自行車的選手在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分鐘的時間內可以維持自行車踩踏轉速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90 rpm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，請問選手在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分鐘的時間內踩踏的角距離為多少圈？</a:t>
            </a:r>
          </a:p>
        </p:txBody>
      </p:sp>
      <p:sp>
        <p:nvSpPr>
          <p:cNvPr id="3" name="矩形 2"/>
          <p:cNvSpPr/>
          <p:nvPr/>
        </p:nvSpPr>
        <p:spPr>
          <a:xfrm>
            <a:off x="701966" y="2341988"/>
            <a:ext cx="568036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角速率單位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rpm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即是圈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分鐘</a:t>
            </a:r>
            <a:endParaRPr lang="zh-CN" sz="24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4" name="Picture 2" descr="ãbike ridingãçåçæå°çµæ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32714" y="4433459"/>
            <a:ext cx="3455380" cy="2304470"/>
          </a:xfrm>
          <a:prstGeom prst="rect">
            <a:avLst/>
          </a:prstGeom>
          <a:noFill/>
          <a:ln cap="flat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3"/>
              <p:cNvSpPr/>
              <p:nvPr/>
            </p:nvSpPr>
            <p:spPr>
              <a:xfrm>
                <a:off x="701966" y="3234616"/>
                <a:ext cx="1492712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/>
                        <m:t>角速率＝</m:t>
                      </m:r>
                    </m:oMath>
                  </m:oMathPara>
                </a14:m>
                <a:endParaRPr lang="en-US" sz="24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5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66" y="3234616"/>
                <a:ext cx="1492712" cy="4616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6"/>
              <p:cNvSpPr/>
              <p:nvPr/>
            </p:nvSpPr>
            <p:spPr>
              <a:xfrm>
                <a:off x="2231620" y="2985790"/>
                <a:ext cx="1269900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/>
                        <m:t>角距離</m:t>
                      </m:r>
                      <m:r>
                        <m:rPr>
                          <m:nor/>
                        </m:rPr>
                        <a:rPr lang="zh-TW" altLang="en-US" i="1"/>
                        <m:t> </m:t>
                      </m:r>
                    </m:oMath>
                  </m:oMathPara>
                </a14:m>
                <a:endPara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等线"/>
                  <a:ea typeface="等线" pitchFamily="2"/>
                </a:endParaRPr>
              </a:p>
            </p:txBody>
          </p:sp>
        </mc:Choice>
        <mc:Fallback xmlns="">
          <p:sp>
            <p:nvSpPr>
              <p:cNvPr id="6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20" y="2985790"/>
                <a:ext cx="1269900" cy="4616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7"/>
              <p:cNvSpPr/>
              <p:nvPr/>
            </p:nvSpPr>
            <p:spPr>
              <a:xfrm>
                <a:off x="2145868" y="3485811"/>
                <a:ext cx="1492712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/>
                      <m:t>時間變化</m:t>
                    </m:r>
                  </m:oMath>
                </a14:m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 </a:t>
                </a:r>
                <a:endPara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等线"/>
                  <a:ea typeface="等线" pitchFamily="2"/>
                </a:endParaRPr>
              </a:p>
            </p:txBody>
          </p:sp>
        </mc:Choice>
        <mc:Fallback xmlns="">
          <p:sp>
            <p:nvSpPr>
              <p:cNvPr id="7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868" y="3485811"/>
                <a:ext cx="1492712" cy="461662"/>
              </a:xfrm>
              <a:prstGeom prst="rect">
                <a:avLst/>
              </a:prstGeom>
              <a:blipFill rotWithShape="0">
                <a:blip r:embed="rId5"/>
                <a:stretch>
                  <a:fillRect l="-1224" b="-3947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接點 9"/>
          <p:cNvCxnSpPr/>
          <p:nvPr/>
        </p:nvCxnSpPr>
        <p:spPr>
          <a:xfrm>
            <a:off x="2194678" y="3465932"/>
            <a:ext cx="1462922" cy="0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p:cxnSp>
        <p:nvCxnSpPr>
          <p:cNvPr id="9" name="直線單箭頭接點 19"/>
          <p:cNvCxnSpPr/>
          <p:nvPr/>
        </p:nvCxnSpPr>
        <p:spPr>
          <a:xfrm>
            <a:off x="120079" y="3475414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09603" y="609603"/>
            <a:ext cx="7543800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一位騎自行車的選手在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分鐘的時間內可以維持自行車踩踏轉速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90 rpm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，請問選手在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分鐘的時間內踩踏的角距離為多少圈？</a:t>
            </a:r>
          </a:p>
        </p:txBody>
      </p:sp>
      <p:sp>
        <p:nvSpPr>
          <p:cNvPr id="3" name="矩形 2"/>
          <p:cNvSpPr/>
          <p:nvPr/>
        </p:nvSpPr>
        <p:spPr>
          <a:xfrm>
            <a:off x="701966" y="2341988"/>
            <a:ext cx="568036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角速率單位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rpm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即是圈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分鐘</a:t>
            </a:r>
            <a:endParaRPr lang="zh-CN" sz="24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4" name="Picture 2" descr="ãbike ridingãçåçæå°çµæ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32714" y="4433459"/>
            <a:ext cx="3455380" cy="2304470"/>
          </a:xfrm>
          <a:prstGeom prst="rect">
            <a:avLst/>
          </a:prstGeom>
          <a:noFill/>
          <a:ln cap="flat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3"/>
              <p:cNvSpPr/>
              <p:nvPr/>
            </p:nvSpPr>
            <p:spPr>
              <a:xfrm>
                <a:off x="701966" y="3234616"/>
                <a:ext cx="1492712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/>
                        <m:t>角速率＝</m:t>
                      </m:r>
                    </m:oMath>
                  </m:oMathPara>
                </a14:m>
                <a:endParaRPr lang="en-US" sz="24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5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66" y="3234616"/>
                <a:ext cx="1492712" cy="4616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849742" y="4273521"/>
                <a:ext cx="2090638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90 (</a:t>
                </a:r>
                <a:r>
                  <a:rPr lang="zh-TW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圈</a:t>
                </a:r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/</a:t>
                </a:r>
                <a:r>
                  <a:rPr lang="zh-TW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分鐘</a:t>
                </a:r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/>
                      <m:t>＝</m:t>
                    </m:r>
                  </m:oMath>
                </a14:m>
                <a:endParaRPr lang="zh-CN" sz="24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42" y="4273521"/>
                <a:ext cx="2090638" cy="461662"/>
              </a:xfrm>
              <a:prstGeom prst="rect">
                <a:avLst/>
              </a:prstGeom>
              <a:blipFill rotWithShape="0">
                <a:blip r:embed="rId4"/>
                <a:stretch>
                  <a:fillRect l="-4373" t="-10526" b="-28947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231620" y="2985790"/>
                <a:ext cx="1269900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/>
                        <m:t>角距離</m:t>
                      </m:r>
                      <m:r>
                        <m:rPr>
                          <m:nor/>
                        </m:rPr>
                        <a:rPr lang="zh-TW" altLang="en-US" i="1"/>
                        <m:t> </m:t>
                      </m:r>
                    </m:oMath>
                  </m:oMathPara>
                </a14:m>
                <a:endPara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等线"/>
                  <a:ea typeface="等线" pitchFamily="2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20" y="2985790"/>
                <a:ext cx="1269900" cy="4616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145868" y="3485811"/>
                <a:ext cx="1492712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/>
                      <m:t>時間變化</m:t>
                    </m:r>
                  </m:oMath>
                </a14:m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 </a:t>
                </a:r>
                <a:endPara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等线"/>
                  <a:ea typeface="等线" pitchFamily="2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868" y="3485811"/>
                <a:ext cx="1492712" cy="461662"/>
              </a:xfrm>
              <a:prstGeom prst="rect">
                <a:avLst/>
              </a:prstGeom>
              <a:blipFill rotWithShape="0">
                <a:blip r:embed="rId6"/>
                <a:stretch>
                  <a:fillRect l="-1224" b="-3947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接點 9"/>
          <p:cNvCxnSpPr/>
          <p:nvPr/>
        </p:nvCxnSpPr>
        <p:spPr>
          <a:xfrm>
            <a:off x="2194678" y="3465932"/>
            <a:ext cx="1462922" cy="0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10"/>
              <p:cNvSpPr/>
              <p:nvPr/>
            </p:nvSpPr>
            <p:spPr>
              <a:xfrm>
                <a:off x="3040261" y="4033336"/>
                <a:ext cx="1184943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/>
                        <m:t>角距離</m:t>
                      </m:r>
                    </m:oMath>
                  </m:oMathPara>
                </a14:m>
                <a:endParaRPr lang="zh-CN" sz="24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10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261" y="4033336"/>
                <a:ext cx="1184943" cy="4616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1"/>
          <p:cNvSpPr/>
          <p:nvPr/>
        </p:nvSpPr>
        <p:spPr>
          <a:xfrm>
            <a:off x="3082478" y="4516203"/>
            <a:ext cx="1313178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 (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分鐘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zh-CN" sz="24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12" name="直線接點 13"/>
          <p:cNvCxnSpPr/>
          <p:nvPr/>
        </p:nvCxnSpPr>
        <p:spPr>
          <a:xfrm>
            <a:off x="2901272" y="4504352"/>
            <a:ext cx="1462921" cy="0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p:cxnSp>
        <p:nvCxnSpPr>
          <p:cNvPr id="13" name="直線單箭頭接點 19"/>
          <p:cNvCxnSpPr/>
          <p:nvPr/>
        </p:nvCxnSpPr>
        <p:spPr>
          <a:xfrm>
            <a:off x="120079" y="3475414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  <p:cxnSp>
        <p:nvCxnSpPr>
          <p:cNvPr id="14" name="直線單箭頭接點 19"/>
          <p:cNvCxnSpPr/>
          <p:nvPr/>
        </p:nvCxnSpPr>
        <p:spPr>
          <a:xfrm>
            <a:off x="120079" y="4494998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09603" y="609603"/>
            <a:ext cx="7543800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一位騎自行車的選手在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分鐘的時間內可以維持自行車踩踏轉速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90 rpm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，請問選手在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分鐘的時間內踩踏的角距離為多少圈？</a:t>
            </a:r>
          </a:p>
        </p:txBody>
      </p:sp>
      <p:sp>
        <p:nvSpPr>
          <p:cNvPr id="3" name="矩形 2"/>
          <p:cNvSpPr/>
          <p:nvPr/>
        </p:nvSpPr>
        <p:spPr>
          <a:xfrm>
            <a:off x="701966" y="2341988"/>
            <a:ext cx="568036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角速率單位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rpm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即是圈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分鐘</a:t>
            </a:r>
            <a:endParaRPr lang="zh-CN" sz="24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4" name="Picture 2" descr="ãbike ridingãçåçæå°çµæ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32714" y="4433459"/>
            <a:ext cx="3455380" cy="2304470"/>
          </a:xfrm>
          <a:prstGeom prst="rect">
            <a:avLst/>
          </a:prstGeom>
          <a:noFill/>
          <a:ln cap="flat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3"/>
              <p:cNvSpPr/>
              <p:nvPr/>
            </p:nvSpPr>
            <p:spPr>
              <a:xfrm>
                <a:off x="701966" y="3234616"/>
                <a:ext cx="1492712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/>
                        <m:t>角速率＝</m:t>
                      </m:r>
                    </m:oMath>
                  </m:oMathPara>
                </a14:m>
                <a:endParaRPr lang="en-US" sz="24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5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66" y="3234616"/>
                <a:ext cx="1492712" cy="4616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849742" y="4273521"/>
                <a:ext cx="2090638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90 (</a:t>
                </a:r>
                <a:r>
                  <a:rPr lang="zh-TW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圈</a:t>
                </a:r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/</a:t>
                </a:r>
                <a:r>
                  <a:rPr lang="zh-TW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分鐘</a:t>
                </a:r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/>
                      <m:t>＝</m:t>
                    </m:r>
                  </m:oMath>
                </a14:m>
                <a:endParaRPr lang="zh-CN" sz="24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742" y="4273521"/>
                <a:ext cx="2090638" cy="461662"/>
              </a:xfrm>
              <a:prstGeom prst="rect">
                <a:avLst/>
              </a:prstGeom>
              <a:blipFill rotWithShape="0">
                <a:blip r:embed="rId4"/>
                <a:stretch>
                  <a:fillRect l="-4373" t="-10526" b="-28947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231620" y="2985790"/>
                <a:ext cx="1269900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/>
                        <m:t>角距離</m:t>
                      </m:r>
                      <m:r>
                        <m:rPr>
                          <m:nor/>
                        </m:rPr>
                        <a:rPr lang="zh-TW" altLang="en-US" i="1"/>
                        <m:t> </m:t>
                      </m:r>
                    </m:oMath>
                  </m:oMathPara>
                </a14:m>
                <a:endPara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等线"/>
                  <a:ea typeface="等线" pitchFamily="2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20" y="2985790"/>
                <a:ext cx="1269900" cy="4616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145868" y="3485811"/>
                <a:ext cx="1492712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/>
                      <m:t>時間變化</m:t>
                    </m:r>
                  </m:oMath>
                </a14:m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 </a:t>
                </a:r>
                <a:endPara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等线"/>
                  <a:ea typeface="等线" pitchFamily="2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868" y="3485811"/>
                <a:ext cx="1492712" cy="461662"/>
              </a:xfrm>
              <a:prstGeom prst="rect">
                <a:avLst/>
              </a:prstGeom>
              <a:blipFill rotWithShape="0">
                <a:blip r:embed="rId6"/>
                <a:stretch>
                  <a:fillRect l="-1224" b="-3947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接點 9"/>
          <p:cNvCxnSpPr/>
          <p:nvPr/>
        </p:nvCxnSpPr>
        <p:spPr>
          <a:xfrm>
            <a:off x="2194678" y="3465932"/>
            <a:ext cx="1462922" cy="0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10"/>
              <p:cNvSpPr/>
              <p:nvPr/>
            </p:nvSpPr>
            <p:spPr>
              <a:xfrm>
                <a:off x="3040261" y="4033336"/>
                <a:ext cx="1184943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/>
                        <m:t>角距離</m:t>
                      </m:r>
                    </m:oMath>
                  </m:oMathPara>
                </a14:m>
                <a:endParaRPr lang="zh-CN" sz="24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10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261" y="4033336"/>
                <a:ext cx="1184943" cy="4616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1"/>
          <p:cNvSpPr/>
          <p:nvPr/>
        </p:nvSpPr>
        <p:spPr>
          <a:xfrm>
            <a:off x="3082478" y="4516203"/>
            <a:ext cx="1313178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 (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分鐘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zh-CN" sz="24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12" name="直線接點 13"/>
          <p:cNvCxnSpPr/>
          <p:nvPr/>
        </p:nvCxnSpPr>
        <p:spPr>
          <a:xfrm>
            <a:off x="2901272" y="4504352"/>
            <a:ext cx="1462921" cy="0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4"/>
              <p:cNvSpPr/>
              <p:nvPr/>
            </p:nvSpPr>
            <p:spPr>
              <a:xfrm>
                <a:off x="774771" y="5207078"/>
                <a:ext cx="4527203" cy="1010530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/>
                      <m:t>角距離＝</m:t>
                    </m:r>
                  </m:oMath>
                </a14:m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 90 (</a:t>
                </a:r>
                <a:r>
                  <a:rPr lang="zh-TW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圈</a:t>
                </a:r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/</a:t>
                </a:r>
                <a:r>
                  <a:rPr lang="zh-TW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分鐘</a:t>
                </a:r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) x 3 (</a:t>
                </a:r>
                <a:r>
                  <a:rPr lang="zh-TW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分鐘</a:t>
                </a:r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)</a:t>
                </a:r>
                <a:r>
                  <a:rPr lang="zh-TW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 </a:t>
                </a:r>
                <a:endParaRPr lang="en-US" sz="24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標楷體" pitchFamily="65"/>
                    <a:ea typeface="標楷體" pitchFamily="65"/>
                    <a:cs typeface="Times New Roman" pitchFamily="18"/>
                  </a:rPr>
                  <a:t>      </a:t>
                </a:r>
                <a:r>
                  <a:rPr lang="zh-TW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標楷體" pitchFamily="65"/>
                    <a:ea typeface="標楷體" pitchFamily="65"/>
                    <a:cs typeface="Times New Roman" pitchFamily="18"/>
                  </a:rPr>
                  <a:t>＝</a:t>
                </a:r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標楷體" pitchFamily="65"/>
                    <a:ea typeface="標楷體" pitchFamily="65"/>
                    <a:cs typeface="Times New Roman" pitchFamily="18"/>
                  </a:rPr>
                  <a:t> </a:t>
                </a:r>
                <a:r>
                  <a:rPr lang="en-US" sz="2400" b="0" i="0" u="none" strike="noStrike" kern="0" cap="none" spc="0" baseline="0">
                    <a:solidFill>
                      <a:srgbClr val="FF0000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270</a:t>
                </a:r>
                <a:r>
                  <a:rPr lang="en-US" sz="2400" b="0" i="0" u="none" strike="noStrike" kern="0" cap="none" spc="0" baseline="0">
                    <a:solidFill>
                      <a:srgbClr val="FF0000"/>
                    </a:solidFill>
                    <a:uFillTx/>
                    <a:latin typeface="標楷體" pitchFamily="65"/>
                    <a:ea typeface="標楷體" pitchFamily="65"/>
                    <a:cs typeface="Times New Roman" pitchFamily="18"/>
                  </a:rPr>
                  <a:t> </a:t>
                </a:r>
                <a:r>
                  <a:rPr lang="en-US" sz="2400" b="0" i="0" u="none" strike="noStrike" kern="0" cap="none" spc="0" baseline="0">
                    <a:solidFill>
                      <a:srgbClr val="FF0000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(</a:t>
                </a:r>
                <a:r>
                  <a:rPr lang="zh-TW" sz="2400" b="0" i="0" u="none" strike="noStrike" kern="0" cap="none" spc="0" baseline="0">
                    <a:solidFill>
                      <a:srgbClr val="FF0000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圈</a:t>
                </a:r>
                <a:r>
                  <a:rPr lang="en-US" sz="2400" b="0" i="0" u="none" strike="noStrike" kern="0" cap="none" spc="0" baseline="0">
                    <a:solidFill>
                      <a:srgbClr val="FF0000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)</a:t>
                </a:r>
                <a:endParaRPr lang="zh-CN" sz="2400" b="0" i="0" u="none" strike="noStrike" kern="0" cap="none" spc="0" baseline="0">
                  <a:solidFill>
                    <a:srgbClr val="FF0000"/>
                  </a:solidFill>
                  <a:uFillTx/>
                  <a:latin typeface="標楷體" pitchFamily="65"/>
                  <a:ea typeface="標楷體" pitchFamily="65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13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771" y="5207078"/>
                <a:ext cx="4527203" cy="1010530"/>
              </a:xfrm>
              <a:prstGeom prst="rect">
                <a:avLst/>
              </a:prstGeom>
              <a:blipFill rotWithShape="0">
                <a:blip r:embed="rId8"/>
                <a:stretch>
                  <a:fillRect l="-404" t="-4819" b="-12651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單箭頭接點 19"/>
          <p:cNvCxnSpPr/>
          <p:nvPr/>
        </p:nvCxnSpPr>
        <p:spPr>
          <a:xfrm>
            <a:off x="120079" y="3475414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  <p:cxnSp>
        <p:nvCxnSpPr>
          <p:cNvPr id="15" name="直線單箭頭接點 19"/>
          <p:cNvCxnSpPr/>
          <p:nvPr/>
        </p:nvCxnSpPr>
        <p:spPr>
          <a:xfrm>
            <a:off x="120079" y="4494998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  <p:cxnSp>
        <p:nvCxnSpPr>
          <p:cNvPr id="16" name="直線單箭頭接點 19"/>
          <p:cNvCxnSpPr/>
          <p:nvPr/>
        </p:nvCxnSpPr>
        <p:spPr>
          <a:xfrm>
            <a:off x="120079" y="5450957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23757" y="215222"/>
            <a:ext cx="8148767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跨欄選手在做跨越欄架動作時，前腿的膝關節角度在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0.2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秒的時間內，從躍起瞬間的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90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度變為跨越欄架瞬間的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170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度，請問前腿膝關節做跨越欄架動作時角速度為多少？</a:t>
            </a:r>
          </a:p>
        </p:txBody>
      </p:sp>
      <p:pic>
        <p:nvPicPr>
          <p:cNvPr id="3" name="Picture 2" descr="ãè·¨æ¬é£çºåä½ãçåçæå°çµæ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54402" y="5061240"/>
            <a:ext cx="5689597" cy="18202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23757" y="215222"/>
            <a:ext cx="8148767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跨欄選手在做跨越欄架動作時，前腿的膝關節角度在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0.2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秒的時間內，從躍起瞬間的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90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度變為跨越欄架瞬間的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170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度，請問前腿膝關節做跨越欄架動作時角速度為多少？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3"/>
              <p:cNvSpPr/>
              <p:nvPr/>
            </p:nvSpPr>
            <p:spPr>
              <a:xfrm>
                <a:off x="1292513" y="1871310"/>
                <a:ext cx="1492712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/>
                        <m:t>角速</m:t>
                      </m:r>
                      <m:r>
                        <a:rPr lang="zh-TW" altLang="en-US" i="0">
                          <a:latin typeface="Cambria Math" panose="02040503050406030204" pitchFamily="18" charset="0"/>
                        </a:rPr>
                        <m:t>度</m:t>
                      </m:r>
                      <m:r>
                        <m:rPr>
                          <m:nor/>
                        </m:rPr>
                        <a:rPr lang="zh-TW" altLang="en-US" i="1">
                          <a:latin typeface="Cambria Math" panose="02040503050406030204" pitchFamily="18" charset="0"/>
                        </a:rPr>
                        <m:t>＝</m:t>
                      </m:r>
                    </m:oMath>
                  </m:oMathPara>
                </a14:m>
                <a:endParaRPr lang="en-US" sz="24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3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513" y="1871310"/>
                <a:ext cx="1492712" cy="46166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6"/>
              <p:cNvSpPr/>
              <p:nvPr/>
            </p:nvSpPr>
            <p:spPr>
              <a:xfrm>
                <a:off x="2822176" y="1622483"/>
                <a:ext cx="1269900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/>
                        <m:t>角</m:t>
                      </m:r>
                      <m:r>
                        <a:rPr lang="zh-TW" altLang="en-US" i="0">
                          <a:latin typeface="Cambria Math" panose="02040503050406030204" pitchFamily="18" charset="0"/>
                        </a:rPr>
                        <m:t>位移</m:t>
                      </m:r>
                      <m:r>
                        <m:rPr>
                          <m:nor/>
                        </m:rPr>
                        <a:rPr lang="zh-TW" alt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等线"/>
                  <a:ea typeface="等线" pitchFamily="2"/>
                </a:endParaRPr>
              </a:p>
            </p:txBody>
          </p:sp>
        </mc:Choice>
        <mc:Fallback xmlns="">
          <p:sp>
            <p:nvSpPr>
              <p:cNvPr id="4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6" y="1622483"/>
                <a:ext cx="1269900" cy="4616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7"/>
              <p:cNvSpPr/>
              <p:nvPr/>
            </p:nvSpPr>
            <p:spPr>
              <a:xfrm>
                <a:off x="2736415" y="2122505"/>
                <a:ext cx="1492712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/>
                      <m:t>時間變化</m:t>
                    </m:r>
                  </m:oMath>
                </a14:m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 </a:t>
                </a:r>
                <a:endPara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等线"/>
                  <a:ea typeface="等线" pitchFamily="2"/>
                </a:endParaRPr>
              </a:p>
            </p:txBody>
          </p:sp>
        </mc:Choice>
        <mc:Fallback xmlns="">
          <p:sp>
            <p:nvSpPr>
              <p:cNvPr id="5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415" y="2122505"/>
                <a:ext cx="1492712" cy="461662"/>
              </a:xfrm>
              <a:prstGeom prst="rect">
                <a:avLst/>
              </a:prstGeom>
              <a:blipFill rotWithShape="0">
                <a:blip r:embed="rId4"/>
                <a:stretch>
                  <a:fillRect l="-1224" b="-5263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接點 9"/>
          <p:cNvCxnSpPr/>
          <p:nvPr/>
        </p:nvCxnSpPr>
        <p:spPr>
          <a:xfrm>
            <a:off x="2785225" y="2102626"/>
            <a:ext cx="1462921" cy="0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p:pic>
        <p:nvPicPr>
          <p:cNvPr id="7" name="Picture 2" descr="ãè·¨æ¬é£çºåä½ãçåçæå°çµæ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454402" y="5061240"/>
            <a:ext cx="5689597" cy="18202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23757" y="215222"/>
            <a:ext cx="8148767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跨欄選手在做跨越欄架動作時，前腿的膝關節角度在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0.2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秒的時間內，從躍起瞬間的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90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度變為跨越欄架瞬間的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170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度，請問前腿膝關節做跨越欄架動作時角速度為多少？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3"/>
              <p:cNvSpPr/>
              <p:nvPr/>
            </p:nvSpPr>
            <p:spPr>
              <a:xfrm>
                <a:off x="1292513" y="1871310"/>
                <a:ext cx="1492712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/>
                        <m:t>角速</m:t>
                      </m:r>
                      <m:r>
                        <a:rPr lang="zh-TW" altLang="en-US" i="0">
                          <a:latin typeface="Cambria Math" panose="02040503050406030204" pitchFamily="18" charset="0"/>
                        </a:rPr>
                        <m:t>度</m:t>
                      </m:r>
                      <m:r>
                        <m:rPr>
                          <m:nor/>
                        </m:rPr>
                        <a:rPr lang="zh-TW" altLang="en-US" i="1">
                          <a:latin typeface="Cambria Math" panose="02040503050406030204" pitchFamily="18" charset="0"/>
                        </a:rPr>
                        <m:t>＝</m:t>
                      </m:r>
                    </m:oMath>
                  </m:oMathPara>
                </a14:m>
                <a:endParaRPr lang="en-US" sz="24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3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513" y="1871310"/>
                <a:ext cx="1492712" cy="46166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5"/>
              <p:cNvSpPr/>
              <p:nvPr/>
            </p:nvSpPr>
            <p:spPr>
              <a:xfrm>
                <a:off x="1364092" y="2910215"/>
                <a:ext cx="1415774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CN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角速度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/>
                      <m:t>＝</m:t>
                    </m:r>
                  </m:oMath>
                </a14:m>
                <a:endParaRPr lang="zh-CN" sz="24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4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092" y="2910215"/>
                <a:ext cx="1415774" cy="461662"/>
              </a:xfrm>
              <a:prstGeom prst="rect">
                <a:avLst/>
              </a:prstGeom>
              <a:blipFill rotWithShape="0">
                <a:blip r:embed="rId3"/>
                <a:stretch>
                  <a:fillRect l="-6897" t="-10526" b="-28947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6"/>
              <p:cNvSpPr/>
              <p:nvPr/>
            </p:nvSpPr>
            <p:spPr>
              <a:xfrm>
                <a:off x="2822176" y="1622483"/>
                <a:ext cx="1269900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/>
                        <m:t>角</m:t>
                      </m:r>
                      <m:r>
                        <a:rPr lang="zh-TW" altLang="en-US" i="0">
                          <a:latin typeface="Cambria Math" panose="02040503050406030204" pitchFamily="18" charset="0"/>
                        </a:rPr>
                        <m:t>位移</m:t>
                      </m:r>
                      <m:r>
                        <m:rPr>
                          <m:nor/>
                        </m:rPr>
                        <a:rPr lang="zh-TW" alt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等线"/>
                  <a:ea typeface="等线" pitchFamily="2"/>
                </a:endParaRPr>
              </a:p>
            </p:txBody>
          </p:sp>
        </mc:Choice>
        <mc:Fallback xmlns="">
          <p:sp>
            <p:nvSpPr>
              <p:cNvPr id="5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6" y="1622483"/>
                <a:ext cx="1269900" cy="4616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7"/>
              <p:cNvSpPr/>
              <p:nvPr/>
            </p:nvSpPr>
            <p:spPr>
              <a:xfrm>
                <a:off x="2736415" y="2122505"/>
                <a:ext cx="1492712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/>
                      <m:t>時間變化</m:t>
                    </m:r>
                  </m:oMath>
                </a14:m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 </a:t>
                </a:r>
                <a:endPara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等线"/>
                  <a:ea typeface="等线" pitchFamily="2"/>
                </a:endParaRPr>
              </a:p>
            </p:txBody>
          </p:sp>
        </mc:Choice>
        <mc:Fallback xmlns="">
          <p:sp>
            <p:nvSpPr>
              <p:cNvPr id="6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415" y="2122505"/>
                <a:ext cx="1492712" cy="461662"/>
              </a:xfrm>
              <a:prstGeom prst="rect">
                <a:avLst/>
              </a:prstGeom>
              <a:blipFill rotWithShape="0">
                <a:blip r:embed="rId5"/>
                <a:stretch>
                  <a:fillRect l="-1224" b="-5263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9"/>
          <p:cNvCxnSpPr/>
          <p:nvPr/>
        </p:nvCxnSpPr>
        <p:spPr>
          <a:xfrm>
            <a:off x="2785225" y="2102626"/>
            <a:ext cx="1462921" cy="0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0"/>
              <p:cNvSpPr/>
              <p:nvPr/>
            </p:nvSpPr>
            <p:spPr>
              <a:xfrm>
                <a:off x="2906914" y="2670029"/>
                <a:ext cx="1998457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a:rPr lang="zh-TW" alt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70-90 (</a:t>
                </a:r>
                <a:r>
                  <a:rPr lang="zh-TW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度</a:t>
                </a:r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)</a:t>
                </a:r>
                <a:endParaRPr lang="zh-CN" sz="24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8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914" y="2670029"/>
                <a:ext cx="1998457" cy="461662"/>
              </a:xfrm>
              <a:prstGeom prst="rect">
                <a:avLst/>
              </a:prstGeom>
              <a:blipFill rotWithShape="0">
                <a:blip r:embed="rId6"/>
                <a:stretch>
                  <a:fillRect t="-10526" b="-28947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11"/>
          <p:cNvSpPr/>
          <p:nvPr/>
        </p:nvSpPr>
        <p:spPr>
          <a:xfrm>
            <a:off x="2949132" y="3152896"/>
            <a:ext cx="123623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0.2 (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zh-CN" sz="24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10" name="直線接點 13"/>
          <p:cNvCxnSpPr/>
          <p:nvPr/>
        </p:nvCxnSpPr>
        <p:spPr>
          <a:xfrm>
            <a:off x="2767925" y="3141055"/>
            <a:ext cx="1462921" cy="0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p:cxnSp>
        <p:nvCxnSpPr>
          <p:cNvPr id="11" name="直線單箭頭接點 19"/>
          <p:cNvCxnSpPr/>
          <p:nvPr/>
        </p:nvCxnSpPr>
        <p:spPr>
          <a:xfrm>
            <a:off x="710625" y="3131691"/>
            <a:ext cx="489525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  <p:pic>
        <p:nvPicPr>
          <p:cNvPr id="12" name="Picture 2" descr="ãè·¨æ¬é£çºåä½ãçåçæå°çµæ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54402" y="5061240"/>
            <a:ext cx="5689597" cy="182023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23757" y="215222"/>
            <a:ext cx="8148767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跨欄選手在做跨越欄架動作時，前腿的膝關節角度在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0.2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秒的時間內，從躍起瞬間的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90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度變為跨越欄架瞬間的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170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度，請問前腿膝關節做跨越欄架動作時角速度為多少？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3"/>
              <p:cNvSpPr/>
              <p:nvPr/>
            </p:nvSpPr>
            <p:spPr>
              <a:xfrm>
                <a:off x="1292513" y="1871310"/>
                <a:ext cx="1492712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/>
                        <m:t>角速</m:t>
                      </m:r>
                      <m:r>
                        <a:rPr lang="zh-TW" altLang="en-US" i="0">
                          <a:latin typeface="Cambria Math" panose="02040503050406030204" pitchFamily="18" charset="0"/>
                        </a:rPr>
                        <m:t>度</m:t>
                      </m:r>
                      <m:r>
                        <m:rPr>
                          <m:nor/>
                        </m:rPr>
                        <a:rPr lang="zh-TW" altLang="en-US" i="1">
                          <a:latin typeface="Cambria Math" panose="02040503050406030204" pitchFamily="18" charset="0"/>
                        </a:rPr>
                        <m:t>＝</m:t>
                      </m:r>
                    </m:oMath>
                  </m:oMathPara>
                </a14:m>
                <a:endParaRPr lang="en-US" sz="24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3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513" y="1871310"/>
                <a:ext cx="1492712" cy="46166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5"/>
              <p:cNvSpPr/>
              <p:nvPr/>
            </p:nvSpPr>
            <p:spPr>
              <a:xfrm>
                <a:off x="1364092" y="2910215"/>
                <a:ext cx="1415774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CN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角速度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/>
                      <m:t>＝</m:t>
                    </m:r>
                  </m:oMath>
                </a14:m>
                <a:endParaRPr lang="zh-CN" sz="24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4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092" y="2910215"/>
                <a:ext cx="1415774" cy="461662"/>
              </a:xfrm>
              <a:prstGeom prst="rect">
                <a:avLst/>
              </a:prstGeom>
              <a:blipFill rotWithShape="0">
                <a:blip r:embed="rId3"/>
                <a:stretch>
                  <a:fillRect l="-6897" t="-10526" b="-28947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6"/>
              <p:cNvSpPr/>
              <p:nvPr/>
            </p:nvSpPr>
            <p:spPr>
              <a:xfrm>
                <a:off x="2822176" y="1622483"/>
                <a:ext cx="1269900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/>
                        <m:t>角</m:t>
                      </m:r>
                      <m:r>
                        <a:rPr lang="zh-TW" altLang="en-US" i="0">
                          <a:latin typeface="Cambria Math" panose="02040503050406030204" pitchFamily="18" charset="0"/>
                        </a:rPr>
                        <m:t>位移</m:t>
                      </m:r>
                      <m:r>
                        <m:rPr>
                          <m:nor/>
                        </m:rPr>
                        <a:rPr lang="zh-TW" alt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等线"/>
                  <a:ea typeface="等线" pitchFamily="2"/>
                </a:endParaRPr>
              </a:p>
            </p:txBody>
          </p:sp>
        </mc:Choice>
        <mc:Fallback xmlns="">
          <p:sp>
            <p:nvSpPr>
              <p:cNvPr id="5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6" y="1622483"/>
                <a:ext cx="1269900" cy="4616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7"/>
              <p:cNvSpPr/>
              <p:nvPr/>
            </p:nvSpPr>
            <p:spPr>
              <a:xfrm>
                <a:off x="2736415" y="2122505"/>
                <a:ext cx="1492712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/>
                      <m:t>時間變化</m:t>
                    </m:r>
                  </m:oMath>
                </a14:m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 </a:t>
                </a:r>
                <a:endPara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等线"/>
                  <a:ea typeface="等线" pitchFamily="2"/>
                </a:endParaRPr>
              </a:p>
            </p:txBody>
          </p:sp>
        </mc:Choice>
        <mc:Fallback xmlns="">
          <p:sp>
            <p:nvSpPr>
              <p:cNvPr id="6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415" y="2122505"/>
                <a:ext cx="1492712" cy="461662"/>
              </a:xfrm>
              <a:prstGeom prst="rect">
                <a:avLst/>
              </a:prstGeom>
              <a:blipFill rotWithShape="0">
                <a:blip r:embed="rId5"/>
                <a:stretch>
                  <a:fillRect l="-1224" b="-5263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9"/>
          <p:cNvCxnSpPr/>
          <p:nvPr/>
        </p:nvCxnSpPr>
        <p:spPr>
          <a:xfrm>
            <a:off x="2785225" y="2102626"/>
            <a:ext cx="1462921" cy="0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0"/>
              <p:cNvSpPr/>
              <p:nvPr/>
            </p:nvSpPr>
            <p:spPr>
              <a:xfrm>
                <a:off x="2906914" y="2670029"/>
                <a:ext cx="1998457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a:rPr lang="zh-TW" alt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70-90 (</a:t>
                </a:r>
                <a:r>
                  <a:rPr lang="zh-TW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度</a:t>
                </a:r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)</a:t>
                </a:r>
                <a:endParaRPr lang="zh-CN" sz="24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8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914" y="2670029"/>
                <a:ext cx="1998457" cy="461662"/>
              </a:xfrm>
              <a:prstGeom prst="rect">
                <a:avLst/>
              </a:prstGeom>
              <a:blipFill rotWithShape="0">
                <a:blip r:embed="rId6"/>
                <a:stretch>
                  <a:fillRect t="-10526" b="-28947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11"/>
          <p:cNvSpPr/>
          <p:nvPr/>
        </p:nvSpPr>
        <p:spPr>
          <a:xfrm>
            <a:off x="2949132" y="3152896"/>
            <a:ext cx="123623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0.2 (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zh-CN" sz="24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10" name="直線接點 13"/>
          <p:cNvCxnSpPr/>
          <p:nvPr/>
        </p:nvCxnSpPr>
        <p:spPr>
          <a:xfrm>
            <a:off x="2767925" y="3141055"/>
            <a:ext cx="1462921" cy="0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p:cxnSp>
        <p:nvCxnSpPr>
          <p:cNvPr id="11" name="直線單箭頭接點 19"/>
          <p:cNvCxnSpPr/>
          <p:nvPr/>
        </p:nvCxnSpPr>
        <p:spPr>
          <a:xfrm>
            <a:off x="710625" y="2112108"/>
            <a:ext cx="489525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  <p:cxnSp>
        <p:nvCxnSpPr>
          <p:cNvPr id="12" name="直線單箭頭接點 19"/>
          <p:cNvCxnSpPr/>
          <p:nvPr/>
        </p:nvCxnSpPr>
        <p:spPr>
          <a:xfrm>
            <a:off x="710625" y="3131691"/>
            <a:ext cx="489525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  <p:pic>
        <p:nvPicPr>
          <p:cNvPr id="13" name="Picture 2" descr="ãè·¨æ¬é£çºåä½ãçåçæå°çµæ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54402" y="5061240"/>
            <a:ext cx="5689597" cy="1820232"/>
          </a:xfrm>
          <a:prstGeom prst="rect">
            <a:avLst/>
          </a:prstGeom>
          <a:noFill/>
          <a:ln cap="flat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8"/>
              <p:cNvSpPr/>
              <p:nvPr/>
            </p:nvSpPr>
            <p:spPr>
              <a:xfrm>
                <a:off x="2906914" y="3614568"/>
                <a:ext cx="1998457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a:rPr lang="zh-TW" altLang="en-US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0 (</a:t>
                </a:r>
                <a:r>
                  <a:rPr lang="zh-TW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度</a:t>
                </a:r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)</a:t>
                </a:r>
                <a:endParaRPr lang="zh-CN" sz="24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14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914" y="3614568"/>
                <a:ext cx="1998457" cy="461662"/>
              </a:xfrm>
              <a:prstGeom prst="rect">
                <a:avLst/>
              </a:prstGeom>
              <a:blipFill rotWithShape="0">
                <a:blip r:embed="rId8"/>
                <a:stretch>
                  <a:fillRect t="-10526" b="-28947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9"/>
          <p:cNvSpPr/>
          <p:nvPr/>
        </p:nvSpPr>
        <p:spPr>
          <a:xfrm>
            <a:off x="2949132" y="4097435"/>
            <a:ext cx="123623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0.2 (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zh-CN" sz="24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16" name="直線接點 20"/>
          <p:cNvCxnSpPr/>
          <p:nvPr/>
        </p:nvCxnSpPr>
        <p:spPr>
          <a:xfrm flipV="1">
            <a:off x="2767925" y="4076230"/>
            <a:ext cx="1324152" cy="9354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2"/>
              <p:cNvSpPr/>
              <p:nvPr/>
            </p:nvSpPr>
            <p:spPr>
              <a:xfrm>
                <a:off x="2266559" y="3866604"/>
                <a:ext cx="577397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/>
                        <m:t>＝</m:t>
                      </m:r>
                    </m:oMath>
                  </m:oMathPara>
                </a14:m>
                <a:endPara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等线"/>
                  <a:ea typeface="等线" pitchFamily="2"/>
                </a:endParaRPr>
              </a:p>
            </p:txBody>
          </p:sp>
        </mc:Choice>
        <mc:Fallback xmlns="">
          <p:sp>
            <p:nvSpPr>
              <p:cNvPr id="17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59" y="3866604"/>
                <a:ext cx="577397" cy="4616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23757" y="215222"/>
            <a:ext cx="8148767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跨欄選手在做跨越欄架動作時，前腿的膝關節角度在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0.2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秒的時間內，從躍起瞬間的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90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度變為跨越欄架瞬間的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170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度，請問前腿膝關節做跨越欄架動作時角速度為多少？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3"/>
              <p:cNvSpPr/>
              <p:nvPr/>
            </p:nvSpPr>
            <p:spPr>
              <a:xfrm>
                <a:off x="1292513" y="1871310"/>
                <a:ext cx="1492712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/>
                        <m:t>角速</m:t>
                      </m:r>
                      <m:r>
                        <a:rPr lang="zh-TW" altLang="en-US" i="0">
                          <a:latin typeface="Cambria Math" panose="02040503050406030204" pitchFamily="18" charset="0"/>
                        </a:rPr>
                        <m:t>度</m:t>
                      </m:r>
                      <m:r>
                        <m:rPr>
                          <m:nor/>
                        </m:rPr>
                        <a:rPr lang="zh-TW" altLang="en-US" i="1">
                          <a:latin typeface="Cambria Math" panose="02040503050406030204" pitchFamily="18" charset="0"/>
                        </a:rPr>
                        <m:t>＝</m:t>
                      </m:r>
                    </m:oMath>
                  </m:oMathPara>
                </a14:m>
                <a:endParaRPr lang="en-US" sz="24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3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513" y="1871310"/>
                <a:ext cx="1492712" cy="46166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5"/>
              <p:cNvSpPr/>
              <p:nvPr/>
            </p:nvSpPr>
            <p:spPr>
              <a:xfrm>
                <a:off x="1364092" y="2910215"/>
                <a:ext cx="1415774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CN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角速度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/>
                      <m:t>＝</m:t>
                    </m:r>
                  </m:oMath>
                </a14:m>
                <a:endParaRPr lang="zh-CN" sz="24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4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092" y="2910215"/>
                <a:ext cx="1415774" cy="461662"/>
              </a:xfrm>
              <a:prstGeom prst="rect">
                <a:avLst/>
              </a:prstGeom>
              <a:blipFill rotWithShape="0">
                <a:blip r:embed="rId3"/>
                <a:stretch>
                  <a:fillRect l="-6897" t="-10526" b="-28947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6"/>
              <p:cNvSpPr/>
              <p:nvPr/>
            </p:nvSpPr>
            <p:spPr>
              <a:xfrm>
                <a:off x="2822176" y="1622483"/>
                <a:ext cx="1269900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/>
                        <m:t>角</m:t>
                      </m:r>
                      <m:r>
                        <a:rPr lang="zh-TW" altLang="en-US" i="0">
                          <a:latin typeface="Cambria Math" panose="02040503050406030204" pitchFamily="18" charset="0"/>
                        </a:rPr>
                        <m:t>位移</m:t>
                      </m:r>
                      <m:r>
                        <m:rPr>
                          <m:nor/>
                        </m:rPr>
                        <a:rPr lang="zh-TW" alt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等线"/>
                  <a:ea typeface="等线" pitchFamily="2"/>
                </a:endParaRPr>
              </a:p>
            </p:txBody>
          </p:sp>
        </mc:Choice>
        <mc:Fallback xmlns="">
          <p:sp>
            <p:nvSpPr>
              <p:cNvPr id="5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6" y="1622483"/>
                <a:ext cx="1269900" cy="46166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7"/>
              <p:cNvSpPr/>
              <p:nvPr/>
            </p:nvSpPr>
            <p:spPr>
              <a:xfrm>
                <a:off x="2736415" y="2122505"/>
                <a:ext cx="1492712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/>
                      <m:t>時間變化</m:t>
                    </m:r>
                  </m:oMath>
                </a14:m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 </a:t>
                </a:r>
                <a:endPara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等线"/>
                  <a:ea typeface="等线" pitchFamily="2"/>
                </a:endParaRPr>
              </a:p>
            </p:txBody>
          </p:sp>
        </mc:Choice>
        <mc:Fallback xmlns="">
          <p:sp>
            <p:nvSpPr>
              <p:cNvPr id="6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415" y="2122505"/>
                <a:ext cx="1492712" cy="461662"/>
              </a:xfrm>
              <a:prstGeom prst="rect">
                <a:avLst/>
              </a:prstGeom>
              <a:blipFill rotWithShape="0">
                <a:blip r:embed="rId5"/>
                <a:stretch>
                  <a:fillRect l="-1224" b="-5263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接點 9"/>
          <p:cNvCxnSpPr/>
          <p:nvPr/>
        </p:nvCxnSpPr>
        <p:spPr>
          <a:xfrm>
            <a:off x="2785225" y="2102626"/>
            <a:ext cx="1462921" cy="0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10"/>
              <p:cNvSpPr/>
              <p:nvPr/>
            </p:nvSpPr>
            <p:spPr>
              <a:xfrm>
                <a:off x="2906914" y="2670029"/>
                <a:ext cx="1998457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a:rPr lang="zh-TW" alt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70-90 (</a:t>
                </a:r>
                <a:r>
                  <a:rPr lang="zh-TW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度</a:t>
                </a:r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)</a:t>
                </a:r>
                <a:endParaRPr lang="zh-CN" sz="24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8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914" y="2670029"/>
                <a:ext cx="1998457" cy="461662"/>
              </a:xfrm>
              <a:prstGeom prst="rect">
                <a:avLst/>
              </a:prstGeom>
              <a:blipFill rotWithShape="0">
                <a:blip r:embed="rId6"/>
                <a:stretch>
                  <a:fillRect t="-10526" b="-28947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11"/>
          <p:cNvSpPr/>
          <p:nvPr/>
        </p:nvSpPr>
        <p:spPr>
          <a:xfrm>
            <a:off x="2949132" y="3152896"/>
            <a:ext cx="123623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0.2 (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zh-CN" sz="24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10" name="直線接點 13"/>
          <p:cNvCxnSpPr/>
          <p:nvPr/>
        </p:nvCxnSpPr>
        <p:spPr>
          <a:xfrm>
            <a:off x="2767925" y="3141055"/>
            <a:ext cx="1462921" cy="0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p:cxnSp>
        <p:nvCxnSpPr>
          <p:cNvPr id="11" name="直線單箭頭接點 19"/>
          <p:cNvCxnSpPr/>
          <p:nvPr/>
        </p:nvCxnSpPr>
        <p:spPr>
          <a:xfrm>
            <a:off x="710625" y="2112108"/>
            <a:ext cx="489525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  <p:cxnSp>
        <p:nvCxnSpPr>
          <p:cNvPr id="12" name="直線單箭頭接點 19"/>
          <p:cNvCxnSpPr/>
          <p:nvPr/>
        </p:nvCxnSpPr>
        <p:spPr>
          <a:xfrm>
            <a:off x="710625" y="3131691"/>
            <a:ext cx="489525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  <p:pic>
        <p:nvPicPr>
          <p:cNvPr id="13" name="Picture 2" descr="ãè·¨æ¬é£çºåä½ãçåçæå°çµæ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54402" y="5061240"/>
            <a:ext cx="5689597" cy="1820232"/>
          </a:xfrm>
          <a:prstGeom prst="rect">
            <a:avLst/>
          </a:prstGeom>
          <a:noFill/>
          <a:ln cap="flat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8"/>
              <p:cNvSpPr/>
              <p:nvPr/>
            </p:nvSpPr>
            <p:spPr>
              <a:xfrm>
                <a:off x="2906914" y="3614568"/>
                <a:ext cx="1998457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140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a:rPr lang="zh-TW" altLang="en-US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0 (</a:t>
                </a:r>
                <a:r>
                  <a:rPr lang="zh-TW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度</a:t>
                </a:r>
                <a:r>
                  <a:rPr lang="en-US" sz="2400" b="0" i="0" u="none" strike="noStrike" kern="0" cap="none" spc="0" baseline="0">
                    <a:solidFill>
                      <a:srgbClr val="0000FF"/>
                    </a:solidFill>
                    <a:uFillTx/>
                    <a:latin typeface="Times New Roman" pitchFamily="18"/>
                    <a:ea typeface="標楷體" pitchFamily="65"/>
                    <a:cs typeface="Times New Roman" pitchFamily="18"/>
                  </a:rPr>
                  <a:t>)</a:t>
                </a:r>
                <a:endParaRPr lang="zh-CN" sz="2400" b="0" i="0" u="none" strike="noStrike" kern="0" cap="none" spc="0" baseline="0">
                  <a:solidFill>
                    <a:srgbClr val="0000FF"/>
                  </a:solidFill>
                  <a:uFillTx/>
                  <a:latin typeface="Times New Roman" pitchFamily="18"/>
                  <a:ea typeface="標楷體" pitchFamily="65"/>
                  <a:cs typeface="Times New Roman" pitchFamily="18"/>
                </a:endParaRPr>
              </a:p>
            </p:txBody>
          </p:sp>
        </mc:Choice>
        <mc:Fallback xmlns="">
          <p:sp>
            <p:nvSpPr>
              <p:cNvPr id="14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914" y="3614568"/>
                <a:ext cx="1998457" cy="461662"/>
              </a:xfrm>
              <a:prstGeom prst="rect">
                <a:avLst/>
              </a:prstGeom>
              <a:blipFill rotWithShape="0">
                <a:blip r:embed="rId8"/>
                <a:stretch>
                  <a:fillRect t="-10526" b="-28947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9"/>
          <p:cNvSpPr/>
          <p:nvPr/>
        </p:nvSpPr>
        <p:spPr>
          <a:xfrm>
            <a:off x="2949132" y="4097435"/>
            <a:ext cx="1236232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0.2 (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zh-CN" sz="24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16" name="直線接點 20"/>
          <p:cNvCxnSpPr/>
          <p:nvPr/>
        </p:nvCxnSpPr>
        <p:spPr>
          <a:xfrm flipV="1">
            <a:off x="2767925" y="4076230"/>
            <a:ext cx="1324152" cy="9354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2"/>
              <p:cNvSpPr/>
              <p:nvPr/>
            </p:nvSpPr>
            <p:spPr>
              <a:xfrm>
                <a:off x="2266559" y="3866604"/>
                <a:ext cx="577397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TW" altLang="en-US"/>
                        <m:t>＝</m:t>
                      </m:r>
                    </m:oMath>
                  </m:oMathPara>
                </a14:m>
                <a:endPara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等线"/>
                  <a:ea typeface="等线" pitchFamily="2"/>
                </a:endParaRPr>
              </a:p>
            </p:txBody>
          </p:sp>
        </mc:Choice>
        <mc:Fallback xmlns="">
          <p:sp>
            <p:nvSpPr>
              <p:cNvPr id="17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559" y="3866604"/>
                <a:ext cx="577397" cy="46166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23"/>
              <p:cNvSpPr/>
              <p:nvPr/>
            </p:nvSpPr>
            <p:spPr>
              <a:xfrm>
                <a:off x="4171831" y="3856006"/>
                <a:ext cx="2092238" cy="461662"/>
              </a:xfrm>
              <a:prstGeom prst="rect">
                <a:avLst/>
              </a:prstGeom>
              <a:noFill/>
              <a:ln cap="flat">
                <a:noFill/>
                <a:prstDash val="solid"/>
              </a:ln>
            </p:spPr>
            <p:txBody>
              <a:bodyPr vert="horz" wrap="non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/>
                      <m:t>＝</m:t>
                    </m:r>
                  </m:oMath>
                </a14:m>
                <a:r>
                  <a:rPr lang="en-US" sz="2400" b="0" i="0" u="none" strike="noStrike" kern="0" cap="none" spc="0" baseline="0">
                    <a:solidFill>
                      <a:srgbClr val="FF0000"/>
                    </a:solidFill>
                    <a:uFillTx/>
                    <a:latin typeface="Cambria Math" pitchFamily="18"/>
                    <a:ea typeface="標楷體" pitchFamily="65"/>
                  </a:rPr>
                  <a:t>400 (</a:t>
                </a:r>
                <a:r>
                  <a:rPr lang="zh-TW" sz="2400" b="0" i="0" u="none" strike="noStrike" kern="0" cap="none" spc="0" baseline="0">
                    <a:solidFill>
                      <a:srgbClr val="FF0000"/>
                    </a:solidFill>
                    <a:uFillTx/>
                    <a:latin typeface="Cambria Math" pitchFamily="18"/>
                    <a:ea typeface="標楷體" pitchFamily="65"/>
                  </a:rPr>
                  <a:t>度</a:t>
                </a:r>
                <a:r>
                  <a:rPr lang="en-US" sz="2400" b="0" i="0" u="none" strike="noStrike" kern="0" cap="none" spc="0" baseline="0">
                    <a:solidFill>
                      <a:srgbClr val="FF0000"/>
                    </a:solidFill>
                    <a:uFillTx/>
                    <a:latin typeface="Cambria Math" pitchFamily="18"/>
                    <a:ea typeface="標楷體" pitchFamily="65"/>
                  </a:rPr>
                  <a:t>/</a:t>
                </a:r>
                <a:r>
                  <a:rPr lang="zh-TW" sz="2400" b="0" i="0" u="none" strike="noStrike" kern="0" cap="none" spc="0" baseline="0">
                    <a:solidFill>
                      <a:srgbClr val="FF0000"/>
                    </a:solidFill>
                    <a:uFillTx/>
                    <a:latin typeface="Cambria Math" pitchFamily="18"/>
                    <a:ea typeface="標楷體" pitchFamily="65"/>
                  </a:rPr>
                  <a:t>秒</a:t>
                </a:r>
                <a:r>
                  <a:rPr lang="en-US" sz="2400" b="0" i="0" u="none" strike="noStrike" kern="0" cap="none" spc="0" baseline="0">
                    <a:solidFill>
                      <a:srgbClr val="FF0000"/>
                    </a:solidFill>
                    <a:uFillTx/>
                    <a:latin typeface="Cambria Math" pitchFamily="18"/>
                    <a:ea typeface="標楷體" pitchFamily="65"/>
                  </a:rPr>
                  <a:t>)</a:t>
                </a:r>
              </a:p>
            </p:txBody>
          </p:sp>
        </mc:Choice>
        <mc:Fallback xmlns="">
          <p:sp>
            <p:nvSpPr>
              <p:cNvPr id="18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831" y="3856006"/>
                <a:ext cx="2092238" cy="461662"/>
              </a:xfrm>
              <a:prstGeom prst="rect">
                <a:avLst/>
              </a:prstGeom>
              <a:blipFill rotWithShape="0">
                <a:blip r:embed="rId10"/>
                <a:stretch>
                  <a:fillRect t="-12000" r="-291" b="-30667"/>
                </a:stretch>
              </a:blipFill>
              <a:ln cap="flat">
                <a:noFill/>
                <a:prstDash val="solid"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09603" y="609603"/>
            <a:ext cx="7690332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做深蹲運動時，膝關節的相對角度從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180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度改變到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，請問膝關節角位移是多少？角速度是多少？</a:t>
            </a: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3" name="Picture 2" descr="C:\Users\Administrator\Desktop\生物力学\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80854" y="2066763"/>
            <a:ext cx="2414902" cy="42953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 descr="C:\Users\Administrator\Desktop\生物力学\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72654" y="2066763"/>
            <a:ext cx="2408200" cy="42833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矩形 4"/>
          <p:cNvSpPr/>
          <p:nvPr/>
        </p:nvSpPr>
        <p:spPr>
          <a:xfrm>
            <a:off x="233610" y="1623078"/>
            <a:ext cx="3775393" cy="13234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角度－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-180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-117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1447796" y="381003"/>
            <a:ext cx="5486400" cy="13239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角速率</a:t>
            </a: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(angular speed)  </a:t>
            </a: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和</a:t>
            </a:r>
            <a:endParaRPr lang="en-US" sz="32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角速度</a:t>
            </a: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(angular velocity)</a:t>
            </a:r>
          </a:p>
        </p:txBody>
      </p:sp>
      <p:sp>
        <p:nvSpPr>
          <p:cNvPr id="3" name="Text Box 5"/>
          <p:cNvSpPr txBox="1"/>
          <p:nvPr/>
        </p:nvSpPr>
        <p:spPr>
          <a:xfrm>
            <a:off x="838203" y="1904996"/>
            <a:ext cx="7917871" cy="8617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ea typeface="標楷體" pitchFamily="65"/>
              </a:rPr>
              <a:t>角速率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＝角距離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 /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時間變化（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σ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＝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ψ/Δt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）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ea typeface="標楷體" pitchFamily="65"/>
              </a:rPr>
              <a:t>角速度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＝角位移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 /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時間變化（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ω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＝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θ/Δt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，有方向性，即有正負值）</a:t>
            </a:r>
            <a:endParaRPr lang="en-US" sz="2000" b="0" i="0" u="none" strike="noStrike" kern="1200" cap="none" spc="0" baseline="0">
              <a:solidFill>
                <a:srgbClr val="0000FF"/>
              </a:solidFill>
              <a:uFillTx/>
              <a:latin typeface="Arial" pitchFamily="34"/>
              <a:ea typeface="標楷體" pitchFamily="65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1981203" y="3565236"/>
            <a:ext cx="5638803" cy="22256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常用單位：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 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   deg/s  (degree per second)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弧度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 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rad/s  (radians per second)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圈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 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   rev/s  (revolution per second)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圈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分鐘 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rpm     (revolution per minute)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09603" y="609603"/>
            <a:ext cx="7690332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做深蹲運動時，膝關節的相對角度從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180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度改變到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，請問膝關節角位移是多少？角速度是多少？</a:t>
            </a: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3" name="Picture 2" descr="C:\Users\Administrator\Desktop\生物力学\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80854" y="2066763"/>
            <a:ext cx="2414902" cy="42953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 descr="C:\Users\Administrator\Desktop\生物力学\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72654" y="2066763"/>
            <a:ext cx="2408200" cy="42833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矩形 4"/>
          <p:cNvSpPr/>
          <p:nvPr/>
        </p:nvSpPr>
        <p:spPr>
          <a:xfrm>
            <a:off x="233610" y="1623078"/>
            <a:ext cx="3775393" cy="13234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角度－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-180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-117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6" name="矩形 9"/>
          <p:cNvSpPr/>
          <p:nvPr/>
        </p:nvSpPr>
        <p:spPr>
          <a:xfrm>
            <a:off x="213393" y="2992127"/>
            <a:ext cx="4031873" cy="10156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時間變化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角度的時間－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　　　　　　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角度的時間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09603" y="609603"/>
            <a:ext cx="7690332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做深蹲運動時，膝關節的相對角度從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180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度改變到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，請問膝關節角位移是多少？角速度是多少？</a:t>
            </a: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3" name="Picture 2" descr="C:\Users\Administrator\Desktop\生物力学\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80854" y="2066763"/>
            <a:ext cx="2414902" cy="42953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 descr="C:\Users\Administrator\Desktop\生物力学\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72654" y="2066763"/>
            <a:ext cx="2408200" cy="42833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矩形 4"/>
          <p:cNvSpPr/>
          <p:nvPr/>
        </p:nvSpPr>
        <p:spPr>
          <a:xfrm>
            <a:off x="233610" y="1623078"/>
            <a:ext cx="3775393" cy="13234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角度－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-180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-117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6" name="矩形 9"/>
          <p:cNvSpPr/>
          <p:nvPr/>
        </p:nvSpPr>
        <p:spPr>
          <a:xfrm>
            <a:off x="213393" y="2992127"/>
            <a:ext cx="4031873" cy="16312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時間變化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角度的時間－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　　　　　　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角度的時間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2.41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-0.29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2.12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09603" y="609603"/>
            <a:ext cx="7690332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做深蹲運動時，膝關節的相對角度從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180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度改變到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，請問膝關節角位移是多少？角速度是多少？</a:t>
            </a: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3" name="Picture 2" descr="C:\Users\Administrator\Desktop\生物力学\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80854" y="2066763"/>
            <a:ext cx="2414902" cy="42953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 descr="C:\Users\Administrator\Desktop\生物力学\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72654" y="2066763"/>
            <a:ext cx="2408200" cy="42833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矩形 4"/>
          <p:cNvSpPr/>
          <p:nvPr/>
        </p:nvSpPr>
        <p:spPr>
          <a:xfrm>
            <a:off x="233610" y="1623078"/>
            <a:ext cx="3775393" cy="13234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角度－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-180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-117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1915" y="4899483"/>
            <a:ext cx="1210592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角速度＝</a:t>
            </a:r>
            <a:endParaRPr lang="zh-CN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7" name="矩形 11"/>
          <p:cNvSpPr/>
          <p:nvPr/>
        </p:nvSpPr>
        <p:spPr>
          <a:xfrm>
            <a:off x="1748552" y="5098703"/>
            <a:ext cx="1210592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時間變化</a:t>
            </a:r>
            <a:endParaRPr lang="zh-CN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8" name="直線接點 13"/>
          <p:cNvCxnSpPr/>
          <p:nvPr/>
        </p:nvCxnSpPr>
        <p:spPr>
          <a:xfrm>
            <a:off x="1774941" y="5098703"/>
            <a:ext cx="1184194" cy="0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p:sp>
        <p:nvSpPr>
          <p:cNvPr id="9" name="矩形 8"/>
          <p:cNvSpPr/>
          <p:nvPr/>
        </p:nvSpPr>
        <p:spPr>
          <a:xfrm>
            <a:off x="1823743" y="4610944"/>
            <a:ext cx="954103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3393" y="2992127"/>
            <a:ext cx="4031873" cy="16312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時間變化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角度的時間－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　　　　　　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角度的時間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2.41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-0.29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2.12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  <p:cxnSp>
        <p:nvCxnSpPr>
          <p:cNvPr id="11" name="直線單箭頭接點 19"/>
          <p:cNvCxnSpPr/>
          <p:nvPr/>
        </p:nvCxnSpPr>
        <p:spPr>
          <a:xfrm>
            <a:off x="73554" y="5099535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09603" y="609603"/>
            <a:ext cx="7690332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做深蹲運動時，膝關節的相對角度從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180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度改變到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，請問膝關節角位移是多少？角速度是多少？</a:t>
            </a: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3" name="Picture 2" descr="C:\Users\Administrator\Desktop\生物力学\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80854" y="2066763"/>
            <a:ext cx="2414902" cy="42953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 descr="C:\Users\Administrator\Desktop\生物力学\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72654" y="2066763"/>
            <a:ext cx="2408200" cy="42833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矩形 4"/>
          <p:cNvSpPr/>
          <p:nvPr/>
        </p:nvSpPr>
        <p:spPr>
          <a:xfrm>
            <a:off x="233610" y="1623078"/>
            <a:ext cx="3775393" cy="13234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角度－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-180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-117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1915" y="4899483"/>
            <a:ext cx="1210592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角速度＝</a:t>
            </a:r>
            <a:endParaRPr lang="zh-CN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7" name="矩形 11"/>
          <p:cNvSpPr/>
          <p:nvPr/>
        </p:nvSpPr>
        <p:spPr>
          <a:xfrm>
            <a:off x="1748552" y="5098703"/>
            <a:ext cx="1210592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時間變化</a:t>
            </a:r>
            <a:endParaRPr lang="zh-CN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8" name="直線接點 13"/>
          <p:cNvCxnSpPr/>
          <p:nvPr/>
        </p:nvCxnSpPr>
        <p:spPr>
          <a:xfrm>
            <a:off x="1774941" y="5098703"/>
            <a:ext cx="1184194" cy="0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p:sp>
        <p:nvSpPr>
          <p:cNvPr id="9" name="矩形 8"/>
          <p:cNvSpPr/>
          <p:nvPr/>
        </p:nvSpPr>
        <p:spPr>
          <a:xfrm>
            <a:off x="1823743" y="4610944"/>
            <a:ext cx="954103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3393" y="2992127"/>
            <a:ext cx="4031873" cy="16312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時間變化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角度的時間－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　　　　　　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角度的時間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2.41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-0.29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2.12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  <p:cxnSp>
        <p:nvCxnSpPr>
          <p:cNvPr id="11" name="直線單箭頭接點 19"/>
          <p:cNvCxnSpPr/>
          <p:nvPr/>
        </p:nvCxnSpPr>
        <p:spPr>
          <a:xfrm>
            <a:off x="73554" y="5099535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  <p:sp>
        <p:nvSpPr>
          <p:cNvPr id="12" name="矩形 12"/>
          <p:cNvSpPr/>
          <p:nvPr/>
        </p:nvSpPr>
        <p:spPr>
          <a:xfrm>
            <a:off x="233610" y="5693420"/>
            <a:ext cx="441143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endParaRPr lang="zh-CN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13" name="矩形 11"/>
          <p:cNvSpPr/>
          <p:nvPr/>
        </p:nvSpPr>
        <p:spPr>
          <a:xfrm>
            <a:off x="694166" y="5900924"/>
            <a:ext cx="633505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2.12</a:t>
            </a:r>
            <a:endParaRPr lang="zh-CN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720565" y="5900924"/>
            <a:ext cx="607107" cy="0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p:sp>
        <p:nvSpPr>
          <p:cNvPr id="15" name="矩形 15"/>
          <p:cNvSpPr/>
          <p:nvPr/>
        </p:nvSpPr>
        <p:spPr>
          <a:xfrm>
            <a:off x="694166" y="5474814"/>
            <a:ext cx="654344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-117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09603" y="609603"/>
            <a:ext cx="7690332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做深蹲運動時，膝關節的相對角度從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180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度改變到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，請問膝關節角位移是多少？角速度是多少？</a:t>
            </a: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3" name="Picture 2" descr="C:\Users\Administrator\Desktop\生物力学\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80854" y="2066763"/>
            <a:ext cx="2414902" cy="429530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3" descr="C:\Users\Administrator\Desktop\生物力学\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72654" y="2066763"/>
            <a:ext cx="2408200" cy="428338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矩形 4"/>
          <p:cNvSpPr/>
          <p:nvPr/>
        </p:nvSpPr>
        <p:spPr>
          <a:xfrm>
            <a:off x="233610" y="1623078"/>
            <a:ext cx="3775393" cy="132343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角度－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63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-180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-117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1915" y="4899483"/>
            <a:ext cx="1210592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角速度＝</a:t>
            </a:r>
            <a:endParaRPr lang="zh-CN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7" name="矩形 11"/>
          <p:cNvSpPr/>
          <p:nvPr/>
        </p:nvSpPr>
        <p:spPr>
          <a:xfrm>
            <a:off x="1748552" y="5098703"/>
            <a:ext cx="1210592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時間變化</a:t>
            </a:r>
            <a:endParaRPr lang="zh-CN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8" name="直線接點 13"/>
          <p:cNvCxnSpPr/>
          <p:nvPr/>
        </p:nvCxnSpPr>
        <p:spPr>
          <a:xfrm>
            <a:off x="1774941" y="5098703"/>
            <a:ext cx="1184194" cy="0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p:sp>
        <p:nvSpPr>
          <p:cNvPr id="9" name="矩形 8"/>
          <p:cNvSpPr/>
          <p:nvPr/>
        </p:nvSpPr>
        <p:spPr>
          <a:xfrm>
            <a:off x="1823743" y="4610944"/>
            <a:ext cx="954103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3393" y="2992127"/>
            <a:ext cx="4031873" cy="16312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時間變化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角度的時間－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　　　　　　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角度的時間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2.41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-0.29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2.12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  <p:cxnSp>
        <p:nvCxnSpPr>
          <p:cNvPr id="11" name="直線單箭頭接點 19"/>
          <p:cNvCxnSpPr/>
          <p:nvPr/>
        </p:nvCxnSpPr>
        <p:spPr>
          <a:xfrm>
            <a:off x="73554" y="5099535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  <p:sp>
        <p:nvSpPr>
          <p:cNvPr id="12" name="矩形 12"/>
          <p:cNvSpPr/>
          <p:nvPr/>
        </p:nvSpPr>
        <p:spPr>
          <a:xfrm>
            <a:off x="233610" y="5693420"/>
            <a:ext cx="441143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endParaRPr lang="zh-CN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13" name="矩形 11"/>
          <p:cNvSpPr/>
          <p:nvPr/>
        </p:nvSpPr>
        <p:spPr>
          <a:xfrm>
            <a:off x="694166" y="5900924"/>
            <a:ext cx="633505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2.12</a:t>
            </a:r>
            <a:endParaRPr lang="zh-CN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720565" y="5900924"/>
            <a:ext cx="607107" cy="0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p:sp>
        <p:nvSpPr>
          <p:cNvPr id="15" name="矩形 15"/>
          <p:cNvSpPr/>
          <p:nvPr/>
        </p:nvSpPr>
        <p:spPr>
          <a:xfrm>
            <a:off x="694166" y="5474814"/>
            <a:ext cx="654344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-117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6" name="矩形 17"/>
          <p:cNvSpPr/>
          <p:nvPr/>
        </p:nvSpPr>
        <p:spPr>
          <a:xfrm>
            <a:off x="1367924" y="5700872"/>
            <a:ext cx="1856597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-55.2 (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endParaRPr lang="zh-CN" sz="2000" b="0" i="0" u="none" strike="noStrike" kern="0" cap="none" spc="0" baseline="0">
              <a:solidFill>
                <a:srgbClr val="FF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561" y="1468581"/>
            <a:ext cx="3866403" cy="2349029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561" y="4165988"/>
            <a:ext cx="3866403" cy="2349029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sp>
        <p:nvSpPr>
          <p:cNvPr id="4" name="文字方塊 2"/>
          <p:cNvSpPr txBox="1"/>
          <p:nvPr/>
        </p:nvSpPr>
        <p:spPr>
          <a:xfrm>
            <a:off x="646544" y="268257"/>
            <a:ext cx="7980215" cy="1749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踢足球時，膝屈曲角度從拉到最後瞬間的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94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，到踢到足球瞬間的膝屈曲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，請問膝關節角位移是多少？角速度是多少？</a:t>
            </a: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3103" y="1535734"/>
            <a:ext cx="4288353" cy="16312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膝屈曲角度－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                       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33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-94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-61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561" y="1468581"/>
            <a:ext cx="3866403" cy="2349029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561" y="4165988"/>
            <a:ext cx="3866403" cy="2349029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sp>
        <p:nvSpPr>
          <p:cNvPr id="4" name="文字方塊 2"/>
          <p:cNvSpPr txBox="1"/>
          <p:nvPr/>
        </p:nvSpPr>
        <p:spPr>
          <a:xfrm>
            <a:off x="646544" y="268257"/>
            <a:ext cx="7980215" cy="1749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踢足球時，膝屈曲角度從拉到最後瞬間的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94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，到踢到足球瞬間的膝屈曲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，請問膝關節角位移是多少？角速度是多少？</a:t>
            </a: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3103" y="1535734"/>
            <a:ext cx="4288353" cy="16312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膝屈曲角度－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                       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33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-94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-61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6" name="矩形 9"/>
          <p:cNvSpPr/>
          <p:nvPr/>
        </p:nvSpPr>
        <p:spPr>
          <a:xfrm>
            <a:off x="453103" y="3166951"/>
            <a:ext cx="4288353" cy="10156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時間變化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膝屈曲角度的時間－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　　　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膝屈曲角度的時間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561" y="1468581"/>
            <a:ext cx="3866403" cy="2349029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561" y="4165988"/>
            <a:ext cx="3866403" cy="2349029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sp>
        <p:nvSpPr>
          <p:cNvPr id="4" name="文字方塊 2"/>
          <p:cNvSpPr txBox="1"/>
          <p:nvPr/>
        </p:nvSpPr>
        <p:spPr>
          <a:xfrm>
            <a:off x="646544" y="268257"/>
            <a:ext cx="7980215" cy="1749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踢足球時，膝屈曲角度從拉到最後瞬間的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94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，到踢到足球瞬間的膝屈曲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，請問膝關節角位移是多少？角速度是多少？</a:t>
            </a: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3103" y="1535734"/>
            <a:ext cx="4288353" cy="16312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膝屈曲角度－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                       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33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-94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-61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6" name="矩形 9"/>
          <p:cNvSpPr/>
          <p:nvPr/>
        </p:nvSpPr>
        <p:spPr>
          <a:xfrm>
            <a:off x="453103" y="3166951"/>
            <a:ext cx="4288353" cy="16312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時間變化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膝屈曲角度的時間－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　　　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膝屈曲角度的時間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2.36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-2.24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0.12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561" y="1468581"/>
            <a:ext cx="3866403" cy="2349029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561" y="4165988"/>
            <a:ext cx="3866403" cy="2349029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sp>
        <p:nvSpPr>
          <p:cNvPr id="4" name="文字方塊 2"/>
          <p:cNvSpPr txBox="1"/>
          <p:nvPr/>
        </p:nvSpPr>
        <p:spPr>
          <a:xfrm>
            <a:off x="646544" y="268257"/>
            <a:ext cx="7980215" cy="1749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踢足球時，膝屈曲角度從拉到最後瞬間的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94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，到踢到足球瞬間的膝屈曲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，請問膝關節角位移是多少？角速度是多少？</a:t>
            </a: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3103" y="1535734"/>
            <a:ext cx="4288353" cy="16312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膝屈曲角度－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                       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33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-94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-61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1624" y="5074307"/>
            <a:ext cx="1210592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角速度＝</a:t>
            </a:r>
            <a:endParaRPr lang="zh-CN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7" name="矩形 11"/>
          <p:cNvSpPr/>
          <p:nvPr/>
        </p:nvSpPr>
        <p:spPr>
          <a:xfrm>
            <a:off x="1988262" y="5273527"/>
            <a:ext cx="1210592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時間變化</a:t>
            </a:r>
            <a:endParaRPr lang="zh-CN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8" name="直線接點 13"/>
          <p:cNvCxnSpPr/>
          <p:nvPr/>
        </p:nvCxnSpPr>
        <p:spPr>
          <a:xfrm>
            <a:off x="2014660" y="5273527"/>
            <a:ext cx="1184194" cy="0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p:sp>
        <p:nvSpPr>
          <p:cNvPr id="9" name="矩形 8"/>
          <p:cNvSpPr/>
          <p:nvPr/>
        </p:nvSpPr>
        <p:spPr>
          <a:xfrm>
            <a:off x="2063453" y="4785777"/>
            <a:ext cx="954103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3103" y="3166951"/>
            <a:ext cx="4288353" cy="16312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時間變化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膝屈曲角度的時間－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　　　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膝屈曲角度的時間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2.36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-2.24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0.12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  <p:cxnSp>
        <p:nvCxnSpPr>
          <p:cNvPr id="11" name="直線單箭頭接點 19"/>
          <p:cNvCxnSpPr/>
          <p:nvPr/>
        </p:nvCxnSpPr>
        <p:spPr>
          <a:xfrm>
            <a:off x="313264" y="5274359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561" y="1468581"/>
            <a:ext cx="3866403" cy="2349029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561" y="4165988"/>
            <a:ext cx="3866403" cy="2349029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sp>
        <p:nvSpPr>
          <p:cNvPr id="4" name="文字方塊 2"/>
          <p:cNvSpPr txBox="1"/>
          <p:nvPr/>
        </p:nvSpPr>
        <p:spPr>
          <a:xfrm>
            <a:off x="646544" y="268257"/>
            <a:ext cx="7980215" cy="1749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踢足球時，膝屈曲角度從拉到最後瞬間的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94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，到踢到足球瞬間的膝屈曲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，請問膝關節角位移是多少？角速度是多少？</a:t>
            </a: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3103" y="1535734"/>
            <a:ext cx="4288353" cy="16312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膝屈曲角度－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                       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33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-94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-61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1624" y="5074307"/>
            <a:ext cx="1210592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角速度＝</a:t>
            </a:r>
            <a:endParaRPr lang="zh-CN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7" name="矩形 11"/>
          <p:cNvSpPr/>
          <p:nvPr/>
        </p:nvSpPr>
        <p:spPr>
          <a:xfrm>
            <a:off x="1988262" y="5273527"/>
            <a:ext cx="1210592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時間變化</a:t>
            </a:r>
            <a:endParaRPr lang="zh-CN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8" name="直線接點 13"/>
          <p:cNvCxnSpPr/>
          <p:nvPr/>
        </p:nvCxnSpPr>
        <p:spPr>
          <a:xfrm>
            <a:off x="2014660" y="5273527"/>
            <a:ext cx="1184194" cy="0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p:sp>
        <p:nvSpPr>
          <p:cNvPr id="9" name="矩形 8"/>
          <p:cNvSpPr/>
          <p:nvPr/>
        </p:nvSpPr>
        <p:spPr>
          <a:xfrm>
            <a:off x="2063453" y="4785777"/>
            <a:ext cx="954103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3103" y="3166951"/>
            <a:ext cx="4288353" cy="16312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時間變化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膝屈曲角度的時間－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　　　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膝屈曲角度的時間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2.36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-2.24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0.12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  <p:cxnSp>
        <p:nvCxnSpPr>
          <p:cNvPr id="11" name="直線單箭頭接點 19"/>
          <p:cNvCxnSpPr/>
          <p:nvPr/>
        </p:nvCxnSpPr>
        <p:spPr>
          <a:xfrm>
            <a:off x="313264" y="5274359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  <p:sp>
        <p:nvSpPr>
          <p:cNvPr id="12" name="矩形 11"/>
          <p:cNvSpPr/>
          <p:nvPr/>
        </p:nvSpPr>
        <p:spPr>
          <a:xfrm>
            <a:off x="473330" y="5868253"/>
            <a:ext cx="441143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endParaRPr lang="zh-CN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13" name="矩形 11"/>
          <p:cNvSpPr/>
          <p:nvPr/>
        </p:nvSpPr>
        <p:spPr>
          <a:xfrm>
            <a:off x="933885" y="6075758"/>
            <a:ext cx="633505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0.12</a:t>
            </a:r>
            <a:endParaRPr lang="zh-CN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960275" y="6075758"/>
            <a:ext cx="607116" cy="0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p:sp>
        <p:nvSpPr>
          <p:cNvPr id="15" name="矩形 14"/>
          <p:cNvSpPr/>
          <p:nvPr/>
        </p:nvSpPr>
        <p:spPr>
          <a:xfrm>
            <a:off x="933885" y="5649647"/>
            <a:ext cx="526109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-61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>
          <a:xfrm>
            <a:off x="1143000" y="609603"/>
            <a:ext cx="5181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平均</a:t>
            </a: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角速度、</a:t>
            </a:r>
            <a:r>
              <a:rPr lang="zh-TW" sz="32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瞬間</a:t>
            </a: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角速度</a:t>
            </a:r>
          </a:p>
        </p:txBody>
      </p:sp>
      <p:sp>
        <p:nvSpPr>
          <p:cNvPr id="3" name="Text Box 6"/>
          <p:cNvSpPr txBox="1"/>
          <p:nvPr/>
        </p:nvSpPr>
        <p:spPr>
          <a:xfrm>
            <a:off x="457200" y="1752603"/>
            <a:ext cx="8077196" cy="21082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  </a:t>
            </a:r>
            <a:r>
              <a:rPr lang="zh-TW" sz="2400" b="0" i="0" u="none" strike="noStrike" kern="120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平均角速度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指單位時間內角位移的改變量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無法呈現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運動過程中角速度的變化特徵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但可做為一個角運動總體表現的評估。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內容版面配置區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561" y="1468581"/>
            <a:ext cx="3866403" cy="2349029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561" y="4165988"/>
            <a:ext cx="3866403" cy="2349029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sp>
        <p:nvSpPr>
          <p:cNvPr id="4" name="文字方塊 2"/>
          <p:cNvSpPr txBox="1"/>
          <p:nvPr/>
        </p:nvSpPr>
        <p:spPr>
          <a:xfrm>
            <a:off x="646544" y="268257"/>
            <a:ext cx="7980215" cy="1749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踢足球時，膝屈曲角度從拉到最後瞬間的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94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，到踢到足球瞬間的膝屈曲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33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，請問膝關節角位移是多少？角速度是多少？</a:t>
            </a: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3103" y="1535734"/>
            <a:ext cx="4288353" cy="16312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膝屈曲角度－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                       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33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-94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-61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1624" y="5074307"/>
            <a:ext cx="1210592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角速度＝</a:t>
            </a:r>
            <a:endParaRPr lang="zh-CN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7" name="矩形 11"/>
          <p:cNvSpPr/>
          <p:nvPr/>
        </p:nvSpPr>
        <p:spPr>
          <a:xfrm>
            <a:off x="1988262" y="5273527"/>
            <a:ext cx="1210592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時間變化</a:t>
            </a:r>
            <a:endParaRPr lang="zh-CN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8" name="直線接點 13"/>
          <p:cNvCxnSpPr/>
          <p:nvPr/>
        </p:nvCxnSpPr>
        <p:spPr>
          <a:xfrm>
            <a:off x="2014660" y="5273527"/>
            <a:ext cx="1184194" cy="0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p:sp>
        <p:nvSpPr>
          <p:cNvPr id="9" name="矩形 8"/>
          <p:cNvSpPr/>
          <p:nvPr/>
        </p:nvSpPr>
        <p:spPr>
          <a:xfrm>
            <a:off x="2063453" y="4785777"/>
            <a:ext cx="954103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角位移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3103" y="3166951"/>
            <a:ext cx="4288353" cy="16312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時間變化</a:t>
            </a:r>
            <a:endParaRPr lang="en-US" sz="2000" b="1" i="1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最終位置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膝屈曲角度的時間－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　　　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起始位置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膝屈曲角度的時間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2.36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-2.24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endParaRPr lang="en-US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0.12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endParaRPr lang="en-US" sz="2000" b="0" i="0" u="none" strike="noStrike" kern="1200" cap="none" spc="0" baseline="0">
              <a:solidFill>
                <a:srgbClr val="FF0000"/>
              </a:solidFill>
              <a:uFillTx/>
              <a:latin typeface="等线"/>
              <a:ea typeface="等线" pitchFamily="2"/>
            </a:endParaRPr>
          </a:p>
        </p:txBody>
      </p:sp>
      <p:cxnSp>
        <p:nvCxnSpPr>
          <p:cNvPr id="11" name="直線單箭頭接點 19"/>
          <p:cNvCxnSpPr/>
          <p:nvPr/>
        </p:nvCxnSpPr>
        <p:spPr>
          <a:xfrm>
            <a:off x="313264" y="5274359"/>
            <a:ext cx="489524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miter/>
            <a:tailEnd type="arrow"/>
          </a:ln>
        </p:spPr>
      </p:cxnSp>
      <p:sp>
        <p:nvSpPr>
          <p:cNvPr id="12" name="矩形 11"/>
          <p:cNvSpPr/>
          <p:nvPr/>
        </p:nvSpPr>
        <p:spPr>
          <a:xfrm>
            <a:off x="473330" y="5868253"/>
            <a:ext cx="441143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endParaRPr lang="zh-CN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13" name="矩形 11"/>
          <p:cNvSpPr/>
          <p:nvPr/>
        </p:nvSpPr>
        <p:spPr>
          <a:xfrm>
            <a:off x="933885" y="6075758"/>
            <a:ext cx="633505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0.12</a:t>
            </a:r>
            <a:endParaRPr lang="zh-CN" sz="20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960275" y="6075758"/>
            <a:ext cx="607116" cy="0"/>
          </a:xfrm>
          <a:prstGeom prst="straightConnector1">
            <a:avLst/>
          </a:prstGeom>
          <a:noFill/>
          <a:ln w="19046" cap="flat">
            <a:solidFill>
              <a:srgbClr val="0000FF"/>
            </a:solidFill>
            <a:prstDash val="solid"/>
            <a:miter/>
          </a:ln>
        </p:spPr>
      </p:cxnSp>
      <p:sp>
        <p:nvSpPr>
          <p:cNvPr id="15" name="矩形 14"/>
          <p:cNvSpPr/>
          <p:nvPr/>
        </p:nvSpPr>
        <p:spPr>
          <a:xfrm>
            <a:off x="933885" y="5649647"/>
            <a:ext cx="526109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-61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07643" y="5875696"/>
            <a:ext cx="1984842" cy="4001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＝</a:t>
            </a:r>
            <a:r>
              <a:rPr lang="en-US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-508.3 (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0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endParaRPr lang="zh-CN" sz="2000" b="0" i="0" u="none" strike="noStrike" kern="0" cap="none" spc="0" baseline="0">
              <a:solidFill>
                <a:srgbClr val="FF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1143000" y="457200"/>
            <a:ext cx="6476996" cy="584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角加速度</a:t>
            </a:r>
            <a:r>
              <a:rPr lang="en-US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(angular acceleration)</a:t>
            </a:r>
          </a:p>
        </p:txBody>
      </p:sp>
      <p:sp>
        <p:nvSpPr>
          <p:cNvPr id="3" name="Text Box 5"/>
          <p:cNvSpPr txBox="1"/>
          <p:nvPr/>
        </p:nvSpPr>
        <p:spPr>
          <a:xfrm>
            <a:off x="1219196" y="1295403"/>
            <a:ext cx="6172200" cy="3667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角加速度＝角速度變化</a:t>
            </a:r>
            <a:r>
              <a:rPr lang="en-US" sz="18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 / </a:t>
            </a: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時間變化（</a:t>
            </a:r>
            <a:r>
              <a:rPr lang="en-US" sz="18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α</a:t>
            </a: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＝</a:t>
            </a:r>
            <a:r>
              <a:rPr lang="en-US" sz="18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Δω / Δt</a:t>
            </a: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標楷體" pitchFamily="65"/>
                <a:ea typeface="標楷體" pitchFamily="65"/>
              </a:rPr>
              <a:t>）</a:t>
            </a:r>
          </a:p>
        </p:txBody>
      </p:sp>
      <p:sp>
        <p:nvSpPr>
          <p:cNvPr id="4" name="Text Box 6"/>
          <p:cNvSpPr txBox="1"/>
          <p:nvPr/>
        </p:nvSpPr>
        <p:spPr>
          <a:xfrm>
            <a:off x="1219196" y="1981203"/>
            <a:ext cx="6781803" cy="16235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和線加速度一樣，角加速度也有正、負和</a:t>
            </a:r>
            <a:r>
              <a:rPr lang="en-US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。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角加速度＝</a:t>
            </a:r>
            <a:r>
              <a:rPr lang="en-US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，角速度為定值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           </a:t>
            </a: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＞</a:t>
            </a:r>
            <a:r>
              <a:rPr lang="en-US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，角速度在正的方向變大</a:t>
            </a:r>
            <a:r>
              <a:rPr lang="en-US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1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或</a:t>
            </a:r>
            <a:r>
              <a:rPr lang="en-US" sz="1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角速度在負的方向變小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           </a:t>
            </a: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＜</a:t>
            </a:r>
            <a:r>
              <a:rPr lang="en-US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，角速度在正的方向變小</a:t>
            </a:r>
            <a:r>
              <a:rPr lang="en-US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1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或</a:t>
            </a:r>
            <a:r>
              <a:rPr lang="en-US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角速度在負的方向變大</a:t>
            </a:r>
            <a:r>
              <a:rPr lang="en-US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</p:txBody>
      </p:sp>
      <p:sp>
        <p:nvSpPr>
          <p:cNvPr id="5" name="Text Box 7"/>
          <p:cNvSpPr txBox="1"/>
          <p:nvPr/>
        </p:nvSpPr>
        <p:spPr>
          <a:xfrm>
            <a:off x="1295403" y="4038603"/>
            <a:ext cx="6324603" cy="1785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常用單位：</a:t>
            </a: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0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deg/s</a:t>
            </a:r>
            <a:r>
              <a:rPr lang="en-US" sz="20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2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(degree per second squared)</a:t>
            </a: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弧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0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 rad/s</a:t>
            </a:r>
            <a:r>
              <a:rPr lang="en-US" sz="20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2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(radians per second squared)</a:t>
            </a: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轉</a:t>
            </a:r>
            <a:r>
              <a:rPr lang="zh-TW" sz="16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或</a:t>
            </a:r>
            <a:r>
              <a:rPr lang="zh-TW" sz="20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圈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0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 rev/s</a:t>
            </a:r>
            <a:r>
              <a:rPr lang="en-US" sz="20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2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(revolution per second squared)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77870"/>
          </a:xfrm>
        </p:spPr>
        <p:txBody>
          <a:bodyPr/>
          <a:lstStyle/>
          <a:p>
            <a:pPr lvl="0" algn="l"/>
            <a:r>
              <a:rPr lang="zh-TW" sz="3200">
                <a:latin typeface="Times New Roman" pitchFamily="18"/>
              </a:rPr>
              <a:t>不等速角運動</a:t>
            </a:r>
            <a:r>
              <a:rPr lang="en-US" sz="3200">
                <a:latin typeface="Times New Roman" pitchFamily="18"/>
              </a:rPr>
              <a:t> (Non-uniform Circular Motion )</a:t>
            </a:r>
            <a:r>
              <a:rPr lang="en-US" sz="3200">
                <a:solidFill>
                  <a:srgbClr val="954F72"/>
                </a:solidFill>
              </a:rPr>
              <a:t>   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2"/>
          </p:nvPr>
        </p:nvSpPr>
        <p:spPr>
          <a:xfrm>
            <a:off x="3694541" y="1508549"/>
            <a:ext cx="5366330" cy="4857749"/>
          </a:xfrm>
        </p:spPr>
        <p:txBody>
          <a:bodyPr/>
          <a:lstStyle/>
          <a:p>
            <a:pPr lvl="0"/>
            <a:r>
              <a:rPr lang="zh-TW" sz="240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向心加速度</a:t>
            </a:r>
            <a:r>
              <a:rPr lang="en-US" sz="240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a</a:t>
            </a:r>
            <a:r>
              <a:rPr lang="en-US" sz="2400" baseline="-2500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t</a:t>
            </a:r>
            <a:r>
              <a:rPr lang="zh-TW" sz="2400">
                <a:latin typeface="Times New Roman" pitchFamily="18"/>
                <a:cs typeface="Times New Roman" pitchFamily="18"/>
              </a:rPr>
              <a:t>：</a:t>
            </a:r>
            <a:r>
              <a:rPr lang="en-US" sz="2400">
                <a:latin typeface="Times New Roman" pitchFamily="18"/>
                <a:cs typeface="Times New Roman" pitchFamily="18"/>
              </a:rPr>
              <a:t> </a:t>
            </a:r>
          </a:p>
          <a:p>
            <a:pPr lvl="0">
              <a:buNone/>
            </a:pPr>
            <a:r>
              <a:rPr lang="en-US" sz="2400">
                <a:latin typeface="Times New Roman" pitchFamily="18"/>
                <a:cs typeface="Times New Roman" pitchFamily="18"/>
              </a:rPr>
              <a:t>      </a:t>
            </a:r>
            <a:r>
              <a:rPr lang="zh-TW" sz="2400">
                <a:latin typeface="Times New Roman" pitchFamily="18"/>
                <a:cs typeface="Times New Roman" pitchFamily="18"/>
              </a:rPr>
              <a:t>物體運動時因</a:t>
            </a:r>
            <a:r>
              <a:rPr lang="zh-TW" sz="2400" b="1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速度方向改變</a:t>
            </a:r>
            <a:r>
              <a:rPr lang="en-US" sz="2400" b="1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400">
                <a:latin typeface="Times New Roman" pitchFamily="18"/>
                <a:cs typeface="Times New Roman" pitchFamily="18"/>
              </a:rPr>
              <a:t>(</a:t>
            </a:r>
            <a:r>
              <a:rPr lang="zh-TW" sz="2400">
                <a:latin typeface="Times New Roman" pitchFamily="18"/>
                <a:cs typeface="Times New Roman" pitchFamily="18"/>
              </a:rPr>
              <a:t>轉彎</a:t>
            </a:r>
            <a:r>
              <a:rPr lang="en-US" sz="2400">
                <a:latin typeface="Times New Roman" pitchFamily="18"/>
                <a:cs typeface="Times New Roman" pitchFamily="18"/>
              </a:rPr>
              <a:t>)  </a:t>
            </a:r>
          </a:p>
          <a:p>
            <a:pPr lvl="0">
              <a:buNone/>
            </a:pPr>
            <a:r>
              <a:rPr lang="en-US" sz="2400">
                <a:latin typeface="Times New Roman" pitchFamily="18"/>
                <a:cs typeface="Times New Roman" pitchFamily="18"/>
              </a:rPr>
              <a:t>      </a:t>
            </a:r>
            <a:r>
              <a:rPr lang="zh-TW" sz="2400">
                <a:latin typeface="Times New Roman" pitchFamily="18"/>
                <a:cs typeface="Times New Roman" pitchFamily="18"/>
              </a:rPr>
              <a:t>而產生的加速度</a:t>
            </a:r>
            <a:endParaRPr lang="en-US" sz="24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endParaRPr lang="en-US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endParaRPr lang="en-US" sz="10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endParaRPr lang="en-US" sz="10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endParaRPr lang="en-US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endParaRPr lang="en-US" sz="2800"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10" y="1783774"/>
            <a:ext cx="3324804" cy="33147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矩形 4"/>
          <p:cNvSpPr/>
          <p:nvPr/>
        </p:nvSpPr>
        <p:spPr>
          <a:xfrm>
            <a:off x="600852" y="985330"/>
            <a:ext cx="2797561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sng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變角加速度運動 </a:t>
            </a:r>
            <a:endParaRPr lang="en-US" sz="2800" b="0" i="0" u="sng" strike="noStrike" kern="1200" cap="none" spc="0" baseline="0">
              <a:solidFill>
                <a:srgbClr val="0000FF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77870"/>
          </a:xfrm>
        </p:spPr>
        <p:txBody>
          <a:bodyPr/>
          <a:lstStyle/>
          <a:p>
            <a:pPr lvl="0" algn="l"/>
            <a:r>
              <a:rPr lang="zh-TW" sz="3200">
                <a:latin typeface="Times New Roman" pitchFamily="18"/>
              </a:rPr>
              <a:t>不等速角運動</a:t>
            </a:r>
            <a:r>
              <a:rPr lang="en-US" sz="3200">
                <a:latin typeface="Times New Roman" pitchFamily="18"/>
              </a:rPr>
              <a:t> (Non-uniform Circular Motion )</a:t>
            </a:r>
            <a:r>
              <a:rPr lang="en-US" sz="3200">
                <a:solidFill>
                  <a:srgbClr val="954F72"/>
                </a:solidFill>
              </a:rPr>
              <a:t>   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2"/>
          </p:nvPr>
        </p:nvSpPr>
        <p:spPr>
          <a:xfrm>
            <a:off x="3694541" y="1508549"/>
            <a:ext cx="5366330" cy="4857749"/>
          </a:xfrm>
        </p:spPr>
        <p:txBody>
          <a:bodyPr/>
          <a:lstStyle/>
          <a:p>
            <a:pPr lvl="0"/>
            <a:r>
              <a:rPr lang="zh-TW" sz="240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向心加速度</a:t>
            </a:r>
            <a:r>
              <a:rPr lang="en-US" sz="240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a</a:t>
            </a:r>
            <a:r>
              <a:rPr lang="en-US" sz="2400" baseline="-2500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t</a:t>
            </a:r>
            <a:r>
              <a:rPr lang="zh-TW" sz="2400">
                <a:latin typeface="Times New Roman" pitchFamily="18"/>
                <a:cs typeface="Times New Roman" pitchFamily="18"/>
              </a:rPr>
              <a:t>：</a:t>
            </a:r>
            <a:r>
              <a:rPr lang="en-US" sz="2400">
                <a:latin typeface="Times New Roman" pitchFamily="18"/>
                <a:cs typeface="Times New Roman" pitchFamily="18"/>
              </a:rPr>
              <a:t> </a:t>
            </a:r>
          </a:p>
          <a:p>
            <a:pPr lvl="0">
              <a:buNone/>
            </a:pPr>
            <a:r>
              <a:rPr lang="en-US" sz="2400">
                <a:latin typeface="Times New Roman" pitchFamily="18"/>
                <a:cs typeface="Times New Roman" pitchFamily="18"/>
              </a:rPr>
              <a:t>      </a:t>
            </a:r>
            <a:r>
              <a:rPr lang="zh-TW" sz="2400">
                <a:latin typeface="Times New Roman" pitchFamily="18"/>
                <a:cs typeface="Times New Roman" pitchFamily="18"/>
              </a:rPr>
              <a:t>物體運動時因</a:t>
            </a:r>
            <a:r>
              <a:rPr lang="zh-TW" sz="2400" b="1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速度方向改變</a:t>
            </a:r>
            <a:r>
              <a:rPr lang="en-US" sz="2400" b="1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en-US" sz="2400">
                <a:latin typeface="Times New Roman" pitchFamily="18"/>
                <a:cs typeface="Times New Roman" pitchFamily="18"/>
              </a:rPr>
              <a:t>(</a:t>
            </a:r>
            <a:r>
              <a:rPr lang="zh-TW" sz="2400">
                <a:latin typeface="Times New Roman" pitchFamily="18"/>
                <a:cs typeface="Times New Roman" pitchFamily="18"/>
              </a:rPr>
              <a:t>轉彎</a:t>
            </a:r>
            <a:r>
              <a:rPr lang="en-US" sz="2400">
                <a:latin typeface="Times New Roman" pitchFamily="18"/>
                <a:cs typeface="Times New Roman" pitchFamily="18"/>
              </a:rPr>
              <a:t>)  </a:t>
            </a:r>
          </a:p>
          <a:p>
            <a:pPr lvl="0">
              <a:buNone/>
            </a:pPr>
            <a:r>
              <a:rPr lang="en-US" sz="2400">
                <a:latin typeface="Times New Roman" pitchFamily="18"/>
                <a:cs typeface="Times New Roman" pitchFamily="18"/>
              </a:rPr>
              <a:t>      </a:t>
            </a:r>
            <a:r>
              <a:rPr lang="zh-TW" sz="2400">
                <a:latin typeface="Times New Roman" pitchFamily="18"/>
                <a:cs typeface="Times New Roman" pitchFamily="18"/>
              </a:rPr>
              <a:t>而產生的加速度</a:t>
            </a:r>
            <a:endParaRPr lang="en-US" sz="2400">
              <a:latin typeface="Times New Roman" pitchFamily="18"/>
              <a:cs typeface="Times New Roman" pitchFamily="18"/>
            </a:endParaRPr>
          </a:p>
          <a:p>
            <a:pPr lvl="0"/>
            <a:r>
              <a:rPr lang="zh-TW" sz="240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切線加速度</a:t>
            </a:r>
            <a:r>
              <a:rPr lang="en-US" sz="240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a</a:t>
            </a:r>
            <a:r>
              <a:rPr lang="en-US" sz="2400" baseline="-2500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r</a:t>
            </a:r>
            <a:r>
              <a:rPr lang="zh-TW" sz="2400">
                <a:latin typeface="Times New Roman" pitchFamily="18"/>
                <a:cs typeface="Times New Roman" pitchFamily="18"/>
              </a:rPr>
              <a:t>：</a:t>
            </a:r>
            <a:r>
              <a:rPr lang="en-US" sz="2400">
                <a:latin typeface="Times New Roman" pitchFamily="18"/>
                <a:cs typeface="Times New Roman" pitchFamily="18"/>
              </a:rPr>
              <a:t> </a:t>
            </a:r>
          </a:p>
          <a:p>
            <a:pPr lvl="0">
              <a:buNone/>
            </a:pPr>
            <a:r>
              <a:rPr lang="en-US" sz="2400">
                <a:latin typeface="Times New Roman" pitchFamily="18"/>
                <a:cs typeface="Times New Roman" pitchFamily="18"/>
              </a:rPr>
              <a:t>      </a:t>
            </a:r>
            <a:r>
              <a:rPr lang="zh-TW" sz="2400">
                <a:latin typeface="Times New Roman" pitchFamily="18"/>
                <a:cs typeface="Times New Roman" pitchFamily="18"/>
              </a:rPr>
              <a:t>物體運動時因</a:t>
            </a:r>
            <a:r>
              <a:rPr lang="zh-TW" sz="2400" b="1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速度大小改變 </a:t>
            </a:r>
            <a:r>
              <a:rPr lang="en-US" sz="2400" b="1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 </a:t>
            </a:r>
          </a:p>
          <a:p>
            <a:pPr lvl="0">
              <a:buNone/>
            </a:pPr>
            <a:r>
              <a:rPr lang="en-US" sz="2400">
                <a:latin typeface="Times New Roman" pitchFamily="18"/>
                <a:cs typeface="Times New Roman" pitchFamily="18"/>
              </a:rPr>
              <a:t>      </a:t>
            </a:r>
            <a:r>
              <a:rPr lang="zh-TW" sz="2400">
                <a:latin typeface="Times New Roman" pitchFamily="18"/>
                <a:cs typeface="Times New Roman" pitchFamily="18"/>
              </a:rPr>
              <a:t>而產生的加速度</a:t>
            </a:r>
            <a:endParaRPr lang="en-US" sz="24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endParaRPr lang="en-US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endParaRPr lang="en-US" sz="10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endParaRPr lang="en-US" sz="10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endParaRPr lang="en-US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endParaRPr lang="en-US" sz="2800"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10" y="1783774"/>
            <a:ext cx="3324804" cy="33147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矩形 4"/>
          <p:cNvSpPr/>
          <p:nvPr/>
        </p:nvSpPr>
        <p:spPr>
          <a:xfrm>
            <a:off x="600852" y="985330"/>
            <a:ext cx="2797561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sng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變角加速度運動 </a:t>
            </a:r>
            <a:endParaRPr lang="en-US" sz="2800" b="0" i="0" u="sng" strike="noStrike" kern="1200" cap="none" spc="0" baseline="0">
              <a:solidFill>
                <a:srgbClr val="0000FF"/>
              </a:solidFill>
              <a:uFillTx/>
              <a:latin typeface="等线"/>
              <a:ea typeface="等线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body" idx="2"/>
          </p:nvPr>
        </p:nvSpPr>
        <p:spPr>
          <a:xfrm>
            <a:off x="4427533" y="1447796"/>
            <a:ext cx="4716466" cy="4678363"/>
          </a:xfrm>
        </p:spPr>
        <p:txBody>
          <a:bodyPr/>
          <a:lstStyle/>
          <a:p>
            <a:pPr lvl="0"/>
            <a:r>
              <a:rPr lang="zh-TW" sz="2800">
                <a:latin typeface="Times New Roman" pitchFamily="18"/>
              </a:rPr>
              <a:t>向心和切線加速度的</a:t>
            </a:r>
            <a:endParaRPr lang="en-US" sz="2800">
              <a:latin typeface="Times New Roman" pitchFamily="18"/>
            </a:endParaRPr>
          </a:p>
          <a:p>
            <a:pPr lvl="0">
              <a:buNone/>
            </a:pPr>
            <a:r>
              <a:rPr lang="zh-TW" sz="2800">
                <a:solidFill>
                  <a:srgbClr val="FFC000"/>
                </a:solidFill>
                <a:latin typeface="Times New Roman" pitchFamily="18"/>
              </a:rPr>
              <a:t>　　</a:t>
            </a:r>
            <a:r>
              <a:rPr lang="zh-TW" sz="2800" b="1">
                <a:solidFill>
                  <a:srgbClr val="FF0000"/>
                </a:solidFill>
                <a:latin typeface="Times New Roman" pitchFamily="18"/>
              </a:rPr>
              <a:t>合加速度</a:t>
            </a:r>
            <a:r>
              <a:rPr lang="en-US" sz="2800">
                <a:latin typeface="Times New Roman" pitchFamily="18"/>
              </a:rPr>
              <a:t>(</a:t>
            </a:r>
            <a:r>
              <a:rPr lang="zh-TW" sz="2800">
                <a:latin typeface="Times New Roman" pitchFamily="18"/>
              </a:rPr>
              <a:t>總和</a:t>
            </a:r>
            <a:r>
              <a:rPr lang="en-US" sz="2800">
                <a:latin typeface="Times New Roman" pitchFamily="18"/>
              </a:rPr>
              <a:t>)</a:t>
            </a:r>
            <a:r>
              <a:rPr lang="zh-TW" sz="2800">
                <a:latin typeface="Times New Roman" pitchFamily="18"/>
              </a:rPr>
              <a:t>：</a:t>
            </a:r>
            <a:endParaRPr lang="en-US" sz="2800">
              <a:latin typeface="Times New Roman" pitchFamily="18"/>
            </a:endParaRPr>
          </a:p>
          <a:p>
            <a:pPr lvl="0">
              <a:buNone/>
            </a:pPr>
            <a:r>
              <a:rPr lang="en-US" sz="2800">
                <a:latin typeface="Times New Roman" pitchFamily="18"/>
              </a:rPr>
              <a:t>   </a:t>
            </a:r>
            <a:endParaRPr lang="en-US" sz="2400">
              <a:latin typeface="Times New Roman" pitchFamily="18"/>
            </a:endParaRPr>
          </a:p>
          <a:p>
            <a:pPr lvl="0">
              <a:buNone/>
            </a:pPr>
            <a:endParaRPr lang="en-US" sz="2400">
              <a:latin typeface="Times New Roman" pitchFamily="18"/>
            </a:endParaRPr>
          </a:p>
          <a:p>
            <a:pPr lvl="0">
              <a:buNone/>
            </a:pPr>
            <a:endParaRPr lang="en-US" sz="2400"/>
          </a:p>
        </p:txBody>
      </p:sp>
      <p:pic>
        <p:nvPicPr>
          <p:cNvPr id="3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51" y="1783774"/>
            <a:ext cx="3324804" cy="33147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90" y="2786853"/>
            <a:ext cx="2571749" cy="10001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矩形 4"/>
          <p:cNvSpPr/>
          <p:nvPr/>
        </p:nvSpPr>
        <p:spPr>
          <a:xfrm>
            <a:off x="600852" y="985330"/>
            <a:ext cx="2797561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0" i="0" u="sng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變角加速度運動 </a:t>
            </a:r>
            <a:endParaRPr lang="en-US" sz="2800" b="0" i="0" u="sng" strike="noStrike" kern="1200" cap="none" spc="0" baseline="0">
              <a:solidFill>
                <a:srgbClr val="0000FF"/>
              </a:solidFill>
              <a:uFillTx/>
              <a:latin typeface="等线"/>
              <a:ea typeface="等线" pitchFamily="2"/>
            </a:endParaRPr>
          </a:p>
        </p:txBody>
      </p:sp>
      <p:sp>
        <p:nvSpPr>
          <p:cNvPr id="6" name="Rectangle 2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77870"/>
          </a:xfrm>
        </p:spPr>
        <p:txBody>
          <a:bodyPr/>
          <a:lstStyle/>
          <a:p>
            <a:pPr lvl="0" algn="l"/>
            <a:r>
              <a:rPr lang="zh-TW" sz="3200">
                <a:latin typeface="Times New Roman" pitchFamily="18"/>
              </a:rPr>
              <a:t>不等速角運動</a:t>
            </a:r>
            <a:r>
              <a:rPr lang="en-US" sz="3200">
                <a:latin typeface="Times New Roman" pitchFamily="18"/>
              </a:rPr>
              <a:t> (Non-uniform Circular Motion )</a:t>
            </a:r>
            <a:r>
              <a:rPr lang="en-US" sz="3200">
                <a:solidFill>
                  <a:srgbClr val="954F72"/>
                </a:solidFill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4"/>
          <p:cNvSpPr/>
          <p:nvPr/>
        </p:nvSpPr>
        <p:spPr>
          <a:xfrm>
            <a:off x="0" y="1904996"/>
            <a:ext cx="9144000" cy="2133596"/>
          </a:xfrm>
          <a:prstGeom prst="rect">
            <a:avLst/>
          </a:pr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954" y="2157417"/>
            <a:ext cx="2689222" cy="1873249"/>
            <a:chOff x="107954" y="2157417"/>
            <a:chExt cx="2689222" cy="1873249"/>
          </a:xfrm>
        </p:grpSpPr>
        <p:sp>
          <p:nvSpPr>
            <p:cNvPr id="4" name="Text Box 3"/>
            <p:cNvSpPr txBox="1"/>
            <p:nvPr/>
          </p:nvSpPr>
          <p:spPr>
            <a:xfrm>
              <a:off x="107954" y="2157417"/>
              <a:ext cx="960440" cy="28892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E7E6E6"/>
                  </a:solidFill>
                  <a:uFillTx/>
                  <a:latin typeface="Arial" pitchFamily="34"/>
                  <a:ea typeface="標楷體" pitchFamily="65"/>
                </a:rPr>
                <a:t>ω</a:t>
              </a:r>
            </a:p>
          </p:txBody>
        </p:sp>
        <p:sp>
          <p:nvSpPr>
            <p:cNvPr id="5" name="Line 4"/>
            <p:cNvSpPr/>
            <p:nvPr/>
          </p:nvSpPr>
          <p:spPr>
            <a:xfrm>
              <a:off x="757242" y="2198683"/>
              <a:ext cx="0" cy="1327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6" name="Line 5"/>
            <p:cNvSpPr/>
            <p:nvPr/>
          </p:nvSpPr>
          <p:spPr>
            <a:xfrm>
              <a:off x="757242" y="3525834"/>
              <a:ext cx="172720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7" name="Text Box 6"/>
            <p:cNvSpPr txBox="1"/>
            <p:nvPr/>
          </p:nvSpPr>
          <p:spPr>
            <a:xfrm>
              <a:off x="1836736" y="3670301"/>
              <a:ext cx="960440" cy="3603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E7E6E6"/>
                  </a:solidFill>
                  <a:uFillTx/>
                  <a:latin typeface="標楷體" pitchFamily="65"/>
                  <a:ea typeface="標楷體" pitchFamily="65"/>
                </a:rPr>
                <a:t>t</a:t>
              </a:r>
            </a:p>
          </p:txBody>
        </p:sp>
        <p:sp>
          <p:nvSpPr>
            <p:cNvPr id="8" name="Text Box 7"/>
            <p:cNvSpPr txBox="1"/>
            <p:nvPr/>
          </p:nvSpPr>
          <p:spPr>
            <a:xfrm>
              <a:off x="1066803" y="3047996"/>
              <a:ext cx="958848" cy="28892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E7E6E6"/>
                  </a:solidFill>
                  <a:uFillTx/>
                  <a:latin typeface="Arial" pitchFamily="34"/>
                  <a:ea typeface="標楷體" pitchFamily="65"/>
                </a:rPr>
                <a:t>θ</a:t>
              </a:r>
            </a:p>
          </p:txBody>
        </p:sp>
        <p:sp>
          <p:nvSpPr>
            <p:cNvPr id="9" name="Line 8"/>
            <p:cNvSpPr/>
            <p:nvPr/>
          </p:nvSpPr>
          <p:spPr>
            <a:xfrm>
              <a:off x="757242" y="2751136"/>
              <a:ext cx="172720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59116" y="2157417"/>
            <a:ext cx="2689222" cy="1873249"/>
            <a:chOff x="3059116" y="2157417"/>
            <a:chExt cx="2689222" cy="1873249"/>
          </a:xfrm>
        </p:grpSpPr>
        <p:sp>
          <p:nvSpPr>
            <p:cNvPr id="11" name="Text Box 10"/>
            <p:cNvSpPr txBox="1"/>
            <p:nvPr/>
          </p:nvSpPr>
          <p:spPr>
            <a:xfrm>
              <a:off x="3059116" y="2157417"/>
              <a:ext cx="960440" cy="28892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E7E6E6"/>
                  </a:solidFill>
                  <a:uFillTx/>
                  <a:latin typeface="Arial" pitchFamily="34"/>
                  <a:ea typeface="標楷體" pitchFamily="65"/>
                </a:rPr>
                <a:t>ω</a:t>
              </a:r>
            </a:p>
          </p:txBody>
        </p:sp>
        <p:sp>
          <p:nvSpPr>
            <p:cNvPr id="12" name="Line 11"/>
            <p:cNvSpPr/>
            <p:nvPr/>
          </p:nvSpPr>
          <p:spPr>
            <a:xfrm>
              <a:off x="3708404" y="2198683"/>
              <a:ext cx="0" cy="1327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3" name="Line 12"/>
            <p:cNvSpPr/>
            <p:nvPr/>
          </p:nvSpPr>
          <p:spPr>
            <a:xfrm>
              <a:off x="3708404" y="3525834"/>
              <a:ext cx="172720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4" name="Text Box 13"/>
            <p:cNvSpPr txBox="1"/>
            <p:nvPr/>
          </p:nvSpPr>
          <p:spPr>
            <a:xfrm>
              <a:off x="4787898" y="3670301"/>
              <a:ext cx="960440" cy="3603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E7E6E6"/>
                  </a:solidFill>
                  <a:uFillTx/>
                  <a:latin typeface="標楷體" pitchFamily="65"/>
                  <a:ea typeface="標楷體" pitchFamily="65"/>
                </a:rPr>
                <a:t>t</a:t>
              </a:r>
            </a:p>
          </p:txBody>
        </p:sp>
        <p:sp>
          <p:nvSpPr>
            <p:cNvPr id="15" name="Text Box 14"/>
            <p:cNvSpPr txBox="1"/>
            <p:nvPr/>
          </p:nvSpPr>
          <p:spPr>
            <a:xfrm>
              <a:off x="3962396" y="2971800"/>
              <a:ext cx="958848" cy="28892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E7E6E6"/>
                  </a:solidFill>
                  <a:uFillTx/>
                  <a:latin typeface="Arial" pitchFamily="34"/>
                  <a:ea typeface="標楷體" pitchFamily="65"/>
                </a:rPr>
                <a:t>θ</a:t>
              </a:r>
            </a:p>
          </p:txBody>
        </p:sp>
        <p:sp>
          <p:nvSpPr>
            <p:cNvPr id="16" name="Line 15"/>
            <p:cNvSpPr/>
            <p:nvPr/>
          </p:nvSpPr>
          <p:spPr>
            <a:xfrm flipV="1">
              <a:off x="3708404" y="2373316"/>
              <a:ext cx="1582734" cy="3778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40427" y="2157417"/>
            <a:ext cx="2689222" cy="1873249"/>
            <a:chOff x="5940427" y="2157417"/>
            <a:chExt cx="2689222" cy="1873249"/>
          </a:xfrm>
        </p:grpSpPr>
        <p:sp>
          <p:nvSpPr>
            <p:cNvPr id="18" name="Text Box 17"/>
            <p:cNvSpPr txBox="1"/>
            <p:nvPr/>
          </p:nvSpPr>
          <p:spPr>
            <a:xfrm>
              <a:off x="5940427" y="2157417"/>
              <a:ext cx="960440" cy="28892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E7E6E6"/>
                  </a:solidFill>
                  <a:uFillTx/>
                  <a:latin typeface="Arial" pitchFamily="34"/>
                  <a:ea typeface="標楷體" pitchFamily="65"/>
                </a:rPr>
                <a:t>ω</a:t>
              </a:r>
            </a:p>
          </p:txBody>
        </p:sp>
        <p:sp>
          <p:nvSpPr>
            <p:cNvPr id="19" name="Line 18"/>
            <p:cNvSpPr/>
            <p:nvPr/>
          </p:nvSpPr>
          <p:spPr>
            <a:xfrm>
              <a:off x="6589715" y="2198683"/>
              <a:ext cx="0" cy="1327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20" name="Line 19"/>
            <p:cNvSpPr/>
            <p:nvPr/>
          </p:nvSpPr>
          <p:spPr>
            <a:xfrm>
              <a:off x="6589715" y="3525834"/>
              <a:ext cx="172720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21" name="Text Box 20"/>
            <p:cNvSpPr txBox="1"/>
            <p:nvPr/>
          </p:nvSpPr>
          <p:spPr>
            <a:xfrm>
              <a:off x="7669209" y="3670301"/>
              <a:ext cx="960440" cy="3603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E7E6E6"/>
                  </a:solidFill>
                  <a:uFillTx/>
                  <a:latin typeface="標楷體" pitchFamily="65"/>
                  <a:ea typeface="標楷體" pitchFamily="65"/>
                </a:rPr>
                <a:t>t</a:t>
              </a:r>
            </a:p>
          </p:txBody>
        </p:sp>
        <p:sp>
          <p:nvSpPr>
            <p:cNvPr id="22" name="Text Box 21"/>
            <p:cNvSpPr txBox="1"/>
            <p:nvPr/>
          </p:nvSpPr>
          <p:spPr>
            <a:xfrm>
              <a:off x="6858000" y="3047996"/>
              <a:ext cx="958848" cy="28892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E7E6E6"/>
                  </a:solidFill>
                  <a:uFillTx/>
                  <a:latin typeface="Arial" pitchFamily="34"/>
                  <a:ea typeface="標楷體" pitchFamily="65"/>
                </a:rPr>
                <a:t>θ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6589715" y="2446340"/>
              <a:ext cx="1704971" cy="4683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4"/>
                <a:gd name="f7" fmla="val 295"/>
                <a:gd name="f8" fmla="val 90"/>
                <a:gd name="f9" fmla="val 68"/>
                <a:gd name="f10" fmla="val 82"/>
                <a:gd name="f11" fmla="val 136"/>
                <a:gd name="f12" fmla="val 75"/>
                <a:gd name="f13" fmla="val 181"/>
                <a:gd name="f14" fmla="val 226"/>
                <a:gd name="f15" fmla="val 105"/>
                <a:gd name="f16" fmla="val 204"/>
                <a:gd name="f17" fmla="val 151"/>
                <a:gd name="f18" fmla="val 272"/>
                <a:gd name="f19" fmla="val 340"/>
                <a:gd name="f20" fmla="val 211"/>
                <a:gd name="f21" fmla="val 468"/>
                <a:gd name="f22" fmla="val 589"/>
                <a:gd name="f23" fmla="val 710"/>
                <a:gd name="f24" fmla="val 249"/>
                <a:gd name="f25" fmla="val 922"/>
                <a:gd name="f26" fmla="val 998"/>
                <a:gd name="f27" fmla="val 45"/>
                <a:gd name="f28" fmla="val 1058"/>
                <a:gd name="f29" fmla="val 1043"/>
                <a:gd name="f30" fmla="+- 0 0 -90"/>
                <a:gd name="f31" fmla="*/ f3 1 1074"/>
                <a:gd name="f32" fmla="*/ f4 1 295"/>
                <a:gd name="f33" fmla="+- f7 0 f5"/>
                <a:gd name="f34" fmla="+- f6 0 f5"/>
                <a:gd name="f35" fmla="*/ f30 f0 1"/>
                <a:gd name="f36" fmla="*/ f34 1 1074"/>
                <a:gd name="f37" fmla="*/ f33 1 295"/>
                <a:gd name="f38" fmla="*/ 0 f34 1"/>
                <a:gd name="f39" fmla="*/ 90 f33 1"/>
                <a:gd name="f40" fmla="*/ 181 f34 1"/>
                <a:gd name="f41" fmla="*/ 272 f34 1"/>
                <a:gd name="f42" fmla="*/ 181 f33 1"/>
                <a:gd name="f43" fmla="*/ 589 f34 1"/>
                <a:gd name="f44" fmla="*/ 272 f33 1"/>
                <a:gd name="f45" fmla="*/ 998 f34 1"/>
                <a:gd name="f46" fmla="*/ 45 f33 1"/>
                <a:gd name="f47" fmla="*/ 1043 f34 1"/>
                <a:gd name="f48" fmla="*/ 0 f33 1"/>
                <a:gd name="f49" fmla="*/ 1074 f34 1"/>
                <a:gd name="f50" fmla="*/ 295 f33 1"/>
                <a:gd name="f51" fmla="*/ f35 1 f2"/>
                <a:gd name="f52" fmla="*/ f38 1 1074"/>
                <a:gd name="f53" fmla="*/ f39 1 295"/>
                <a:gd name="f54" fmla="*/ f40 1 1074"/>
                <a:gd name="f55" fmla="*/ f41 1 1074"/>
                <a:gd name="f56" fmla="*/ f42 1 295"/>
                <a:gd name="f57" fmla="*/ f43 1 1074"/>
                <a:gd name="f58" fmla="*/ f44 1 295"/>
                <a:gd name="f59" fmla="*/ f45 1 1074"/>
                <a:gd name="f60" fmla="*/ f46 1 295"/>
                <a:gd name="f61" fmla="*/ f47 1 1074"/>
                <a:gd name="f62" fmla="*/ f48 1 295"/>
                <a:gd name="f63" fmla="*/ f49 1 1074"/>
                <a:gd name="f64" fmla="*/ f50 1 295"/>
                <a:gd name="f65" fmla="+- f51 0 f1"/>
                <a:gd name="f66" fmla="*/ f52 1 f36"/>
                <a:gd name="f67" fmla="*/ f53 1 f37"/>
                <a:gd name="f68" fmla="*/ f54 1 f36"/>
                <a:gd name="f69" fmla="*/ f55 1 f36"/>
                <a:gd name="f70" fmla="*/ f56 1 f37"/>
                <a:gd name="f71" fmla="*/ f57 1 f36"/>
                <a:gd name="f72" fmla="*/ f58 1 f37"/>
                <a:gd name="f73" fmla="*/ f59 1 f36"/>
                <a:gd name="f74" fmla="*/ f60 1 f37"/>
                <a:gd name="f75" fmla="*/ f61 1 f36"/>
                <a:gd name="f76" fmla="*/ f62 1 f37"/>
                <a:gd name="f77" fmla="*/ f63 1 f36"/>
                <a:gd name="f78" fmla="*/ f64 1 f37"/>
                <a:gd name="f79" fmla="*/ f66 f31 1"/>
                <a:gd name="f80" fmla="*/ f77 f31 1"/>
                <a:gd name="f81" fmla="*/ f78 f32 1"/>
                <a:gd name="f82" fmla="*/ f76 f32 1"/>
                <a:gd name="f83" fmla="*/ f67 f32 1"/>
                <a:gd name="f84" fmla="*/ f68 f31 1"/>
                <a:gd name="f85" fmla="*/ f69 f31 1"/>
                <a:gd name="f86" fmla="*/ f70 f32 1"/>
                <a:gd name="f87" fmla="*/ f71 f31 1"/>
                <a:gd name="f88" fmla="*/ f72 f32 1"/>
                <a:gd name="f89" fmla="*/ f73 f31 1"/>
                <a:gd name="f90" fmla="*/ f74 f32 1"/>
                <a:gd name="f91" fmla="*/ f75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79" y="f83"/>
                </a:cxn>
                <a:cxn ang="f65">
                  <a:pos x="f84" y="f83"/>
                </a:cxn>
                <a:cxn ang="f65">
                  <a:pos x="f85" y="f86"/>
                </a:cxn>
                <a:cxn ang="f65">
                  <a:pos x="f87" y="f88"/>
                </a:cxn>
                <a:cxn ang="f65">
                  <a:pos x="f89" y="f90"/>
                </a:cxn>
                <a:cxn ang="f65">
                  <a:pos x="f91" y="f82"/>
                </a:cxn>
              </a:cxnLst>
              <a:rect l="f79" t="f82" r="f80" b="f81"/>
              <a:pathLst>
                <a:path w="1074" h="295">
                  <a:moveTo>
                    <a:pt x="f5" y="f8"/>
                  </a:moveTo>
                  <a:cubicBezTo>
                    <a:pt x="f9" y="f10"/>
                    <a:pt x="f11" y="f12"/>
                    <a:pt x="f13" y="f8"/>
                  </a:cubicBezTo>
                  <a:cubicBezTo>
                    <a:pt x="f14" y="f15"/>
                    <a:pt x="f16" y="f17"/>
                    <a:pt x="f18" y="f13"/>
                  </a:cubicBezTo>
                  <a:cubicBezTo>
                    <a:pt x="f19" y="f20"/>
                    <a:pt x="f21" y="f7"/>
                    <a:pt x="f22" y="f18"/>
                  </a:cubicBezTo>
                  <a:cubicBezTo>
                    <a:pt x="f23" y="f24"/>
                    <a:pt x="f25" y="f8"/>
                    <a:pt x="f26" y="f27"/>
                  </a:cubicBezTo>
                  <a:cubicBezTo>
                    <a:pt x="f6" y="f5"/>
                    <a:pt x="f28" y="f5"/>
                    <a:pt x="f29" y="f5"/>
                  </a:cubicBezTo>
                </a:path>
              </a:pathLst>
            </a:custGeom>
            <a:noFill/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sp>
        <p:nvSpPr>
          <p:cNvPr id="24" name="Text Box 23"/>
          <p:cNvSpPr txBox="1"/>
          <p:nvPr/>
        </p:nvSpPr>
        <p:spPr>
          <a:xfrm>
            <a:off x="546097" y="517879"/>
            <a:ext cx="8083552" cy="86177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ea typeface="標楷體" pitchFamily="65"/>
              </a:rPr>
              <a:t>角位移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－是</a:t>
            </a: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角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速度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-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時間圖形的面積，</a:t>
            </a:r>
            <a:endParaRPr lang="en-US" sz="2000" b="0" i="0" u="none" strike="noStrike" kern="1200" cap="none" spc="0" baseline="0">
              <a:solidFill>
                <a:srgbClr val="0000FF"/>
              </a:solidFill>
              <a:uFillTx/>
              <a:latin typeface="Arial" pitchFamily="34"/>
              <a:ea typeface="標楷體" pitchFamily="65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                                            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也就是</a:t>
            </a: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角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速度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-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時間函數的積分值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683486" y="4317997"/>
            <a:ext cx="1831104" cy="787398"/>
          </a:xfrm>
          <a:prstGeom prst="rect">
            <a:avLst/>
          </a:prstGeom>
          <a:solidFill>
            <a:srgbClr val="5B9BD5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等角速度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 α=0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3851279" y="4373410"/>
            <a:ext cx="1943100" cy="1011234"/>
          </a:xfrm>
          <a:prstGeom prst="rect">
            <a:avLst/>
          </a:prstGeom>
          <a:solidFill>
            <a:srgbClr val="5B9BD5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等</a:t>
            </a:r>
            <a:r>
              <a:rPr lang="zh-TW" sz="18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</a:t>
            </a: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加速度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 α≠0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6659566" y="4389440"/>
            <a:ext cx="1873248" cy="787398"/>
          </a:xfrm>
          <a:prstGeom prst="rect">
            <a:avLst/>
          </a:prstGeom>
          <a:solidFill>
            <a:srgbClr val="5B9BD5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變</a:t>
            </a:r>
            <a:r>
              <a:rPr lang="zh-TW" sz="18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</a:t>
            </a: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加速度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 α≠0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3314700"/>
            <a:ext cx="9144000" cy="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  <p:graphicFrame>
        <p:nvGraphicFramePr>
          <p:cNvPr id="30" name="Object 29"/>
          <p:cNvGraphicFramePr/>
          <p:nvPr/>
        </p:nvGraphicFramePr>
        <p:xfrm>
          <a:off x="6970708" y="4749795"/>
          <a:ext cx="1177920" cy="360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3" imgW="609600" imgH="228600" progId="">
                  <p:embed/>
                </p:oleObj>
              </mc:Choice>
              <mc:Fallback>
                <p:oleObj r:id="rId3" imgW="609600" imgH="2286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70708" y="4749795"/>
                        <a:ext cx="1177920" cy="360365"/>
                      </a:xfrm>
                      <a:prstGeom prst="rect">
                        <a:avLst/>
                      </a:prstGeom>
                      <a:solidFill>
                        <a:srgbClr val="5B9BD5"/>
                      </a:solidFill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/>
          <p:nvPr/>
        </p:nvGraphicFramePr>
        <p:xfrm>
          <a:off x="1139827" y="4729167"/>
          <a:ext cx="881060" cy="32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5" imgW="457002" imgH="203112" progId="">
                  <p:embed/>
                </p:oleObj>
              </mc:Choice>
              <mc:Fallback>
                <p:oleObj r:id="rId5" imgW="457002" imgH="203112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9827" y="4729167"/>
                        <a:ext cx="881060" cy="320670"/>
                      </a:xfrm>
                      <a:prstGeom prst="rect">
                        <a:avLst/>
                      </a:prstGeom>
                      <a:solidFill>
                        <a:srgbClr val="5B9BD5"/>
                      </a:solidFill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/>
          <p:nvPr/>
        </p:nvGraphicFramePr>
        <p:xfrm>
          <a:off x="3935413" y="4749795"/>
          <a:ext cx="1790696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r:id="rId7" imgW="926698" imgH="393529" progId="">
                  <p:embed/>
                </p:oleObj>
              </mc:Choice>
              <mc:Fallback>
                <p:oleObj r:id="rId7" imgW="926698" imgH="393529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35413" y="4749795"/>
                        <a:ext cx="1790696" cy="620713"/>
                      </a:xfrm>
                      <a:prstGeom prst="rect">
                        <a:avLst/>
                      </a:prstGeom>
                      <a:solidFill>
                        <a:srgbClr val="5B9BD5"/>
                      </a:solidFill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線接點 33"/>
          <p:cNvCxnSpPr/>
          <p:nvPr/>
        </p:nvCxnSpPr>
        <p:spPr>
          <a:xfrm rot="5400013">
            <a:off x="1828809" y="3124193"/>
            <a:ext cx="761987" cy="0"/>
          </a:xfrm>
          <a:prstGeom prst="straightConnector1">
            <a:avLst/>
          </a:prstGeom>
          <a:noFill/>
          <a:ln w="6345" cap="flat">
            <a:solidFill>
              <a:srgbClr val="5B9BD5"/>
            </a:solidFill>
            <a:custDash>
              <a:ds d="300173" sp="300173"/>
            </a:custDash>
            <a:miter/>
          </a:ln>
        </p:spPr>
      </p:cxnSp>
      <p:cxnSp>
        <p:nvCxnSpPr>
          <p:cNvPr id="34" name="直線接點 36"/>
          <p:cNvCxnSpPr/>
          <p:nvPr/>
        </p:nvCxnSpPr>
        <p:spPr>
          <a:xfrm rot="5400013">
            <a:off x="4648197" y="2971789"/>
            <a:ext cx="1066813" cy="0"/>
          </a:xfrm>
          <a:prstGeom prst="straightConnector1">
            <a:avLst/>
          </a:prstGeom>
          <a:noFill/>
          <a:ln w="6345" cap="flat">
            <a:solidFill>
              <a:srgbClr val="5B9BD5"/>
            </a:solidFill>
            <a:custDash>
              <a:ds d="300173" sp="300173"/>
            </a:custDash>
            <a:miter/>
          </a:ln>
        </p:spPr>
      </p:cxnSp>
      <p:cxnSp>
        <p:nvCxnSpPr>
          <p:cNvPr id="35" name="直線接點 38"/>
          <p:cNvCxnSpPr/>
          <p:nvPr/>
        </p:nvCxnSpPr>
        <p:spPr>
          <a:xfrm rot="5400013">
            <a:off x="7581898" y="3086105"/>
            <a:ext cx="990597" cy="0"/>
          </a:xfrm>
          <a:prstGeom prst="straightConnector1">
            <a:avLst/>
          </a:prstGeom>
          <a:noFill/>
          <a:ln w="6345" cap="flat">
            <a:solidFill>
              <a:srgbClr val="5B9BD5"/>
            </a:solidFill>
            <a:custDash>
              <a:ds d="300173" sp="300173"/>
            </a:custDash>
            <a:miter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7"/>
          <p:cNvSpPr/>
          <p:nvPr/>
        </p:nvSpPr>
        <p:spPr>
          <a:xfrm>
            <a:off x="914400" y="1371600"/>
            <a:ext cx="7239003" cy="1981203"/>
          </a:xfrm>
          <a:prstGeom prst="rect">
            <a:avLst/>
          </a:prstGeom>
          <a:solidFill>
            <a:srgbClr val="000000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547814" y="4654542"/>
            <a:ext cx="2376489" cy="1604964"/>
          </a:xfrm>
          <a:prstGeom prst="rect">
            <a:avLst/>
          </a:prstGeom>
          <a:solidFill>
            <a:srgbClr val="5B9BD5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61996" y="304796"/>
            <a:ext cx="8007345" cy="8540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0" u="none" strike="noStrike" kern="1200" cap="none" spc="0" baseline="0">
                <a:solidFill>
                  <a:srgbClr val="FF0000"/>
                </a:solidFill>
                <a:uFillTx/>
                <a:latin typeface="Arial" pitchFamily="34"/>
                <a:ea typeface="標楷體" pitchFamily="65"/>
              </a:rPr>
              <a:t>角速度變化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－是角加速度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-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時間圖形的面積，</a:t>
            </a:r>
            <a:endParaRPr lang="en-US" sz="2000" b="0" i="0" u="none" strike="noStrike" kern="1200" cap="none" spc="0" baseline="0">
              <a:solidFill>
                <a:srgbClr val="0000FF"/>
              </a:solidFill>
              <a:uFillTx/>
              <a:latin typeface="Arial" pitchFamily="34"/>
              <a:ea typeface="標楷體" pitchFamily="65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                                               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也就是角加速度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-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Arial" pitchFamily="34"/>
                <a:ea typeface="標楷體" pitchFamily="65"/>
              </a:rPr>
              <a:t>時間函數的積分值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71550" y="1484308"/>
            <a:ext cx="2689232" cy="1873259"/>
            <a:chOff x="971550" y="1484308"/>
            <a:chExt cx="2689232" cy="1873259"/>
          </a:xfrm>
        </p:grpSpPr>
        <p:sp>
          <p:nvSpPr>
            <p:cNvPr id="6" name="Text Box 5"/>
            <p:cNvSpPr txBox="1"/>
            <p:nvPr/>
          </p:nvSpPr>
          <p:spPr>
            <a:xfrm>
              <a:off x="971550" y="1484308"/>
              <a:ext cx="960440" cy="28892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標楷體" pitchFamily="65"/>
                </a:rPr>
                <a:t>α</a:t>
              </a:r>
            </a:p>
          </p:txBody>
        </p:sp>
        <p:sp>
          <p:nvSpPr>
            <p:cNvPr id="7" name="Line 6"/>
            <p:cNvSpPr/>
            <p:nvPr/>
          </p:nvSpPr>
          <p:spPr>
            <a:xfrm>
              <a:off x="1620838" y="1525584"/>
              <a:ext cx="0" cy="1327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8" name="Line 7"/>
            <p:cNvSpPr/>
            <p:nvPr/>
          </p:nvSpPr>
          <p:spPr>
            <a:xfrm>
              <a:off x="1620838" y="2852735"/>
              <a:ext cx="172720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9" name="Text Box 8"/>
            <p:cNvSpPr txBox="1"/>
            <p:nvPr/>
          </p:nvSpPr>
          <p:spPr>
            <a:xfrm>
              <a:off x="2700342" y="2997202"/>
              <a:ext cx="960440" cy="3603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標楷體" pitchFamily="65"/>
                </a:rPr>
                <a:t>t</a:t>
              </a:r>
            </a:p>
          </p:txBody>
        </p:sp>
        <p:sp>
          <p:nvSpPr>
            <p:cNvPr id="10" name="Text Box 9"/>
            <p:cNvSpPr txBox="1"/>
            <p:nvPr/>
          </p:nvSpPr>
          <p:spPr>
            <a:xfrm>
              <a:off x="2005014" y="2260597"/>
              <a:ext cx="958848" cy="28892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6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標楷體" pitchFamily="65"/>
                </a:rPr>
                <a:t>△ω</a:t>
              </a:r>
            </a:p>
          </p:txBody>
        </p:sp>
        <p:sp>
          <p:nvSpPr>
            <p:cNvPr id="11" name="Line 10"/>
            <p:cNvSpPr/>
            <p:nvPr/>
          </p:nvSpPr>
          <p:spPr>
            <a:xfrm>
              <a:off x="1620838" y="2078038"/>
              <a:ext cx="172720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87898" y="1484308"/>
            <a:ext cx="2689233" cy="1873259"/>
            <a:chOff x="4787898" y="1484308"/>
            <a:chExt cx="2689233" cy="1873259"/>
          </a:xfrm>
        </p:grpSpPr>
        <p:sp>
          <p:nvSpPr>
            <p:cNvPr id="13" name="Text Box 12"/>
            <p:cNvSpPr txBox="1"/>
            <p:nvPr/>
          </p:nvSpPr>
          <p:spPr>
            <a:xfrm>
              <a:off x="4787898" y="1484308"/>
              <a:ext cx="960440" cy="28892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標楷體" pitchFamily="65"/>
                </a:rPr>
                <a:t>α</a:t>
              </a:r>
            </a:p>
          </p:txBody>
        </p:sp>
        <p:sp>
          <p:nvSpPr>
            <p:cNvPr id="14" name="Line 13"/>
            <p:cNvSpPr/>
            <p:nvPr/>
          </p:nvSpPr>
          <p:spPr>
            <a:xfrm>
              <a:off x="5437186" y="1525584"/>
              <a:ext cx="0" cy="13271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5" name="Line 14"/>
            <p:cNvSpPr/>
            <p:nvPr/>
          </p:nvSpPr>
          <p:spPr>
            <a:xfrm>
              <a:off x="5437186" y="2852735"/>
              <a:ext cx="172720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180"/>
                <a:gd name="f8" fmla="+- 0 0 -360"/>
                <a:gd name="f9" fmla="abs f3"/>
                <a:gd name="f10" fmla="abs f4"/>
                <a:gd name="f11" fmla="abs f5"/>
                <a:gd name="f12" fmla="*/ f7 f0 1"/>
                <a:gd name="f13" fmla="*/ f8 f0 1"/>
                <a:gd name="f14" fmla="?: f9 f3 1"/>
                <a:gd name="f15" fmla="?: f10 f4 1"/>
                <a:gd name="f16" fmla="?: f11 f5 1"/>
                <a:gd name="f17" fmla="*/ f12 1 f2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+- f17 0 f1"/>
                <a:gd name="f24" fmla="+- f18 0 f1"/>
                <a:gd name="f25" fmla="min f20 f19"/>
                <a:gd name="f26" fmla="*/ f21 1 f16"/>
                <a:gd name="f27" fmla="*/ f22 1 f16"/>
                <a:gd name="f28" fmla="val f26"/>
                <a:gd name="f29" fmla="val f27"/>
                <a:gd name="f30" fmla="*/ f6 f25 1"/>
                <a:gd name="f31" fmla="*/ f28 f25 1"/>
                <a:gd name="f32" fmla="*/ f29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3">
                  <a:pos x="f30" y="f30"/>
                </a:cxn>
                <a:cxn ang="f24">
                  <a:pos x="f31" y="f32"/>
                </a:cxn>
              </a:cxnLst>
              <a:rect l="f30" t="f30" r="f31" b="f32"/>
              <a:pathLst>
                <a:path>
                  <a:moveTo>
                    <a:pt x="f30" y="f30"/>
                  </a:moveTo>
                  <a:lnTo>
                    <a:pt x="f31" y="f32"/>
                  </a:lnTo>
                </a:path>
              </a:pathLst>
            </a:custGeom>
            <a:noFill/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6" name="Text Box 15"/>
            <p:cNvSpPr txBox="1"/>
            <p:nvPr/>
          </p:nvSpPr>
          <p:spPr>
            <a:xfrm>
              <a:off x="6516691" y="2997202"/>
              <a:ext cx="960440" cy="36036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6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標楷體" pitchFamily="65"/>
                </a:rPr>
                <a:t>t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437186" y="1773241"/>
              <a:ext cx="1704971" cy="4683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74"/>
                <a:gd name="f7" fmla="val 295"/>
                <a:gd name="f8" fmla="val 90"/>
                <a:gd name="f9" fmla="val 68"/>
                <a:gd name="f10" fmla="val 82"/>
                <a:gd name="f11" fmla="val 136"/>
                <a:gd name="f12" fmla="val 75"/>
                <a:gd name="f13" fmla="val 181"/>
                <a:gd name="f14" fmla="val 226"/>
                <a:gd name="f15" fmla="val 105"/>
                <a:gd name="f16" fmla="val 204"/>
                <a:gd name="f17" fmla="val 151"/>
                <a:gd name="f18" fmla="val 272"/>
                <a:gd name="f19" fmla="val 340"/>
                <a:gd name="f20" fmla="val 211"/>
                <a:gd name="f21" fmla="val 468"/>
                <a:gd name="f22" fmla="val 589"/>
                <a:gd name="f23" fmla="val 710"/>
                <a:gd name="f24" fmla="val 249"/>
                <a:gd name="f25" fmla="val 922"/>
                <a:gd name="f26" fmla="val 998"/>
                <a:gd name="f27" fmla="val 45"/>
                <a:gd name="f28" fmla="val 1058"/>
                <a:gd name="f29" fmla="val 1043"/>
                <a:gd name="f30" fmla="+- 0 0 -90"/>
                <a:gd name="f31" fmla="*/ f3 1 1074"/>
                <a:gd name="f32" fmla="*/ f4 1 295"/>
                <a:gd name="f33" fmla="+- f7 0 f5"/>
                <a:gd name="f34" fmla="+- f6 0 f5"/>
                <a:gd name="f35" fmla="*/ f30 f0 1"/>
                <a:gd name="f36" fmla="*/ f34 1 1074"/>
                <a:gd name="f37" fmla="*/ f33 1 295"/>
                <a:gd name="f38" fmla="*/ 0 f34 1"/>
                <a:gd name="f39" fmla="*/ 90 f33 1"/>
                <a:gd name="f40" fmla="*/ 181 f34 1"/>
                <a:gd name="f41" fmla="*/ 272 f34 1"/>
                <a:gd name="f42" fmla="*/ 181 f33 1"/>
                <a:gd name="f43" fmla="*/ 589 f34 1"/>
                <a:gd name="f44" fmla="*/ 272 f33 1"/>
                <a:gd name="f45" fmla="*/ 998 f34 1"/>
                <a:gd name="f46" fmla="*/ 45 f33 1"/>
                <a:gd name="f47" fmla="*/ 1043 f34 1"/>
                <a:gd name="f48" fmla="*/ 0 f33 1"/>
                <a:gd name="f49" fmla="*/ 1074 f34 1"/>
                <a:gd name="f50" fmla="*/ 295 f33 1"/>
                <a:gd name="f51" fmla="*/ f35 1 f2"/>
                <a:gd name="f52" fmla="*/ f38 1 1074"/>
                <a:gd name="f53" fmla="*/ f39 1 295"/>
                <a:gd name="f54" fmla="*/ f40 1 1074"/>
                <a:gd name="f55" fmla="*/ f41 1 1074"/>
                <a:gd name="f56" fmla="*/ f42 1 295"/>
                <a:gd name="f57" fmla="*/ f43 1 1074"/>
                <a:gd name="f58" fmla="*/ f44 1 295"/>
                <a:gd name="f59" fmla="*/ f45 1 1074"/>
                <a:gd name="f60" fmla="*/ f46 1 295"/>
                <a:gd name="f61" fmla="*/ f47 1 1074"/>
                <a:gd name="f62" fmla="*/ f48 1 295"/>
                <a:gd name="f63" fmla="*/ f49 1 1074"/>
                <a:gd name="f64" fmla="*/ f50 1 295"/>
                <a:gd name="f65" fmla="+- f51 0 f1"/>
                <a:gd name="f66" fmla="*/ f52 1 f36"/>
                <a:gd name="f67" fmla="*/ f53 1 f37"/>
                <a:gd name="f68" fmla="*/ f54 1 f36"/>
                <a:gd name="f69" fmla="*/ f55 1 f36"/>
                <a:gd name="f70" fmla="*/ f56 1 f37"/>
                <a:gd name="f71" fmla="*/ f57 1 f36"/>
                <a:gd name="f72" fmla="*/ f58 1 f37"/>
                <a:gd name="f73" fmla="*/ f59 1 f36"/>
                <a:gd name="f74" fmla="*/ f60 1 f37"/>
                <a:gd name="f75" fmla="*/ f61 1 f36"/>
                <a:gd name="f76" fmla="*/ f62 1 f37"/>
                <a:gd name="f77" fmla="*/ f63 1 f36"/>
                <a:gd name="f78" fmla="*/ f64 1 f37"/>
                <a:gd name="f79" fmla="*/ f66 f31 1"/>
                <a:gd name="f80" fmla="*/ f77 f31 1"/>
                <a:gd name="f81" fmla="*/ f78 f32 1"/>
                <a:gd name="f82" fmla="*/ f76 f32 1"/>
                <a:gd name="f83" fmla="*/ f67 f32 1"/>
                <a:gd name="f84" fmla="*/ f68 f31 1"/>
                <a:gd name="f85" fmla="*/ f69 f31 1"/>
                <a:gd name="f86" fmla="*/ f70 f32 1"/>
                <a:gd name="f87" fmla="*/ f71 f31 1"/>
                <a:gd name="f88" fmla="*/ f72 f32 1"/>
                <a:gd name="f89" fmla="*/ f73 f31 1"/>
                <a:gd name="f90" fmla="*/ f74 f32 1"/>
                <a:gd name="f91" fmla="*/ f75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79" y="f83"/>
                </a:cxn>
                <a:cxn ang="f65">
                  <a:pos x="f84" y="f83"/>
                </a:cxn>
                <a:cxn ang="f65">
                  <a:pos x="f85" y="f86"/>
                </a:cxn>
                <a:cxn ang="f65">
                  <a:pos x="f87" y="f88"/>
                </a:cxn>
                <a:cxn ang="f65">
                  <a:pos x="f89" y="f90"/>
                </a:cxn>
                <a:cxn ang="f65">
                  <a:pos x="f91" y="f82"/>
                </a:cxn>
              </a:cxnLst>
              <a:rect l="f79" t="f82" r="f80" b="f81"/>
              <a:pathLst>
                <a:path w="1074" h="295">
                  <a:moveTo>
                    <a:pt x="f5" y="f8"/>
                  </a:moveTo>
                  <a:cubicBezTo>
                    <a:pt x="f9" y="f10"/>
                    <a:pt x="f11" y="f12"/>
                    <a:pt x="f13" y="f8"/>
                  </a:cubicBezTo>
                  <a:cubicBezTo>
                    <a:pt x="f14" y="f15"/>
                    <a:pt x="f16" y="f17"/>
                    <a:pt x="f18" y="f13"/>
                  </a:cubicBezTo>
                  <a:cubicBezTo>
                    <a:pt x="f19" y="f20"/>
                    <a:pt x="f21" y="f7"/>
                    <a:pt x="f22" y="f18"/>
                  </a:cubicBezTo>
                  <a:cubicBezTo>
                    <a:pt x="f23" y="f24"/>
                    <a:pt x="f25" y="f8"/>
                    <a:pt x="f26" y="f27"/>
                  </a:cubicBezTo>
                  <a:cubicBezTo>
                    <a:pt x="f6" y="f5"/>
                    <a:pt x="f28" y="f5"/>
                    <a:pt x="f29" y="f5"/>
                  </a:cubicBezTo>
                </a:path>
              </a:pathLst>
            </a:custGeom>
            <a:noFill/>
            <a:ln w="9528" cap="flat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8" name="Text Box 17"/>
            <p:cNvSpPr txBox="1"/>
            <p:nvPr/>
          </p:nvSpPr>
          <p:spPr>
            <a:xfrm>
              <a:off x="5795960" y="2276471"/>
              <a:ext cx="958848" cy="28892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16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標楷體" pitchFamily="65"/>
                </a:rPr>
                <a:t>△</a:t>
              </a:r>
              <a:r>
                <a:rPr lang="en-US" sz="1800" b="0" i="0" u="none" strike="noStrike" kern="1200" cap="none" spc="0" baseline="0">
                  <a:solidFill>
                    <a:srgbClr val="FFFFFF"/>
                  </a:solidFill>
                  <a:uFillTx/>
                  <a:latin typeface="Arial" pitchFamily="34"/>
                  <a:ea typeface="標楷體" pitchFamily="65"/>
                </a:rPr>
                <a:t>ω</a:t>
              </a:r>
            </a:p>
          </p:txBody>
        </p:sp>
      </p:grpSp>
      <p:sp>
        <p:nvSpPr>
          <p:cNvPr id="19" name="Text Box 18"/>
          <p:cNvSpPr txBox="1"/>
          <p:nvPr/>
        </p:nvSpPr>
        <p:spPr>
          <a:xfrm>
            <a:off x="1547814" y="3573466"/>
            <a:ext cx="2087566" cy="787398"/>
          </a:xfrm>
          <a:prstGeom prst="rect">
            <a:avLst/>
          </a:prstGeom>
          <a:solidFill>
            <a:srgbClr val="5B9BD5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    </a:t>
            </a: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等</a:t>
            </a:r>
            <a:r>
              <a:rPr lang="zh-TW" sz="18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</a:t>
            </a: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加速度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5867403" y="3500442"/>
            <a:ext cx="1873248" cy="787398"/>
          </a:xfrm>
          <a:prstGeom prst="rect">
            <a:avLst/>
          </a:prstGeom>
          <a:solidFill>
            <a:srgbClr val="5B9BD5"/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變</a:t>
            </a:r>
            <a:r>
              <a:rPr lang="zh-TW" sz="1800" b="0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</a:t>
            </a: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加速度 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 α≠0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標楷體" pitchFamily="65"/>
            </a:endParaRPr>
          </a:p>
        </p:txBody>
      </p:sp>
      <p:graphicFrame>
        <p:nvGraphicFramePr>
          <p:cNvPr id="21" name="Object 20"/>
          <p:cNvGraphicFramePr/>
          <p:nvPr/>
        </p:nvGraphicFramePr>
        <p:xfrm>
          <a:off x="5953128" y="3860797"/>
          <a:ext cx="1766885" cy="381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3" imgW="914400" imgH="241300" progId="">
                  <p:embed/>
                </p:oleObj>
              </mc:Choice>
              <mc:Fallback>
                <p:oleObj r:id="rId3" imgW="914400" imgH="2413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3128" y="3860797"/>
                        <a:ext cx="1766885" cy="381003"/>
                      </a:xfrm>
                      <a:prstGeom prst="rect">
                        <a:avLst/>
                      </a:prstGeom>
                      <a:solidFill>
                        <a:srgbClr val="5B9BD5"/>
                      </a:solidFill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/>
          <p:nvPr/>
        </p:nvGraphicFramePr>
        <p:xfrm>
          <a:off x="1749420" y="3933821"/>
          <a:ext cx="1471617" cy="360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r:id="rId5" imgW="761669" imgH="228501" progId="">
                  <p:embed/>
                </p:oleObj>
              </mc:Choice>
              <mc:Fallback>
                <p:oleObj r:id="rId5" imgW="761669" imgH="228501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49420" y="3933821"/>
                        <a:ext cx="1471617" cy="360365"/>
                      </a:xfrm>
                      <a:prstGeom prst="rect">
                        <a:avLst/>
                      </a:prstGeom>
                      <a:solidFill>
                        <a:srgbClr val="5B9BD5"/>
                      </a:solidFill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3"/>
          <p:cNvGraphicFramePr/>
          <p:nvPr/>
        </p:nvGraphicFramePr>
        <p:xfrm>
          <a:off x="1547814" y="4654542"/>
          <a:ext cx="1790696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7" imgW="926698" imgH="393529" progId="">
                  <p:embed/>
                </p:oleObj>
              </mc:Choice>
              <mc:Fallback>
                <p:oleObj r:id="rId7" imgW="926698" imgH="393529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814" y="4654542"/>
                        <a:ext cx="1790696" cy="620713"/>
                      </a:xfrm>
                      <a:prstGeom prst="rect">
                        <a:avLst/>
                      </a:prstGeom>
                      <a:solidFill>
                        <a:srgbClr val="5B9BD5"/>
                      </a:solidFill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4"/>
          <p:cNvGraphicFramePr/>
          <p:nvPr/>
        </p:nvGraphicFramePr>
        <p:xfrm>
          <a:off x="1595435" y="5807061"/>
          <a:ext cx="1938335" cy="401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r:id="rId9" imgW="1002865" imgH="253890" progId="">
                  <p:embed/>
                </p:oleObj>
              </mc:Choice>
              <mc:Fallback>
                <p:oleObj r:id="rId9" imgW="1002865" imgH="25389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95435" y="5807061"/>
                        <a:ext cx="1938335" cy="401641"/>
                      </a:xfrm>
                      <a:prstGeom prst="rect">
                        <a:avLst/>
                      </a:prstGeom>
                      <a:solidFill>
                        <a:srgbClr val="5B9BD5"/>
                      </a:solidFill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6"/>
          <p:cNvGraphicFramePr/>
          <p:nvPr/>
        </p:nvGraphicFramePr>
        <p:xfrm>
          <a:off x="1552578" y="5343515"/>
          <a:ext cx="1471617" cy="360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r:id="rId11" imgW="761669" imgH="228501" progId="">
                  <p:embed/>
                </p:oleObj>
              </mc:Choice>
              <mc:Fallback>
                <p:oleObj r:id="rId11" imgW="761669" imgH="228501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2578" y="5343515"/>
                        <a:ext cx="1471617" cy="360365"/>
                      </a:xfrm>
                      <a:prstGeom prst="rect">
                        <a:avLst/>
                      </a:prstGeom>
                      <a:solidFill>
                        <a:srgbClr val="5B9BD5"/>
                      </a:solidFill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直線接點 26"/>
          <p:cNvCxnSpPr/>
          <p:nvPr/>
        </p:nvCxnSpPr>
        <p:spPr>
          <a:xfrm rot="5400013">
            <a:off x="2743210" y="2438392"/>
            <a:ext cx="761987" cy="0"/>
          </a:xfrm>
          <a:prstGeom prst="straightConnector1">
            <a:avLst/>
          </a:prstGeom>
          <a:noFill/>
          <a:ln w="6345" cap="flat">
            <a:solidFill>
              <a:srgbClr val="5B9BD5"/>
            </a:solidFill>
            <a:custDash>
              <a:ds d="300173" sp="300173"/>
            </a:custDash>
            <a:miter/>
          </a:ln>
        </p:spPr>
      </p:cxnSp>
      <p:cxnSp>
        <p:nvCxnSpPr>
          <p:cNvPr id="27" name="直線接點 29"/>
          <p:cNvCxnSpPr/>
          <p:nvPr/>
        </p:nvCxnSpPr>
        <p:spPr>
          <a:xfrm rot="5400013">
            <a:off x="6515094" y="2400166"/>
            <a:ext cx="838203" cy="0"/>
          </a:xfrm>
          <a:prstGeom prst="straightConnector1">
            <a:avLst/>
          </a:prstGeom>
          <a:noFill/>
          <a:ln w="6345" cap="flat">
            <a:solidFill>
              <a:srgbClr val="5B9BD5"/>
            </a:solidFill>
            <a:custDash>
              <a:ds d="300173" sp="300173"/>
            </a:custDash>
            <a:miter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609603" y="2667003"/>
            <a:ext cx="8229600" cy="1143000"/>
          </a:xfrm>
        </p:spPr>
        <p:txBody>
          <a:bodyPr/>
          <a:lstStyle/>
          <a:p>
            <a:pPr lvl="0"/>
            <a:r>
              <a:rPr lang="en-US" sz="8000"/>
              <a:t>The End !</a:t>
            </a:r>
          </a:p>
        </p:txBody>
      </p:sp>
      <p:sp>
        <p:nvSpPr>
          <p:cNvPr id="3" name="標題 1"/>
          <p:cNvSpPr txBox="1"/>
          <p:nvPr/>
        </p:nvSpPr>
        <p:spPr>
          <a:xfrm>
            <a:off x="737829" y="476667"/>
            <a:ext cx="7772400" cy="14700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CN" sz="4400" b="0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  <a:cs typeface="標楷體" pitchFamily="65"/>
              </a:rPr>
              <a:t>角運動學</a:t>
            </a:r>
            <a:endParaRPr lang="en-US" sz="4400" b="0" i="0" u="none" strike="noStrike" kern="1200" cap="none" spc="0" baseline="0">
              <a:solidFill>
                <a:srgbClr val="000000"/>
              </a:solidFill>
              <a:uFillTx/>
              <a:latin typeface="標楷體" pitchFamily="65"/>
              <a:ea typeface="標楷體" pitchFamily="65"/>
              <a:cs typeface="標楷體" pitchFamily="65"/>
            </a:endParaRPr>
          </a:p>
        </p:txBody>
      </p:sp>
      <p:sp>
        <p:nvSpPr>
          <p:cNvPr id="4" name="副標題 2"/>
          <p:cNvSpPr txBox="1"/>
          <p:nvPr/>
        </p:nvSpPr>
        <p:spPr>
          <a:xfrm>
            <a:off x="1524003" y="1809570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0</a:t>
            </a:r>
            <a:r>
              <a:rPr lang="en-US" sz="3200" b="0" i="0" u="none" strike="noStrike" kern="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9</a:t>
            </a:r>
            <a:endParaRPr lang="en-US" sz="3200" b="0" i="0" u="none" strike="noStrike" kern="1200" cap="none" spc="0" baseline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>
          <a:xfrm>
            <a:off x="1143000" y="609603"/>
            <a:ext cx="5181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平均</a:t>
            </a: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角速度、</a:t>
            </a:r>
            <a:r>
              <a:rPr lang="zh-TW" sz="32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瞬間</a:t>
            </a: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角速度</a:t>
            </a:r>
          </a:p>
        </p:txBody>
      </p:sp>
      <p:sp>
        <p:nvSpPr>
          <p:cNvPr id="3" name="Text Box 6"/>
          <p:cNvSpPr txBox="1"/>
          <p:nvPr/>
        </p:nvSpPr>
        <p:spPr>
          <a:xfrm>
            <a:off x="457200" y="1752603"/>
            <a:ext cx="8077196" cy="39446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  </a:t>
            </a:r>
            <a:r>
              <a:rPr lang="zh-TW" sz="24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瞬間角速度</a:t>
            </a:r>
            <a:endParaRPr lang="en-US" sz="2400" b="0" i="0" u="none" strike="noStrike" kern="0" cap="none" spc="0" baseline="0">
              <a:solidFill>
                <a:srgbClr val="FF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可顯示出物體在每個時間點上角速度的特性。</a:t>
            </a:r>
            <a:endParaRPr lang="en-US" sz="24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可以呈現角運動過程中角速度的變化特徵。</a:t>
            </a:r>
            <a:endParaRPr lang="en-US" sz="24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運動中的物體其角速度很少為一定值。</a:t>
            </a: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將身體肢段以很高的角速度移動是許多高技巧運動的特色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例如：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美國大聯盟職棒投手在投球時，其肘關節的伸展瞬間角速度可達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2320 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>
          <a:xfrm>
            <a:off x="1143000" y="609603"/>
            <a:ext cx="5181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平均</a:t>
            </a: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角速度、</a:t>
            </a:r>
            <a:r>
              <a:rPr lang="zh-TW" sz="32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瞬間</a:t>
            </a: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角速度</a:t>
            </a:r>
          </a:p>
        </p:txBody>
      </p:sp>
      <p:sp>
        <p:nvSpPr>
          <p:cNvPr id="3" name="Text Box 6"/>
          <p:cNvSpPr txBox="1"/>
          <p:nvPr/>
        </p:nvSpPr>
        <p:spPr>
          <a:xfrm>
            <a:off x="457200" y="1752603"/>
            <a:ext cx="7855528" cy="19287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  </a:t>
            </a:r>
            <a:r>
              <a:rPr lang="zh-TW" sz="24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瞬間角速度</a:t>
            </a:r>
            <a:endParaRPr lang="en-US" sz="2400" b="0" i="0" u="none" strike="noStrike" kern="0" cap="none" spc="0" baseline="0">
              <a:solidFill>
                <a:srgbClr val="FF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例如：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美國少棒聯盟投手在投球時，其肩關節的旋轉瞬間角速度可達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2100 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 以上。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>
          <a:xfrm>
            <a:off x="1143000" y="609603"/>
            <a:ext cx="5181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9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平均</a:t>
            </a: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角速度、</a:t>
            </a:r>
            <a:r>
              <a:rPr lang="zh-TW" sz="3200" b="1" i="0" u="none" strike="noStrike" kern="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瞬間</a:t>
            </a:r>
            <a:r>
              <a:rPr lang="zh-TW" sz="32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標楷體" pitchFamily="65"/>
              </a:rPr>
              <a:t>角速度</a:t>
            </a:r>
          </a:p>
        </p:txBody>
      </p:sp>
      <p:sp>
        <p:nvSpPr>
          <p:cNvPr id="3" name="Text Box 6"/>
          <p:cNvSpPr txBox="1"/>
          <p:nvPr/>
        </p:nvSpPr>
        <p:spPr>
          <a:xfrm>
            <a:off x="457200" y="1752603"/>
            <a:ext cx="7855528" cy="28469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     </a:t>
            </a:r>
            <a:r>
              <a:rPr lang="zh-TW" sz="2400" b="0" i="0" u="none" strike="noStrike" kern="0" cap="none" spc="0" baseline="0">
                <a:solidFill>
                  <a:srgbClr val="FF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瞬間角速度</a:t>
            </a:r>
            <a:endParaRPr lang="en-US" sz="2400" b="0" i="0" u="none" strike="noStrike" kern="0" cap="none" spc="0" baseline="0">
              <a:solidFill>
                <a:srgbClr val="FF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例如：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美國少棒聯盟投手在投球時，其肩關節的旋轉瞬間角速度可達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2100 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 以上。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例如：美國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NBA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籃球員林書豪，其過人旋轉瞬間角速度可達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875 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度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 以上。</a:t>
            </a:r>
            <a:endParaRPr lang="en-US" sz="2400" b="0" i="0" u="none" strike="noStrike" kern="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zh-TW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sz="3200">
                <a:latin typeface="Times New Roman" pitchFamily="18"/>
                <a:cs typeface="Times New Roman" pitchFamily="18"/>
              </a:rPr>
              <a:t>等速角運動</a:t>
            </a:r>
            <a:r>
              <a:rPr lang="en-US" sz="3200">
                <a:latin typeface="Times New Roman" pitchFamily="18"/>
                <a:cs typeface="Times New Roman" pitchFamily="18"/>
              </a:rPr>
              <a:t> (Uniform Circular Motion)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type="body" idx="2"/>
          </p:nvPr>
        </p:nvSpPr>
        <p:spPr>
          <a:xfrm>
            <a:off x="4652558" y="1591494"/>
            <a:ext cx="4114800" cy="4525959"/>
          </a:xfrm>
        </p:spPr>
        <p:txBody>
          <a:bodyPr/>
          <a:lstStyle/>
          <a:p>
            <a:pPr lvl="0"/>
            <a:r>
              <a:rPr lang="zh-TW" sz="2400"/>
              <a:t>繞固定轉軸進行等速轉動</a:t>
            </a:r>
            <a:endParaRPr lang="en-US" sz="2400"/>
          </a:p>
          <a:p>
            <a:pPr lvl="0"/>
            <a:r>
              <a:rPr lang="zh-TW" sz="2400"/>
              <a:t>角速度為固定值</a:t>
            </a:r>
            <a:endParaRPr lang="en-US" sz="2400"/>
          </a:p>
          <a:p>
            <a:pPr lvl="0"/>
            <a:r>
              <a:rPr lang="zh-TW" sz="2400"/>
              <a:t>例如：摩天輪</a:t>
            </a:r>
          </a:p>
        </p:txBody>
      </p:sp>
      <p:pic>
        <p:nvPicPr>
          <p:cNvPr id="4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95" y="1991444"/>
            <a:ext cx="3153207" cy="31532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ãferris wheelsãçåçæå°çµæ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539517" y="3568043"/>
            <a:ext cx="2806622" cy="280662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sz="3200">
                <a:latin typeface="Times New Roman" pitchFamily="18"/>
              </a:rPr>
              <a:t>等速角運動</a:t>
            </a:r>
            <a:r>
              <a:rPr lang="en-US" sz="3200">
                <a:latin typeface="Times New Roman" pitchFamily="18"/>
              </a:rPr>
              <a:t> (Uniform Circular Motion)</a:t>
            </a:r>
          </a:p>
        </p:txBody>
      </p:sp>
      <p:sp>
        <p:nvSpPr>
          <p:cNvPr id="3" name="Rectangle 6"/>
          <p:cNvSpPr txBox="1">
            <a:spLocks noGrp="1"/>
          </p:cNvSpPr>
          <p:nvPr>
            <p:ph type="body" idx="1"/>
          </p:nvPr>
        </p:nvSpPr>
        <p:spPr>
          <a:xfrm>
            <a:off x="457200" y="1524003"/>
            <a:ext cx="8229600" cy="2185992"/>
          </a:xfrm>
        </p:spPr>
        <p:txBody>
          <a:bodyPr/>
          <a:lstStyle/>
          <a:p>
            <a:pPr lvl="0"/>
            <a:r>
              <a:rPr lang="zh-TW" sz="2400"/>
              <a:t>向心加速度的發生：</a:t>
            </a:r>
            <a:endParaRPr lang="en-US" sz="2400"/>
          </a:p>
          <a:p>
            <a:pPr lvl="0">
              <a:buNone/>
            </a:pPr>
            <a:r>
              <a:rPr lang="en-US" sz="2400"/>
              <a:t>    </a:t>
            </a:r>
            <a:r>
              <a:rPr lang="zh-TW" sz="2400"/>
              <a:t>因為物體運動的速度方向改變，而產生的加速度</a:t>
            </a:r>
            <a:r>
              <a:rPr lang="zh-TW" sz="2800"/>
              <a:t>。</a:t>
            </a:r>
            <a:endParaRPr lang="en-US" sz="2400"/>
          </a:p>
          <a:p>
            <a:pPr lvl="0">
              <a:buNone/>
            </a:pPr>
            <a:endParaRPr lang="en-US" sz="2400"/>
          </a:p>
          <a:p>
            <a:pPr lvl="0">
              <a:buNone/>
            </a:pPr>
            <a:endParaRPr lang="en-US" sz="2800"/>
          </a:p>
        </p:txBody>
      </p:sp>
      <p:pic>
        <p:nvPicPr>
          <p:cNvPr id="4" name="Picture 7" descr="PIC04"/>
          <p:cNvPicPr>
            <a:picLocks noGrp="1" noChangeAspect="1"/>
          </p:cNvPicPr>
          <p:nvPr>
            <p:ph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83245" y="2966030"/>
            <a:ext cx="3455983" cy="2493961"/>
          </a:xfr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10332" y="2966030"/>
            <a:ext cx="2505364" cy="251608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/>
          <p:cNvSpPr txBox="1"/>
          <p:nvPr/>
        </p:nvSpPr>
        <p:spPr>
          <a:xfrm>
            <a:off x="609603" y="609603"/>
            <a:ext cx="7543800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450854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00FF"/>
              </a:buClr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　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一位騎自行車的選手在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分鐘的時間內可以維持自行車踩踏轉速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90 rpm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，請問選手在</a:t>
            </a:r>
            <a:r>
              <a:rPr lang="en-US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</a:t>
            </a:r>
            <a:r>
              <a:rPr lang="zh-TW" sz="2400" b="0" i="0" u="none" strike="noStrike" kern="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分鐘的時間內踩踏的角距離為多少圈？</a:t>
            </a:r>
          </a:p>
        </p:txBody>
      </p:sp>
      <p:pic>
        <p:nvPicPr>
          <p:cNvPr id="3" name="Picture 2" descr="ãbike ridingãçåçæå°çµæ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32714" y="4433459"/>
            <a:ext cx="3455380" cy="230447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2921</TotalTime>
  <Words>1310</Words>
  <Application>Microsoft Office PowerPoint</Application>
  <PresentationFormat>如螢幕大小 (4:3)</PresentationFormat>
  <Paragraphs>304</Paragraphs>
  <Slides>37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37</vt:i4>
      </vt:variant>
    </vt:vector>
  </HeadingPairs>
  <TitlesOfParts>
    <vt:vector size="46" baseType="lpstr">
      <vt:lpstr>等线</vt:lpstr>
      <vt:lpstr>新細明體</vt:lpstr>
      <vt:lpstr>標楷體</vt:lpstr>
      <vt:lpstr>Arial</vt:lpstr>
      <vt:lpstr>Calibri</vt:lpstr>
      <vt:lpstr>Cambria Math</vt:lpstr>
      <vt:lpstr>Times New Roman</vt:lpstr>
      <vt:lpstr>Wingdings</vt:lpstr>
      <vt:lpstr>課程名稱</vt:lpstr>
      <vt:lpstr>角運動學</vt:lpstr>
      <vt:lpstr>PowerPoint 簡報</vt:lpstr>
      <vt:lpstr>PowerPoint 簡報</vt:lpstr>
      <vt:lpstr>PowerPoint 簡報</vt:lpstr>
      <vt:lpstr>PowerPoint 簡報</vt:lpstr>
      <vt:lpstr>PowerPoint 簡報</vt:lpstr>
      <vt:lpstr>等速角運動 (Uniform Circular Motion)</vt:lpstr>
      <vt:lpstr>等速角運動 (Uniform Circular Motion)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不等速角運動 (Non-uniform Circular Motion )   </vt:lpstr>
      <vt:lpstr>不等速角運動 (Non-uniform Circular Motion )   </vt:lpstr>
      <vt:lpstr>不等速角運動 (Non-uniform Circular Motion )   </vt:lpstr>
      <vt:lpstr>PowerPoint 簡報</vt:lpstr>
      <vt:lpstr>PowerPoint 簡報</vt:lpstr>
      <vt:lpstr>The End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姜昆伶</cp:lastModifiedBy>
  <cp:revision>103</cp:revision>
  <dcterms:created xsi:type="dcterms:W3CDTF">2017-11-07T02:54:43Z</dcterms:created>
  <dcterms:modified xsi:type="dcterms:W3CDTF">2018-09-08T07:16:01Z</dcterms:modified>
</cp:coreProperties>
</file>