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81" autoAdjust="0"/>
    <p:restoredTop sz="90679" autoAdjust="0"/>
  </p:normalViewPr>
  <p:slideViewPr>
    <p:cSldViewPr snapToGrid="0" snapToObjects="1">
      <p:cViewPr varScale="1">
        <p:scale>
          <a:sx n="118" d="100"/>
          <a:sy n="118" d="100"/>
        </p:scale>
        <p:origin x="2392" y="200"/>
      </p:cViewPr>
      <p:guideLst/>
    </p:cSldViewPr>
  </p:slideViewPr>
  <p:outlineViewPr>
    <p:cViewPr>
      <p:scale>
        <a:sx n="33" d="100"/>
        <a:sy n="33" d="100"/>
      </p:scale>
      <p:origin x="0" y="-1168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D6808-7608-D742-98C4-A033ACB79DDF}" type="datetimeFigureOut">
              <a:rPr kumimoji="1" lang="zh-TW" altLang="en-US" smtClean="0"/>
              <a:t>2018/7/1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57CA60-997A-B14B-8C4F-812F93238D9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4672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3143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6504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03751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0544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8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6724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9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77369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7CA60-997A-B14B-8C4F-812F93238D99}" type="slidenum">
              <a:rPr kumimoji="1" lang="zh-TW" altLang="en-US" smtClean="0"/>
              <a:t>14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84512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4DDCE7F4-86F4-479D-B566-21F443C3F7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41D1AF4F-EA94-4180-B03A-E4DD52C5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A220FA5-E6E2-4ADB-BA5F-5D37570CAAC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="" xmlns:a16="http://schemas.microsoft.com/office/drawing/2014/main" id="{4E48074A-0274-4CD7-83F9-693861ED9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4AD9F8B3-6052-46BB-A34D-2A6300F7A7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32510E4-5710-0048-A91E-57063B8CACC2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652C2F11-F89C-498A-9D3F-61A88B7687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72CD317D-13D2-42E6-B877-DFBCC8348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E3149CE-FF63-4B9C-902F-5D04E847B5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8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81087E8B-2A95-40F3-9837-42C8B783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196A0B58-ABE2-41CC-AE1C-B48CF3EF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E6F76CF-4A77-4982-A100-7614670C5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FDAE474B-E34B-4DB2-8D2C-28D3B15361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73535303-7098-46ED-8E3F-C2E7DD46C1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0DD7FFD-2F6D-C84F-B9E5-F279E7AEA260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17EC9D63-A1C8-4F5F-B201-9C0C88B9BA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E10396BD-ACC4-4636-9833-6AE379BB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AFB97A-2356-478F-AA7B-62770B99E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1F378848-4416-4BE9-AA41-DF5DBA5A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E3F1280B-A510-42EE-ACB7-4300D94FF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直排標題 1">
            <a:extLst>
              <a:ext uri="{FF2B5EF4-FFF2-40B4-BE49-F238E27FC236}">
                <a16:creationId xmlns="" xmlns:a16="http://schemas.microsoft.com/office/drawing/2014/main" id="{8A249DBC-7FBA-45FB-968F-F030BFF99E5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="" xmlns:a16="http://schemas.microsoft.com/office/drawing/2014/main" id="{A38511CE-2575-4985-BCE2-24AC525EEB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3468B33B-7800-4D58-8443-1FE85272A6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9CB655D8-A9C8-5B4C-A57A-D7F04E57CB18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AA91AB96-C49B-449C-833C-643BCE021F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25EBA5D8-214A-4E42-9CC3-A686506B3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FC6988F-8CB5-4E8D-8194-3BABA44E1E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C68458DB-34C2-4B49-B110-BC8A52C6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936B3C95-D7C0-4E0B-93C9-AAC6969CDA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184BF02F-FCFC-49B4-896E-F6BB347BE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D7A00B19-7D14-414E-8497-E64FB1A3E1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10B090E2-C23E-45C3-B87D-88C307DB5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F960F2-A008-4146-9D6F-690F222C25BB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838E6F95-EB4E-4E42-8515-189F632B2C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D6FCE347-BCE6-4E83-8718-221019EBCD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CE3F86-B6ED-4AAD-ABB2-DECD00EBF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B3755B0C-2699-4063-BFE2-DE185681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5362FB08-AC44-4061-AFF3-B82162C8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232A7B92-1F65-4F26-8AF5-EF18098E1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B625EBCE-0ED6-46FE-BEC9-70F737F7D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F2F50B2A-010A-48ED-823E-8841F28B38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58AC54D-5302-F340-9BB5-C43D40497410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19A4BCF6-4914-41DF-97F4-965DFEF4E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D949F642-0C27-4FD1-A1C5-37A6EF155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20A85D-204E-4FFF-8DD5-30F9851E11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9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="" xmlns:a16="http://schemas.microsoft.com/office/drawing/2014/main" id="{48387A25-631A-4617-92C4-F63A3E86C8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95D37CE0-0213-4AA2-BCD9-32365C74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3A51C5F-16A4-4BB3-BEE3-47F3736CA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5F16D9B5-B276-46EF-AFF1-323830CCFF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C11B7794-8849-4727-B347-48F8EECE7DD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405B349A-C59A-4D10-A9D6-EC3CA7415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32F5A275-3B29-A242-A9EA-9BCF0F8DE716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5BAFBCC6-9758-456A-98C5-37BCF7B042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E7ABD3F6-C038-4346-8E6E-A54E541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80698CD-1859-4572-AD55-54CDDB6C87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BPC\Downloads\教育部logo991006-1.png">
            <a:extLst>
              <a:ext uri="{FF2B5EF4-FFF2-40B4-BE49-F238E27FC236}">
                <a16:creationId xmlns="" xmlns:a16="http://schemas.microsoft.com/office/drawing/2014/main" id="{CA7DB41E-512E-45C2-8AC9-6B574DD4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8B251052-67D9-414C-AC66-BF74EC77F2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78136CC-1FAC-4847-BD1D-4500878C0A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4D207D36-CC97-4B81-8D48-69F7F0EBB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="" xmlns:a16="http://schemas.microsoft.com/office/drawing/2014/main" id="{ADBEDE40-2687-4611-ABB6-18BC2ACFCCE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="" xmlns:a16="http://schemas.microsoft.com/office/drawing/2014/main" id="{338D9A26-D5CC-4DE2-BC1C-E705F15349B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16392358-649C-4DC2-95E8-07B4B599328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="" xmlns:a16="http://schemas.microsoft.com/office/drawing/2014/main" id="{4EAB876A-A342-442B-8E37-F0B1FAD516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BA228D6-CE14-F44F-9879-5A3C97E0ACA9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="" xmlns:a16="http://schemas.microsoft.com/office/drawing/2014/main" id="{73B91603-A6C4-4934-9849-E91F3BD165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="" xmlns:a16="http://schemas.microsoft.com/office/drawing/2014/main" id="{557EC2AA-881B-4D2A-9F2E-1171BC742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0AB84-31A0-4DE3-ACE9-3FAB59694A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BPC\Downloads\教育部logo991006-1.png">
            <a:extLst>
              <a:ext uri="{FF2B5EF4-FFF2-40B4-BE49-F238E27FC236}">
                <a16:creationId xmlns="" xmlns:a16="http://schemas.microsoft.com/office/drawing/2014/main" id="{9C025174-9103-4602-B8DC-68E23946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194F6A3E-B2EB-4145-B270-65333ECB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2AF1DD1C-0CA2-44A0-A146-1246CBB58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CF4D4840-C4D9-4100-9DF1-C588BE2616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925AEB69-AEFC-0E4A-8623-473DC46A8AFF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6BCEC56F-E468-48C6-8108-C6845CB3A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4241F976-A8F1-468B-B273-86E9E48D9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108A94-483C-4A1A-8715-123F934BBB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PC\Downloads\教育部logo991006-1.png">
            <a:extLst>
              <a:ext uri="{FF2B5EF4-FFF2-40B4-BE49-F238E27FC236}">
                <a16:creationId xmlns="" xmlns:a16="http://schemas.microsoft.com/office/drawing/2014/main" id="{55772E3F-FA37-415F-B4EB-A7AD0AA5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BC805DB8-5C12-44C3-952A-80582D63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日期版面配置區 1">
            <a:extLst>
              <a:ext uri="{FF2B5EF4-FFF2-40B4-BE49-F238E27FC236}">
                <a16:creationId xmlns="" xmlns:a16="http://schemas.microsoft.com/office/drawing/2014/main" id="{E7D11D90-673F-4AEE-BF9E-4EE39331E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C8A2B4E-A2AA-A84D-8FA4-3B70ADD16F7A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E08C0245-51D9-466C-B165-D00AC7C5CD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F0DD5799-032E-4670-BBED-637193F2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4C753B-55BE-4FB9-864A-82E3E93593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="" xmlns:a16="http://schemas.microsoft.com/office/drawing/2014/main" id="{8810FC3E-62A5-4CF7-A837-9FD51AFFC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EBFB7CD7-557B-49B3-9E59-056F084EFA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F5870A6-4EDA-466E-AED3-2479263BF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74BFDF45-8F6E-41FB-8197-3F34B74C57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E68A001F-0FE9-4BB7-A668-65E807DF17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DFFA2372-1CFD-4404-BCCB-05201FF08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79387EB-2175-6743-97D2-A10C5EDD4016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C950F3E3-76D9-40F5-8874-5A1D379626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2F622D66-19E1-44AD-A21D-5642E6E8B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EE2A1E8-9201-479D-8271-90A2BBEA5E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="" xmlns:a16="http://schemas.microsoft.com/office/drawing/2014/main" id="{26E60E8E-DF00-4441-A8D7-047D535B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86868FCB-0974-4E5D-BC9E-7AB426634E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="" xmlns:a16="http://schemas.microsoft.com/office/drawing/2014/main" id="{D938543F-41AA-4537-8036-B8B930D36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="" xmlns:a16="http://schemas.microsoft.com/office/drawing/2014/main" id="{E2D56FF5-D07C-457B-9645-7320D100D48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="" xmlns:a16="http://schemas.microsoft.com/office/drawing/2014/main" id="{DAB4880D-6FD0-4D24-ACF4-4D2D27925CF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="" xmlns:a16="http://schemas.microsoft.com/office/drawing/2014/main" id="{532A6FFE-2643-496A-B93A-58850B442F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74AAA68-31F4-AA4F-8820-5D667E87E752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95421A71-5A41-41E5-A37E-D851A0BE95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14C43EA6-A93C-4FEC-81FA-6D696B8A24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9A9A51D-D4BF-4E97-97F9-A89BEB0DFD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5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="" xmlns:a16="http://schemas.microsoft.com/office/drawing/2014/main" id="{9F78509A-2842-4C60-B2EC-865143C502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="" xmlns:a16="http://schemas.microsoft.com/office/drawing/2014/main" id="{3D240657-314A-4EE3-B69C-047093124A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="" xmlns:a16="http://schemas.microsoft.com/office/drawing/2014/main" id="{766C13D3-9298-40A4-A52B-5E97C75101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53048262-2013-3045-91E1-59BCE2DCD9FD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="" xmlns:a16="http://schemas.microsoft.com/office/drawing/2014/main" id="{4186C0C6-F514-4A20-9190-D2493A39D11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="" xmlns:a16="http://schemas.microsoft.com/office/drawing/2014/main" id="{16C1FDEE-4BEB-4914-8AAE-03611FFC2EA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FDD3D73-3D11-48CE-BBE3-1036B0D0241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="" xmlns:a16="http://schemas.microsoft.com/office/drawing/2014/main" id="{C2312091-E7C7-456F-8976-63A4A4093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07F0DAC8-9536-4FA7-8A69-3BD63E035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earch.books.com.tw/search/query/cat/all/key/Toril+Moi/adv_author/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16867A2C-4807-47AC-B418-B7B42B47B1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</a:t>
            </a:r>
            <a:endParaRPr 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="" xmlns:a16="http://schemas.microsoft.com/office/drawing/2014/main" id="{7C0A779F-1B1C-452B-BADD-CD715D31E4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吳忠誼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="" xmlns:a16="http://schemas.microsoft.com/office/drawing/2014/main" id="{90B8A990-9C07-40A0-B7D8-C1B399DD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D70F472B-E2CD-49B4-9070-5F6C3A39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="" xmlns:a16="http://schemas.microsoft.com/office/drawing/2014/main" id="{A56C88B1-FFEB-4BC0-9600-27617B0AE662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 smtClean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22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uk-UA" smtClean="0"/>
              <a:t>1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對構成運動與性別現象的反思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專業體育知識的缺乏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男性中心思想的結構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陽剛男性與陰柔女性的播報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對性別敏感度的提升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自我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意識察覺與</a:t>
            </a:r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尊重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多元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二、影響兩性看法的重要推手</a:t>
            </a:r>
            <a:endParaRPr kumimoji="1"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154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186" y="201067"/>
            <a:ext cx="8765627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3269" y="1642242"/>
            <a:ext cx="4508938" cy="4525959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推廣女性參與運動白皮書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健康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提高女性規律運動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人口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友善環境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營造包容、支持的運動文化氛圍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培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力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提升女性運動參與地位及價值 </a:t>
            </a:r>
          </a:p>
          <a:p>
            <a:pPr lvl="1"/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28745" y="3905221"/>
            <a:ext cx="36260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全方位女性參與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策略規劃</a:t>
            </a:r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>
              <a:spcBef>
                <a:spcPts val="1200"/>
              </a:spcBef>
            </a:pP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多元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包容的運動文化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營造</a:t>
            </a:r>
            <a:endParaRPr lang="en-US" altLang="zh-TW" sz="24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>
              <a:spcBef>
                <a:spcPts val="1200"/>
              </a:spcBef>
            </a:pPr>
            <a:r>
              <a:rPr lang="zh-TW" altLang="en-US" sz="2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運動曝光及價值提升 </a:t>
            </a:r>
          </a:p>
          <a:p>
            <a:endParaRPr kumimoji="1" lang="zh-TW" altLang="en-US" dirty="0"/>
          </a:p>
        </p:txBody>
      </p:sp>
      <p:sp>
        <p:nvSpPr>
          <p:cNvPr id="6" name="向右箭號 5"/>
          <p:cNvSpPr/>
          <p:nvPr/>
        </p:nvSpPr>
        <p:spPr>
          <a:xfrm>
            <a:off x="4708634" y="4393324"/>
            <a:ext cx="515007" cy="6516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88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4274"/>
            <a:ext cx="8229600" cy="4525959"/>
          </a:xfrm>
        </p:spPr>
        <p:txBody>
          <a:bodyPr/>
          <a:lstStyle/>
          <a:p>
            <a:r>
              <a:rPr kumimoji="1"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四項主軸</a:t>
            </a:r>
            <a:endParaRPr kumimoji="1"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促進女性運動與休閒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活動參與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提升規律運動人口與增進女性參與運動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營造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友善運動空間與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環境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建置友善環境（便利性與多樣性）與活動策略結合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提高女性參與戶外活動</a:t>
            </a:r>
            <a:endParaRPr lang="en-US" altLang="zh-TW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培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力女性與運動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參與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於校園融入兩性概念並辦理增能教育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擴大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女性運動能見度 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建置女性運動典範</a:t>
            </a:r>
            <a:endParaRPr lang="en-US" altLang="zh-TW" sz="20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鼓勵與規劃提升社會文化中的性別意識</a:t>
            </a:r>
            <a:endParaRPr lang="zh-TW" altLang="en-US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65386" y="201067"/>
            <a:ext cx="8613228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266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523" y="1784694"/>
            <a:ext cx="8162092" cy="370752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Font typeface="Arial" pitchFamily="34"/>
              <a:buChar char="•"/>
            </a:pPr>
            <a:r>
              <a:rPr lang="zh-TW" altLang="en-US" sz="32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促進女性運動與休閒活動</a:t>
            </a:r>
            <a:r>
              <a:rPr lang="zh-TW" altLang="en-US" sz="32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參與發展策略</a:t>
            </a:r>
            <a:endParaRPr lang="en-US" altLang="zh-TW" sz="32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600"/>
              </a:spcBef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促進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性別平等，重視學齡女性運動共同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參與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>
              <a:spcBef>
                <a:spcPts val="600"/>
              </a:spcBef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釋放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生活壓力，啟動成年女性運動共生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權益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>
              <a:spcBef>
                <a:spcPts val="600"/>
              </a:spcBef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組織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運動指導團，建立銀髮族女性運動與健康共存概念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>
              <a:spcBef>
                <a:spcPts val="600"/>
              </a:spcBef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落實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社會關懷，創造身心障礙女性運動共享機會 </a:t>
            </a: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94442" y="243109"/>
            <a:ext cx="8613228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274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75239" y="1901519"/>
            <a:ext cx="8006053" cy="3995188"/>
          </a:xfrm>
        </p:spPr>
        <p:txBody>
          <a:bodyPr/>
          <a:lstStyle/>
          <a:p>
            <a:pPr marL="342900" lvl="1" indent="-342900">
              <a:spcBef>
                <a:spcPts val="800"/>
              </a:spcBef>
              <a:buFont typeface="Arial" pitchFamily="34"/>
              <a:buChar char="•"/>
            </a:pPr>
            <a:r>
              <a:rPr lang="zh-TW" altLang="en-US" sz="32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營造友善運動空間與環境</a:t>
            </a:r>
            <a:endParaRPr lang="en-US" altLang="zh-TW" sz="32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依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不同性別需求規劃校園運動場地、更衣與淋浴設施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合理配置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依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不同族群女性需求建置全民運動場所與配套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方案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多元文化意義建構戶外休閒觀念與環境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94442" y="243109"/>
            <a:ext cx="8613228" cy="1143000"/>
          </a:xfrm>
        </p:spPr>
        <p:txBody>
          <a:bodyPr/>
          <a:lstStyle/>
          <a:p>
            <a:r>
              <a:rPr kumimoji="1"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58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7854462" cy="4525959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培力女性與運動參與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性別平等帶入家庭及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校園，重視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自我認同之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重要性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強化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女性參與體育活動及培力的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連結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建立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運動與產業之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網絡，創造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女性就業機會 </a:t>
            </a: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04951" y="180047"/>
            <a:ext cx="8581697" cy="1143000"/>
          </a:xfrm>
        </p:spPr>
        <p:txBody>
          <a:bodyPr/>
          <a:lstStyle/>
          <a:p>
            <a:r>
              <a:rPr kumimoji="1"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549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0565" y="1600200"/>
            <a:ext cx="8190389" cy="4284785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擴大女性運動能見度 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建置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優秀女性運動員媒體影音資料，形塑正向女性運動員 形象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鼓勵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媒體執行性別均衡的運動報導計畫及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措施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擴大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具性別意識且多元的媒體參與，建立分眾行銷策略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提升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媒體工作者性別意識 </a:t>
            </a: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204951" y="180047"/>
            <a:ext cx="8581697" cy="1143000"/>
          </a:xfrm>
        </p:spPr>
        <p:txBody>
          <a:bodyPr/>
          <a:lstStyle/>
          <a:p>
            <a:r>
              <a:rPr kumimoji="1"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三、台灣推動女性參與運動的策略</a:t>
            </a:r>
            <a:endParaRPr kumimoji="1" lang="zh-TW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04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四、結語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性別建構的轉向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生物性別與社會性別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陽剛身體與陰柔身體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活生生的身體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女性主義的崛起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爭取回復平權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顛覆父權主義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回歸女性主體的生存態度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61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06475"/>
            <a:ext cx="8229600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四、結語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49475"/>
            <a:ext cx="8229600" cy="4525959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性別平等的概念建構與推動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不設限的無差別教學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創造嶄新的運動平台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做自己身體的主人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尊重他人身體的主體性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建置友善兩性運動空間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政府法規的建立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社會文化氛圍的轉型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運動與媒體的重新鏈結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75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60440"/>
          </a:xfrm>
        </p:spPr>
        <p:txBody>
          <a:bodyPr/>
          <a:lstStyle/>
          <a:p>
            <a:r>
              <a:rPr kumimoji="1" lang="zh-TW" altLang="en-US" dirty="0" smtClean="0"/>
              <a:t>參考文獻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4462" y="960440"/>
            <a:ext cx="8616461" cy="5229345"/>
          </a:xfrm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Hoffman . S.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(2013). Introduction to kinesiology. Human Kinetics.</a:t>
            </a:r>
            <a:endParaRPr lang="zh-TW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王奕婷（譯）（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2005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）。性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文本政治：女性主義文學理論。（</a:t>
            </a:r>
            <a:r>
              <a:rPr lang="sk-SK" altLang="zh-TW" sz="1600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 tooltip="Toril Moi"/>
              </a:rPr>
              <a:t> </a:t>
            </a:r>
            <a:r>
              <a:rPr lang="sk-SK" altLang="zh-TW" sz="16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Toril</a:t>
            </a:r>
            <a:r>
              <a:rPr lang="sk-SK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sk-SK" altLang="zh-TW" sz="16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Moi</a:t>
            </a:r>
            <a:r>
              <a:rPr lang="sk-SK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2002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王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瑞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香（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1997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）。基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進女性主義”， 女性主義理論與流派，顧燕翎編，頁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105-138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。台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北：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女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書店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何定照（譯）（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2007</a:t>
            </a:r>
            <a:r>
              <a:rPr lang="zh-TW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）。像女孩那樣丟球：論女性身體經驗。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台北市：商周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Iris Marion 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Young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2005</a:t>
            </a:r>
            <a:r>
              <a:rPr lang="zh-TW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朱崇儀（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2014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）。伊瑞葛來：堅持性別差異的哲學。台北：國立台灣大學。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林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芳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玫（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1997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）。自由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主義女性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主義，女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性主義理論與流派，顧燕翎編，頁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1-26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台北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女書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店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邱瑞鑾（譯）（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2015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）。第二性。台北市：貓頭鷹。（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Simone de Beauvoir, 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1949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/>
              <a:t>陳益</a:t>
            </a:r>
            <a:r>
              <a:rPr lang="zh-TW" altLang="en-US" sz="1600" dirty="0" smtClean="0"/>
              <a:t>祥（</a:t>
            </a:r>
            <a:r>
              <a:rPr lang="en-US" altLang="zh-TW" sz="1600" dirty="0" smtClean="0"/>
              <a:t>1999</a:t>
            </a:r>
            <a:r>
              <a:rPr lang="zh-TW" altLang="en-US" sz="1600" dirty="0" smtClean="0"/>
              <a:t>）。</a:t>
            </a:r>
            <a:r>
              <a:rPr lang="zh-TW" altLang="en-US" sz="1600" dirty="0"/>
              <a:t>運動世界中的性別刻板印象。國民教育，</a:t>
            </a:r>
            <a:r>
              <a:rPr lang="en-US" altLang="zh-TW" sz="1600" dirty="0"/>
              <a:t>39(5)</a:t>
            </a:r>
            <a:r>
              <a:rPr lang="zh-TW" altLang="en-US" sz="1600" dirty="0"/>
              <a:t>，</a:t>
            </a:r>
            <a:r>
              <a:rPr lang="en-US" altLang="zh-TW" sz="1600" dirty="0"/>
              <a:t>46-50</a:t>
            </a:r>
            <a:r>
              <a:rPr lang="zh-TW" altLang="en-US" sz="1600" dirty="0"/>
              <a:t>。 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/>
              <a:t>畢恆達（</a:t>
            </a:r>
            <a:r>
              <a:rPr lang="en-US" altLang="zh-TW" sz="1600" dirty="0" smtClean="0"/>
              <a:t>2000b</a:t>
            </a:r>
            <a:r>
              <a:rPr lang="zh-TW" altLang="en-US" sz="1600" dirty="0" smtClean="0"/>
              <a:t>）。</a:t>
            </a:r>
            <a:r>
              <a:rPr lang="zh-TW" altLang="en-US" sz="1600" dirty="0"/>
              <a:t>走入歧途的男性氣概養成過程。兩性平等教育季刊，</a:t>
            </a:r>
            <a:r>
              <a:rPr lang="en-US" altLang="zh-TW" sz="1600" dirty="0"/>
              <a:t>12</a:t>
            </a:r>
            <a:r>
              <a:rPr lang="zh-TW" altLang="en-US" sz="1600" dirty="0"/>
              <a:t>，</a:t>
            </a:r>
            <a:r>
              <a:rPr lang="en-US" altLang="zh-TW" sz="1600" dirty="0"/>
              <a:t>44-46</a:t>
            </a:r>
            <a:r>
              <a:rPr lang="zh-TW" altLang="en-US" sz="1600" dirty="0"/>
              <a:t>。 </a:t>
            </a:r>
            <a:endParaRPr lang="en-US" altLang="zh-TW" sz="1600" dirty="0"/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/>
              <a:t>畢恆達（</a:t>
            </a:r>
            <a:r>
              <a:rPr lang="en-US" altLang="zh-TW" sz="1600" dirty="0" smtClean="0"/>
              <a:t>2004</a:t>
            </a:r>
            <a:r>
              <a:rPr lang="zh-TW" altLang="en-US" sz="1600" dirty="0" smtClean="0"/>
              <a:t>）。</a:t>
            </a:r>
            <a:r>
              <a:rPr lang="zh-TW" altLang="en-US" sz="1600" dirty="0"/>
              <a:t>空間就是性別。台北</a:t>
            </a:r>
            <a:r>
              <a:rPr lang="en-US" altLang="zh-TW" sz="1600" dirty="0"/>
              <a:t>:</a:t>
            </a:r>
            <a:r>
              <a:rPr lang="zh-TW" altLang="en-US" sz="1600" dirty="0"/>
              <a:t>心靈工坊。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黃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淑玲</a:t>
            </a:r>
            <a:r>
              <a: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(1997)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。烏托邦社會主義／馬克斯主義女性主義，</a:t>
            </a:r>
            <a:r>
              <a:rPr lang="zh-TW" altLang="en-US" sz="16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女性主義理論與流派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，顧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燕翎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編，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頁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27-70</a:t>
            </a:r>
            <a:r>
              <a:rPr lang="zh-TW" altLang="en-US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。台北：女書店。</a:t>
            </a:r>
            <a:endParaRPr lang="en-US" altLang="zh-TW" sz="1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劉亞蘭（</a:t>
            </a:r>
            <a:r>
              <a:rPr lang="en-US" altLang="zh-TW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2008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）。平等與差異：漫遊女性主義。台北：三民</a:t>
            </a:r>
            <a:r>
              <a:rPr lang="zh-TW" altLang="en-US" sz="1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600" dirty="0"/>
              <a:t>附註：</a:t>
            </a:r>
            <a:r>
              <a:rPr lang="en-US" altLang="zh-TW" sz="1600" dirty="0"/>
              <a:t>PPT</a:t>
            </a:r>
            <a:r>
              <a:rPr lang="zh-TW" altLang="en-US" sz="1600" dirty="0"/>
              <a:t>中相關圖片皆透過</a:t>
            </a:r>
            <a:r>
              <a:rPr lang="en-US" altLang="zh-TW" sz="1600" dirty="0"/>
              <a:t>Google</a:t>
            </a:r>
            <a:r>
              <a:rPr lang="zh-TW" altLang="en-US" sz="1600" dirty="0"/>
              <a:t>搜尋獲得（</a:t>
            </a:r>
            <a:r>
              <a:rPr lang="en-US" altLang="zh-TW" sz="1600" dirty="0"/>
              <a:t>2018.6.10</a:t>
            </a:r>
            <a:r>
              <a:rPr lang="zh-TW" altLang="en-US" sz="1600" dirty="0"/>
              <a:t>搜尋）</a:t>
            </a:r>
            <a:endParaRPr lang="zh-TW" altLang="zh-TW" sz="1600" dirty="0"/>
          </a:p>
          <a:p>
            <a:pPr marL="0" indent="0">
              <a:buNone/>
            </a:pP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sz="1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1800" b="1" dirty="0">
              <a:latin typeface="Kaiti TC" charset="-120"/>
              <a:ea typeface="Kaiti TC" charset="-120"/>
              <a:cs typeface="Kaiti TC" charset="-120"/>
            </a:endParaRPr>
          </a:p>
          <a:p>
            <a:pPr marL="0" indent="0">
              <a:buNone/>
            </a:pPr>
            <a:endParaRPr lang="zh-TW" altLang="en-US" sz="1800" b="1" dirty="0"/>
          </a:p>
          <a:p>
            <a:pPr marL="0" indent="0">
              <a:buNone/>
            </a:pPr>
            <a:endParaRPr lang="zh-TW" altLang="zh-TW" sz="18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kumimoji="1" lang="zh-TW" altLang="en-US" sz="1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0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2FB7763F-777F-4C57-855F-B7A5DC6696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</a:t>
            </a:r>
            <a:r>
              <a:rPr lang="zh-CN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部分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="" xmlns:a16="http://schemas.microsoft.com/office/drawing/2014/main" id="{939AFC3E-728F-4212-9C8E-7D86A822B7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07138" y="1946693"/>
            <a:ext cx="8233782" cy="3775442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、學校體育中的兩性平等教育</a:t>
            </a:r>
            <a:endParaRPr lang="en-US" altLang="zh-TW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二、影響兩性看法的重要推手</a:t>
            </a:r>
            <a:endParaRPr lang="en-US" altLang="zh-TW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三、台灣推動女性參與運動策略</a:t>
            </a:r>
            <a:endParaRPr lang="en-US" altLang="zh-TW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四、結語</a:t>
            </a:r>
            <a:endParaRPr lang="en-US" altLang="zh-TW" dirty="0" smtClean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="" xmlns:a16="http://schemas.microsoft.com/office/drawing/2014/main" id="{791D71BF-8F96-4DFA-8979-3392927AF9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="" xmlns:a16="http://schemas.microsoft.com/office/drawing/2014/main" id="{AD1DCB2D-BA42-47F3-81E2-DEA16E98F76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uk-UA" smtClean="0"/>
              <a:t>2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一、學校體育中的兩性平等教育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美國性平立法與要點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1972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年教育修正案第九條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禁止性別歧視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1974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年女性平等教育法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推廣兩性平等教育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防治性騷擾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1976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年職業教育法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檢視職業教育方案中歧視的可能</a:t>
            </a:r>
            <a:endParaRPr kumimoji="1"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796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1220"/>
            <a:ext cx="8229600" cy="4525959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台灣性平立法及要點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2004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年性別平等教育法立法通過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學習環境與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資源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課程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、教材與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教學法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師資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之培育與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聘任：職前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與在職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教育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性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侵害與性騷擾之防治等項目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2010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設計性平教育白皮書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課綱與課程納入性別教育（分手暴力、性侵害）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廣開性平課程</a:t>
            </a:r>
            <a:endParaRPr kumimoji="1"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一、學校體育中的兩性平等教育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038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180" y="1143000"/>
            <a:ext cx="8229600" cy="5456125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校園中的運動空間與兩性問題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男外女內的運動空間配置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運動設計的性別角色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潛移默化的運動歸屬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運動設施與空間不足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以大肌肉活動為主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冒險性、探索性及遊戲性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男性的凝視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惡意對待</a:t>
            </a: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有意無意的侵擾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既定的意識形態</a:t>
            </a:r>
            <a:endParaRPr kumimoji="1"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436180" y="0"/>
            <a:ext cx="8229600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一、學校體育中的兩性平等教育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857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女性遭遇的運動學習狀況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男女有別的遊戲經驗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成就感低落的學習脈絡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世俗身體意象的影響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身體接觸的不適應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一、學校體育中的兩性平等教育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08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體育課是性平推展的最佳場域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無性別偏差的活動設計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製造女性「玩」體育的活動平台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避免僵化的課程或技能思維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「競爭」與「合作」的交互運用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精神與態度的教育感召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打破傳統男女教師授課的科目（球類、舞蹈等）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打造兩性共同的運動平台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一、學校體育中的兩性平等教育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36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187" y="190558"/>
            <a:ext cx="8602717" cy="1143000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二、影響兩性看法的重要推手</a:t>
            </a:r>
            <a:endParaRPr kumimoji="1"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男性氣概與女性氣質的影響</a:t>
            </a:r>
            <a:endParaRPr kumimoji="1" lang="zh-TW" altLang="en-US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社會文化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運動是男性專屬的場域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男性是暴力、對抗的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女性是被動、依賴與順從的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成就一套行為準則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推波助瀾的第三隻手</a:t>
            </a:r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-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媒體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55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165" y="2690726"/>
            <a:ext cx="3344671" cy="255510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178" y="2126342"/>
            <a:ext cx="2393560" cy="368387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164" y="2690726"/>
            <a:ext cx="3344671" cy="2555109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9696" y="1705303"/>
            <a:ext cx="5295927" cy="4525959"/>
          </a:xfrm>
        </p:spPr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媒體對運動與性別的影響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媒體的報導增進運動發展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接受其信仰價值的觀點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形成某些文化的認知與看法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1"/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實際案例</a:t>
            </a:r>
            <a:endParaRPr kumimoji="1"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Billie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Jean King</a:t>
            </a: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Martina 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Navrátilová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charset="0"/>
            </a:endParaRPr>
          </a:p>
          <a:p>
            <a:pPr lvl="2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Sabina </a:t>
            </a: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charset="0"/>
              </a:rPr>
              <a:t>Altynbekova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Times New Roman" charset="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KaiTi" charset="-122"/>
              </a:rPr>
              <a:t>許淑淨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  <a:cs typeface="KaiTi" charset="-122"/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二、影響兩性看法的重要推手</a:t>
            </a:r>
            <a:endParaRPr kumimoji="1"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163" y="2690726"/>
            <a:ext cx="3363213" cy="2555110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723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1243</TotalTime>
  <Words>1278</Words>
  <Application>Microsoft Macintosh PowerPoint</Application>
  <PresentationFormat>如螢幕大小 (4:3)</PresentationFormat>
  <Paragraphs>193</Paragraphs>
  <Slides>19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7" baseType="lpstr">
      <vt:lpstr>Calibri</vt:lpstr>
      <vt:lpstr>KaiTi</vt:lpstr>
      <vt:lpstr>Kaiti TC</vt:lpstr>
      <vt:lpstr>Times New Roman</vt:lpstr>
      <vt:lpstr>新細明體</vt:lpstr>
      <vt:lpstr>標楷體</vt:lpstr>
      <vt:lpstr>Arial</vt:lpstr>
      <vt:lpstr>課程名稱</vt:lpstr>
      <vt:lpstr>運動與性別</vt:lpstr>
      <vt:lpstr>運動與性別～第二部分</vt:lpstr>
      <vt:lpstr>一、學校體育中的兩性平等教育</vt:lpstr>
      <vt:lpstr>一、學校體育中的兩性平等教育</vt:lpstr>
      <vt:lpstr>一、學校體育中的兩性平等教育</vt:lpstr>
      <vt:lpstr>一、學校體育中的兩性平等教育</vt:lpstr>
      <vt:lpstr>一、學校體育中的兩性平等教育</vt:lpstr>
      <vt:lpstr>二、影響兩性看法的重要推手</vt:lpstr>
      <vt:lpstr>二、影響兩性看法的重要推手</vt:lpstr>
      <vt:lpstr>二、影響兩性看法的重要推手</vt:lpstr>
      <vt:lpstr>三、台灣推動女性參與運動的策略</vt:lpstr>
      <vt:lpstr>三、台灣推動女性參與運動的策略</vt:lpstr>
      <vt:lpstr>三、台灣推動女性參與運動的策略</vt:lpstr>
      <vt:lpstr>三、台灣推動女性參與運動的策略</vt:lpstr>
      <vt:lpstr>三、台灣推動女性參與運動的策略</vt:lpstr>
      <vt:lpstr>三、台灣推動女性參與運動的策略</vt:lpstr>
      <vt:lpstr>四、結語</vt:lpstr>
      <vt:lpstr>四、結語</vt:lpstr>
      <vt:lpstr>參考文獻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使用者</cp:lastModifiedBy>
  <cp:revision>42</cp:revision>
  <dcterms:created xsi:type="dcterms:W3CDTF">2017-11-07T02:54:43Z</dcterms:created>
  <dcterms:modified xsi:type="dcterms:W3CDTF">2018-07-01T04:12:41Z</dcterms:modified>
</cp:coreProperties>
</file>