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9" r:id="rId12"/>
    <p:sldId id="270" r:id="rId13"/>
    <p:sldId id="271" r:id="rId14"/>
    <p:sldId id="272" r:id="rId15"/>
    <p:sldId id="273" r:id="rId16"/>
    <p:sldId id="274" r:id="rId17"/>
    <p:sldId id="275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30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130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E95C94-9A32-214A-AB15-A84B99CFBFCC}" type="datetimeFigureOut">
              <a:rPr kumimoji="1" lang="zh-TW" altLang="en-US" smtClean="0"/>
              <a:t>2018/7/1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67ED9C-2399-5643-8AC5-2A6AC21F2DC0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770072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7ED9C-2399-5643-8AC5-2A6AC21F2DC0}" type="slidenum">
              <a:rPr kumimoji="1" lang="zh-TW" altLang="en-US" smtClean="0"/>
              <a:t>5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525814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7ED9C-2399-5643-8AC5-2A6AC21F2DC0}" type="slidenum">
              <a:rPr kumimoji="1" lang="zh-TW" altLang="en-US" smtClean="0"/>
              <a:t>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950400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7ED9C-2399-5643-8AC5-2A6AC21F2DC0}" type="slidenum">
              <a:rPr kumimoji="1" lang="zh-TW" altLang="en-US" smtClean="0"/>
              <a:t>17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784128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="" xmlns:a16="http://schemas.microsoft.com/office/drawing/2014/main" id="{4DDCE7F4-86F4-479D-B566-21F443C3F7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41D1AF4F-EA94-4180-B03A-E4DD52C53B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A220FA5-E6E2-4ADB-BA5F-5D37570CAAC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>
            <a:extLst>
              <a:ext uri="{FF2B5EF4-FFF2-40B4-BE49-F238E27FC236}">
                <a16:creationId xmlns="" xmlns:a16="http://schemas.microsoft.com/office/drawing/2014/main" id="{4E48074A-0274-4CD7-83F9-693861ED901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4AD9F8B3-6052-46BB-A34D-2A6300F7A7F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7039828A-2980-0C4C-BBE6-517EF3E22173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652C2F11-F89C-498A-9D3F-61A88B7687E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72CD317D-13D2-42E6-B877-DFBCC834845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FE3149CE-FF63-4B9C-902F-5D04E847B57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486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="" xmlns:a16="http://schemas.microsoft.com/office/drawing/2014/main" id="{81087E8B-2A95-40F3-9837-42C8B78312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196A0B58-ABE2-41CC-AE1C-B48CF3EF4DA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="" xmlns:a16="http://schemas.microsoft.com/office/drawing/2014/main" id="{7E6F76CF-4A77-4982-A100-7614670C51D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="" xmlns:a16="http://schemas.microsoft.com/office/drawing/2014/main" id="{FDAE474B-E34B-4DB2-8D2C-28D3B153616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5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73535303-7098-46ED-8E3F-C2E7DD46C1F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361088B4-88DA-8649-BA99-4ECB454D1824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17EC9D63-A1C8-4F5F-B201-9C0C88B9BAB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E10396BD-ACC4-4636-9833-6AE379BB95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BAFB97A-2356-478F-AA7B-62770B99E00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379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="" xmlns:a16="http://schemas.microsoft.com/office/drawing/2014/main" id="{1F378848-4416-4BE9-AA41-DF5DBA5ADD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E3F1280B-A510-42EE-ACB7-4300D94FF8A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直排標題 1">
            <a:extLst>
              <a:ext uri="{FF2B5EF4-FFF2-40B4-BE49-F238E27FC236}">
                <a16:creationId xmlns="" xmlns:a16="http://schemas.microsoft.com/office/drawing/2014/main" id="{8A249DBC-7FBA-45FB-968F-F030BFF99E5A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="" xmlns:a16="http://schemas.microsoft.com/office/drawing/2014/main" id="{A38511CE-2575-4985-BCE2-24AC525EEBC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3468B33B-7800-4D58-8443-1FE85272A6F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34AECAD6-9641-C14D-8F28-0E25248C5C3C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AA91AB96-C49B-449C-833C-643BCE021FA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25EBA5D8-214A-4E42-9CC3-A686506B3B8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BFC6988F-8CB5-4E8D-8194-3BABA44E1E2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793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="" xmlns:a16="http://schemas.microsoft.com/office/drawing/2014/main" id="{C68458DB-34C2-4B49-B110-BC8A52C65D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936B3C95-D7C0-4E0B-93C9-AAC6969CDA8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="" xmlns:a16="http://schemas.microsoft.com/office/drawing/2014/main" id="{184BF02F-FCFC-49B4-896E-F6BB347BE0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D7A00B19-7D14-414E-8497-E64FB1A3E16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10B090E2-C23E-45C3-B87D-88C307DB556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6218566-D32B-1D4D-BB66-3ABA87C5A4B7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838E6F95-EB4E-4E42-8515-189F632B2C1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D6FCE347-BCE6-4E83-8718-221019EBCDA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ECE3F86-B6ED-4AAD-ABB2-DECD00EBF3F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163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="" xmlns:a16="http://schemas.microsoft.com/office/drawing/2014/main" id="{B3755B0C-2699-4063-BFE2-DE18568107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5362FB08-AC44-4061-AFF3-B82162C8A6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="" xmlns:a16="http://schemas.microsoft.com/office/drawing/2014/main" id="{232A7B92-1F65-4F26-8AF5-EF18098E1C4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B625EBCE-0ED6-46FE-BEC9-70F737F7D87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F2F50B2A-010A-48ED-823E-8841F28B382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D97C4F90-B7BB-CA4B-B856-3A49E64ADC32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19A4BCF6-4914-41DF-97F4-965DFEF4E5B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D949F642-0C27-4FD1-A1C5-37A6EF1557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D020A85D-204E-4FFF-8DD5-30F9851E11E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792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BPC\Downloads\教育部logo991006-1.png">
            <a:extLst>
              <a:ext uri="{FF2B5EF4-FFF2-40B4-BE49-F238E27FC236}">
                <a16:creationId xmlns="" xmlns:a16="http://schemas.microsoft.com/office/drawing/2014/main" id="{48387A25-631A-4617-92C4-F63A3E86C8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95D37CE0-0213-4AA2-BCD9-32365C7434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3A51C5F-16A4-4BB3-BEE3-47F3736CA66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5F16D9B5-B276-46EF-AFF1-323830CCFFF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C11B7794-8849-4727-B347-48F8EECE7DD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="" xmlns:a16="http://schemas.microsoft.com/office/drawing/2014/main" id="{405B349A-C59A-4D10-A9D6-EC3CA7415B4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F88E7B8F-F732-DC4E-A037-167A2ED61E66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="" xmlns:a16="http://schemas.microsoft.com/office/drawing/2014/main" id="{5BAFBCC6-9758-456A-98C5-37BCF7B0426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="" xmlns:a16="http://schemas.microsoft.com/office/drawing/2014/main" id="{E7ABD3F6-C038-4346-8E6E-A54E54173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280698CD-1859-4572-AD55-54CDDB6C875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840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BPC\Downloads\教育部logo991006-1.png">
            <a:extLst>
              <a:ext uri="{FF2B5EF4-FFF2-40B4-BE49-F238E27FC236}">
                <a16:creationId xmlns="" xmlns:a16="http://schemas.microsoft.com/office/drawing/2014/main" id="{CA7DB41E-512E-45C2-8AC9-6B574DD456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8B251052-67D9-414C-AC66-BF74EC77F2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="" xmlns:a16="http://schemas.microsoft.com/office/drawing/2014/main" id="{778136CC-1FAC-4847-BD1D-4500878C0A2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4D207D36-CC97-4B81-8D48-69F7F0EBBA7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ADBEDE40-2687-4611-ABB6-18BC2ACFCCEB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338D9A26-D5CC-4DE2-BC1C-E705F15349B6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="" xmlns:a16="http://schemas.microsoft.com/office/drawing/2014/main" id="{16392358-649C-4DC2-95E8-07B4B5993285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="" xmlns:a16="http://schemas.microsoft.com/office/drawing/2014/main" id="{4EAB876A-A342-442B-8E37-F0B1FAD5161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1CEC129E-B513-9143-8D1B-F6406F1952B0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="" xmlns:a16="http://schemas.microsoft.com/office/drawing/2014/main" id="{73B91603-A6C4-4934-9849-E91F3BD1659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="" xmlns:a16="http://schemas.microsoft.com/office/drawing/2014/main" id="{557EC2AA-881B-4D2A-9F2E-1171BC742A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6160AB84-31A0-4DE3-ACE9-3FAB59694A7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0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BPC\Downloads\教育部logo991006-1.png">
            <a:extLst>
              <a:ext uri="{FF2B5EF4-FFF2-40B4-BE49-F238E27FC236}">
                <a16:creationId xmlns="" xmlns:a16="http://schemas.microsoft.com/office/drawing/2014/main" id="{9C025174-9103-4602-B8DC-68E23946E2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194F6A3E-B2EB-4145-B270-65333ECB60D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="" xmlns:a16="http://schemas.microsoft.com/office/drawing/2014/main" id="{2AF1DD1C-0CA2-44A0-A146-1246CBB581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="" xmlns:a16="http://schemas.microsoft.com/office/drawing/2014/main" id="{CF4D4840-C4D9-4100-9DF1-C588BE2616A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711A7355-364B-A348-8829-DE052BE04B9C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="" xmlns:a16="http://schemas.microsoft.com/office/drawing/2014/main" id="{6BCEC56F-E468-48C6-8108-C6845CB3A29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="" xmlns:a16="http://schemas.microsoft.com/office/drawing/2014/main" id="{4241F976-A8F1-468B-B273-86E9E48D9C3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50108A94-483C-4A1A-8715-123F934BBBF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04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BPC\Downloads\教育部logo991006-1.png">
            <a:extLst>
              <a:ext uri="{FF2B5EF4-FFF2-40B4-BE49-F238E27FC236}">
                <a16:creationId xmlns="" xmlns:a16="http://schemas.microsoft.com/office/drawing/2014/main" id="{55772E3F-FA37-415F-B4EB-A7AD0AA552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BC805DB8-5C12-44C3-952A-80582D6374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日期版面配置區 1">
            <a:extLst>
              <a:ext uri="{FF2B5EF4-FFF2-40B4-BE49-F238E27FC236}">
                <a16:creationId xmlns="" xmlns:a16="http://schemas.microsoft.com/office/drawing/2014/main" id="{E7D11D90-673F-4AEE-BF9E-4EE39331E1A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D72FE139-7EF9-C54B-B2F2-500B758C4906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="" xmlns:a16="http://schemas.microsoft.com/office/drawing/2014/main" id="{E08C0245-51D9-466C-B165-D00AC7C5CDA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F0DD5799-032E-4670-BBED-637193F24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A14C753B-55BE-4FB9-864A-82E3E935934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965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BPC\Downloads\教育部logo991006-1.png">
            <a:extLst>
              <a:ext uri="{FF2B5EF4-FFF2-40B4-BE49-F238E27FC236}">
                <a16:creationId xmlns="" xmlns:a16="http://schemas.microsoft.com/office/drawing/2014/main" id="{8810FC3E-62A5-4CF7-A837-9FD51AFF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EBFB7CD7-557B-49B3-9E59-056F084EFA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F5870A6-4EDA-466E-AED3-2479263BF3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74BFDF45-8F6E-41FB-8197-3F34B74C578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="" xmlns:a16="http://schemas.microsoft.com/office/drawing/2014/main" id="{E68A001F-0FE9-4BB7-A668-65E807DF17D8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="" xmlns:a16="http://schemas.microsoft.com/office/drawing/2014/main" id="{DFFA2372-1CFD-4404-BCCB-05201FF08F7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84D584E3-0487-C549-B761-72D39A618DBB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="" xmlns:a16="http://schemas.microsoft.com/office/drawing/2014/main" id="{C950F3E3-76D9-40F5-8874-5A1D379626E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="" xmlns:a16="http://schemas.microsoft.com/office/drawing/2014/main" id="{2F622D66-19E1-44AD-A21D-5642E6E8B43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CEE2A1E8-9201-479D-8271-90A2BBEA5EB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244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BPC\Downloads\教育部logo991006-1.png">
            <a:extLst>
              <a:ext uri="{FF2B5EF4-FFF2-40B4-BE49-F238E27FC236}">
                <a16:creationId xmlns="" xmlns:a16="http://schemas.microsoft.com/office/drawing/2014/main" id="{26E60E8E-DF00-4441-A8D7-047D535B8F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86868FCB-0974-4E5D-BC9E-7AB426634E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="" xmlns:a16="http://schemas.microsoft.com/office/drawing/2014/main" id="{D938543F-41AA-4537-8036-B8B930D36EB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="" xmlns:a16="http://schemas.microsoft.com/office/drawing/2014/main" id="{E2D56FF5-D07C-457B-9645-7320D100D48A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="" xmlns:a16="http://schemas.microsoft.com/office/drawing/2014/main" id="{DAB4880D-6FD0-4D24-ACF4-4D2D27925CFE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="" xmlns:a16="http://schemas.microsoft.com/office/drawing/2014/main" id="{532A6FFE-2643-496A-B93A-58850B442F1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7CF24FE6-57E7-4749-B3AC-70AA4B1438EE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="" xmlns:a16="http://schemas.microsoft.com/office/drawing/2014/main" id="{95421A71-5A41-41E5-A37E-D851A0BE958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="" xmlns:a16="http://schemas.microsoft.com/office/drawing/2014/main" id="{14C43EA6-A93C-4FEC-81FA-6D696B8A24D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9A9A51D-D4BF-4E97-97F9-A89BEB0DFD1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357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="" xmlns:a16="http://schemas.microsoft.com/office/drawing/2014/main" id="{9F78509A-2842-4C60-B2EC-865143C502F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3D240657-314A-4EE3-B69C-047093124AA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766C13D3-9298-40A4-A52B-5E97C75101BF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4060AEE5-E966-3C49-8163-4524394CD150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4186C0C6-F514-4A20-9190-D2493A39D11C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16C1FDEE-4BEB-4914-8AAE-03611FFC2EAE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6FDD3D73-3D11-48CE-BBE3-1036B0D0241D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="" xmlns:a16="http://schemas.microsoft.com/office/drawing/2014/main" id="{C2312091-E7C7-456F-8976-63A4A4093DFF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07F0DAC8-9536-4FA7-8A69-3BD63E0351D5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4" Type="http://schemas.openxmlformats.org/officeDocument/2006/relationships/image" Target="../media/image24.jpg"/><Relationship Id="rId5" Type="http://schemas.openxmlformats.org/officeDocument/2006/relationships/image" Target="../media/image25.jpg"/><Relationship Id="rId6" Type="http://schemas.openxmlformats.org/officeDocument/2006/relationships/image" Target="../media/image26.jpg"/><Relationship Id="rId7" Type="http://schemas.openxmlformats.org/officeDocument/2006/relationships/image" Target="../media/image27.jpg"/><Relationship Id="rId8" Type="http://schemas.openxmlformats.org/officeDocument/2006/relationships/image" Target="../media/image28.jpg"/><Relationship Id="rId9" Type="http://schemas.openxmlformats.org/officeDocument/2006/relationships/image" Target="../media/image29.jpg"/><Relationship Id="rId10" Type="http://schemas.openxmlformats.org/officeDocument/2006/relationships/image" Target="../media/image30.jpg"/><Relationship Id="rId11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G"/></Relationships>
</file>

<file path=ppt/slides/_rels/slide1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1.jpeg"/><Relationship Id="rId12" Type="http://schemas.openxmlformats.org/officeDocument/2006/relationships/image" Target="../media/image42.jpg"/><Relationship Id="rId13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g"/><Relationship Id="rId3" Type="http://schemas.openxmlformats.org/officeDocument/2006/relationships/image" Target="../media/image33.jpg"/><Relationship Id="rId4" Type="http://schemas.openxmlformats.org/officeDocument/2006/relationships/image" Target="../media/image34.jpg"/><Relationship Id="rId5" Type="http://schemas.openxmlformats.org/officeDocument/2006/relationships/image" Target="../media/image35.jpeg"/><Relationship Id="rId6" Type="http://schemas.openxmlformats.org/officeDocument/2006/relationships/image" Target="../media/image36.jpg"/><Relationship Id="rId7" Type="http://schemas.openxmlformats.org/officeDocument/2006/relationships/image" Target="../media/image37.png"/><Relationship Id="rId8" Type="http://schemas.openxmlformats.org/officeDocument/2006/relationships/image" Target="../media/image38.jpg"/><Relationship Id="rId9" Type="http://schemas.openxmlformats.org/officeDocument/2006/relationships/image" Target="../media/image39.jpg"/><Relationship Id="rId10" Type="http://schemas.openxmlformats.org/officeDocument/2006/relationships/image" Target="../media/image4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4" Type="http://schemas.openxmlformats.org/officeDocument/2006/relationships/image" Target="../media/image46.jpeg"/><Relationship Id="rId5" Type="http://schemas.openxmlformats.org/officeDocument/2006/relationships/image" Target="../media/image47.jpeg"/><Relationship Id="rId6" Type="http://schemas.openxmlformats.org/officeDocument/2006/relationships/image" Target="../media/image48.jpg"/><Relationship Id="rId7" Type="http://schemas.openxmlformats.org/officeDocument/2006/relationships/image" Target="../media/image49.jpg"/><Relationship Id="rId8" Type="http://schemas.openxmlformats.org/officeDocument/2006/relationships/image" Target="../media/image50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jpg"/><Relationship Id="rId3" Type="http://schemas.openxmlformats.org/officeDocument/2006/relationships/image" Target="../media/image5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4" Type="http://schemas.openxmlformats.org/officeDocument/2006/relationships/image" Target="../media/image55.jpg"/><Relationship Id="rId5" Type="http://schemas.openxmlformats.org/officeDocument/2006/relationships/image" Target="../media/image56.jpg"/><Relationship Id="rId6" Type="http://schemas.openxmlformats.org/officeDocument/2006/relationships/image" Target="../media/image57.jpeg"/><Relationship Id="rId7" Type="http://schemas.openxmlformats.org/officeDocument/2006/relationships/image" Target="../media/image58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png"/><Relationship Id="rId5" Type="http://schemas.openxmlformats.org/officeDocument/2006/relationships/image" Target="../media/image9.jpg"/><Relationship Id="rId6" Type="http://schemas.openxmlformats.org/officeDocument/2006/relationships/image" Target="../media/image10.jpeg"/><Relationship Id="rId7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4" Type="http://schemas.openxmlformats.org/officeDocument/2006/relationships/image" Target="../media/image13.jpg"/><Relationship Id="rId5" Type="http://schemas.openxmlformats.org/officeDocument/2006/relationships/image" Target="../media/image14.jp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16867A2C-4807-47AC-B418-B7B42B47B113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體育運動的發展</a:t>
            </a:r>
            <a:endParaRPr lang="zh-TW" dirty="0"/>
          </a:p>
        </p:txBody>
      </p:sp>
      <p:sp>
        <p:nvSpPr>
          <p:cNvPr id="3" name="副標題 2">
            <a:extLst>
              <a:ext uri="{FF2B5EF4-FFF2-40B4-BE49-F238E27FC236}">
                <a16:creationId xmlns="" xmlns:a16="http://schemas.microsoft.com/office/drawing/2014/main" id="{7C0A779F-1B1C-452B-BADD-CD715D31E4A7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 altLang="en-US" dirty="0" smtClean="0"/>
              <a:t>吳忠誼</a:t>
            </a:r>
            <a:endParaRPr 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="" xmlns:a16="http://schemas.microsoft.com/office/drawing/2014/main" id="{90B8A990-9C07-40A0-B7D8-C1B399DD31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D70F472B-E2CD-49B4-9070-5F6C3A3919F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>
            <a:extLst>
              <a:ext uri="{FF2B5EF4-FFF2-40B4-BE49-F238E27FC236}">
                <a16:creationId xmlns="" xmlns:a16="http://schemas.microsoft.com/office/drawing/2014/main" id="{A56C88B1-FFEB-4BC0-9600-27617B0AE662}"/>
              </a:ext>
            </a:extLst>
          </p:cNvPr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TW" sz="3200" dirty="0" smtClean="0">
                <a:solidFill>
                  <a:srgbClr val="898989"/>
                </a:solidFill>
                <a:latin typeface="Calibri"/>
                <a:ea typeface="新細明體"/>
                <a:cs typeface=""/>
              </a:rPr>
              <a:t>13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FE3149CE-FF63-4B9C-902F-5D04E847B579}" type="slidenum">
              <a:rPr lang="uk-UA" smtClean="0"/>
              <a:t>1</a:t>
            </a:fld>
            <a:endParaRPr lang="uk-U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三、人類行為與運動發展的關係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人類行為的分類</a:t>
            </a:r>
            <a:endParaRPr kumimoji="1" lang="en-US" altLang="zh-TW" sz="2400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1"/>
            <a:r>
              <a:rPr kumimoji="1"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生理領域：個體的遺傳、物理化學及各層面的、</a:t>
            </a:r>
            <a:r>
              <a:rPr kumimoji="1"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 </a:t>
            </a:r>
            <a:r>
              <a:rPr kumimoji="1"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結構與機能</a:t>
            </a:r>
            <a:endParaRPr kumimoji="1" lang="en-US" altLang="zh-TW" sz="2400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1"/>
            <a:r>
              <a:rPr kumimoji="1"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認知領域：資訊的接收、解釋、組織、貯存與利用，達到知識、理解、應用、分析、綜合與評價</a:t>
            </a:r>
            <a:endParaRPr kumimoji="1" lang="en-US" altLang="zh-TW" sz="2400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1"/>
            <a:r>
              <a:rPr kumimoji="1"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情意領域：感覺、慾望、價值觀、動機、意向、承諾、挫折感、壓抑、等感情面向</a:t>
            </a:r>
            <a:endParaRPr kumimoji="1" lang="en-US" altLang="zh-TW" sz="2400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1"/>
            <a:r>
              <a:rPr kumimoji="1"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社會領域：角色、關聯、溝通方式、適應行為、內在反應的表達，社會文化的地位等</a:t>
            </a:r>
            <a:endParaRPr kumimoji="1" lang="en-US" altLang="zh-TW" sz="2400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1"/>
            <a:r>
              <a:rPr kumimoji="1"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精神領域：知性探求、審美經驗、人倫道德、宗教信仰等精神層面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92334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89316" y="292215"/>
            <a:ext cx="8019202" cy="1018510"/>
          </a:xfrm>
        </p:spPr>
        <p:txBody>
          <a:bodyPr/>
          <a:lstStyle/>
          <a:p>
            <a:r>
              <a:rPr lang="zh-TW" altLang="en-US" dirty="0"/>
              <a:t>三、人類行為與運動發展的關係</a:t>
            </a:r>
            <a:endParaRPr kumimoji="1" lang="zh-TW" altLang="en-US" sz="4400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66611" y="1521660"/>
            <a:ext cx="8432053" cy="5132861"/>
          </a:xfrm>
        </p:spPr>
        <p:txBody>
          <a:bodyPr>
            <a:normAutofit/>
          </a:bodyPr>
          <a:lstStyle/>
          <a:p>
            <a:r>
              <a:rPr kumimoji="1"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人類的運動現象</a:t>
            </a:r>
            <a:endParaRPr kumimoji="1"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1"/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機械原理的運動：神經傳導與關節肢點的運作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1"/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生理機能的能源：能量供給的產生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r>
              <a:rPr kumimoji="1"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人類的心智現象</a:t>
            </a:r>
            <a:endParaRPr kumimoji="1"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1"/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身心健全發展的「心」、身心一元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1"/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人類思考與感受的來源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r>
              <a:rPr kumimoji="1"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人類的體育活動</a:t>
            </a:r>
            <a:endParaRPr kumimoji="1"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1"/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運動現象與心智現象的結合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1"/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身心合一的活動</a:t>
            </a:r>
            <a:endParaRPr kumimoji="1" lang="en-US" altLang="zh-TW" sz="2400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13666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94823" y="274631"/>
            <a:ext cx="8163229" cy="1110168"/>
          </a:xfrm>
        </p:spPr>
        <p:txBody>
          <a:bodyPr/>
          <a:lstStyle/>
          <a:p>
            <a:r>
              <a:rPr kumimoji="1" lang="zh-TW" altLang="en-US" sz="4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四</a:t>
            </a:r>
            <a:r>
              <a:rPr kumimoji="1" lang="zh-TW" altLang="en-US" sz="4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、</a:t>
            </a:r>
            <a:r>
              <a:rPr lang="zh-TW" altLang="zh-TW" sz="4000" dirty="0">
                <a:solidFill>
                  <a:schemeClr val="tx1"/>
                </a:solidFill>
              </a:rPr>
              <a:t>以</a:t>
            </a:r>
            <a:r>
              <a:rPr lang="zh-TW" altLang="zh-TW" sz="4000" dirty="0" smtClean="0">
                <a:solidFill>
                  <a:schemeClr val="tx1"/>
                </a:solidFill>
              </a:rPr>
              <a:t>生物觀點看體育運動</a:t>
            </a:r>
            <a:r>
              <a:rPr lang="zh-TW" altLang="zh-TW" sz="4000" dirty="0">
                <a:solidFill>
                  <a:schemeClr val="tx1"/>
                </a:solidFill>
              </a:rPr>
              <a:t>的發展</a:t>
            </a:r>
            <a:endParaRPr lang="en-US" altLang="zh-TW" sz="4000" dirty="0">
              <a:solidFill>
                <a:schemeClr val="tx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1358" y="1476673"/>
            <a:ext cx="4355620" cy="4795338"/>
          </a:xfrm>
        </p:spPr>
        <p:txBody>
          <a:bodyPr/>
          <a:lstStyle/>
          <a:p>
            <a:r>
              <a:rPr kumimoji="1"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從年齡來分</a:t>
            </a:r>
            <a:endParaRPr kumimoji="1"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1"/>
            <a:r>
              <a:rPr kumimoji="1"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幼兒：學齡前</a:t>
            </a:r>
            <a:r>
              <a:rPr kumimoji="1"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0-6</a:t>
            </a:r>
            <a:r>
              <a:rPr kumimoji="1"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歲的幼兒，大部份著重肢體開發，以遊戲為主，稱幼兒體育或幼兒遊戲</a:t>
            </a:r>
            <a:endParaRPr kumimoji="1"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1"/>
            <a:r>
              <a:rPr kumimoji="1"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少年、青少年、青年：以</a:t>
            </a:r>
            <a:r>
              <a:rPr kumimoji="1"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6-20</a:t>
            </a:r>
            <a:r>
              <a:rPr kumimoji="1"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歲為主，主要身份是學生，透過學校的體育教育，以體育課程或體育專業教育為主</a:t>
            </a:r>
            <a:endParaRPr kumimoji="1"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1"/>
            <a:r>
              <a:rPr kumimoji="1"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成年人：以</a:t>
            </a:r>
            <a:r>
              <a:rPr kumimoji="1"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20-55</a:t>
            </a:r>
            <a:r>
              <a:rPr kumimoji="1"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歲之間，俗稱社會人士，依不同的社經地位選擇運動項目，「花錢買健康」為主要特色</a:t>
            </a:r>
            <a:endParaRPr kumimoji="1"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1"/>
            <a:r>
              <a:rPr kumimoji="1"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中老年人：</a:t>
            </a:r>
            <a:r>
              <a:rPr kumimoji="1"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55</a:t>
            </a:r>
            <a:r>
              <a:rPr kumimoji="1"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歲之後的人士，由於老化的現象及健康的需求，因而以著重健康休閒運動為主要目的</a:t>
            </a:r>
            <a:endParaRPr kumimoji="1" lang="en-US" altLang="zh-TW" sz="1800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530" y="2350476"/>
            <a:ext cx="3208216" cy="240616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5461259" y="4949962"/>
            <a:ext cx="31854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幼兒階段以遊戲為主，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讓孩童透過遊戲開發肢體潛能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530" y="2350476"/>
            <a:ext cx="3208216" cy="2406162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1258" y="2350476"/>
            <a:ext cx="3185487" cy="2389115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5103644" y="4949961"/>
            <a:ext cx="38779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少年、青少年及青年階段以體育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專業課程為主，學習正確的體育知能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530" y="2367416"/>
            <a:ext cx="3208215" cy="2406162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529" y="2350476"/>
            <a:ext cx="3208217" cy="2389115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5334476" y="4974037"/>
            <a:ext cx="34163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成年階段因經濟許可，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故依不同社經地位選取運動項目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529" y="2286989"/>
            <a:ext cx="3208216" cy="2516088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530" y="2286989"/>
            <a:ext cx="3208215" cy="2516088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527" y="2274492"/>
            <a:ext cx="3286797" cy="2511581"/>
          </a:xfrm>
          <a:prstGeom prst="rect">
            <a:avLst/>
          </a:prstGeom>
        </p:spPr>
      </p:pic>
      <p:sp>
        <p:nvSpPr>
          <p:cNvPr id="15" name="文字方塊 14"/>
          <p:cNvSpPr txBox="1"/>
          <p:nvPr/>
        </p:nvSpPr>
        <p:spPr>
          <a:xfrm>
            <a:off x="5142936" y="4939668"/>
            <a:ext cx="38779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中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老年人階段因逐漸老化及閒暇時間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增加，故以健康或休閒為主要考量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6" name="圖片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526" y="2274491"/>
            <a:ext cx="3286798" cy="2535657"/>
          </a:xfrm>
          <a:prstGeom prst="rect">
            <a:avLst/>
          </a:prstGeom>
        </p:spPr>
      </p:pic>
      <p:pic>
        <p:nvPicPr>
          <p:cNvPr id="17" name="圖片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530" y="2259034"/>
            <a:ext cx="3312266" cy="2551114"/>
          </a:xfrm>
          <a:prstGeom prst="rect">
            <a:avLst/>
          </a:prstGeom>
        </p:spPr>
      </p:pic>
      <p:sp>
        <p:nvSpPr>
          <p:cNvPr id="18" name="投影片編號版面配置區 17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6315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8" grpId="1"/>
      <p:bldP spid="11" grpId="0"/>
      <p:bldP spid="11" grpId="1"/>
      <p:bldP spid="15" grpId="0"/>
      <p:bldP spid="15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2"/>
          <p:cNvSpPr>
            <a:spLocks noGrp="1"/>
          </p:cNvSpPr>
          <p:nvPr>
            <p:ph idx="1"/>
          </p:nvPr>
        </p:nvSpPr>
        <p:spPr>
          <a:xfrm>
            <a:off x="321888" y="1667949"/>
            <a:ext cx="4839197" cy="4599672"/>
          </a:xfrm>
        </p:spPr>
        <p:txBody>
          <a:bodyPr/>
          <a:lstStyle/>
          <a:p>
            <a:r>
              <a:rPr kumimoji="1"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從</a:t>
            </a:r>
            <a:r>
              <a:rPr kumimoji="1"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兩</a:t>
            </a:r>
            <a:r>
              <a:rPr kumimoji="1"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性來分</a:t>
            </a:r>
            <a:endParaRPr kumimoji="1"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1"/>
            <a:r>
              <a:rPr kumimoji="1"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傳統男性：以挑戰、競爭、冒險為主</a:t>
            </a:r>
            <a:endParaRPr kumimoji="1"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1"/>
            <a:r>
              <a:rPr kumimoji="1"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傳統女性：傳統社會束縛</a:t>
            </a:r>
            <a:r>
              <a:rPr kumimoji="1"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—</a:t>
            </a:r>
            <a:r>
              <a:rPr kumimoji="1"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文靜與保守為主</a:t>
            </a:r>
            <a:endParaRPr kumimoji="1"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1"/>
            <a:r>
              <a:rPr kumimoji="1"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現代兩性：打破過去傳統束縛</a:t>
            </a:r>
            <a:endParaRPr kumimoji="1"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r>
              <a:rPr kumimoji="1"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從身體素質來分</a:t>
            </a:r>
            <a:endParaRPr kumimoji="1"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1"/>
            <a:r>
              <a:rPr kumimoji="1"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種族的區別：高加索人種、蒙古人種、尼克羅人種</a:t>
            </a:r>
            <a:endParaRPr kumimoji="1"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1"/>
            <a:r>
              <a:rPr kumimoji="1"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運動障礙者：適應體育</a:t>
            </a:r>
            <a:endParaRPr kumimoji="1"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1"/>
            <a:r>
              <a:rPr kumimoji="1"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一般運動者：一般可以正常從事運動者</a:t>
            </a:r>
            <a:endParaRPr kumimoji="1"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1"/>
            <a:r>
              <a:rPr kumimoji="1"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優秀運動員：從事高競技運動之專業人員</a:t>
            </a:r>
            <a:endParaRPr kumimoji="1" lang="en-US" altLang="zh-TW" sz="1800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579582" y="366505"/>
            <a:ext cx="8163229" cy="11101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zh-TW" altLang="en-US" sz="4000" b="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四、</a:t>
            </a:r>
            <a:r>
              <a:rPr lang="zh-TW" altLang="zh-TW" sz="4000" b="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以</a:t>
            </a:r>
            <a:r>
              <a:rPr lang="zh-TW" altLang="zh-TW" sz="4000" b="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生物觀點看體育運動</a:t>
            </a:r>
            <a:r>
              <a:rPr lang="zh-TW" altLang="zh-TW" sz="4000" b="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的發展</a:t>
            </a:r>
            <a:endParaRPr kumimoji="1" lang="zh-TW" altLang="en-US" sz="4000" b="0" dirty="0">
              <a:effectLst/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1037" y="2151183"/>
            <a:ext cx="2948355" cy="2948355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798" y="2151183"/>
            <a:ext cx="3133972" cy="2948355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797" y="2151183"/>
            <a:ext cx="3133973" cy="2948355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797" y="2468012"/>
            <a:ext cx="3162302" cy="2394133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796" y="2440689"/>
            <a:ext cx="3162303" cy="2421456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139" y="1937236"/>
            <a:ext cx="3190631" cy="3162302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985" y="1937236"/>
            <a:ext cx="3522458" cy="3162302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673" y="1937236"/>
            <a:ext cx="3667081" cy="3162302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673" y="1937236"/>
            <a:ext cx="3667081" cy="3138854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142" y="1913788"/>
            <a:ext cx="3684611" cy="3162302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142" y="1913789"/>
            <a:ext cx="3684611" cy="3162302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141" y="1913789"/>
            <a:ext cx="3667082" cy="3209196"/>
          </a:xfrm>
          <a:prstGeom prst="rect">
            <a:avLst/>
          </a:prstGeom>
        </p:spPr>
      </p:pic>
      <p:sp>
        <p:nvSpPr>
          <p:cNvPr id="16" name="投影片編號版面配置區 1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44632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307731" y="519701"/>
            <a:ext cx="8634959" cy="1110168"/>
          </a:xfrm>
        </p:spPr>
        <p:txBody>
          <a:bodyPr/>
          <a:lstStyle/>
          <a:p>
            <a:r>
              <a:rPr kumimoji="1"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四、</a:t>
            </a:r>
            <a:r>
              <a:rPr lang="zh-TW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以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地理、人文</a:t>
            </a:r>
            <a:r>
              <a:rPr lang="zh-TW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觀點</a:t>
            </a:r>
            <a: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看體育運動的發展</a:t>
            </a:r>
            <a:endParaRPr kumimoji="1" lang="zh-TW" altLang="en-US" sz="3600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45172" y="2436502"/>
            <a:ext cx="4627990" cy="2583905"/>
          </a:xfrm>
        </p:spPr>
        <p:txBody>
          <a:bodyPr>
            <a:noAutofit/>
          </a:bodyPr>
          <a:lstStyle/>
          <a:p>
            <a:r>
              <a:rPr kumimoji="1"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天候因素：熱帶、亞熱帶、溫帶及寒帶</a:t>
            </a:r>
            <a:endParaRPr kumimoji="1" lang="en-US" altLang="zh-TW" sz="30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r>
              <a:rPr kumimoji="1"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地貌因素：窪地、平地、盆地、丘陵、高山</a:t>
            </a:r>
            <a:endParaRPr kumimoji="1" lang="en-US" altLang="zh-TW" sz="30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r>
              <a:rPr kumimoji="1"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人文因素：運動場館、人工場地等</a:t>
            </a:r>
            <a:endParaRPr kumimoji="1" lang="zh-TW" altLang="en-US" sz="3000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346" y="2763715"/>
            <a:ext cx="3385038" cy="2256692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346" y="2763715"/>
            <a:ext cx="3385038" cy="2253871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346" y="2760894"/>
            <a:ext cx="3385038" cy="2256692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346" y="2758073"/>
            <a:ext cx="3393502" cy="2262334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347" y="2758073"/>
            <a:ext cx="3393502" cy="2262334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528" y="2760894"/>
            <a:ext cx="3383322" cy="2256692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347" y="2748465"/>
            <a:ext cx="3403682" cy="2269121"/>
          </a:xfrm>
          <a:prstGeom prst="rect">
            <a:avLst/>
          </a:prstGeom>
        </p:spPr>
      </p:pic>
      <p:sp>
        <p:nvSpPr>
          <p:cNvPr id="11" name="投影片編號版面配置區 10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14884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779462" y="107577"/>
            <a:ext cx="8163229" cy="1110168"/>
          </a:xfrm>
        </p:spPr>
        <p:txBody>
          <a:bodyPr/>
          <a:lstStyle/>
          <a:p>
            <a:r>
              <a:rPr kumimoji="1"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四、</a:t>
            </a:r>
            <a:r>
              <a:rPr lang="zh-TW" altLang="zh-TW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以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社群</a:t>
            </a:r>
            <a:r>
              <a:rPr lang="zh-TW" altLang="zh-TW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觀點</a:t>
            </a:r>
            <a:r>
              <a:rPr lang="zh-TW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看體育運動的發展</a:t>
            </a:r>
            <a:endParaRPr kumimoji="1" lang="zh-TW" altLang="en-US" sz="2000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14238" y="1501841"/>
            <a:ext cx="4011577" cy="5198331"/>
          </a:xfrm>
        </p:spPr>
        <p:txBody>
          <a:bodyPr>
            <a:normAutofit/>
          </a:bodyPr>
          <a:lstStyle/>
          <a:p>
            <a:r>
              <a:rPr kumimoji="1"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從社會族群來分</a:t>
            </a:r>
            <a:endParaRPr kumimoji="1"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1">
              <a:spcBef>
                <a:spcPts val="1500"/>
              </a:spcBef>
            </a:pPr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群居社群：血統的概念，如漢族及原住民族等舞龍舞獅、宋江陣、太極拳、摔角、民俗運動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1">
              <a:spcBef>
                <a:spcPts val="1500"/>
              </a:spcBef>
            </a:pPr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同質社群：夜貓族、上班族、單身貴族等土風舞、釣蝦、有氧舞蹈、外丹功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174" y="2382716"/>
            <a:ext cx="3663649" cy="243371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174" y="2382717"/>
            <a:ext cx="3663649" cy="2433710"/>
          </a:xfrm>
          <a:prstGeom prst="rect">
            <a:avLst/>
          </a:prstGeom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1108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四、</a:t>
            </a:r>
            <a:r>
              <a:rPr lang="zh-TW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以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社群</a:t>
            </a:r>
            <a:r>
              <a:rPr lang="zh-TW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觀點看體育運動的發展</a:t>
            </a:r>
            <a:endParaRPr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943100"/>
            <a:ext cx="4633546" cy="4525959"/>
          </a:xfrm>
        </p:spPr>
        <p:txBody>
          <a:bodyPr/>
          <a:lstStyle/>
          <a:p>
            <a:r>
              <a:rPr kumimoji="1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從社會階層來分</a:t>
            </a:r>
            <a:endParaRPr kumimoji="1" lang="en-US" altLang="zh-TW" sz="2800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1"/>
            <a:r>
              <a:rPr kumimoji="1"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上層社會：白領階級，馬球及高爾夫，是權貴的象徵</a:t>
            </a:r>
            <a:endParaRPr kumimoji="1" lang="en-US" altLang="zh-TW" sz="2000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1"/>
            <a:r>
              <a:rPr kumimoji="1"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基層社會：釋放自我的自由，登山、游泳、球類</a:t>
            </a:r>
            <a:r>
              <a:rPr kumimoji="1"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運動、腳踏車等</a:t>
            </a:r>
            <a:endParaRPr kumimoji="1" lang="en-US" altLang="zh-TW" sz="2000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r>
              <a:rPr kumimoji="1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從流行文化來分</a:t>
            </a:r>
            <a:endParaRPr kumimoji="1" lang="en-US" altLang="zh-TW" sz="2800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1"/>
            <a:r>
              <a:rPr kumimoji="1"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大眾團體：主流的運動文化，如籃球、棒球、排球等</a:t>
            </a:r>
            <a:endParaRPr kumimoji="1" lang="en-US" altLang="zh-TW" sz="2000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1"/>
            <a:r>
              <a:rPr kumimoji="1"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小眾團體：非主流的運動次文化，如滑板、街舞等</a:t>
            </a:r>
            <a:endParaRPr kumimoji="1" lang="en-US" altLang="zh-TW" sz="2000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6878" y="2690446"/>
            <a:ext cx="2777699" cy="2338754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6877" y="2690446"/>
            <a:ext cx="2777699" cy="2338754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6878" y="2690446"/>
            <a:ext cx="2777701" cy="233875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6876" y="2690446"/>
            <a:ext cx="2777701" cy="2338754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999" y="2690446"/>
            <a:ext cx="2769579" cy="2338754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999" y="2690446"/>
            <a:ext cx="2769577" cy="2338754"/>
          </a:xfrm>
          <a:prstGeom prst="rect">
            <a:avLst/>
          </a:prstGeom>
        </p:spPr>
      </p:pic>
      <p:sp>
        <p:nvSpPr>
          <p:cNvPr id="10" name="投影片編號版面配置區 9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46474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/>
              <a:t>參考文獻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69696" y="1702942"/>
            <a:ext cx="8604607" cy="4471827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2000" dirty="0"/>
              <a:t>Hoffman . S</a:t>
            </a:r>
            <a:r>
              <a:rPr lang="en-US" altLang="zh-TW" sz="2000" dirty="0" smtClean="0"/>
              <a:t>.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(2013</a:t>
            </a:r>
            <a:r>
              <a:rPr lang="en-US" altLang="zh-TW" sz="2000" dirty="0"/>
              <a:t>). Introduction to kinesiology. Human Kinetics.</a:t>
            </a:r>
            <a:endParaRPr lang="zh-TW" altLang="zh-TW" sz="2000" dirty="0"/>
          </a:p>
          <a:p>
            <a:pPr marL="0" indent="0">
              <a:buNone/>
            </a:pPr>
            <a:r>
              <a:rPr lang="zh-TW" altLang="zh-TW" sz="2000" dirty="0"/>
              <a:t>江良規（</a:t>
            </a:r>
            <a:r>
              <a:rPr lang="en-US" altLang="zh-TW" sz="2000" dirty="0"/>
              <a:t>1982</a:t>
            </a:r>
            <a:r>
              <a:rPr lang="zh-TW" altLang="zh-TW" sz="2000" dirty="0"/>
              <a:t>）。體育學原理新論。台北：臺灣商務印書館。</a:t>
            </a:r>
          </a:p>
          <a:p>
            <a:pPr marL="0" indent="0">
              <a:buNone/>
            </a:pPr>
            <a:r>
              <a:rPr lang="zh-TW" altLang="zh-TW" sz="2000" dirty="0"/>
              <a:t>徐元民（</a:t>
            </a:r>
            <a:r>
              <a:rPr lang="en-US" altLang="zh-TW" sz="2000" dirty="0"/>
              <a:t>2006</a:t>
            </a:r>
            <a:r>
              <a:rPr lang="zh-TW" altLang="zh-TW" sz="2000" dirty="0"/>
              <a:t>）。體育學導論。台北：品度。</a:t>
            </a:r>
          </a:p>
          <a:p>
            <a:pPr marL="0" indent="0">
              <a:buNone/>
            </a:pPr>
            <a:r>
              <a:rPr lang="zh-TW" altLang="zh-TW" sz="2000" dirty="0"/>
              <a:t>許義雄（</a:t>
            </a:r>
            <a:r>
              <a:rPr lang="en-US" altLang="zh-TW" sz="2000" dirty="0"/>
              <a:t>1983</a:t>
            </a:r>
            <a:r>
              <a:rPr lang="zh-TW" altLang="zh-TW" sz="2000" dirty="0"/>
              <a:t>）。體育學原理。台北：體育學會。</a:t>
            </a:r>
          </a:p>
          <a:p>
            <a:pPr marL="0" indent="0">
              <a:buNone/>
            </a:pPr>
            <a:r>
              <a:rPr lang="zh-TW" altLang="zh-TW" sz="2000" dirty="0"/>
              <a:t>許義雄（</a:t>
            </a:r>
            <a:r>
              <a:rPr lang="en-US" altLang="zh-TW" sz="2000" dirty="0"/>
              <a:t>2001</a:t>
            </a:r>
            <a:r>
              <a:rPr lang="zh-TW" altLang="zh-TW" sz="2000" dirty="0"/>
              <a:t>）（譯）。體育、體適能及運動入門。臺南：復文書局。</a:t>
            </a:r>
          </a:p>
          <a:p>
            <a:pPr marL="0" indent="0">
              <a:buNone/>
            </a:pPr>
            <a:r>
              <a:rPr lang="zh-TW" altLang="zh-TW" sz="2000" dirty="0"/>
              <a:t>劉一民（</a:t>
            </a:r>
            <a:r>
              <a:rPr lang="en-US" altLang="zh-TW" sz="2000" dirty="0"/>
              <a:t>1991</a:t>
            </a:r>
            <a:r>
              <a:rPr lang="zh-TW" altLang="zh-TW" sz="2000" dirty="0"/>
              <a:t>）。運動哲學研究－遊戲、運動與人生。台北市：師大書苑。</a:t>
            </a:r>
          </a:p>
          <a:p>
            <a:pPr marL="0" indent="0">
              <a:buNone/>
            </a:pPr>
            <a:r>
              <a:rPr lang="zh-TW" altLang="zh-TW" sz="2000" dirty="0"/>
              <a:t>劉一民（</a:t>
            </a:r>
            <a:r>
              <a:rPr lang="en-US" altLang="zh-TW" sz="2000" dirty="0"/>
              <a:t>2005</a:t>
            </a:r>
            <a:r>
              <a:rPr lang="zh-TW" altLang="zh-TW" sz="2000" dirty="0"/>
              <a:t>）。運動哲學新論－實踐知識的想像痕跡。台北市：師大書苑。</a:t>
            </a:r>
          </a:p>
          <a:p>
            <a:pPr marL="0" indent="0">
              <a:buNone/>
            </a:pPr>
            <a:r>
              <a:rPr lang="zh-TW" altLang="zh-TW" sz="2000" dirty="0"/>
              <a:t>蔡政杰、程瑞福（</a:t>
            </a:r>
            <a:r>
              <a:rPr lang="en-US" altLang="zh-TW" sz="2000" dirty="0"/>
              <a:t>2000</a:t>
            </a:r>
            <a:r>
              <a:rPr lang="zh-TW" altLang="zh-TW" sz="2000" dirty="0"/>
              <a:t>）（編）。體育學原理</a:t>
            </a:r>
            <a:r>
              <a:rPr lang="zh-TW" altLang="zh-TW" sz="2000" dirty="0" smtClean="0"/>
              <a:t>。</a:t>
            </a:r>
            <a:endParaRPr lang="en-US" altLang="zh-TW" sz="2000" dirty="0" smtClean="0"/>
          </a:p>
          <a:p>
            <a:pPr marL="0" indent="0">
              <a:buNone/>
            </a:pPr>
            <a:endParaRPr lang="en-US" altLang="zh-TW" sz="2000" dirty="0" smtClean="0"/>
          </a:p>
          <a:p>
            <a:pPr marL="0" indent="0">
              <a:buNone/>
            </a:pPr>
            <a:r>
              <a:rPr lang="zh-TW" altLang="en-US" sz="2000" dirty="0" smtClean="0"/>
              <a:t>附註：</a:t>
            </a:r>
            <a:r>
              <a:rPr lang="en-US" altLang="zh-TW" sz="2000" dirty="0" smtClean="0"/>
              <a:t>PPT</a:t>
            </a:r>
            <a:r>
              <a:rPr lang="zh-TW" altLang="en-US" sz="2000" dirty="0" smtClean="0"/>
              <a:t>中相關圖片皆透過</a:t>
            </a:r>
            <a:r>
              <a:rPr lang="en-US" altLang="zh-TW" sz="2000" dirty="0" smtClean="0"/>
              <a:t>Google</a:t>
            </a:r>
            <a:r>
              <a:rPr lang="zh-TW" altLang="en-US" sz="2000" dirty="0" smtClean="0"/>
              <a:t>搜尋獲得（</a:t>
            </a:r>
            <a:r>
              <a:rPr lang="en-US" altLang="zh-TW" sz="2000" smtClean="0"/>
              <a:t>2018.6.10</a:t>
            </a:r>
            <a:r>
              <a:rPr lang="zh-TW" altLang="en-US" sz="2000" smtClean="0"/>
              <a:t>搜尋</a:t>
            </a:r>
            <a:r>
              <a:rPr lang="zh-TW" altLang="en-US" sz="2000" dirty="0" smtClean="0"/>
              <a:t>）</a:t>
            </a:r>
            <a:endParaRPr lang="zh-TW" altLang="zh-TW" sz="2000" dirty="0"/>
          </a:p>
          <a:p>
            <a:pPr marL="0" lvl="0" indent="0">
              <a:spcBef>
                <a:spcPts val="0"/>
              </a:spcBef>
              <a:buSzTx/>
              <a:buNone/>
            </a:pP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17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67695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2FB7763F-777F-4C57-855F-B7A5DC66962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r>
              <a:rPr lang="zh-TW" altLang="en-US" dirty="0" smtClean="0"/>
              <a:t>體育運動的發展～第一部分</a:t>
            </a:r>
            <a:endParaRPr lang="en-US" dirty="0"/>
          </a:p>
        </p:txBody>
      </p:sp>
      <p:sp>
        <p:nvSpPr>
          <p:cNvPr id="3" name="副標題 2">
            <a:extLst>
              <a:ext uri="{FF2B5EF4-FFF2-40B4-BE49-F238E27FC236}">
                <a16:creationId xmlns="" xmlns:a16="http://schemas.microsoft.com/office/drawing/2014/main" id="{939AFC3E-728F-4212-9C8E-7D86A822B7B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852755" y="2029935"/>
            <a:ext cx="7657474" cy="3415368"/>
          </a:xfrm>
        </p:spPr>
        <p:txBody>
          <a:bodyPr/>
          <a:lstStyle/>
          <a:p>
            <a:pPr algn="l"/>
            <a:r>
              <a:rPr lang="zh-TW" altLang="en-US" dirty="0">
                <a:solidFill>
                  <a:srgbClr val="0432FF"/>
                </a:solidFill>
              </a:rPr>
              <a:t>一</a:t>
            </a:r>
            <a:r>
              <a:rPr lang="zh-TW" altLang="en-US" dirty="0" smtClean="0">
                <a:solidFill>
                  <a:srgbClr val="0432FF"/>
                </a:solidFill>
              </a:rPr>
              <a:t>、</a:t>
            </a:r>
            <a:r>
              <a:rPr lang="zh-TW" altLang="zh-TW" dirty="0">
                <a:solidFill>
                  <a:srgbClr val="0432FF"/>
                </a:solidFill>
              </a:rPr>
              <a:t>台灣體育與運動的</a:t>
            </a:r>
            <a:r>
              <a:rPr lang="zh-TW" altLang="zh-TW" dirty="0" smtClean="0">
                <a:solidFill>
                  <a:srgbClr val="0432FF"/>
                </a:solidFill>
              </a:rPr>
              <a:t>發展</a:t>
            </a:r>
            <a:endParaRPr lang="en-US" altLang="zh-TW" dirty="0" smtClean="0">
              <a:solidFill>
                <a:srgbClr val="0432FF"/>
              </a:solidFill>
            </a:endParaRPr>
          </a:p>
          <a:p>
            <a:pPr algn="l"/>
            <a:r>
              <a:rPr lang="zh-TW" altLang="en-US" dirty="0" smtClean="0">
                <a:solidFill>
                  <a:srgbClr val="0432FF"/>
                </a:solidFill>
              </a:rPr>
              <a:t>二</a:t>
            </a:r>
            <a:r>
              <a:rPr lang="zh-TW" altLang="en-US" dirty="0">
                <a:solidFill>
                  <a:srgbClr val="0432FF"/>
                </a:solidFill>
              </a:rPr>
              <a:t>、台灣體育運動用語的演變</a:t>
            </a:r>
            <a:endParaRPr lang="en-US" altLang="zh-TW" dirty="0">
              <a:solidFill>
                <a:srgbClr val="0432FF"/>
              </a:solidFill>
            </a:endParaRPr>
          </a:p>
          <a:p>
            <a:pPr algn="l"/>
            <a:r>
              <a:rPr lang="zh-TW" altLang="en-US" dirty="0" smtClean="0">
                <a:solidFill>
                  <a:srgbClr val="0432FF"/>
                </a:solidFill>
              </a:rPr>
              <a:t>三</a:t>
            </a:r>
            <a:r>
              <a:rPr lang="zh-TW" altLang="en-US" dirty="0">
                <a:solidFill>
                  <a:srgbClr val="0432FF"/>
                </a:solidFill>
              </a:rPr>
              <a:t>、</a:t>
            </a:r>
            <a:r>
              <a:rPr lang="zh-TW" altLang="zh-TW" dirty="0">
                <a:solidFill>
                  <a:srgbClr val="0432FF"/>
                </a:solidFill>
              </a:rPr>
              <a:t>人類行為</a:t>
            </a:r>
            <a:r>
              <a:rPr lang="zh-TW" altLang="zh-TW" dirty="0" smtClean="0">
                <a:solidFill>
                  <a:srgbClr val="0432FF"/>
                </a:solidFill>
              </a:rPr>
              <a:t>與</a:t>
            </a:r>
            <a:r>
              <a:rPr lang="zh-TW" altLang="en-US" dirty="0" smtClean="0">
                <a:solidFill>
                  <a:srgbClr val="0432FF"/>
                </a:solidFill>
              </a:rPr>
              <a:t>運動發展</a:t>
            </a:r>
            <a:r>
              <a:rPr lang="zh-TW" altLang="zh-TW" dirty="0" smtClean="0">
                <a:solidFill>
                  <a:srgbClr val="0432FF"/>
                </a:solidFill>
              </a:rPr>
              <a:t>的</a:t>
            </a:r>
            <a:r>
              <a:rPr lang="zh-TW" altLang="zh-TW" dirty="0">
                <a:solidFill>
                  <a:srgbClr val="0432FF"/>
                </a:solidFill>
              </a:rPr>
              <a:t>關係</a:t>
            </a:r>
          </a:p>
          <a:p>
            <a:pPr algn="l"/>
            <a:r>
              <a:rPr lang="zh-TW" altLang="en-US" dirty="0">
                <a:solidFill>
                  <a:srgbClr val="0432FF"/>
                </a:solidFill>
              </a:rPr>
              <a:t>四、</a:t>
            </a:r>
            <a:r>
              <a:rPr lang="zh-TW" altLang="zh-TW" dirty="0">
                <a:solidFill>
                  <a:srgbClr val="0432FF"/>
                </a:solidFill>
              </a:rPr>
              <a:t>以生物、人文、地理及社群觀點</a:t>
            </a:r>
            <a:endParaRPr lang="en-US" altLang="zh-TW" dirty="0">
              <a:solidFill>
                <a:srgbClr val="0432FF"/>
              </a:solidFill>
            </a:endParaRPr>
          </a:p>
          <a:p>
            <a:pPr algn="l"/>
            <a:r>
              <a:rPr lang="zh-TW" altLang="en-US" dirty="0">
                <a:solidFill>
                  <a:srgbClr val="0432FF"/>
                </a:solidFill>
              </a:rPr>
              <a:t>      </a:t>
            </a:r>
            <a:r>
              <a:rPr lang="zh-TW" altLang="zh-TW" dirty="0">
                <a:solidFill>
                  <a:srgbClr val="0432FF"/>
                </a:solidFill>
              </a:rPr>
              <a:t>看體育運動的發展</a:t>
            </a:r>
            <a:endParaRPr lang="en-US" altLang="zh-TW" dirty="0">
              <a:solidFill>
                <a:srgbClr val="0432FF"/>
              </a:solidFill>
            </a:endParaRPr>
          </a:p>
          <a:p>
            <a:endParaRPr lang="en-US" altLang="zh-TW" kern="100" dirty="0" smtClean="0"/>
          </a:p>
          <a:p>
            <a:endParaRPr lang="zh-TW" altLang="zh-TW" sz="2800" kern="100" dirty="0">
              <a:latin typeface="Calibri" charset="0"/>
              <a:ea typeface="新細明體" charset="-120"/>
              <a:cs typeface="Times New Roman" charset="0"/>
            </a:endParaRPr>
          </a:p>
          <a:p>
            <a:endParaRPr 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="" xmlns:a16="http://schemas.microsoft.com/office/drawing/2014/main" id="{791D71BF-8F96-4DFA-8979-3392927AF9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AD1DCB2D-BA42-47F3-81E2-DEA16E98F76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FE3149CE-FF63-4B9C-902F-5D04E847B579}" type="slidenum">
              <a:rPr lang="uk-UA" smtClean="0"/>
              <a:t>2</a:t>
            </a:fld>
            <a:endParaRPr lang="uk-U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DFDE8352-1CD4-4EBA-B695-96AF53D96E8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82539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一、台灣體育運動的發展</a:t>
            </a:r>
            <a:endParaRPr 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1C80DCF9-3E28-439F-BE99-2C7D1AF77BB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10816" y="1928973"/>
            <a:ext cx="5558320" cy="4492375"/>
          </a:xfrm>
        </p:spPr>
        <p:txBody>
          <a:bodyPr/>
          <a:lstStyle/>
          <a:p>
            <a:r>
              <a:rPr lang="zh-TW" altLang="en-US" dirty="0"/>
              <a:t>清末明初學校體操主導期</a:t>
            </a:r>
            <a:endParaRPr lang="en-US" altLang="zh-TW" dirty="0"/>
          </a:p>
          <a:p>
            <a:pPr lvl="1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  <a:cs typeface="BiauKai" charset="-120"/>
              </a:rPr>
              <a:t>德、智、體三育為目標</a:t>
            </a:r>
          </a:p>
          <a:p>
            <a:pPr lvl="1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  <a:cs typeface="BiauKai" charset="-120"/>
              </a:rPr>
              <a:t>學校體育著重體操科的教學</a:t>
            </a:r>
          </a:p>
          <a:p>
            <a:pPr lvl="1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  <a:cs typeface="BiauKai" charset="-120"/>
              </a:rPr>
              <a:t>體育為上位，體操為教授科目</a:t>
            </a:r>
          </a:p>
          <a:p>
            <a:pPr lvl="1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  <a:cs typeface="BiauKai" charset="-120"/>
              </a:rPr>
              <a:t>體育（身體的教育）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 charset="-120"/>
              </a:rPr>
              <a:t>分為體操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BiauKai" charset="-120"/>
            </a:endParaRPr>
          </a:p>
          <a:p>
            <a:pPr marL="457200" lvl="1" indent="0">
              <a:buNone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 charset="-120"/>
              </a:rPr>
              <a:t> （普通、兵式）與運動兩大範疇</a:t>
            </a:r>
            <a:endParaRPr lang="en-US" sz="2400" dirty="0">
              <a:latin typeface="標楷體" panose="03000509000000000000" pitchFamily="65" charset="-120"/>
              <a:ea typeface="標楷體" panose="03000509000000000000" pitchFamily="65" charset="-120"/>
              <a:cs typeface="BiauKai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9848" y="2065105"/>
            <a:ext cx="3176952" cy="3205537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9848" y="2065105"/>
            <a:ext cx="3176952" cy="3201421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0463" y="1428162"/>
            <a:ext cx="3235721" cy="4475305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5889107" y="6026702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mtClean="0"/>
              <a:t>來源：人民</a:t>
            </a:r>
            <a:r>
              <a:rPr kumimoji="1" lang="zh-TW" altLang="en-US" dirty="0" smtClean="0"/>
              <a:t>教育出版社</a:t>
            </a:r>
            <a:endParaRPr kumimoji="1"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3</a:t>
            </a:fld>
            <a:endParaRPr lang="uk-U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DFDE8352-1CD4-4EBA-B695-96AF53D96E8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一、台灣體育運動的發展</a:t>
            </a:r>
            <a:endParaRPr 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1C80DCF9-3E28-439F-BE99-2C7D1AF77BB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10816" y="1928973"/>
            <a:ext cx="5429696" cy="4097729"/>
          </a:xfrm>
        </p:spPr>
        <p:txBody>
          <a:bodyPr/>
          <a:lstStyle/>
          <a:p>
            <a:r>
              <a:rPr lang="zh-TW" altLang="en-US" dirty="0"/>
              <a:t>學校體育與社會體育並行</a:t>
            </a:r>
            <a:r>
              <a:rPr lang="zh-TW" altLang="en-US" dirty="0" smtClean="0"/>
              <a:t>期</a:t>
            </a:r>
            <a:endParaRPr lang="zh-TW" altLang="en-US" dirty="0"/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五四運動反對兵式體操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對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 TC" charset="-120"/>
            </a:endParaRPr>
          </a:p>
          <a:p>
            <a:pPr marL="457200" lvl="1" indent="0"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   孩童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的影響</a:t>
            </a: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體操科被體育科取代</a:t>
            </a: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發展有趣的運動競賽</a:t>
            </a: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學校體育與社會體育的出現</a:t>
            </a:r>
            <a:endParaRPr lang="en-US" sz="2000" dirty="0">
              <a:latin typeface="標楷體" panose="03000509000000000000" pitchFamily="65" charset="-120"/>
              <a:ea typeface="標楷體" panose="03000509000000000000" pitchFamily="65" charset="-120"/>
              <a:cs typeface="Kaiti TC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248" y="2599363"/>
            <a:ext cx="3499958" cy="2188395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5824531" y="4853232"/>
            <a:ext cx="295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dirty="0" smtClean="0">
                <a:latin typeface="Kaiti TC" charset="-120"/>
                <a:ea typeface="Kaiti TC" charset="-120"/>
                <a:cs typeface="Kaiti TC" charset="-120"/>
              </a:rPr>
              <a:t>北京大學學生街頭發表演說</a:t>
            </a:r>
            <a:endParaRPr kumimoji="1" lang="zh-TW" altLang="en-US" dirty="0">
              <a:latin typeface="Kaiti TC" charset="-120"/>
              <a:ea typeface="Kaiti TC" charset="-120"/>
              <a:cs typeface="Kaiti TC" charset="-120"/>
            </a:endParaRPr>
          </a:p>
        </p:txBody>
      </p:sp>
      <p:pic>
        <p:nvPicPr>
          <p:cNvPr id="1026" name="Picture 2" descr="ºç£æç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3248" y="2599363"/>
            <a:ext cx="3499958" cy="2188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文字方塊 13"/>
          <p:cNvSpPr txBox="1"/>
          <p:nvPr/>
        </p:nvSpPr>
        <p:spPr>
          <a:xfrm>
            <a:off x="5463249" y="4853232"/>
            <a:ext cx="36807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>
                <a:latin typeface="Kaiti TC" charset="-120"/>
                <a:ea typeface="Kaiti TC" charset="-120"/>
                <a:cs typeface="Kaiti TC" charset="-120"/>
              </a:rPr>
              <a:t>台灣最早的男子排球比賽，出現在</a:t>
            </a:r>
            <a:r>
              <a:rPr lang="en-US" altLang="zh-TW" sz="1400" dirty="0">
                <a:latin typeface="Kaiti TC" charset="-120"/>
                <a:ea typeface="Kaiti TC" charset="-120"/>
                <a:cs typeface="Kaiti TC" charset="-120"/>
              </a:rPr>
              <a:t>1924</a:t>
            </a:r>
            <a:r>
              <a:rPr lang="zh-TW" altLang="en-US" sz="1400" dirty="0">
                <a:latin typeface="Kaiti TC" charset="-120"/>
                <a:ea typeface="Kaiti TC" charset="-120"/>
                <a:cs typeface="Kaiti TC" charset="-120"/>
              </a:rPr>
              <a:t>年</a:t>
            </a:r>
            <a:r>
              <a:rPr lang="en-US" altLang="zh-TW" sz="1400" dirty="0">
                <a:latin typeface="Kaiti TC" charset="-120"/>
                <a:ea typeface="Kaiti TC" charset="-120"/>
                <a:cs typeface="Kaiti TC" charset="-120"/>
              </a:rPr>
              <a:t>(</a:t>
            </a:r>
            <a:r>
              <a:rPr lang="zh-TW" altLang="en-US" sz="1400" dirty="0">
                <a:latin typeface="Kaiti TC" charset="-120"/>
                <a:ea typeface="Kaiti TC" charset="-120"/>
                <a:cs typeface="Kaiti TC" charset="-120"/>
              </a:rPr>
              <a:t>大正</a:t>
            </a:r>
            <a:r>
              <a:rPr lang="en-US" altLang="zh-TW" sz="1400" dirty="0">
                <a:latin typeface="Kaiti TC" charset="-120"/>
                <a:ea typeface="Kaiti TC" charset="-120"/>
                <a:cs typeface="Kaiti TC" charset="-120"/>
              </a:rPr>
              <a:t>13</a:t>
            </a:r>
            <a:r>
              <a:rPr lang="zh-TW" altLang="en-US" sz="1400" dirty="0">
                <a:latin typeface="Kaiti TC" charset="-120"/>
                <a:ea typeface="Kaiti TC" charset="-120"/>
                <a:cs typeface="Kaiti TC" charset="-120"/>
              </a:rPr>
              <a:t>年</a:t>
            </a:r>
            <a:r>
              <a:rPr lang="en-US" altLang="zh-TW" sz="1400" dirty="0">
                <a:latin typeface="Kaiti TC" charset="-120"/>
                <a:ea typeface="Kaiti TC" charset="-120"/>
                <a:cs typeface="Kaiti TC" charset="-120"/>
              </a:rPr>
              <a:t>)</a:t>
            </a:r>
            <a:r>
              <a:rPr lang="zh-TW" altLang="en-US" sz="1400" dirty="0" smtClean="0">
                <a:latin typeface="Kaiti TC" charset="-120"/>
                <a:ea typeface="Kaiti TC" charset="-120"/>
                <a:cs typeface="Kaiti TC" charset="-120"/>
              </a:rPr>
              <a:t>，於</a:t>
            </a:r>
            <a:r>
              <a:rPr lang="zh-TW" altLang="en-US" sz="1400" dirty="0">
                <a:latin typeface="Kaiti TC" charset="-120"/>
                <a:ea typeface="Kaiti TC" charset="-120"/>
                <a:cs typeface="Kaiti TC" charset="-120"/>
              </a:rPr>
              <a:t>圓山運動場</a:t>
            </a:r>
            <a:r>
              <a:rPr lang="zh-TW" altLang="en-US" sz="1400" dirty="0" smtClean="0">
                <a:latin typeface="Kaiti TC" charset="-120"/>
                <a:ea typeface="Kaiti TC" charset="-120"/>
                <a:cs typeface="Kaiti TC" charset="-120"/>
              </a:rPr>
              <a:t>，由</a:t>
            </a:r>
            <a:r>
              <a:rPr lang="zh-TW" altLang="en-US" sz="1400" dirty="0">
                <a:latin typeface="Kaiti TC" charset="-120"/>
                <a:ea typeface="Kaiti TC" charset="-120"/>
                <a:cs typeface="Kaiti TC" charset="-120"/>
              </a:rPr>
              <a:t>台北師範出戰鐵團</a:t>
            </a:r>
            <a:r>
              <a:rPr lang="zh-TW" altLang="en-US" sz="1400" dirty="0" smtClean="0">
                <a:latin typeface="Kaiti TC" charset="-120"/>
                <a:ea typeface="Kaiti TC" charset="-120"/>
                <a:cs typeface="Kaiti TC" charset="-120"/>
              </a:rPr>
              <a:t>。</a:t>
            </a:r>
            <a:endParaRPr kumimoji="1" lang="zh-TW" altLang="en-US" sz="1400" dirty="0">
              <a:latin typeface="Kaiti TC" charset="-120"/>
              <a:ea typeface="Kaiti TC" charset="-120"/>
              <a:cs typeface="Kaiti TC" charset="-120"/>
            </a:endParaRPr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3248" y="2599363"/>
            <a:ext cx="3499958" cy="2253869"/>
          </a:xfrm>
          <a:prstGeom prst="rect">
            <a:avLst/>
          </a:prstGeom>
        </p:spPr>
      </p:pic>
      <p:sp>
        <p:nvSpPr>
          <p:cNvPr id="16" name="文字方塊 15"/>
          <p:cNvSpPr txBox="1"/>
          <p:nvPr/>
        </p:nvSpPr>
        <p:spPr>
          <a:xfrm>
            <a:off x="5520736" y="4862886"/>
            <a:ext cx="33057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dirty="0" smtClean="0">
                <a:latin typeface="Kaiti TC" charset="-120"/>
                <a:ea typeface="Kaiti TC" charset="-120"/>
                <a:cs typeface="Kaiti TC" charset="-120"/>
              </a:rPr>
              <a:t>楊傳廣</a:t>
            </a:r>
            <a:r>
              <a:rPr kumimoji="1" lang="en-US" altLang="zh-TW" dirty="0" smtClean="0">
                <a:latin typeface="Kaiti TC" charset="-120"/>
                <a:ea typeface="Kaiti TC" charset="-120"/>
                <a:cs typeface="Kaiti TC" charset="-120"/>
              </a:rPr>
              <a:t>1960</a:t>
            </a:r>
            <a:r>
              <a:rPr kumimoji="1" lang="zh-TW" altLang="en-US" dirty="0" smtClean="0">
                <a:latin typeface="Kaiti TC" charset="-120"/>
                <a:ea typeface="Kaiti TC" charset="-120"/>
                <a:cs typeface="Kaiti TC" charset="-120"/>
              </a:rPr>
              <a:t>參加羅馬奧運參加</a:t>
            </a:r>
            <a:endParaRPr kumimoji="1" lang="en-US" altLang="zh-TW" dirty="0" smtClean="0">
              <a:latin typeface="Kaiti TC" charset="-120"/>
              <a:ea typeface="Kaiti TC" charset="-120"/>
              <a:cs typeface="Kaiti TC" charset="-120"/>
            </a:endParaRPr>
          </a:p>
          <a:p>
            <a:r>
              <a:rPr kumimoji="1" lang="zh-TW" altLang="en-US" dirty="0" smtClean="0">
                <a:latin typeface="Kaiti TC" charset="-120"/>
                <a:ea typeface="Kaiti TC" charset="-120"/>
                <a:cs typeface="Kaiti TC" charset="-120"/>
              </a:rPr>
              <a:t>十項全能跳高項目，以</a:t>
            </a:r>
            <a:r>
              <a:rPr kumimoji="1" lang="en-US" altLang="zh-TW" dirty="0" smtClean="0">
                <a:latin typeface="Kaiti TC" charset="-120"/>
                <a:ea typeface="Kaiti TC" charset="-120"/>
                <a:cs typeface="Kaiti TC" charset="-120"/>
              </a:rPr>
              <a:t>1</a:t>
            </a:r>
            <a:r>
              <a:rPr kumimoji="1" lang="zh-TW" altLang="en-US" dirty="0" smtClean="0">
                <a:latin typeface="Kaiti TC" charset="-120"/>
                <a:ea typeface="Kaiti TC" charset="-120"/>
                <a:cs typeface="Kaiti TC" charset="-120"/>
              </a:rPr>
              <a:t>公尺</a:t>
            </a:r>
            <a:r>
              <a:rPr kumimoji="1" lang="en-US" altLang="zh-TW" dirty="0" smtClean="0">
                <a:latin typeface="Kaiti TC" charset="-120"/>
                <a:ea typeface="Kaiti TC" charset="-120"/>
                <a:cs typeface="Kaiti TC" charset="-120"/>
              </a:rPr>
              <a:t>90</a:t>
            </a:r>
          </a:p>
          <a:p>
            <a:r>
              <a:rPr kumimoji="1" lang="zh-TW" altLang="en-US" dirty="0" smtClean="0">
                <a:latin typeface="Kaiti TC" charset="-120"/>
                <a:ea typeface="Kaiti TC" charset="-120"/>
                <a:cs typeface="Kaiti TC" charset="-120"/>
              </a:rPr>
              <a:t>獲得</a:t>
            </a:r>
            <a:r>
              <a:rPr kumimoji="1" lang="en-US" altLang="zh-TW" dirty="0" smtClean="0">
                <a:latin typeface="Kaiti TC" charset="-120"/>
                <a:ea typeface="Kaiti TC" charset="-120"/>
                <a:cs typeface="Kaiti TC" charset="-120"/>
              </a:rPr>
              <a:t>900</a:t>
            </a:r>
            <a:r>
              <a:rPr kumimoji="1" lang="zh-TW" altLang="en-US" dirty="0" smtClean="0">
                <a:latin typeface="Kaiti TC" charset="-120"/>
                <a:ea typeface="Kaiti TC" charset="-120"/>
                <a:cs typeface="Kaiti TC" charset="-120"/>
              </a:rPr>
              <a:t>積分</a:t>
            </a:r>
            <a:endParaRPr kumimoji="1" lang="zh-TW" altLang="en-US" dirty="0">
              <a:latin typeface="Kaiti TC" charset="-120"/>
              <a:ea typeface="Kaiti TC" charset="-120"/>
              <a:cs typeface="Kaiti TC" charset="-120"/>
            </a:endParaRPr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832" y="2601202"/>
            <a:ext cx="3453923" cy="2213326"/>
          </a:xfrm>
          <a:prstGeom prst="rect">
            <a:avLst/>
          </a:prstGeom>
        </p:spPr>
      </p:pic>
      <p:sp>
        <p:nvSpPr>
          <p:cNvPr id="20" name="文字方塊 19"/>
          <p:cNvSpPr txBox="1"/>
          <p:nvPr/>
        </p:nvSpPr>
        <p:spPr>
          <a:xfrm>
            <a:off x="5587287" y="4913880"/>
            <a:ext cx="3191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 smtClean="0">
                <a:latin typeface="Kaiti TC" charset="-120"/>
                <a:ea typeface="Kaiti TC" charset="-120"/>
                <a:cs typeface="Kaiti TC" charset="-120"/>
              </a:rPr>
              <a:t>1968</a:t>
            </a:r>
            <a:r>
              <a:rPr kumimoji="1" lang="zh-TW" altLang="en-US" dirty="0" smtClean="0">
                <a:latin typeface="Kaiti TC" charset="-120"/>
                <a:ea typeface="Kaiti TC" charset="-120"/>
                <a:cs typeface="Kaiti TC" charset="-120"/>
              </a:rPr>
              <a:t>年墨西哥奧運會紀政獲得</a:t>
            </a:r>
            <a:endParaRPr kumimoji="1" lang="en-US" altLang="zh-TW" dirty="0" smtClean="0">
              <a:latin typeface="Kaiti TC" charset="-120"/>
              <a:ea typeface="Kaiti TC" charset="-120"/>
              <a:cs typeface="Kaiti TC" charset="-120"/>
            </a:endParaRPr>
          </a:p>
          <a:p>
            <a:r>
              <a:rPr kumimoji="1" lang="en-US" altLang="zh-TW" dirty="0" smtClean="0">
                <a:latin typeface="Kaiti TC" charset="-120"/>
                <a:ea typeface="Kaiti TC" charset="-120"/>
                <a:cs typeface="Kaiti TC" charset="-120"/>
              </a:rPr>
              <a:t>80</a:t>
            </a:r>
            <a:r>
              <a:rPr kumimoji="1" lang="zh-TW" altLang="en-US" dirty="0" smtClean="0">
                <a:latin typeface="Kaiti TC" charset="-120"/>
                <a:ea typeface="Kaiti TC" charset="-120"/>
                <a:cs typeface="Kaiti TC" charset="-120"/>
              </a:rPr>
              <a:t>米欄銅牌</a:t>
            </a:r>
            <a:endParaRPr kumimoji="1" lang="zh-TW" altLang="en-US" dirty="0">
              <a:latin typeface="Kaiti TC" charset="-120"/>
              <a:ea typeface="Kaiti TC" charset="-120"/>
              <a:cs typeface="Kaiti TC" charset="-120"/>
            </a:endParaRPr>
          </a:p>
        </p:txBody>
      </p:sp>
      <p:pic>
        <p:nvPicPr>
          <p:cNvPr id="21" name="圖片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813" y="2599363"/>
            <a:ext cx="3476942" cy="2219575"/>
          </a:xfrm>
          <a:prstGeom prst="rect">
            <a:avLst/>
          </a:prstGeom>
        </p:spPr>
      </p:pic>
      <p:sp>
        <p:nvSpPr>
          <p:cNvPr id="22" name="文字方塊 21"/>
          <p:cNvSpPr txBox="1"/>
          <p:nvPr/>
        </p:nvSpPr>
        <p:spPr>
          <a:xfrm>
            <a:off x="6055363" y="5380371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dirty="0" smtClean="0">
                <a:latin typeface="Kaiti TC" charset="-120"/>
                <a:ea typeface="Kaiti TC" charset="-120"/>
                <a:cs typeface="Kaiti TC" charset="-120"/>
              </a:rPr>
              <a:t>明道國中積極推廣運動</a:t>
            </a:r>
            <a:endParaRPr kumimoji="1" lang="zh-TW" altLang="en-US" dirty="0">
              <a:latin typeface="Kaiti TC" charset="-120"/>
              <a:ea typeface="Kaiti TC" charset="-120"/>
              <a:cs typeface="Kaiti TC" charset="-120"/>
            </a:endParaRPr>
          </a:p>
        </p:txBody>
      </p:sp>
      <p:pic>
        <p:nvPicPr>
          <p:cNvPr id="23" name="圖片 22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247" y="2599732"/>
            <a:ext cx="3486507" cy="2263490"/>
          </a:xfrm>
          <a:prstGeom prst="rect">
            <a:avLst/>
          </a:prstGeom>
        </p:spPr>
      </p:pic>
      <p:sp>
        <p:nvSpPr>
          <p:cNvPr id="24" name="文字方塊 23"/>
          <p:cNvSpPr txBox="1"/>
          <p:nvPr/>
        </p:nvSpPr>
        <p:spPr>
          <a:xfrm>
            <a:off x="5520736" y="4940487"/>
            <a:ext cx="31854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dirty="0" smtClean="0">
                <a:latin typeface="Kaiti TC" charset="-120"/>
                <a:ea typeface="Kaiti TC" charset="-120"/>
                <a:cs typeface="Kaiti TC" charset="-120"/>
              </a:rPr>
              <a:t>我國網球好手謝淑映深入社區</a:t>
            </a:r>
            <a:endParaRPr kumimoji="1" lang="en-US" altLang="zh-TW" dirty="0" smtClean="0">
              <a:latin typeface="Kaiti TC" charset="-120"/>
              <a:ea typeface="Kaiti TC" charset="-120"/>
              <a:cs typeface="Kaiti TC" charset="-120"/>
            </a:endParaRPr>
          </a:p>
          <a:p>
            <a:r>
              <a:rPr kumimoji="1" lang="zh-TW" altLang="en-US" dirty="0" smtClean="0">
                <a:latin typeface="Kaiti TC" charset="-120"/>
                <a:ea typeface="Kaiti TC" charset="-120"/>
                <a:cs typeface="Kaiti TC" charset="-120"/>
              </a:rPr>
              <a:t>與民眾互動推廣網球運動</a:t>
            </a:r>
            <a:endParaRPr kumimoji="1" lang="zh-TW" altLang="en-US" dirty="0">
              <a:latin typeface="Kaiti TC" charset="-120"/>
              <a:ea typeface="Kaiti TC" charset="-120"/>
              <a:cs typeface="Kaiti TC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97011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14" grpId="0"/>
      <p:bldP spid="14" grpId="1"/>
      <p:bldP spid="16" grpId="0"/>
      <p:bldP spid="16" grpId="1"/>
      <p:bldP spid="20" grpId="1"/>
      <p:bldP spid="20" grpId="2"/>
      <p:bldP spid="22" grpId="0"/>
      <p:bldP spid="22" grpId="1"/>
      <p:bldP spid="24" grpId="0"/>
      <p:bldP spid="2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DFDE8352-1CD4-4EBA-B695-96AF53D96E8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一、台灣體育運動的發展</a:t>
            </a:r>
            <a:endParaRPr 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1C80DCF9-3E28-439F-BE99-2C7D1AF77BB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10816" y="1928973"/>
            <a:ext cx="5532438" cy="4492375"/>
          </a:xfrm>
        </p:spPr>
        <p:txBody>
          <a:bodyPr/>
          <a:lstStyle/>
          <a:p>
            <a:r>
              <a:rPr lang="zh-TW" altLang="en-US" sz="3500" dirty="0">
                <a:latin typeface="標楷體" charset="0"/>
                <a:ea typeface="標楷體" charset="0"/>
                <a:cs typeface="標楷體" charset="0"/>
              </a:rPr>
              <a:t>體育多元功能發展期</a:t>
            </a:r>
            <a:endParaRPr lang="en-US" altLang="zh-TW" sz="3500" dirty="0">
              <a:latin typeface="標楷體" charset="0"/>
              <a:ea typeface="標楷體" charset="0"/>
              <a:cs typeface="標楷體" charset="0"/>
            </a:endParaRPr>
          </a:p>
          <a:p>
            <a:pPr lvl="1"/>
            <a:r>
              <a:rPr lang="zh-TW" altLang="en-US" dirty="0">
                <a:solidFill>
                  <a:schemeClr val="tx1"/>
                </a:solidFill>
                <a:latin typeface="標楷體" charset="0"/>
                <a:ea typeface="標楷體" charset="0"/>
                <a:cs typeface="標楷體" charset="0"/>
              </a:rPr>
              <a:t>社會體育推廣的</a:t>
            </a:r>
            <a:r>
              <a:rPr lang="zh-TW" altLang="en-US" dirty="0" smtClean="0">
                <a:solidFill>
                  <a:schemeClr val="tx1"/>
                </a:solidFill>
                <a:latin typeface="標楷體" charset="0"/>
                <a:ea typeface="標楷體" charset="0"/>
                <a:cs typeface="標楷體" charset="0"/>
              </a:rPr>
              <a:t>多元化</a:t>
            </a:r>
            <a:endParaRPr lang="en-US" altLang="zh-TW" dirty="0" smtClean="0">
              <a:solidFill>
                <a:schemeClr val="tx1"/>
              </a:solidFill>
              <a:latin typeface="標楷體" charset="0"/>
              <a:ea typeface="標楷體" charset="0"/>
              <a:cs typeface="標楷體" charset="0"/>
            </a:endParaRPr>
          </a:p>
          <a:p>
            <a:pPr marL="457200" lvl="1" indent="0">
              <a:buNone/>
            </a:pPr>
            <a:r>
              <a:rPr lang="zh-TW" altLang="en-US" dirty="0" smtClean="0">
                <a:solidFill>
                  <a:schemeClr val="tx1"/>
                </a:solidFill>
                <a:latin typeface="標楷體" charset="0"/>
                <a:ea typeface="標楷體" charset="0"/>
                <a:cs typeface="標楷體" charset="0"/>
              </a:rPr>
              <a:t>（</a:t>
            </a:r>
            <a:r>
              <a:rPr lang="zh-TW" altLang="en-US" dirty="0">
                <a:solidFill>
                  <a:schemeClr val="tx1"/>
                </a:solidFill>
                <a:latin typeface="標楷體" charset="0"/>
                <a:ea typeface="標楷體" charset="0"/>
                <a:cs typeface="標楷體" charset="0"/>
              </a:rPr>
              <a:t>自發性與自主性的意識抬頭）</a:t>
            </a:r>
            <a:endParaRPr lang="en-US" altLang="zh-TW" dirty="0">
              <a:solidFill>
                <a:schemeClr val="tx1"/>
              </a:solidFill>
              <a:latin typeface="標楷體" charset="0"/>
              <a:ea typeface="標楷體" charset="0"/>
              <a:cs typeface="標楷體" charset="0"/>
            </a:endParaRPr>
          </a:p>
          <a:p>
            <a:pPr lvl="1"/>
            <a:r>
              <a:rPr lang="zh-TW" altLang="en-US" dirty="0">
                <a:solidFill>
                  <a:schemeClr val="tx1"/>
                </a:solidFill>
                <a:latin typeface="標楷體" charset="0"/>
                <a:ea typeface="標楷體" charset="0"/>
                <a:cs typeface="標楷體" charset="0"/>
              </a:rPr>
              <a:t>花錢買健康的思維興起</a:t>
            </a:r>
            <a:endParaRPr lang="en-US" altLang="zh-TW" dirty="0">
              <a:solidFill>
                <a:schemeClr val="tx1"/>
              </a:solidFill>
              <a:latin typeface="標楷體" charset="0"/>
              <a:ea typeface="標楷體" charset="0"/>
              <a:cs typeface="標楷體" charset="0"/>
            </a:endParaRPr>
          </a:p>
          <a:p>
            <a:pPr lvl="1"/>
            <a:r>
              <a:rPr lang="zh-TW" altLang="en-US" dirty="0">
                <a:solidFill>
                  <a:schemeClr val="tx1"/>
                </a:solidFill>
                <a:latin typeface="標楷體" charset="0"/>
                <a:ea typeface="標楷體" charset="0"/>
                <a:cs typeface="標楷體" charset="0"/>
              </a:rPr>
              <a:t>職業運動的興起</a:t>
            </a:r>
            <a:endParaRPr lang="en-US" altLang="zh-TW" dirty="0">
              <a:solidFill>
                <a:schemeClr val="tx1"/>
              </a:solidFill>
              <a:latin typeface="標楷體" charset="0"/>
              <a:ea typeface="標楷體" charset="0"/>
              <a:cs typeface="標楷體" charset="0"/>
            </a:endParaRPr>
          </a:p>
          <a:p>
            <a:pPr lvl="1"/>
            <a:r>
              <a:rPr lang="en-US" altLang="zh-TW" dirty="0">
                <a:solidFill>
                  <a:schemeClr val="tx1"/>
                </a:solidFill>
                <a:latin typeface="標楷體" charset="0"/>
                <a:ea typeface="標楷體" charset="0"/>
                <a:cs typeface="標楷體" charset="0"/>
              </a:rPr>
              <a:t>2003</a:t>
            </a:r>
            <a:r>
              <a:rPr lang="zh-TW" altLang="en-US" dirty="0">
                <a:solidFill>
                  <a:schemeClr val="tx1"/>
                </a:solidFill>
                <a:latin typeface="標楷體" charset="0"/>
                <a:ea typeface="標楷體" charset="0"/>
                <a:cs typeface="標楷體" charset="0"/>
              </a:rPr>
              <a:t>年修正的國民體育</a:t>
            </a:r>
            <a:r>
              <a:rPr lang="zh-TW" altLang="en-US" dirty="0" smtClean="0">
                <a:solidFill>
                  <a:schemeClr val="tx1"/>
                </a:solidFill>
                <a:latin typeface="標楷體" charset="0"/>
                <a:ea typeface="標楷體" charset="0"/>
                <a:cs typeface="標楷體" charset="0"/>
              </a:rPr>
              <a:t>法</a:t>
            </a:r>
            <a:endParaRPr lang="en-US" altLang="zh-TW" dirty="0" smtClean="0">
              <a:solidFill>
                <a:schemeClr val="tx1"/>
              </a:solidFill>
              <a:latin typeface="標楷體" charset="0"/>
              <a:ea typeface="標楷體" charset="0"/>
              <a:cs typeface="標楷體" charset="0"/>
            </a:endParaRPr>
          </a:p>
          <a:p>
            <a:pPr marL="457200" lvl="1" indent="0">
              <a:buNone/>
            </a:pPr>
            <a:r>
              <a:rPr lang="zh-TW" altLang="en-US" dirty="0" smtClean="0">
                <a:solidFill>
                  <a:schemeClr val="tx1"/>
                </a:solidFill>
                <a:latin typeface="標楷體" charset="0"/>
                <a:ea typeface="標楷體" charset="0"/>
                <a:cs typeface="標楷體" charset="0"/>
              </a:rPr>
              <a:t> （</a:t>
            </a:r>
            <a:r>
              <a:rPr lang="zh-TW" altLang="en-US" dirty="0">
                <a:solidFill>
                  <a:schemeClr val="tx1"/>
                </a:solidFill>
                <a:latin typeface="標楷體" charset="0"/>
                <a:ea typeface="標楷體" charset="0"/>
                <a:cs typeface="標楷體" charset="0"/>
              </a:rPr>
              <a:t>體育、運動、體能）</a:t>
            </a:r>
            <a:endParaRPr lang="en-US" altLang="zh-TW" dirty="0">
              <a:solidFill>
                <a:schemeClr val="tx1"/>
              </a:solidFill>
              <a:latin typeface="標楷體" charset="0"/>
              <a:ea typeface="標楷體" charset="0"/>
              <a:cs typeface="標楷體" charset="0"/>
            </a:endParaRPr>
          </a:p>
          <a:p>
            <a:pPr lvl="1"/>
            <a:r>
              <a:rPr lang="zh-TW" altLang="en-US" dirty="0">
                <a:solidFill>
                  <a:schemeClr val="tx1"/>
                </a:solidFill>
                <a:latin typeface="標楷體" charset="0"/>
                <a:ea typeface="標楷體" charset="0"/>
                <a:cs typeface="標楷體" charset="0"/>
              </a:rPr>
              <a:t>運動是形成體育的基本元素</a:t>
            </a:r>
            <a:endParaRPr lang="en-US" altLang="zh-TW" dirty="0">
              <a:solidFill>
                <a:schemeClr val="tx1"/>
              </a:solidFill>
              <a:latin typeface="標楷體" charset="0"/>
              <a:ea typeface="標楷體" charset="0"/>
              <a:cs typeface="標楷體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43254" y="2445249"/>
            <a:ext cx="3082247" cy="2569146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5870846" y="5068389"/>
            <a:ext cx="2954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dirty="0" smtClean="0">
                <a:latin typeface="Kaiti TC" charset="-120"/>
                <a:ea typeface="Kaiti TC" charset="-120"/>
                <a:cs typeface="Kaiti TC" charset="-120"/>
              </a:rPr>
              <a:t>新北市三重河堤設置體育及</a:t>
            </a:r>
            <a:endParaRPr kumimoji="1" lang="en-US" altLang="zh-TW" dirty="0" smtClean="0">
              <a:latin typeface="Kaiti TC" charset="-120"/>
              <a:ea typeface="Kaiti TC" charset="-120"/>
              <a:cs typeface="Kaiti TC" charset="-120"/>
            </a:endParaRPr>
          </a:p>
          <a:p>
            <a:r>
              <a:rPr kumimoji="1" lang="zh-TW" altLang="en-US" dirty="0" smtClean="0">
                <a:latin typeface="Kaiti TC" charset="-120"/>
                <a:ea typeface="Kaiti TC" charset="-120"/>
                <a:cs typeface="Kaiti TC" charset="-120"/>
              </a:rPr>
              <a:t>遊樂設施提供民眾運動</a:t>
            </a:r>
            <a:endParaRPr kumimoji="1" lang="zh-TW" altLang="en-US" dirty="0">
              <a:latin typeface="Kaiti TC" charset="-120"/>
              <a:ea typeface="Kaiti TC" charset="-120"/>
              <a:cs typeface="Kaiti TC" charset="-120"/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3254" y="2445249"/>
            <a:ext cx="3082247" cy="2569146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3254" y="2445249"/>
            <a:ext cx="3082247" cy="2579242"/>
          </a:xfrm>
          <a:prstGeom prst="rect">
            <a:avLst/>
          </a:prstGeom>
        </p:spPr>
      </p:pic>
      <p:sp>
        <p:nvSpPr>
          <p:cNvPr id="14" name="文字方塊 13"/>
          <p:cNvSpPr txBox="1"/>
          <p:nvPr/>
        </p:nvSpPr>
        <p:spPr>
          <a:xfrm>
            <a:off x="5776899" y="5086245"/>
            <a:ext cx="31425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 smtClean="0">
                <a:latin typeface="Kaiti TC" charset="-120"/>
                <a:ea typeface="Kaiti TC" charset="-120"/>
                <a:cs typeface="Kaiti TC" charset="-120"/>
              </a:rPr>
              <a:t>亞歷山大健身房為</a:t>
            </a:r>
            <a:r>
              <a:rPr kumimoji="1" lang="en-US" altLang="zh-TW" dirty="0" smtClean="0">
                <a:latin typeface="Kaiti TC" charset="-120"/>
                <a:ea typeface="Kaiti TC" charset="-120"/>
                <a:cs typeface="Kaiti TC" charset="-120"/>
              </a:rPr>
              <a:t>2000</a:t>
            </a:r>
            <a:r>
              <a:rPr kumimoji="1" lang="zh-TW" altLang="en-US" dirty="0" smtClean="0">
                <a:latin typeface="Kaiti TC" charset="-120"/>
                <a:ea typeface="Kaiti TC" charset="-120"/>
                <a:cs typeface="Kaiti TC" charset="-120"/>
              </a:rPr>
              <a:t>年最知名健身場所</a:t>
            </a:r>
            <a:endParaRPr kumimoji="1" lang="zh-TW" altLang="en-US" dirty="0">
              <a:latin typeface="Kaiti TC" charset="-120"/>
              <a:ea typeface="Kaiti TC" charset="-120"/>
              <a:cs typeface="Kaiti TC" charset="-120"/>
            </a:endParaRPr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2501" y="2435152"/>
            <a:ext cx="3142547" cy="2633237"/>
          </a:xfrm>
          <a:prstGeom prst="rect">
            <a:avLst/>
          </a:prstGeom>
        </p:spPr>
      </p:pic>
      <p:sp>
        <p:nvSpPr>
          <p:cNvPr id="16" name="文字方塊 15"/>
          <p:cNvSpPr txBox="1"/>
          <p:nvPr/>
        </p:nvSpPr>
        <p:spPr>
          <a:xfrm>
            <a:off x="6101770" y="5105342"/>
            <a:ext cx="2268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 smtClean="0">
                <a:latin typeface="Kaiti TC" charset="-120"/>
                <a:ea typeface="Kaiti TC" charset="-120"/>
                <a:cs typeface="Kaiti TC" charset="-120"/>
              </a:rPr>
              <a:t>1990</a:t>
            </a:r>
            <a:r>
              <a:rPr kumimoji="1" lang="zh-TW" altLang="en-US" dirty="0" smtClean="0">
                <a:latin typeface="Kaiti TC" charset="-120"/>
                <a:ea typeface="Kaiti TC" charset="-120"/>
                <a:cs typeface="Kaiti TC" charset="-120"/>
              </a:rPr>
              <a:t>年中華職棒成立</a:t>
            </a:r>
            <a:endParaRPr kumimoji="1" lang="zh-TW" altLang="en-US" dirty="0">
              <a:latin typeface="Kaiti TC" charset="-120"/>
              <a:ea typeface="Kaiti TC" charset="-120"/>
              <a:cs typeface="Kaiti TC" charset="-120"/>
            </a:endParaRPr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3104" y="1461538"/>
            <a:ext cx="3142548" cy="4058221"/>
          </a:xfrm>
          <a:prstGeom prst="rect">
            <a:avLst/>
          </a:prstGeom>
        </p:spPr>
      </p:pic>
      <p:sp>
        <p:nvSpPr>
          <p:cNvPr id="18" name="文字方塊 17"/>
          <p:cNvSpPr txBox="1"/>
          <p:nvPr/>
        </p:nvSpPr>
        <p:spPr>
          <a:xfrm>
            <a:off x="6165168" y="5601221"/>
            <a:ext cx="2268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 smtClean="0">
                <a:latin typeface="Kaiti TC" charset="-120"/>
                <a:ea typeface="Kaiti TC" charset="-120"/>
                <a:cs typeface="Kaiti TC" charset="-120"/>
              </a:rPr>
              <a:t>1994</a:t>
            </a:r>
            <a:r>
              <a:rPr kumimoji="1" lang="zh-TW" altLang="en-US" dirty="0" smtClean="0">
                <a:latin typeface="Kaiti TC" charset="-120"/>
                <a:ea typeface="Kaiti TC" charset="-120"/>
                <a:cs typeface="Kaiti TC" charset="-120"/>
              </a:rPr>
              <a:t>年成立中華職籃</a:t>
            </a:r>
            <a:endParaRPr kumimoji="1" lang="zh-TW" altLang="en-US" dirty="0">
              <a:latin typeface="Kaiti TC" charset="-120"/>
              <a:ea typeface="Kaiti TC" charset="-120"/>
              <a:cs typeface="Kaiti TC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86294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4" grpId="0"/>
      <p:bldP spid="14" grpId="1"/>
      <p:bldP spid="16" grpId="0"/>
      <p:bldP spid="16" grpId="1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DFDE8352-1CD4-4EBA-B695-96AF53D96E8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一、台灣體育運動的發展</a:t>
            </a:r>
            <a:endParaRPr 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1C80DCF9-3E28-439F-BE99-2C7D1AF77BB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10816" y="1928973"/>
            <a:ext cx="5183117" cy="4492375"/>
          </a:xfrm>
        </p:spPr>
        <p:txBody>
          <a:bodyPr/>
          <a:lstStyle/>
          <a:p>
            <a:r>
              <a:rPr lang="zh-TW" altLang="en-US" sz="3500" dirty="0">
                <a:latin typeface="標楷體" charset="0"/>
                <a:ea typeface="標楷體" charset="0"/>
                <a:cs typeface="標楷體" charset="0"/>
              </a:rPr>
              <a:t>身體運動文化整合時期</a:t>
            </a:r>
            <a:endParaRPr lang="en-US" altLang="zh-TW" sz="3500" dirty="0">
              <a:latin typeface="標楷體" charset="0"/>
              <a:ea typeface="標楷體" charset="0"/>
              <a:cs typeface="標楷體" charset="0"/>
            </a:endParaRPr>
          </a:p>
          <a:p>
            <a:pPr lvl="1"/>
            <a:r>
              <a:rPr lang="zh-TW" altLang="en-US" dirty="0">
                <a:solidFill>
                  <a:schemeClr val="tx1"/>
                </a:solidFill>
                <a:latin typeface="標楷體" charset="0"/>
                <a:ea typeface="標楷體" charset="0"/>
                <a:cs typeface="標楷體" charset="0"/>
              </a:rPr>
              <a:t>美國體健休學會的設立與</a:t>
            </a:r>
            <a:r>
              <a:rPr lang="zh-TW" altLang="en-US" dirty="0" smtClean="0">
                <a:solidFill>
                  <a:schemeClr val="tx1"/>
                </a:solidFill>
                <a:latin typeface="標楷體" charset="0"/>
                <a:ea typeface="標楷體" charset="0"/>
                <a:cs typeface="標楷體" charset="0"/>
              </a:rPr>
              <a:t>推動</a:t>
            </a:r>
            <a:endParaRPr lang="en-US" altLang="zh-TW" dirty="0" smtClean="0">
              <a:solidFill>
                <a:schemeClr val="tx1"/>
              </a:solidFill>
              <a:latin typeface="標楷體" charset="0"/>
              <a:ea typeface="標楷體" charset="0"/>
              <a:cs typeface="標楷體" charset="0"/>
            </a:endParaRPr>
          </a:p>
          <a:p>
            <a:pPr lvl="1"/>
            <a:r>
              <a:rPr lang="zh-TW" altLang="en-US" dirty="0" smtClean="0">
                <a:solidFill>
                  <a:schemeClr val="tx1"/>
                </a:solidFill>
                <a:latin typeface="標楷體" charset="0"/>
                <a:ea typeface="標楷體" charset="0"/>
                <a:cs typeface="標楷體" charset="0"/>
              </a:rPr>
              <a:t>體育</a:t>
            </a:r>
            <a:r>
              <a:rPr lang="zh-TW" altLang="en-US" dirty="0">
                <a:solidFill>
                  <a:schemeClr val="tx1"/>
                </a:solidFill>
                <a:latin typeface="標楷體" charset="0"/>
                <a:ea typeface="標楷體" charset="0"/>
                <a:cs typeface="標楷體" charset="0"/>
              </a:rPr>
              <a:t>涵蓋面向擴及舞蹈、</a:t>
            </a:r>
            <a:r>
              <a:rPr lang="zh-TW" altLang="en-US" dirty="0" smtClean="0">
                <a:solidFill>
                  <a:schemeClr val="tx1"/>
                </a:solidFill>
                <a:latin typeface="標楷體" charset="0"/>
                <a:ea typeface="標楷體" charset="0"/>
                <a:cs typeface="標楷體" charset="0"/>
              </a:rPr>
              <a:t>藝術、</a:t>
            </a:r>
            <a:r>
              <a:rPr lang="zh-TW" altLang="en-US" dirty="0">
                <a:solidFill>
                  <a:schemeClr val="tx1"/>
                </a:solidFill>
                <a:latin typeface="標楷體" charset="0"/>
                <a:ea typeface="標楷體" charset="0"/>
                <a:cs typeface="標楷體" charset="0"/>
              </a:rPr>
              <a:t>文化與休閒</a:t>
            </a:r>
            <a:endParaRPr lang="en-US" altLang="zh-TW" dirty="0">
              <a:solidFill>
                <a:schemeClr val="tx1"/>
              </a:solidFill>
              <a:latin typeface="標楷體" charset="0"/>
              <a:ea typeface="標楷體" charset="0"/>
              <a:cs typeface="標楷體" charset="0"/>
            </a:endParaRPr>
          </a:p>
          <a:p>
            <a:pPr lvl="1"/>
            <a:r>
              <a:rPr lang="zh-TW" altLang="en-US" dirty="0">
                <a:solidFill>
                  <a:schemeClr val="tx1"/>
                </a:solidFill>
                <a:latin typeface="標楷體" charset="0"/>
                <a:ea typeface="標楷體" charset="0"/>
                <a:cs typeface="標楷體" charset="0"/>
              </a:rPr>
              <a:t>多元論術的</a:t>
            </a:r>
            <a:r>
              <a:rPr lang="zh-TW" altLang="en-US" dirty="0" smtClean="0">
                <a:solidFill>
                  <a:schemeClr val="tx1"/>
                </a:solidFill>
                <a:latin typeface="標楷體" charset="0"/>
                <a:ea typeface="標楷體" charset="0"/>
                <a:cs typeface="標楷體" charset="0"/>
              </a:rPr>
              <a:t>出現</a:t>
            </a:r>
            <a:endParaRPr lang="en-US" altLang="zh-TW" dirty="0" smtClean="0">
              <a:solidFill>
                <a:schemeClr val="tx1"/>
              </a:solidFill>
              <a:latin typeface="標楷體" charset="0"/>
              <a:ea typeface="標楷體" charset="0"/>
              <a:cs typeface="標楷體" charset="0"/>
            </a:endParaRPr>
          </a:p>
          <a:p>
            <a:pPr lvl="1"/>
            <a:r>
              <a:rPr lang="zh-TW" altLang="en-US" dirty="0" smtClean="0">
                <a:solidFill>
                  <a:schemeClr val="tx1"/>
                </a:solidFill>
                <a:latin typeface="標楷體" charset="0"/>
                <a:ea typeface="標楷體" charset="0"/>
                <a:cs typeface="標楷體" charset="0"/>
              </a:rPr>
              <a:t>政府、企業、民間與職業運動的結合</a:t>
            </a:r>
            <a:endParaRPr lang="en-US" altLang="zh-TW" dirty="0">
              <a:solidFill>
                <a:schemeClr val="tx1"/>
              </a:solidFill>
              <a:latin typeface="標楷體" charset="0"/>
              <a:ea typeface="標楷體" charset="0"/>
              <a:cs typeface="標楷體" charset="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3933" y="2287187"/>
            <a:ext cx="3439306" cy="2881901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5506" y="2272961"/>
            <a:ext cx="3439306" cy="2881901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5506" y="2287187"/>
            <a:ext cx="3471693" cy="2909039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33898" y="2279285"/>
            <a:ext cx="3402522" cy="2851079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93933" y="2287187"/>
            <a:ext cx="3549658" cy="2974369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30458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87524" y="5646616"/>
            <a:ext cx="7084557" cy="49733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zh-TW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[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體操主導期之用語關聯示意圖取自徐元民（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2006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）體育學導論一書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]</a:t>
            </a:r>
            <a:endParaRPr lang="zh-TW" altLang="en-US" sz="1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1747" name="文字方塊 3"/>
          <p:cNvSpPr txBox="1">
            <a:spLocks noChangeArrowheads="1"/>
          </p:cNvSpPr>
          <p:nvPr/>
        </p:nvSpPr>
        <p:spPr bwMode="auto">
          <a:xfrm>
            <a:off x="2753474" y="2400293"/>
            <a:ext cx="3168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eaLnBrk="1" hangingPunct="1"/>
            <a:r>
              <a:rPr lang="zh-TW" altLang="en-US" sz="2800" dirty="0">
                <a:latin typeface="標楷體" charset="0"/>
                <a:ea typeface="標楷體" charset="0"/>
                <a:cs typeface="標楷體" charset="0"/>
              </a:rPr>
              <a:t>體育（身體的教育）</a:t>
            </a:r>
          </a:p>
        </p:txBody>
      </p:sp>
      <p:sp>
        <p:nvSpPr>
          <p:cNvPr id="31748" name="文字方塊 4"/>
          <p:cNvSpPr txBox="1">
            <a:spLocks noChangeArrowheads="1"/>
          </p:cNvSpPr>
          <p:nvPr/>
        </p:nvSpPr>
        <p:spPr bwMode="auto">
          <a:xfrm>
            <a:off x="1312818" y="3706413"/>
            <a:ext cx="2089150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eaLnBrk="1" hangingPunct="1"/>
            <a:r>
              <a:rPr lang="zh-TW" altLang="en-US" sz="2000" dirty="0">
                <a:latin typeface="標楷體" charset="0"/>
                <a:ea typeface="標楷體" charset="0"/>
                <a:cs typeface="標楷體" charset="0"/>
              </a:rPr>
              <a:t>體操（正式課程）</a:t>
            </a:r>
            <a:endParaRPr lang="en-US" altLang="zh-TW" sz="2000" dirty="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400" dirty="0">
                <a:latin typeface="標楷體" charset="0"/>
                <a:ea typeface="標楷體" charset="0"/>
                <a:cs typeface="標楷體" charset="0"/>
              </a:rPr>
              <a:t>     ：</a:t>
            </a:r>
            <a:endParaRPr lang="en-US" altLang="zh-TW" sz="2400" dirty="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000" dirty="0">
                <a:latin typeface="標楷體" charset="0"/>
                <a:ea typeface="標楷體" charset="0"/>
                <a:cs typeface="標楷體" charset="0"/>
              </a:rPr>
              <a:t>   普通體操</a:t>
            </a:r>
            <a:endParaRPr lang="en-US" altLang="zh-TW" sz="2000" dirty="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000" dirty="0">
                <a:latin typeface="標楷體" charset="0"/>
                <a:ea typeface="標楷體" charset="0"/>
                <a:cs typeface="標楷體" charset="0"/>
              </a:rPr>
              <a:t>   兵式體操</a:t>
            </a:r>
            <a:endParaRPr lang="en-US" altLang="zh-TW" sz="2000" dirty="0">
              <a:latin typeface="標楷體" charset="0"/>
              <a:ea typeface="標楷體" charset="0"/>
              <a:cs typeface="標楷體" charset="0"/>
            </a:endParaRPr>
          </a:p>
        </p:txBody>
      </p:sp>
      <p:sp>
        <p:nvSpPr>
          <p:cNvPr id="31749" name="文字方塊 5"/>
          <p:cNvSpPr txBox="1">
            <a:spLocks noChangeArrowheads="1"/>
          </p:cNvSpPr>
          <p:nvPr/>
        </p:nvSpPr>
        <p:spPr bwMode="auto">
          <a:xfrm>
            <a:off x="5274423" y="3725064"/>
            <a:ext cx="2087563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eaLnBrk="1" hangingPunct="1"/>
            <a:r>
              <a:rPr lang="zh-TW" altLang="en-US" sz="2000" dirty="0">
                <a:latin typeface="標楷體" charset="0"/>
                <a:ea typeface="標楷體" charset="0"/>
                <a:cs typeface="標楷體" charset="0"/>
              </a:rPr>
              <a:t>運動（課外活動）</a:t>
            </a:r>
            <a:endParaRPr lang="en-US" altLang="zh-TW" sz="2000" dirty="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400" dirty="0">
                <a:latin typeface="標楷體" charset="0"/>
                <a:ea typeface="標楷體" charset="0"/>
                <a:cs typeface="標楷體" charset="0"/>
              </a:rPr>
              <a:t>     ：</a:t>
            </a:r>
            <a:endParaRPr lang="en-US" altLang="zh-TW" sz="2400" dirty="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000" dirty="0">
                <a:latin typeface="標楷體" charset="0"/>
                <a:ea typeface="標楷體" charset="0"/>
                <a:cs typeface="標楷體" charset="0"/>
              </a:rPr>
              <a:t>     田徑</a:t>
            </a:r>
            <a:endParaRPr lang="en-US" altLang="zh-TW" sz="2000" dirty="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000" dirty="0">
                <a:latin typeface="標楷體" charset="0"/>
                <a:ea typeface="標楷體" charset="0"/>
                <a:cs typeface="標楷體" charset="0"/>
              </a:rPr>
              <a:t>     球類</a:t>
            </a:r>
            <a:endParaRPr lang="en-US" altLang="zh-TW" sz="2000" dirty="0">
              <a:latin typeface="標楷體" charset="0"/>
              <a:ea typeface="標楷體" charset="0"/>
              <a:cs typeface="標楷體" charset="0"/>
            </a:endParaRPr>
          </a:p>
        </p:txBody>
      </p:sp>
      <p:cxnSp>
        <p:nvCxnSpPr>
          <p:cNvPr id="10" name="直線接點 9"/>
          <p:cNvCxnSpPr/>
          <p:nvPr/>
        </p:nvCxnSpPr>
        <p:spPr>
          <a:xfrm>
            <a:off x="4337799" y="3085081"/>
            <a:ext cx="0" cy="28733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直線接點 11"/>
          <p:cNvCxnSpPr/>
          <p:nvPr/>
        </p:nvCxnSpPr>
        <p:spPr>
          <a:xfrm>
            <a:off x="2357393" y="3372418"/>
            <a:ext cx="396081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>
            <a:off x="2357393" y="3372418"/>
            <a:ext cx="0" cy="2889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直線接點 15"/>
          <p:cNvCxnSpPr/>
          <p:nvPr/>
        </p:nvCxnSpPr>
        <p:spPr>
          <a:xfrm>
            <a:off x="6318205" y="3372418"/>
            <a:ext cx="0" cy="2889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標題 1">
            <a:extLst>
              <a:ext uri="{FF2B5EF4-FFF2-40B4-BE49-F238E27FC236}">
                <a16:creationId xmlns="" xmlns:a16="http://schemas.microsoft.com/office/drawing/2014/main" id="{2FB7763F-777F-4C57-855F-B7A5DC669621}"/>
              </a:ext>
            </a:extLst>
          </p:cNvPr>
          <p:cNvSpPr txBox="1">
            <a:spLocks/>
          </p:cNvSpPr>
          <p:nvPr/>
        </p:nvSpPr>
        <p:spPr>
          <a:xfrm>
            <a:off x="737829" y="476667"/>
            <a:ext cx="7772400" cy="147002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</a:lstStyle>
          <a:p>
            <a:r>
              <a:rPr lang="zh-TW" altLang="en-US" dirty="0" smtClean="0"/>
              <a:t>二、台灣體育運動用語的演變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2447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 smtClean="0"/>
              <a:t>二、台灣</a:t>
            </a:r>
            <a:r>
              <a:rPr lang="zh-TW" altLang="en-US" sz="4000" dirty="0"/>
              <a:t>體育運動用語的演變</a:t>
            </a:r>
          </a:p>
        </p:txBody>
      </p:sp>
      <p:sp>
        <p:nvSpPr>
          <p:cNvPr id="32771" name="文字方塊 4"/>
          <p:cNvSpPr txBox="1">
            <a:spLocks noChangeArrowheads="1"/>
          </p:cNvSpPr>
          <p:nvPr/>
        </p:nvSpPr>
        <p:spPr bwMode="auto">
          <a:xfrm>
            <a:off x="2916238" y="1773238"/>
            <a:ext cx="31686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eaLnBrk="1" hangingPunct="1"/>
            <a:r>
              <a:rPr lang="zh-TW" altLang="en-US" sz="2800" dirty="0">
                <a:latin typeface="標楷體" charset="0"/>
                <a:ea typeface="標楷體" charset="0"/>
                <a:cs typeface="標楷體" charset="0"/>
              </a:rPr>
              <a:t>體育（概括的體育）</a:t>
            </a:r>
          </a:p>
        </p:txBody>
      </p:sp>
      <p:sp>
        <p:nvSpPr>
          <p:cNvPr id="32772" name="文字方塊 6"/>
          <p:cNvSpPr txBox="1">
            <a:spLocks noChangeArrowheads="1"/>
          </p:cNvSpPr>
          <p:nvPr/>
        </p:nvSpPr>
        <p:spPr bwMode="auto">
          <a:xfrm>
            <a:off x="2051050" y="2708275"/>
            <a:ext cx="1368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 hangingPunct="1"/>
            <a:r>
              <a:rPr lang="zh-TW" altLang="en-US" sz="2000">
                <a:latin typeface="標楷體" charset="0"/>
                <a:ea typeface="標楷體" charset="0"/>
                <a:cs typeface="標楷體" charset="0"/>
              </a:rPr>
              <a:t>學校體育</a:t>
            </a:r>
            <a:endParaRPr lang="en-US" altLang="zh-TW" sz="2000">
              <a:latin typeface="標楷體" charset="0"/>
              <a:ea typeface="標楷體" charset="0"/>
              <a:cs typeface="標楷體" charset="0"/>
            </a:endParaRPr>
          </a:p>
        </p:txBody>
      </p:sp>
      <p:sp>
        <p:nvSpPr>
          <p:cNvPr id="32773" name="文字方塊 7"/>
          <p:cNvSpPr txBox="1">
            <a:spLocks noChangeArrowheads="1"/>
          </p:cNvSpPr>
          <p:nvPr/>
        </p:nvSpPr>
        <p:spPr bwMode="auto">
          <a:xfrm>
            <a:off x="6227763" y="2708275"/>
            <a:ext cx="1368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 hangingPunct="1"/>
            <a:r>
              <a:rPr lang="zh-TW" altLang="en-US" sz="2000">
                <a:latin typeface="標楷體" charset="0"/>
                <a:ea typeface="標楷體" charset="0"/>
                <a:cs typeface="標楷體" charset="0"/>
              </a:rPr>
              <a:t>社會體育</a:t>
            </a:r>
            <a:endParaRPr lang="en-US" altLang="zh-TW" sz="2000">
              <a:latin typeface="標楷體" charset="0"/>
              <a:ea typeface="標楷體" charset="0"/>
              <a:cs typeface="標楷體" charset="0"/>
            </a:endParaRPr>
          </a:p>
        </p:txBody>
      </p:sp>
      <p:sp>
        <p:nvSpPr>
          <p:cNvPr id="32774" name="文字方塊 8"/>
          <p:cNvSpPr txBox="1">
            <a:spLocks noChangeArrowheads="1"/>
          </p:cNvSpPr>
          <p:nvPr/>
        </p:nvSpPr>
        <p:spPr bwMode="auto">
          <a:xfrm>
            <a:off x="323850" y="3429000"/>
            <a:ext cx="172720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eaLnBrk="1" hangingPunct="1"/>
            <a:r>
              <a:rPr lang="zh-TW" altLang="en-US" sz="2000">
                <a:latin typeface="標楷體" charset="0"/>
                <a:ea typeface="標楷體" charset="0"/>
                <a:cs typeface="標楷體" charset="0"/>
              </a:rPr>
              <a:t>    體育</a:t>
            </a:r>
            <a:endParaRPr lang="en-US" altLang="zh-TW" sz="200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000">
                <a:latin typeface="標楷體" charset="0"/>
                <a:ea typeface="標楷體" charset="0"/>
                <a:cs typeface="標楷體" charset="0"/>
              </a:rPr>
              <a:t>（教育導向）</a:t>
            </a:r>
            <a:endParaRPr lang="en-US" altLang="zh-TW" sz="200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400">
                <a:latin typeface="標楷體" charset="0"/>
                <a:ea typeface="標楷體" charset="0"/>
                <a:cs typeface="標楷體" charset="0"/>
              </a:rPr>
              <a:t>    ：</a:t>
            </a:r>
            <a:endParaRPr lang="en-US" altLang="zh-TW" sz="240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000">
                <a:latin typeface="標楷體" charset="0"/>
                <a:ea typeface="標楷體" charset="0"/>
                <a:cs typeface="標楷體" charset="0"/>
              </a:rPr>
              <a:t>    體操</a:t>
            </a:r>
            <a:endParaRPr lang="en-US" altLang="zh-TW" sz="200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000">
                <a:latin typeface="標楷體" charset="0"/>
                <a:ea typeface="標楷體" charset="0"/>
                <a:cs typeface="標楷體" charset="0"/>
              </a:rPr>
              <a:t>    田徑</a:t>
            </a:r>
            <a:endParaRPr lang="en-US" altLang="zh-TW" sz="200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000">
                <a:latin typeface="標楷體" charset="0"/>
                <a:ea typeface="標楷體" charset="0"/>
                <a:cs typeface="標楷體" charset="0"/>
              </a:rPr>
              <a:t>    球類</a:t>
            </a:r>
            <a:endParaRPr lang="en-US" altLang="zh-TW" sz="200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000">
                <a:latin typeface="標楷體" charset="0"/>
                <a:ea typeface="標楷體" charset="0"/>
                <a:cs typeface="標楷體" charset="0"/>
              </a:rPr>
              <a:t>    舞蹈</a:t>
            </a:r>
            <a:endParaRPr lang="en-US" altLang="zh-TW" sz="200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000">
                <a:latin typeface="標楷體" charset="0"/>
                <a:ea typeface="標楷體" charset="0"/>
                <a:cs typeface="標楷體" charset="0"/>
              </a:rPr>
              <a:t>    國術</a:t>
            </a:r>
            <a:endParaRPr lang="en-US" altLang="zh-TW" sz="200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000">
                <a:latin typeface="標楷體" charset="0"/>
                <a:ea typeface="標楷體" charset="0"/>
                <a:cs typeface="標楷體" charset="0"/>
              </a:rPr>
              <a:t>    遊戲</a:t>
            </a:r>
            <a:endParaRPr lang="en-US" altLang="zh-TW" sz="2000">
              <a:latin typeface="標楷體" charset="0"/>
              <a:ea typeface="標楷體" charset="0"/>
              <a:cs typeface="標楷體" charset="0"/>
            </a:endParaRPr>
          </a:p>
        </p:txBody>
      </p:sp>
      <p:sp>
        <p:nvSpPr>
          <p:cNvPr id="32775" name="文字方塊 9"/>
          <p:cNvSpPr txBox="1">
            <a:spLocks noChangeArrowheads="1"/>
          </p:cNvSpPr>
          <p:nvPr/>
        </p:nvSpPr>
        <p:spPr bwMode="auto">
          <a:xfrm>
            <a:off x="1908175" y="3429000"/>
            <a:ext cx="17272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eaLnBrk="1" hangingPunct="1"/>
            <a:r>
              <a:rPr lang="zh-TW" altLang="en-US" sz="2000">
                <a:latin typeface="標楷體" charset="0"/>
                <a:ea typeface="標楷體" charset="0"/>
                <a:cs typeface="標楷體" charset="0"/>
              </a:rPr>
              <a:t>   體適能</a:t>
            </a:r>
            <a:endParaRPr lang="en-US" altLang="zh-TW" sz="200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000">
                <a:latin typeface="標楷體" charset="0"/>
                <a:ea typeface="標楷體" charset="0"/>
                <a:cs typeface="標楷體" charset="0"/>
              </a:rPr>
              <a:t>（健康導向）</a:t>
            </a:r>
            <a:endParaRPr lang="en-US" altLang="zh-TW" sz="200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400">
                <a:latin typeface="標楷體" charset="0"/>
                <a:ea typeface="標楷體" charset="0"/>
                <a:cs typeface="標楷體" charset="0"/>
              </a:rPr>
              <a:t>    ：</a:t>
            </a:r>
            <a:endParaRPr lang="en-US" altLang="zh-TW" sz="240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000">
                <a:latin typeface="標楷體" charset="0"/>
                <a:ea typeface="標楷體" charset="0"/>
                <a:cs typeface="標楷體" charset="0"/>
              </a:rPr>
              <a:t>   早  操</a:t>
            </a:r>
            <a:endParaRPr lang="en-US" altLang="zh-TW" sz="200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000">
                <a:latin typeface="標楷體" charset="0"/>
                <a:ea typeface="標楷體" charset="0"/>
                <a:cs typeface="標楷體" charset="0"/>
              </a:rPr>
              <a:t>   課間操</a:t>
            </a:r>
            <a:endParaRPr lang="en-US" altLang="zh-TW" sz="200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000">
                <a:latin typeface="標楷體" charset="0"/>
                <a:ea typeface="標楷體" charset="0"/>
                <a:cs typeface="標楷體" charset="0"/>
              </a:rPr>
              <a:t>  課外運動</a:t>
            </a:r>
            <a:endParaRPr lang="en-US" altLang="zh-TW" sz="200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000">
                <a:latin typeface="標楷體" charset="0"/>
                <a:ea typeface="標楷體" charset="0"/>
                <a:cs typeface="標楷體" charset="0"/>
              </a:rPr>
              <a:t>    </a:t>
            </a:r>
            <a:endParaRPr lang="en-US" altLang="zh-TW" sz="2000">
              <a:latin typeface="標楷體" charset="0"/>
              <a:ea typeface="標楷體" charset="0"/>
              <a:cs typeface="標楷體" charset="0"/>
            </a:endParaRPr>
          </a:p>
        </p:txBody>
      </p:sp>
      <p:sp>
        <p:nvSpPr>
          <p:cNvPr id="32776" name="文字方塊 10"/>
          <p:cNvSpPr txBox="1">
            <a:spLocks noChangeArrowheads="1"/>
          </p:cNvSpPr>
          <p:nvPr/>
        </p:nvSpPr>
        <p:spPr bwMode="auto">
          <a:xfrm>
            <a:off x="3492500" y="3429000"/>
            <a:ext cx="17272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eaLnBrk="1" hangingPunct="1"/>
            <a:r>
              <a:rPr lang="zh-TW" altLang="en-US" sz="2000" dirty="0">
                <a:latin typeface="標楷體" charset="0"/>
                <a:ea typeface="標楷體" charset="0"/>
                <a:cs typeface="標楷體" charset="0"/>
              </a:rPr>
              <a:t>  競技運動</a:t>
            </a:r>
            <a:endParaRPr lang="en-US" altLang="zh-TW" sz="2000" dirty="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000" dirty="0">
                <a:latin typeface="標楷體" charset="0"/>
                <a:ea typeface="標楷體" charset="0"/>
                <a:cs typeface="標楷體" charset="0"/>
              </a:rPr>
              <a:t>（競技導向）</a:t>
            </a:r>
            <a:endParaRPr lang="en-US" altLang="zh-TW" sz="2000" dirty="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400" dirty="0">
                <a:latin typeface="標楷體" charset="0"/>
                <a:ea typeface="標楷體" charset="0"/>
                <a:cs typeface="標楷體" charset="0"/>
              </a:rPr>
              <a:t>    ：</a:t>
            </a:r>
            <a:endParaRPr lang="en-US" altLang="zh-TW" sz="2400" dirty="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000" dirty="0">
                <a:latin typeface="標楷體" charset="0"/>
                <a:ea typeface="標楷體" charset="0"/>
                <a:cs typeface="標楷體" charset="0"/>
              </a:rPr>
              <a:t> 全校運動會</a:t>
            </a:r>
            <a:endParaRPr lang="en-US" altLang="zh-TW" sz="2000" dirty="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000" dirty="0">
                <a:latin typeface="標楷體" charset="0"/>
                <a:ea typeface="標楷體" charset="0"/>
                <a:cs typeface="標楷體" charset="0"/>
              </a:rPr>
              <a:t> 校際運動會</a:t>
            </a:r>
            <a:endParaRPr lang="en-US" altLang="zh-TW" sz="2000" dirty="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000" dirty="0">
                <a:latin typeface="標楷體" charset="0"/>
                <a:ea typeface="標楷體" charset="0"/>
                <a:cs typeface="標楷體" charset="0"/>
              </a:rPr>
              <a:t> （區域性）</a:t>
            </a:r>
            <a:endParaRPr lang="en-US" altLang="zh-TW" sz="2000" dirty="0">
              <a:latin typeface="標楷體" charset="0"/>
              <a:ea typeface="標楷體" charset="0"/>
              <a:cs typeface="標楷體" charset="0"/>
            </a:endParaRPr>
          </a:p>
        </p:txBody>
      </p:sp>
      <p:sp>
        <p:nvSpPr>
          <p:cNvPr id="32777" name="文字方塊 11"/>
          <p:cNvSpPr txBox="1">
            <a:spLocks noChangeArrowheads="1"/>
          </p:cNvSpPr>
          <p:nvPr/>
        </p:nvSpPr>
        <p:spPr bwMode="auto">
          <a:xfrm>
            <a:off x="5292725" y="3429000"/>
            <a:ext cx="17272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eaLnBrk="1" hangingPunct="1"/>
            <a:r>
              <a:rPr lang="zh-TW" altLang="en-US" sz="2000">
                <a:latin typeface="標楷體" charset="0"/>
                <a:ea typeface="標楷體" charset="0"/>
                <a:cs typeface="標楷體" charset="0"/>
              </a:rPr>
              <a:t>  全民運動</a:t>
            </a:r>
            <a:endParaRPr lang="en-US" altLang="zh-TW" sz="200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000">
                <a:latin typeface="標楷體" charset="0"/>
                <a:ea typeface="標楷體" charset="0"/>
                <a:cs typeface="標楷體" charset="0"/>
              </a:rPr>
              <a:t>（健康導向）</a:t>
            </a:r>
            <a:endParaRPr lang="en-US" altLang="zh-TW" sz="200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400">
                <a:latin typeface="標楷體" charset="0"/>
                <a:ea typeface="標楷體" charset="0"/>
                <a:cs typeface="標楷體" charset="0"/>
              </a:rPr>
              <a:t>    ：</a:t>
            </a:r>
            <a:endParaRPr lang="en-US" altLang="zh-TW" sz="240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000">
                <a:latin typeface="標楷體" charset="0"/>
                <a:ea typeface="標楷體" charset="0"/>
                <a:cs typeface="標楷體" charset="0"/>
              </a:rPr>
              <a:t>  學校體育</a:t>
            </a:r>
            <a:endParaRPr lang="en-US" altLang="zh-TW" sz="200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000">
                <a:latin typeface="標楷體" charset="0"/>
                <a:ea typeface="標楷體" charset="0"/>
                <a:cs typeface="標楷體" charset="0"/>
              </a:rPr>
              <a:t>  社區體育</a:t>
            </a:r>
            <a:endParaRPr lang="en-US" altLang="zh-TW" sz="200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000">
                <a:latin typeface="標楷體" charset="0"/>
                <a:ea typeface="標楷體" charset="0"/>
                <a:cs typeface="標楷體" charset="0"/>
              </a:rPr>
              <a:t>  職工體育</a:t>
            </a:r>
            <a:endParaRPr lang="en-US" altLang="zh-TW" sz="2000">
              <a:latin typeface="標楷體" charset="0"/>
              <a:ea typeface="標楷體" charset="0"/>
              <a:cs typeface="標楷體" charset="0"/>
            </a:endParaRPr>
          </a:p>
        </p:txBody>
      </p:sp>
      <p:sp>
        <p:nvSpPr>
          <p:cNvPr id="32778" name="文字方塊 12"/>
          <p:cNvSpPr txBox="1">
            <a:spLocks noChangeArrowheads="1"/>
          </p:cNvSpPr>
          <p:nvPr/>
        </p:nvSpPr>
        <p:spPr bwMode="auto">
          <a:xfrm>
            <a:off x="7092950" y="3429000"/>
            <a:ext cx="17272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eaLnBrk="1" hangingPunct="1"/>
            <a:r>
              <a:rPr lang="zh-TW" altLang="en-US" sz="2000">
                <a:latin typeface="標楷體" charset="0"/>
                <a:ea typeface="標楷體" charset="0"/>
                <a:cs typeface="標楷體" charset="0"/>
              </a:rPr>
              <a:t>  競技運動</a:t>
            </a:r>
            <a:endParaRPr lang="en-US" altLang="zh-TW" sz="200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000">
                <a:latin typeface="標楷體" charset="0"/>
                <a:ea typeface="標楷體" charset="0"/>
                <a:cs typeface="標楷體" charset="0"/>
              </a:rPr>
              <a:t>（競賽導向）</a:t>
            </a:r>
            <a:endParaRPr lang="en-US" altLang="zh-TW" sz="200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400">
                <a:latin typeface="標楷體" charset="0"/>
                <a:ea typeface="標楷體" charset="0"/>
                <a:cs typeface="標楷體" charset="0"/>
              </a:rPr>
              <a:t>    ：</a:t>
            </a:r>
            <a:endParaRPr lang="en-US" altLang="zh-TW" sz="240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000">
                <a:latin typeface="標楷體" charset="0"/>
                <a:ea typeface="標楷體" charset="0"/>
                <a:cs typeface="標楷體" charset="0"/>
              </a:rPr>
              <a:t> 聯合運動會</a:t>
            </a:r>
            <a:endParaRPr lang="en-US" altLang="zh-TW" sz="200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000">
                <a:latin typeface="標楷體" charset="0"/>
                <a:ea typeface="標楷體" charset="0"/>
                <a:cs typeface="標楷體" charset="0"/>
              </a:rPr>
              <a:t> （區域性）</a:t>
            </a:r>
            <a:endParaRPr lang="en-US" altLang="zh-TW" sz="200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000">
                <a:latin typeface="標楷體" charset="0"/>
                <a:ea typeface="標楷體" charset="0"/>
                <a:cs typeface="標楷體" charset="0"/>
              </a:rPr>
              <a:t> 全國運動會</a:t>
            </a:r>
            <a:endParaRPr lang="en-US" altLang="zh-TW" sz="200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000">
                <a:latin typeface="標楷體" charset="0"/>
                <a:ea typeface="標楷體" charset="0"/>
                <a:cs typeface="標楷體" charset="0"/>
              </a:rPr>
              <a:t>國際運動賽會</a:t>
            </a:r>
            <a:endParaRPr lang="en-US" altLang="zh-TW" sz="2000">
              <a:latin typeface="標楷體" charset="0"/>
              <a:ea typeface="標楷體" charset="0"/>
              <a:cs typeface="標楷體" charset="0"/>
            </a:endParaRPr>
          </a:p>
        </p:txBody>
      </p:sp>
      <p:cxnSp>
        <p:nvCxnSpPr>
          <p:cNvPr id="15" name="直線接點 14"/>
          <p:cNvCxnSpPr/>
          <p:nvPr/>
        </p:nvCxnSpPr>
        <p:spPr>
          <a:xfrm>
            <a:off x="4643438" y="2276475"/>
            <a:ext cx="0" cy="2889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/>
        </p:nvCxnSpPr>
        <p:spPr>
          <a:xfrm>
            <a:off x="1187450" y="3284538"/>
            <a:ext cx="0" cy="2159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直線接點 20"/>
          <p:cNvCxnSpPr/>
          <p:nvPr/>
        </p:nvCxnSpPr>
        <p:spPr>
          <a:xfrm>
            <a:off x="4356100" y="3284538"/>
            <a:ext cx="0" cy="2159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直線接點 21"/>
          <p:cNvCxnSpPr/>
          <p:nvPr/>
        </p:nvCxnSpPr>
        <p:spPr>
          <a:xfrm>
            <a:off x="2771775" y="3284538"/>
            <a:ext cx="0" cy="2159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直線接點 22"/>
          <p:cNvCxnSpPr/>
          <p:nvPr/>
        </p:nvCxnSpPr>
        <p:spPr>
          <a:xfrm>
            <a:off x="6948488" y="2565400"/>
            <a:ext cx="0" cy="2159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直線接點 23"/>
          <p:cNvCxnSpPr/>
          <p:nvPr/>
        </p:nvCxnSpPr>
        <p:spPr>
          <a:xfrm>
            <a:off x="2771775" y="2565400"/>
            <a:ext cx="0" cy="2159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直線接點 24"/>
          <p:cNvCxnSpPr/>
          <p:nvPr/>
        </p:nvCxnSpPr>
        <p:spPr>
          <a:xfrm>
            <a:off x="8027988" y="3284538"/>
            <a:ext cx="0" cy="2159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直線接點 25"/>
          <p:cNvCxnSpPr/>
          <p:nvPr/>
        </p:nvCxnSpPr>
        <p:spPr>
          <a:xfrm>
            <a:off x="6156325" y="3284538"/>
            <a:ext cx="0" cy="2159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直線接點 27"/>
          <p:cNvCxnSpPr/>
          <p:nvPr/>
        </p:nvCxnSpPr>
        <p:spPr>
          <a:xfrm>
            <a:off x="2771775" y="2565400"/>
            <a:ext cx="417671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直線接點 28"/>
          <p:cNvCxnSpPr/>
          <p:nvPr/>
        </p:nvCxnSpPr>
        <p:spPr>
          <a:xfrm>
            <a:off x="1187450" y="3284538"/>
            <a:ext cx="316865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直線接點 30"/>
          <p:cNvCxnSpPr/>
          <p:nvPr/>
        </p:nvCxnSpPr>
        <p:spPr>
          <a:xfrm>
            <a:off x="2771775" y="3068638"/>
            <a:ext cx="0" cy="2159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直線接點 31"/>
          <p:cNvCxnSpPr/>
          <p:nvPr/>
        </p:nvCxnSpPr>
        <p:spPr>
          <a:xfrm>
            <a:off x="6948488" y="3068638"/>
            <a:ext cx="0" cy="2159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直線接點 32"/>
          <p:cNvCxnSpPr/>
          <p:nvPr/>
        </p:nvCxnSpPr>
        <p:spPr>
          <a:xfrm>
            <a:off x="6156325" y="3284538"/>
            <a:ext cx="187166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標題 1"/>
          <p:cNvSpPr txBox="1">
            <a:spLocks/>
          </p:cNvSpPr>
          <p:nvPr/>
        </p:nvSpPr>
        <p:spPr>
          <a:xfrm>
            <a:off x="2059443" y="5958017"/>
            <a:ext cx="7084557" cy="49733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</a:lstStyle>
          <a:p>
            <a:pPr>
              <a:defRPr/>
            </a:pP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[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學校體育與社會體育並行關聯圖示意圖取自徐元民（</a:t>
            </a: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2006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）體育學導論一書</a:t>
            </a: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]</a:t>
            </a:r>
            <a:endParaRPr lang="zh-TW" altLang="en-US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14640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03288" y="34836"/>
            <a:ext cx="7772400" cy="1456267"/>
          </a:xfrm>
        </p:spPr>
        <p:txBody>
          <a:bodyPr/>
          <a:lstStyle/>
          <a:p>
            <a:pPr>
              <a:defRPr/>
            </a:pPr>
            <a:r>
              <a:rPr lang="zh-TW" altLang="en-US" sz="4000" dirty="0" smtClean="0"/>
              <a:t>二、台灣</a:t>
            </a:r>
            <a:r>
              <a:rPr lang="zh-TW" altLang="en-US" sz="4000" dirty="0"/>
              <a:t>體育運動用語的演變</a:t>
            </a:r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3795" name="文字方塊 4"/>
          <p:cNvSpPr txBox="1">
            <a:spLocks noChangeArrowheads="1"/>
          </p:cNvSpPr>
          <p:nvPr/>
        </p:nvSpPr>
        <p:spPr bwMode="auto">
          <a:xfrm>
            <a:off x="2916238" y="1773238"/>
            <a:ext cx="31686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eaLnBrk="1" hangingPunct="1"/>
            <a:r>
              <a:rPr lang="zh-TW" altLang="en-US" sz="2800">
                <a:latin typeface="標楷體" charset="0"/>
                <a:ea typeface="標楷體" charset="0"/>
                <a:cs typeface="標楷體" charset="0"/>
              </a:rPr>
              <a:t>體育（概括的體育）</a:t>
            </a:r>
          </a:p>
        </p:txBody>
      </p:sp>
      <p:sp>
        <p:nvSpPr>
          <p:cNvPr id="33796" name="文字方塊 5"/>
          <p:cNvSpPr txBox="1">
            <a:spLocks noChangeArrowheads="1"/>
          </p:cNvSpPr>
          <p:nvPr/>
        </p:nvSpPr>
        <p:spPr bwMode="auto">
          <a:xfrm>
            <a:off x="5508625" y="2565400"/>
            <a:ext cx="316706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eaLnBrk="1" hangingPunct="1"/>
            <a:r>
              <a:rPr lang="zh-TW" altLang="en-US" sz="2800">
                <a:latin typeface="標楷體" charset="0"/>
                <a:ea typeface="標楷體" charset="0"/>
                <a:cs typeface="標楷體" charset="0"/>
              </a:rPr>
              <a:t>運動</a:t>
            </a:r>
            <a:r>
              <a:rPr lang="zh-TW" altLang="en-US" sz="2400">
                <a:latin typeface="標楷體" charset="0"/>
                <a:ea typeface="標楷體" charset="0"/>
                <a:cs typeface="標楷體" charset="0"/>
              </a:rPr>
              <a:t>（本體性的用語）</a:t>
            </a:r>
          </a:p>
        </p:txBody>
      </p:sp>
      <p:sp>
        <p:nvSpPr>
          <p:cNvPr id="33797" name="文字方塊 6"/>
          <p:cNvSpPr txBox="1">
            <a:spLocks noChangeArrowheads="1"/>
          </p:cNvSpPr>
          <p:nvPr/>
        </p:nvSpPr>
        <p:spPr bwMode="auto">
          <a:xfrm>
            <a:off x="1042988" y="3429000"/>
            <a:ext cx="1728787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eaLnBrk="1" hangingPunct="1"/>
            <a:r>
              <a:rPr lang="zh-TW" altLang="en-US" sz="2000">
                <a:latin typeface="標楷體" charset="0"/>
                <a:ea typeface="標楷體" charset="0"/>
                <a:cs typeface="標楷體" charset="0"/>
              </a:rPr>
              <a:t>  體育教育</a:t>
            </a:r>
            <a:endParaRPr lang="en-US" altLang="zh-TW" sz="200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000">
                <a:latin typeface="標楷體" charset="0"/>
                <a:ea typeface="標楷體" charset="0"/>
                <a:cs typeface="標楷體" charset="0"/>
              </a:rPr>
              <a:t>（體育正課）</a:t>
            </a:r>
            <a:endParaRPr lang="en-US" altLang="zh-TW" sz="200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400">
                <a:latin typeface="標楷體" charset="0"/>
                <a:ea typeface="標楷體" charset="0"/>
                <a:cs typeface="標楷體" charset="0"/>
              </a:rPr>
              <a:t>    ：</a:t>
            </a:r>
            <a:endParaRPr lang="en-US" altLang="zh-TW" sz="240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000">
                <a:latin typeface="標楷體" charset="0"/>
                <a:ea typeface="標楷體" charset="0"/>
                <a:cs typeface="標楷體" charset="0"/>
              </a:rPr>
              <a:t>  動作發展</a:t>
            </a:r>
            <a:endParaRPr lang="en-US" altLang="zh-TW" sz="200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000">
                <a:latin typeface="標楷體" charset="0"/>
                <a:ea typeface="標楷體" charset="0"/>
                <a:cs typeface="標楷體" charset="0"/>
              </a:rPr>
              <a:t>  動作技能</a:t>
            </a:r>
            <a:endParaRPr lang="en-US" altLang="zh-TW" sz="200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000">
                <a:latin typeface="標楷體" charset="0"/>
                <a:ea typeface="標楷體" charset="0"/>
                <a:cs typeface="標楷體" charset="0"/>
              </a:rPr>
              <a:t>  運動表現</a:t>
            </a:r>
            <a:endParaRPr lang="en-US" altLang="zh-TW" sz="200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000">
                <a:latin typeface="標楷體" charset="0"/>
                <a:ea typeface="標楷體" charset="0"/>
                <a:cs typeface="標楷體" charset="0"/>
              </a:rPr>
              <a:t>    </a:t>
            </a:r>
            <a:endParaRPr lang="en-US" altLang="zh-TW" sz="2000">
              <a:latin typeface="標楷體" charset="0"/>
              <a:ea typeface="標楷體" charset="0"/>
              <a:cs typeface="標楷體" charset="0"/>
            </a:endParaRPr>
          </a:p>
        </p:txBody>
      </p:sp>
      <p:sp>
        <p:nvSpPr>
          <p:cNvPr id="33798" name="文字方塊 7"/>
          <p:cNvSpPr txBox="1">
            <a:spLocks noChangeArrowheads="1"/>
          </p:cNvSpPr>
          <p:nvPr/>
        </p:nvSpPr>
        <p:spPr bwMode="auto">
          <a:xfrm>
            <a:off x="3419475" y="3429000"/>
            <a:ext cx="2447925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eaLnBrk="1" hangingPunct="1"/>
            <a:r>
              <a:rPr lang="zh-TW" altLang="en-US" sz="2000">
                <a:latin typeface="標楷體" charset="0"/>
                <a:ea typeface="標楷體" charset="0"/>
                <a:cs typeface="標楷體" charset="0"/>
              </a:rPr>
              <a:t>     體適能</a:t>
            </a:r>
            <a:endParaRPr lang="en-US" altLang="zh-TW" sz="200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000">
                <a:latin typeface="標楷體" charset="0"/>
                <a:ea typeface="標楷體" charset="0"/>
                <a:cs typeface="標楷體" charset="0"/>
              </a:rPr>
              <a:t>  （全民體育）</a:t>
            </a:r>
            <a:endParaRPr lang="en-US" altLang="zh-TW" sz="200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400">
                <a:latin typeface="標楷體" charset="0"/>
                <a:ea typeface="標楷體" charset="0"/>
                <a:cs typeface="標楷體" charset="0"/>
              </a:rPr>
              <a:t>      ：</a:t>
            </a:r>
            <a:endParaRPr lang="en-US" altLang="zh-TW" sz="240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000">
                <a:latin typeface="標楷體" charset="0"/>
                <a:ea typeface="標楷體" charset="0"/>
                <a:cs typeface="標楷體" charset="0"/>
              </a:rPr>
              <a:t> 學校課間操、早操</a:t>
            </a:r>
            <a:endParaRPr lang="en-US" altLang="zh-TW" sz="200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000">
                <a:latin typeface="標楷體" charset="0"/>
                <a:ea typeface="標楷體" charset="0"/>
                <a:cs typeface="標楷體" charset="0"/>
              </a:rPr>
              <a:t>     社區體育</a:t>
            </a:r>
            <a:endParaRPr lang="en-US" altLang="zh-TW" sz="200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000">
                <a:latin typeface="標楷體" charset="0"/>
                <a:ea typeface="標楷體" charset="0"/>
                <a:cs typeface="標楷體" charset="0"/>
              </a:rPr>
              <a:t>     職工體育</a:t>
            </a:r>
            <a:endParaRPr lang="en-US" altLang="zh-TW" sz="200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000">
                <a:latin typeface="標楷體" charset="0"/>
                <a:ea typeface="標楷體" charset="0"/>
                <a:cs typeface="標楷體" charset="0"/>
              </a:rPr>
              <a:t>   運動推廣事業</a:t>
            </a:r>
            <a:endParaRPr lang="en-US" altLang="zh-TW" sz="200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000">
                <a:latin typeface="標楷體" charset="0"/>
                <a:ea typeface="標楷體" charset="0"/>
                <a:cs typeface="標楷體" charset="0"/>
              </a:rPr>
              <a:t>    </a:t>
            </a:r>
            <a:endParaRPr lang="en-US" altLang="zh-TW" sz="2000">
              <a:latin typeface="標楷體" charset="0"/>
              <a:ea typeface="標楷體" charset="0"/>
              <a:cs typeface="標楷體" charset="0"/>
            </a:endParaRPr>
          </a:p>
        </p:txBody>
      </p:sp>
      <p:sp>
        <p:nvSpPr>
          <p:cNvPr id="33799" name="文字方塊 8"/>
          <p:cNvSpPr txBox="1">
            <a:spLocks noChangeArrowheads="1"/>
          </p:cNvSpPr>
          <p:nvPr/>
        </p:nvSpPr>
        <p:spPr bwMode="auto">
          <a:xfrm>
            <a:off x="6372225" y="3429000"/>
            <a:ext cx="1944688" cy="230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eaLnBrk="1" hangingPunct="1"/>
            <a:r>
              <a:rPr lang="zh-TW" altLang="en-US" sz="2000">
                <a:latin typeface="標楷體" charset="0"/>
                <a:ea typeface="標楷體" charset="0"/>
                <a:cs typeface="標楷體" charset="0"/>
              </a:rPr>
              <a:t>   競技運動</a:t>
            </a:r>
            <a:endParaRPr lang="en-US" altLang="zh-TW" sz="200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000">
                <a:latin typeface="標楷體" charset="0"/>
                <a:ea typeface="標楷體" charset="0"/>
                <a:cs typeface="標楷體" charset="0"/>
              </a:rPr>
              <a:t> （運動賽會）</a:t>
            </a:r>
            <a:endParaRPr lang="en-US" altLang="zh-TW" sz="200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400">
                <a:latin typeface="標楷體" charset="0"/>
                <a:ea typeface="標楷體" charset="0"/>
                <a:cs typeface="標楷體" charset="0"/>
              </a:rPr>
              <a:t>     ：</a:t>
            </a:r>
            <a:endParaRPr lang="en-US" altLang="zh-TW" sz="240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000">
                <a:latin typeface="標楷體" charset="0"/>
                <a:ea typeface="標楷體" charset="0"/>
                <a:cs typeface="標楷體" charset="0"/>
              </a:rPr>
              <a:t>  校際運動會</a:t>
            </a:r>
            <a:endParaRPr lang="en-US" altLang="zh-TW" sz="200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000">
                <a:latin typeface="標楷體" charset="0"/>
                <a:ea typeface="標楷體" charset="0"/>
                <a:cs typeface="標楷體" charset="0"/>
              </a:rPr>
              <a:t> 各級運動賽會 </a:t>
            </a:r>
            <a:endParaRPr lang="en-US" altLang="zh-TW" sz="200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000">
                <a:latin typeface="標楷體" charset="0"/>
                <a:ea typeface="標楷體" charset="0"/>
                <a:cs typeface="標楷體" charset="0"/>
              </a:rPr>
              <a:t> 職業運動聯賽</a:t>
            </a:r>
            <a:endParaRPr lang="en-US" altLang="zh-TW" sz="2000">
              <a:latin typeface="標楷體" charset="0"/>
              <a:ea typeface="標楷體" charset="0"/>
              <a:cs typeface="標楷體" charset="0"/>
            </a:endParaRPr>
          </a:p>
          <a:p>
            <a:pPr eaLnBrk="1" hangingPunct="1"/>
            <a:r>
              <a:rPr lang="zh-TW" altLang="en-US" sz="2000">
                <a:latin typeface="標楷體" charset="0"/>
                <a:ea typeface="標楷體" charset="0"/>
                <a:cs typeface="標楷體" charset="0"/>
              </a:rPr>
              <a:t>    </a:t>
            </a:r>
            <a:endParaRPr lang="en-US" altLang="zh-TW" sz="2000">
              <a:latin typeface="標楷體" charset="0"/>
              <a:ea typeface="標楷體" charset="0"/>
              <a:cs typeface="標楷體" charset="0"/>
            </a:endParaRPr>
          </a:p>
        </p:txBody>
      </p:sp>
      <p:cxnSp>
        <p:nvCxnSpPr>
          <p:cNvPr id="10" name="直線接點 9"/>
          <p:cNvCxnSpPr/>
          <p:nvPr/>
        </p:nvCxnSpPr>
        <p:spPr>
          <a:xfrm>
            <a:off x="4572000" y="2276475"/>
            <a:ext cx="0" cy="9366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>
            <a:off x="1908175" y="3213100"/>
            <a:ext cx="0" cy="28733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直線接點 11"/>
          <p:cNvCxnSpPr/>
          <p:nvPr/>
        </p:nvCxnSpPr>
        <p:spPr>
          <a:xfrm>
            <a:off x="4572000" y="3213100"/>
            <a:ext cx="0" cy="28733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直線接點 12"/>
          <p:cNvCxnSpPr/>
          <p:nvPr/>
        </p:nvCxnSpPr>
        <p:spPr>
          <a:xfrm>
            <a:off x="7380288" y="3213100"/>
            <a:ext cx="0" cy="28733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直線接點 13"/>
          <p:cNvCxnSpPr/>
          <p:nvPr/>
        </p:nvCxnSpPr>
        <p:spPr>
          <a:xfrm>
            <a:off x="1908175" y="3213100"/>
            <a:ext cx="547211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直線接點 20"/>
          <p:cNvCxnSpPr/>
          <p:nvPr/>
        </p:nvCxnSpPr>
        <p:spPr>
          <a:xfrm>
            <a:off x="4572000" y="2852738"/>
            <a:ext cx="79216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標題 1"/>
          <p:cNvSpPr txBox="1">
            <a:spLocks/>
          </p:cNvSpPr>
          <p:nvPr/>
        </p:nvSpPr>
        <p:spPr>
          <a:xfrm>
            <a:off x="2059443" y="5937469"/>
            <a:ext cx="7084557" cy="49733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</a:lstStyle>
          <a:p>
            <a:pPr>
              <a:defRPr/>
            </a:pP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[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體育多元功能發展期用語關聯示意圖取自徐元民（</a:t>
            </a: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2006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）體育學導論一書</a:t>
            </a: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]</a:t>
            </a:r>
            <a:endParaRPr lang="zh-TW" altLang="en-US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23313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998</TotalTime>
  <Words>1506</Words>
  <Application>Microsoft Macintosh PowerPoint</Application>
  <PresentationFormat>如螢幕大小 (4:3)</PresentationFormat>
  <Paragraphs>219</Paragraphs>
  <Slides>17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5" baseType="lpstr">
      <vt:lpstr>BiauKai</vt:lpstr>
      <vt:lpstr>Calibri</vt:lpstr>
      <vt:lpstr>Kaiti TC</vt:lpstr>
      <vt:lpstr>Times New Roman</vt:lpstr>
      <vt:lpstr>新細明體</vt:lpstr>
      <vt:lpstr>標楷體</vt:lpstr>
      <vt:lpstr>Arial</vt:lpstr>
      <vt:lpstr>課程名稱</vt:lpstr>
      <vt:lpstr>體育運動的發展</vt:lpstr>
      <vt:lpstr>體育運動的發展～第一部分</vt:lpstr>
      <vt:lpstr>一、台灣體育運動的發展</vt:lpstr>
      <vt:lpstr>一、台灣體育運動的發展</vt:lpstr>
      <vt:lpstr>一、台灣體育運動的發展</vt:lpstr>
      <vt:lpstr>一、台灣體育運動的發展</vt:lpstr>
      <vt:lpstr>[體操主導期之用語關聯示意圖取自徐元民（2006）體育學導論一書]</vt:lpstr>
      <vt:lpstr>二、台灣體育運動用語的演變</vt:lpstr>
      <vt:lpstr>二、台灣體育運動用語的演變</vt:lpstr>
      <vt:lpstr>三、人類行為與運動發展的關係</vt:lpstr>
      <vt:lpstr>三、人類行為與運動發展的關係</vt:lpstr>
      <vt:lpstr>四、以生物觀點看體育運動的發展</vt:lpstr>
      <vt:lpstr>PowerPoint 簡報</vt:lpstr>
      <vt:lpstr>四、以地理、人文觀點看體育運動的發展</vt:lpstr>
      <vt:lpstr>四、以社群觀點看體育運動的發展</vt:lpstr>
      <vt:lpstr>四、以社群觀點看體育運動的發展</vt:lpstr>
      <vt:lpstr>參考文獻</vt:lpstr>
    </vt:vector>
  </TitlesOfParts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Microsoft Office 使用者</cp:lastModifiedBy>
  <cp:revision>38</cp:revision>
  <dcterms:created xsi:type="dcterms:W3CDTF">2017-11-07T02:54:43Z</dcterms:created>
  <dcterms:modified xsi:type="dcterms:W3CDTF">2018-07-01T04:15:32Z</dcterms:modified>
</cp:coreProperties>
</file>