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95C94-9A32-214A-AB15-A84B99CFBFCC}" type="datetimeFigureOut">
              <a:rPr kumimoji="1" lang="zh-TW" altLang="en-US" smtClean="0"/>
              <a:t>2018/7/1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7ED9C-2399-5643-8AC5-2A6AC21F2DC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7007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7ED9C-2399-5643-8AC5-2A6AC21F2DC0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2581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7ED9C-2399-5643-8AC5-2A6AC21F2DC0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95040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7ED9C-2399-5643-8AC5-2A6AC21F2DC0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412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4DDCE7F4-86F4-479D-B566-21F443C3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41D1AF4F-EA94-4180-B03A-E4DD52C5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A220FA5-E6E2-4ADB-BA5F-5D37570CAAC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4E48074A-0274-4CD7-83F9-693861ED901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AD9F8B3-6052-46BB-A34D-2A6300F7A7F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039828A-2980-0C4C-BBE6-517EF3E22173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652C2F11-F89C-498A-9D3F-61A88B7687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72CD317D-13D2-42E6-B877-DFBCC83484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E3149CE-FF63-4B9C-902F-5D04E847B5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81087E8B-2A95-40F3-9837-42C8B7831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196A0B58-ABE2-41CC-AE1C-B48CF3EF4D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E6F76CF-4A77-4982-A100-7614670C51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FDAE474B-E34B-4DB2-8D2C-28D3B153616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73535303-7098-46ED-8E3F-C2E7DD46C1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61088B4-88DA-8649-BA99-4ECB454D1824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7EC9D63-A1C8-4F5F-B201-9C0C88B9BA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E10396BD-ACC4-4636-9833-6AE379BB95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BAFB97A-2356-478F-AA7B-62770B99E00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7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1F378848-4416-4BE9-AA41-DF5DBA5ADD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E3F1280B-A510-42EE-ACB7-4300D94FF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直排標題 1">
            <a:extLst>
              <a:ext uri="{FF2B5EF4-FFF2-40B4-BE49-F238E27FC236}">
                <a16:creationId xmlns="" xmlns:a16="http://schemas.microsoft.com/office/drawing/2014/main" id="{8A249DBC-7FBA-45FB-968F-F030BFF99E5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="" xmlns:a16="http://schemas.microsoft.com/office/drawing/2014/main" id="{A38511CE-2575-4985-BCE2-24AC525EEBC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3468B33B-7800-4D58-8443-1FE85272A6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34AECAD6-9641-C14D-8F28-0E25248C5C3C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AA91AB96-C49B-449C-833C-643BCE021F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25EBA5D8-214A-4E42-9CC3-A686506B3B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BFC6988F-8CB5-4E8D-8194-3BABA44E1E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9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C68458DB-34C2-4B49-B110-BC8A52C6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936B3C95-D7C0-4E0B-93C9-AAC6969C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84BF02F-FCFC-49B4-896E-F6BB347BE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D7A00B19-7D14-414E-8497-E64FB1A3E1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10B090E2-C23E-45C3-B87D-88C307DB55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6218566-D32B-1D4D-BB66-3ABA87C5A4B7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838E6F95-EB4E-4E42-8515-189F632B2C1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6FCE347-BCE6-4E83-8718-221019EBCD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ECE3F86-B6ED-4AAD-ABB2-DECD00EBF3F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6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B3755B0C-2699-4063-BFE2-DE185681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5362FB08-AC44-4061-AFF3-B82162C8A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32A7B92-1F65-4F26-8AF5-EF18098E1C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B625EBCE-0ED6-46FE-BEC9-70F737F7D8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F2F50B2A-010A-48ED-823E-8841F28B38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97C4F90-B7BB-CA4B-B856-3A49E64ADC32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9A4BCF6-4914-41DF-97F4-965DFEF4E5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D949F642-0C27-4FD1-A1C5-37A6EF1557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020A85D-204E-4FFF-8DD5-30F9851E11E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2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="" xmlns:a16="http://schemas.microsoft.com/office/drawing/2014/main" id="{48387A25-631A-4617-92C4-F63A3E86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95D37CE0-0213-4AA2-BCD9-32365C743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3A51C5F-16A4-4BB3-BEE3-47F3736CA6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5F16D9B5-B276-46EF-AFF1-323830CCFF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C11B7794-8849-4727-B347-48F8EECE7DD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405B349A-C59A-4D10-A9D6-EC3CA7415B4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F88E7B8F-F732-DC4E-A037-167A2ED61E66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5BAFBCC6-9758-456A-98C5-37BCF7B042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E7ABD3F6-C038-4346-8E6E-A54E541735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280698CD-1859-4572-AD55-54CDDB6C875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4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PC\Downloads\教育部logo991006-1.png">
            <a:extLst>
              <a:ext uri="{FF2B5EF4-FFF2-40B4-BE49-F238E27FC236}">
                <a16:creationId xmlns="" xmlns:a16="http://schemas.microsoft.com/office/drawing/2014/main" id="{CA7DB41E-512E-45C2-8AC9-6B574DD4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8B251052-67D9-414C-AC66-BF74EC77F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78136CC-1FAC-4847-BD1D-4500878C0A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4D207D36-CC97-4B81-8D48-69F7F0EBBA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="" xmlns:a16="http://schemas.microsoft.com/office/drawing/2014/main" id="{ADBEDE40-2687-4611-ABB6-18BC2ACFCCE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338D9A26-D5CC-4DE2-BC1C-E705F15349B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="" xmlns:a16="http://schemas.microsoft.com/office/drawing/2014/main" id="{16392358-649C-4DC2-95E8-07B4B599328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="" xmlns:a16="http://schemas.microsoft.com/office/drawing/2014/main" id="{4EAB876A-A342-442B-8E37-F0B1FAD5161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1CEC129E-B513-9143-8D1B-F6406F1952B0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="" xmlns:a16="http://schemas.microsoft.com/office/drawing/2014/main" id="{73B91603-A6C4-4934-9849-E91F3BD165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="" xmlns:a16="http://schemas.microsoft.com/office/drawing/2014/main" id="{557EC2AA-881B-4D2A-9F2E-1171BC742A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6160AB84-31A0-4DE3-ACE9-3FAB59694A7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BPC\Downloads\教育部logo991006-1.png">
            <a:extLst>
              <a:ext uri="{FF2B5EF4-FFF2-40B4-BE49-F238E27FC236}">
                <a16:creationId xmlns="" xmlns:a16="http://schemas.microsoft.com/office/drawing/2014/main" id="{9C025174-9103-4602-B8DC-68E23946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194F6A3E-B2EB-4145-B270-65333ECB6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AF1DD1C-0CA2-44A0-A146-1246CBB581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CF4D4840-C4D9-4100-9DF1-C588BE2616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11A7355-364B-A348-8829-DE052BE04B9C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="" xmlns:a16="http://schemas.microsoft.com/office/drawing/2014/main" id="{6BCEC56F-E468-48C6-8108-C6845CB3A2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="" xmlns:a16="http://schemas.microsoft.com/office/drawing/2014/main" id="{4241F976-A8F1-468B-B273-86E9E48D9C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0108A94-483C-4A1A-8715-123F934BBB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PC\Downloads\教育部logo991006-1.png">
            <a:extLst>
              <a:ext uri="{FF2B5EF4-FFF2-40B4-BE49-F238E27FC236}">
                <a16:creationId xmlns="" xmlns:a16="http://schemas.microsoft.com/office/drawing/2014/main" id="{55772E3F-FA37-415F-B4EB-A7AD0AA552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BC805DB8-5C12-44C3-952A-80582D6374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日期版面配置區 1">
            <a:extLst>
              <a:ext uri="{FF2B5EF4-FFF2-40B4-BE49-F238E27FC236}">
                <a16:creationId xmlns="" xmlns:a16="http://schemas.microsoft.com/office/drawing/2014/main" id="{E7D11D90-673F-4AEE-BF9E-4EE39331E1A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D72FE139-7EF9-C54B-B2F2-500B758C4906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="" xmlns:a16="http://schemas.microsoft.com/office/drawing/2014/main" id="{E08C0245-51D9-466C-B165-D00AC7C5CD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F0DD5799-032E-4670-BBED-637193F248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A14C753B-55BE-4FB9-864A-82E3E935934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6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="" xmlns:a16="http://schemas.microsoft.com/office/drawing/2014/main" id="{8810FC3E-62A5-4CF7-A837-9FD51AFF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EBFB7CD7-557B-49B3-9E59-056F084E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F5870A6-4EDA-466E-AED3-2479263BF3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74BFDF45-8F6E-41FB-8197-3F34B74C57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E68A001F-0FE9-4BB7-A668-65E807DF17D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DFFA2372-1CFD-4404-BCCB-05201FF08F7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84D584E3-0487-C549-B761-72D39A618DBB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C950F3E3-76D9-40F5-8874-5A1D379626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2F622D66-19E1-44AD-A21D-5642E6E8B4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CEE2A1E8-9201-479D-8271-90A2BBEA5E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4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BPC\Downloads\教育部logo991006-1.png">
            <a:extLst>
              <a:ext uri="{FF2B5EF4-FFF2-40B4-BE49-F238E27FC236}">
                <a16:creationId xmlns="" xmlns:a16="http://schemas.microsoft.com/office/drawing/2014/main" id="{26E60E8E-DF00-4441-A8D7-047D535B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86868FCB-0974-4E5D-BC9E-7AB42663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938543F-41AA-4537-8036-B8B930D36E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="" xmlns:a16="http://schemas.microsoft.com/office/drawing/2014/main" id="{E2D56FF5-D07C-457B-9645-7320D100D48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DAB4880D-6FD0-4D24-ACF4-4D2D27925CF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="" xmlns:a16="http://schemas.microsoft.com/office/drawing/2014/main" id="{532A6FFE-2643-496A-B93A-58850B442F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457200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7CF24FE6-57E7-4749-B3AC-70AA4B1438EE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95421A71-5A41-41E5-A37E-D851A0BE95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3124203" y="6356351"/>
            <a:ext cx="2895603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14C43EA6-A93C-4FEC-81FA-6D696B8A24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553203" y="6356351"/>
            <a:ext cx="2133596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49A9A51D-D4BF-4E97-97F9-A89BEB0DFD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5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="" xmlns:a16="http://schemas.microsoft.com/office/drawing/2014/main" id="{9F78509A-2842-4C60-B2EC-865143C502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="" xmlns:a16="http://schemas.microsoft.com/office/drawing/2014/main" id="{3D240657-314A-4EE3-B69C-047093124A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766C13D3-9298-40A4-A52B-5E97C75101B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4060AEE5-E966-3C49-8163-4524394CD150}" type="datetime1">
              <a:rPr lang="zh-TW" altLang="en-US" smtClean="0"/>
              <a:t>2018/7/1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4186C0C6-F514-4A20-9190-D2493A39D11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16C1FDEE-4BEB-4914-8AAE-03611FFC2EA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FDD3D73-3D11-48CE-BBE3-1036B0D0241D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="" xmlns:a16="http://schemas.microsoft.com/office/drawing/2014/main" id="{C2312091-E7C7-456F-8976-63A4A4093D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07F0DAC8-9536-4FA7-8A69-3BD63E0351D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Calibri"/>
          <a:ea typeface="新細明體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9" Type="http://schemas.openxmlformats.org/officeDocument/2006/relationships/image" Target="../media/image29.jpg"/><Relationship Id="rId10" Type="http://schemas.openxmlformats.org/officeDocument/2006/relationships/image" Target="../media/image30.jpg"/><Relationship Id="rId11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jpeg"/><Relationship Id="rId12" Type="http://schemas.openxmlformats.org/officeDocument/2006/relationships/image" Target="../media/image42.jpg"/><Relationship Id="rId13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eg"/><Relationship Id="rId6" Type="http://schemas.openxmlformats.org/officeDocument/2006/relationships/image" Target="../media/image36.jpg"/><Relationship Id="rId7" Type="http://schemas.openxmlformats.org/officeDocument/2006/relationships/image" Target="../media/image37.png"/><Relationship Id="rId8" Type="http://schemas.openxmlformats.org/officeDocument/2006/relationships/image" Target="../media/image38.jpg"/><Relationship Id="rId9" Type="http://schemas.openxmlformats.org/officeDocument/2006/relationships/image" Target="../media/image39.jpg"/><Relationship Id="rId10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eg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e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6867A2C-4807-47AC-B418-B7B42B47B11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體育運動的發展</a:t>
            </a:r>
            <a:endParaRPr lang="zh-TW" dirty="0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7C0A779F-1B1C-452B-BADD-CD715D31E4A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75658" y="1988838"/>
            <a:ext cx="6400800" cy="648071"/>
          </a:xfrm>
        </p:spPr>
        <p:txBody>
          <a:bodyPr/>
          <a:lstStyle/>
          <a:p>
            <a:pPr lvl="0"/>
            <a:r>
              <a:rPr lang="zh-TW" altLang="en-US" dirty="0" smtClean="0"/>
              <a:t>吳忠誼</a:t>
            </a:r>
            <a:endParaRPr lang="en-US" dirty="0"/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="" xmlns:a16="http://schemas.microsoft.com/office/drawing/2014/main" id="{90B8A990-9C07-40A0-B7D8-C1B399DD3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D70F472B-E2CD-49B4-9070-5F6C3A3919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>
            <a:extLst>
              <a:ext uri="{FF2B5EF4-FFF2-40B4-BE49-F238E27FC236}">
                <a16:creationId xmlns="" xmlns:a16="http://schemas.microsoft.com/office/drawing/2014/main" id="{A56C88B1-FFEB-4BC0-9600-27617B0AE662}"/>
              </a:ext>
            </a:extLst>
          </p:cNvPr>
          <p:cNvSpPr txBox="1"/>
          <p:nvPr/>
        </p:nvSpPr>
        <p:spPr>
          <a:xfrm>
            <a:off x="1535579" y="2996955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3200" dirty="0" smtClean="0">
                <a:solidFill>
                  <a:srgbClr val="898989"/>
                </a:solidFill>
                <a:latin typeface="Calibri"/>
                <a:ea typeface="新細明體"/>
                <a:cs typeface=""/>
              </a:rPr>
              <a:t>13</a:t>
            </a:r>
            <a:endParaRPr lang="en-US" sz="3200" b="0" i="0" u="none" strike="noStrike" kern="1200" cap="none" spc="0" baseline="0" dirty="0">
              <a:solidFill>
                <a:srgbClr val="898989"/>
              </a:solidFill>
              <a:uFillTx/>
              <a:latin typeface="Calibri"/>
              <a:ea typeface="新細明體"/>
              <a:cs typeface="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E3149CE-FF63-4B9C-902F-5D04E847B579}" type="slidenum">
              <a:rPr lang="uk-UA" smtClean="0"/>
              <a:t>1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三、人類行為與運動發展的關係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人類行為的分類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生理領域：個體的遺傳、物理化學及各層面的、</a:t>
            </a:r>
            <a:r>
              <a:rPr kumimoji="1"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 </a:t>
            </a:r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結構與機能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認知領域：資訊的接收、解釋、組織、貯存與利用，達到知識、理解、應用、分析、綜合與評價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情意領域：感覺、慾望、價值觀、動機、意向、承諾、挫折感、壓抑、等感情面向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社會領域：角色、關聯、溝通方式、適應行為、內在反應的表達，社會文化的地位等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精神領域：知性探求、審美經驗、人倫道德、宗教信仰等精神層面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3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316" y="292215"/>
            <a:ext cx="8019202" cy="1018510"/>
          </a:xfrm>
        </p:spPr>
        <p:txBody>
          <a:bodyPr/>
          <a:lstStyle/>
          <a:p>
            <a:r>
              <a:rPr lang="zh-TW" altLang="en-US" dirty="0"/>
              <a:t>三、人類行為與運動發展的關係</a:t>
            </a:r>
            <a:endParaRPr kumimoji="1" lang="zh-TW" altLang="en-US" sz="4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6611" y="1521660"/>
            <a:ext cx="8432053" cy="5132861"/>
          </a:xfrm>
        </p:spPr>
        <p:txBody>
          <a:bodyPr>
            <a:normAutofit/>
          </a:bodyPr>
          <a:lstStyle/>
          <a:p>
            <a:r>
              <a:rPr kumimoji="1"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人類的運動現象</a:t>
            </a:r>
            <a:endParaRPr kumimoji="1"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機械原理的運動：神經傳導與關節肢點的運作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生理機能的能源：能量供給的產生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r>
              <a:rPr kumimoji="1"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人類的心智現象</a:t>
            </a:r>
            <a:endParaRPr kumimoji="1"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身心健全發展的「心」、身心一元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人類思考與感受的來源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r>
              <a:rPr kumimoji="1"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人類的體育活動</a:t>
            </a:r>
            <a:endParaRPr kumimoji="1"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運動現象與心智現象的結合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身心合一的活動</a:t>
            </a:r>
            <a:endParaRPr kumimoji="1" lang="en-US" altLang="zh-TW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36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823" y="274631"/>
            <a:ext cx="8163229" cy="1110168"/>
          </a:xfrm>
        </p:spPr>
        <p:txBody>
          <a:bodyPr/>
          <a:lstStyle/>
          <a:p>
            <a:r>
              <a:rPr kumimoji="1"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四</a:t>
            </a:r>
            <a:r>
              <a:rPr kumimoji="1"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、</a:t>
            </a:r>
            <a:r>
              <a:rPr lang="zh-TW" altLang="zh-TW" sz="4000" dirty="0">
                <a:solidFill>
                  <a:schemeClr val="tx1"/>
                </a:solidFill>
              </a:rPr>
              <a:t>以</a:t>
            </a:r>
            <a:r>
              <a:rPr lang="zh-TW" altLang="zh-TW" sz="4000" dirty="0" smtClean="0">
                <a:solidFill>
                  <a:schemeClr val="tx1"/>
                </a:solidFill>
              </a:rPr>
              <a:t>生物觀點看體育運動</a:t>
            </a:r>
            <a:r>
              <a:rPr lang="zh-TW" altLang="zh-TW" sz="4000" dirty="0">
                <a:solidFill>
                  <a:schemeClr val="tx1"/>
                </a:solidFill>
              </a:rPr>
              <a:t>的發展</a:t>
            </a:r>
            <a:endParaRPr lang="en-US" altLang="zh-TW" sz="4000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1358" y="1476673"/>
            <a:ext cx="4355620" cy="4795338"/>
          </a:xfrm>
        </p:spPr>
        <p:txBody>
          <a:bodyPr/>
          <a:lstStyle/>
          <a:p>
            <a:r>
              <a:rPr kumimoji="1"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從年齡來分</a:t>
            </a:r>
            <a:endParaRPr kumimoji="1"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幼兒：學齡前</a:t>
            </a:r>
            <a:r>
              <a:rPr kumimoji="1"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0-6</a:t>
            </a:r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歲的幼兒，大部份著重肢體開發，以遊戲為主，稱幼兒體育或幼兒遊戲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少年、青少年、青年：以</a:t>
            </a:r>
            <a:r>
              <a:rPr kumimoji="1"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6-20</a:t>
            </a:r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歲為主，主要身份是學生，透過學校的體育教育，以體育課程或體育專業教育為主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成年人：以</a:t>
            </a:r>
            <a:r>
              <a:rPr kumimoji="1"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20-55</a:t>
            </a:r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歲之間，俗稱社會人士，依不同的社經地位選擇運動項目，「花錢買健康」為主要特色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中老年人：</a:t>
            </a:r>
            <a:r>
              <a:rPr kumimoji="1"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55</a:t>
            </a:r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歲之後的人士，由於老化的現象及健康的需求，因而以著重健康休閒運動為主要目的</a:t>
            </a:r>
            <a:endParaRPr kumimoji="1" lang="en-US" altLang="zh-TW" sz="18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30" y="2350476"/>
            <a:ext cx="3208216" cy="240616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461259" y="4949962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幼兒階段以遊戲為主，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讓孩童透過遊戲開發肢體潛能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30" y="2350476"/>
            <a:ext cx="3208216" cy="240616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58" y="2350476"/>
            <a:ext cx="3185487" cy="238911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103644" y="4949961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少年、青少年及青年階段以體育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專業課程為主，學習正確的體育知能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30" y="2367416"/>
            <a:ext cx="3208215" cy="240616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29" y="2350476"/>
            <a:ext cx="3208217" cy="2389115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334476" y="497403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成年階段因經濟許可，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故依不同社經地位選取運動項目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29" y="2286989"/>
            <a:ext cx="3208216" cy="251608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30" y="2286989"/>
            <a:ext cx="3208215" cy="251608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27" y="2274492"/>
            <a:ext cx="3286797" cy="2511581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142936" y="4939668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老年人階段因逐漸老化及閒暇時間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增加，故以健康或休閒為主要考量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26" y="2274491"/>
            <a:ext cx="3286798" cy="253565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30" y="2259034"/>
            <a:ext cx="3312266" cy="2551114"/>
          </a:xfrm>
          <a:prstGeom prst="rect">
            <a:avLst/>
          </a:prstGeom>
        </p:spPr>
      </p:pic>
      <p:sp>
        <p:nvSpPr>
          <p:cNvPr id="18" name="投影片編號版面配置區 1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315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11" grpId="0"/>
      <p:bldP spid="11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321888" y="1667949"/>
            <a:ext cx="4839197" cy="4599672"/>
          </a:xfrm>
        </p:spPr>
        <p:txBody>
          <a:bodyPr/>
          <a:lstStyle/>
          <a:p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從</a:t>
            </a:r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兩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性來分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傳統男性：以挑戰、競爭、冒險為主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傳統女性：傳統社會束縛</a:t>
            </a:r>
            <a:r>
              <a:rPr kumimoji="1"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—</a:t>
            </a:r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文靜與保守為主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現代兩性：打破過去傳統束縛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從身體素質來分</a:t>
            </a:r>
            <a:endParaRPr kumimoji="1"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種族的區別：高加索人種、蒙古人種、尼克羅人種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運動障礙者：適應體育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一般運動者：一般可以正常從事運動者</a:t>
            </a:r>
            <a:endParaRPr kumimoji="1" lang="en-US" altLang="zh-TW" sz="18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優秀運動員：從事高競技運動之專業人員</a:t>
            </a:r>
            <a:endParaRPr kumimoji="1" lang="en-US" altLang="zh-TW" sz="18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79582" y="366505"/>
            <a:ext cx="8163229" cy="1110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4000" b="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四、</a:t>
            </a:r>
            <a:r>
              <a:rPr lang="zh-TW" altLang="zh-TW" sz="4000" b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zh-TW" sz="4000" b="0" dirty="0" smtClean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生物觀點看體育運動</a:t>
            </a:r>
            <a:r>
              <a:rPr lang="zh-TW" altLang="zh-TW" sz="4000" b="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的發展</a:t>
            </a:r>
            <a:endParaRPr kumimoji="1" lang="zh-TW" altLang="en-US" sz="4000" b="0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37" y="2151183"/>
            <a:ext cx="2948355" cy="294835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8" y="2151183"/>
            <a:ext cx="3133972" cy="2948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7" y="2151183"/>
            <a:ext cx="3133973" cy="294835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7" y="2468012"/>
            <a:ext cx="3162302" cy="239413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6" y="2440689"/>
            <a:ext cx="3162303" cy="24214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39" y="1937236"/>
            <a:ext cx="3190631" cy="316230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85" y="1937236"/>
            <a:ext cx="3522458" cy="316230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73" y="1937236"/>
            <a:ext cx="3667081" cy="316230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73" y="1937236"/>
            <a:ext cx="3667081" cy="313885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42" y="1913788"/>
            <a:ext cx="3684611" cy="316230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42" y="1913789"/>
            <a:ext cx="3684611" cy="316230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41" y="1913789"/>
            <a:ext cx="3667082" cy="3209196"/>
          </a:xfrm>
          <a:prstGeom prst="rect">
            <a:avLst/>
          </a:prstGeom>
        </p:spPr>
      </p:pic>
      <p:sp>
        <p:nvSpPr>
          <p:cNvPr id="16" name="投影片編號版面配置區 1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46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7731" y="519701"/>
            <a:ext cx="8634959" cy="1110168"/>
          </a:xfrm>
        </p:spPr>
        <p:txBody>
          <a:bodyPr/>
          <a:lstStyle/>
          <a:p>
            <a:r>
              <a:rPr kumimoji="1"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四、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地理、人文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觀點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看體育運動的發展</a:t>
            </a:r>
            <a:endParaRPr kumimoji="1" lang="zh-TW" altLang="en-US" sz="36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5172" y="2436502"/>
            <a:ext cx="4627990" cy="2583905"/>
          </a:xfrm>
        </p:spPr>
        <p:txBody>
          <a:bodyPr>
            <a:noAutofit/>
          </a:bodyPr>
          <a:lstStyle/>
          <a:p>
            <a:r>
              <a:rPr kumimoji="1"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天候因素：熱帶、亞熱帶、溫帶及寒帶</a:t>
            </a:r>
            <a:endParaRPr kumimoji="1"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r>
              <a:rPr kumimoji="1"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地貌因素：窪地、平地、盆地、丘陵、高山</a:t>
            </a:r>
            <a:endParaRPr kumimoji="1"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r>
              <a:rPr kumimoji="1"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人文因素：運動場館、人工場地等</a:t>
            </a:r>
            <a:endParaRPr kumimoji="1" lang="zh-TW" altLang="en-US" sz="30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6" y="2763715"/>
            <a:ext cx="3385038" cy="22566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6" y="2763715"/>
            <a:ext cx="3385038" cy="22538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6" y="2760894"/>
            <a:ext cx="3385038" cy="225669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6" y="2758073"/>
            <a:ext cx="3393502" cy="226233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7" y="2758073"/>
            <a:ext cx="3393502" cy="226233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8" y="2760894"/>
            <a:ext cx="3383322" cy="225669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7" y="2748465"/>
            <a:ext cx="3403682" cy="2269121"/>
          </a:xfrm>
          <a:prstGeom prst="rect">
            <a:avLst/>
          </a:prstGeom>
        </p:spPr>
      </p:pic>
      <p:sp>
        <p:nvSpPr>
          <p:cNvPr id="11" name="投影片編號版面配置區 10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8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8163229" cy="1110168"/>
          </a:xfrm>
        </p:spPr>
        <p:txBody>
          <a:bodyPr/>
          <a:lstStyle/>
          <a:p>
            <a:r>
              <a:rPr kumimoji="1"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四、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社群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觀點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看體育運動的發展</a:t>
            </a:r>
            <a:endParaRPr kumimoji="1" lang="zh-TW" altLang="en-US" sz="20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4238" y="1501841"/>
            <a:ext cx="4011577" cy="5198331"/>
          </a:xfrm>
        </p:spPr>
        <p:txBody>
          <a:bodyPr>
            <a:normAutofit/>
          </a:bodyPr>
          <a:lstStyle/>
          <a:p>
            <a:r>
              <a:rPr kumimoji="1"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從社會族群來分</a:t>
            </a:r>
            <a:endParaRPr kumimoji="1"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>
              <a:spcBef>
                <a:spcPts val="1500"/>
              </a:spcBef>
            </a:pP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群居社群：血統的概念，如漢族及原住民族等舞龍舞獅、宋江陣、太極拳、摔角、民俗運動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>
              <a:spcBef>
                <a:spcPts val="1500"/>
              </a:spcBef>
            </a:pPr>
            <a:r>
              <a:rPr kumimoji="1"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同質社群：夜貓族、上班族、單身貴族等土風舞、釣蝦、有氧舞蹈、外丹功</a:t>
            </a:r>
            <a:endParaRPr kumimoji="1"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74" y="2382716"/>
            <a:ext cx="3663649" cy="24337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74" y="2382717"/>
            <a:ext cx="3663649" cy="2433710"/>
          </a:xfrm>
          <a:prstGeom prst="rect">
            <a:avLst/>
          </a:prstGeom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110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四、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社群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觀點看體育運動的發展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43100"/>
            <a:ext cx="4633546" cy="4525959"/>
          </a:xfrm>
        </p:spPr>
        <p:txBody>
          <a:bodyPr/>
          <a:lstStyle/>
          <a:p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從社會階層來分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上層社會：白領階級，馬球及高爾夫，是權貴的象徵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基層社會：釋放自我的自由，登山、游泳、球類</a:t>
            </a:r>
            <a:r>
              <a:rPr kumimoji="1"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運動、腳踏車等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從流行文化來分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大眾團體：主流的運動文化，如籃球、棒球、排球等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lvl="1"/>
            <a:r>
              <a:rPr kumimoji="1"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小眾團體：非主流的運動次文化，如滑板、街舞等</a:t>
            </a:r>
            <a:endParaRPr kumimoji="1"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8" y="2690446"/>
            <a:ext cx="2777699" cy="233875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7" y="2690446"/>
            <a:ext cx="2777699" cy="233875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8" y="2690446"/>
            <a:ext cx="2777701" cy="233875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876" y="2690446"/>
            <a:ext cx="2777701" cy="23387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2690446"/>
            <a:ext cx="2769579" cy="233875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9" y="2690446"/>
            <a:ext cx="2769577" cy="2338754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64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參考文獻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9696" y="1702942"/>
            <a:ext cx="8604607" cy="447182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000" dirty="0"/>
              <a:t>Hoffman . S</a:t>
            </a:r>
            <a:r>
              <a:rPr lang="en-US" altLang="zh-TW" sz="2000" dirty="0" smtClean="0"/>
              <a:t>.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(2013</a:t>
            </a:r>
            <a:r>
              <a:rPr lang="en-US" altLang="zh-TW" sz="2000" dirty="0"/>
              <a:t>). Introduction to kinesiology. Human Kinetics.</a:t>
            </a:r>
            <a:endParaRPr lang="zh-TW" altLang="zh-TW" sz="2000" dirty="0"/>
          </a:p>
          <a:p>
            <a:pPr marL="0" indent="0">
              <a:buNone/>
            </a:pPr>
            <a:r>
              <a:rPr lang="zh-TW" altLang="zh-TW" sz="2000" dirty="0"/>
              <a:t>江良規（</a:t>
            </a:r>
            <a:r>
              <a:rPr lang="en-US" altLang="zh-TW" sz="2000" dirty="0"/>
              <a:t>1982</a:t>
            </a:r>
            <a:r>
              <a:rPr lang="zh-TW" altLang="zh-TW" sz="2000" dirty="0"/>
              <a:t>）。體育學原理新論。台北：臺灣商務印書館。</a:t>
            </a:r>
          </a:p>
          <a:p>
            <a:pPr marL="0" indent="0">
              <a:buNone/>
            </a:pPr>
            <a:r>
              <a:rPr lang="zh-TW" altLang="zh-TW" sz="2000" dirty="0"/>
              <a:t>徐元民（</a:t>
            </a:r>
            <a:r>
              <a:rPr lang="en-US" altLang="zh-TW" sz="2000" dirty="0"/>
              <a:t>2006</a:t>
            </a:r>
            <a:r>
              <a:rPr lang="zh-TW" altLang="zh-TW" sz="2000" dirty="0"/>
              <a:t>）。體育學導論。台北：品度。</a:t>
            </a:r>
          </a:p>
          <a:p>
            <a:pPr marL="0" indent="0">
              <a:buNone/>
            </a:pPr>
            <a:r>
              <a:rPr lang="zh-TW" altLang="zh-TW" sz="2000" dirty="0"/>
              <a:t>許義雄（</a:t>
            </a:r>
            <a:r>
              <a:rPr lang="en-US" altLang="zh-TW" sz="2000" dirty="0"/>
              <a:t>1983</a:t>
            </a:r>
            <a:r>
              <a:rPr lang="zh-TW" altLang="zh-TW" sz="2000" dirty="0"/>
              <a:t>）。體育學原理。台北：體育學會。</a:t>
            </a:r>
          </a:p>
          <a:p>
            <a:pPr marL="0" indent="0">
              <a:buNone/>
            </a:pPr>
            <a:r>
              <a:rPr lang="zh-TW" altLang="zh-TW" sz="2000" dirty="0"/>
              <a:t>許義雄（</a:t>
            </a:r>
            <a:r>
              <a:rPr lang="en-US" altLang="zh-TW" sz="2000" dirty="0"/>
              <a:t>2001</a:t>
            </a:r>
            <a:r>
              <a:rPr lang="zh-TW" altLang="zh-TW" sz="2000" dirty="0"/>
              <a:t>）（譯）。體育、體適能及運動入門。臺南：復文書局。</a:t>
            </a:r>
          </a:p>
          <a:p>
            <a:pPr marL="0" indent="0">
              <a:buNone/>
            </a:pPr>
            <a:r>
              <a:rPr lang="zh-TW" altLang="zh-TW" sz="2000" dirty="0"/>
              <a:t>劉一民（</a:t>
            </a:r>
            <a:r>
              <a:rPr lang="en-US" altLang="zh-TW" sz="2000" dirty="0"/>
              <a:t>1991</a:t>
            </a:r>
            <a:r>
              <a:rPr lang="zh-TW" altLang="zh-TW" sz="2000" dirty="0"/>
              <a:t>）。運動哲學研究－遊戲、運動與人生。台北市：師大書苑。</a:t>
            </a:r>
          </a:p>
          <a:p>
            <a:pPr marL="0" indent="0">
              <a:buNone/>
            </a:pPr>
            <a:r>
              <a:rPr lang="zh-TW" altLang="zh-TW" sz="2000" dirty="0"/>
              <a:t>劉一民（</a:t>
            </a:r>
            <a:r>
              <a:rPr lang="en-US" altLang="zh-TW" sz="2000" dirty="0"/>
              <a:t>2005</a:t>
            </a:r>
            <a:r>
              <a:rPr lang="zh-TW" altLang="zh-TW" sz="2000" dirty="0"/>
              <a:t>）。運動哲學新論－實踐知識的想像痕跡。台北市：師大書苑。</a:t>
            </a:r>
          </a:p>
          <a:p>
            <a:pPr marL="0" indent="0">
              <a:buNone/>
            </a:pPr>
            <a:r>
              <a:rPr lang="zh-TW" altLang="zh-TW" sz="2000" dirty="0"/>
              <a:t>蔡政杰、程瑞福（</a:t>
            </a:r>
            <a:r>
              <a:rPr lang="en-US" altLang="zh-TW" sz="2000" dirty="0"/>
              <a:t>2000</a:t>
            </a:r>
            <a:r>
              <a:rPr lang="zh-TW" altLang="zh-TW" sz="2000" dirty="0"/>
              <a:t>）（編）。體育學原理</a:t>
            </a:r>
            <a:r>
              <a:rPr lang="zh-TW" altLang="zh-TW" sz="2000" dirty="0" smtClean="0"/>
              <a:t>。</a:t>
            </a:r>
            <a:endParaRPr lang="en-US" altLang="zh-TW" sz="2000" dirty="0" smtClean="0"/>
          </a:p>
          <a:p>
            <a:pPr marL="0" indent="0">
              <a:buNone/>
            </a:pP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附註：</a:t>
            </a:r>
            <a:r>
              <a:rPr lang="en-US" altLang="zh-TW" sz="2000" dirty="0" smtClean="0"/>
              <a:t>PPT</a:t>
            </a:r>
            <a:r>
              <a:rPr lang="zh-TW" altLang="en-US" sz="2000" dirty="0" smtClean="0"/>
              <a:t>中相關圖片皆透過</a:t>
            </a:r>
            <a:r>
              <a:rPr lang="en-US" altLang="zh-TW" sz="2000" dirty="0" smtClean="0"/>
              <a:t>Google</a:t>
            </a:r>
            <a:r>
              <a:rPr lang="zh-TW" altLang="en-US" sz="2000" dirty="0" smtClean="0"/>
              <a:t>搜尋獲得（</a:t>
            </a:r>
            <a:r>
              <a:rPr lang="en-US" altLang="zh-TW" sz="2000" smtClean="0"/>
              <a:t>2018.6.10</a:t>
            </a:r>
            <a:r>
              <a:rPr lang="zh-TW" altLang="en-US" sz="2000" smtClean="0"/>
              <a:t>搜尋</a:t>
            </a:r>
            <a:r>
              <a:rPr lang="zh-TW" altLang="en-US" sz="2000" dirty="0" smtClean="0"/>
              <a:t>）</a:t>
            </a:r>
            <a:endParaRPr lang="zh-TW" altLang="zh-TW" sz="2000" dirty="0"/>
          </a:p>
          <a:p>
            <a:pPr marL="0" lvl="0" indent="0">
              <a:spcBef>
                <a:spcPts val="0"/>
              </a:spcBef>
              <a:buSzTx/>
              <a:buNone/>
            </a:pP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67695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2FB7763F-777F-4C57-855F-B7A5DC6696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r>
              <a:rPr lang="zh-TW" altLang="en-US" dirty="0" smtClean="0"/>
              <a:t>體育運動的發展～第一部分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="" xmlns:a16="http://schemas.microsoft.com/office/drawing/2014/main" id="{939AFC3E-728F-4212-9C8E-7D86A822B7B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52755" y="2029935"/>
            <a:ext cx="7657474" cy="3415368"/>
          </a:xfrm>
        </p:spPr>
        <p:txBody>
          <a:bodyPr/>
          <a:lstStyle/>
          <a:p>
            <a:pPr algn="l"/>
            <a:r>
              <a:rPr lang="zh-TW" altLang="en-US" dirty="0">
                <a:solidFill>
                  <a:srgbClr val="0432FF"/>
                </a:solidFill>
              </a:rPr>
              <a:t>一</a:t>
            </a:r>
            <a:r>
              <a:rPr lang="zh-TW" altLang="en-US" dirty="0" smtClean="0">
                <a:solidFill>
                  <a:srgbClr val="0432FF"/>
                </a:solidFill>
              </a:rPr>
              <a:t>、</a:t>
            </a:r>
            <a:r>
              <a:rPr lang="zh-TW" altLang="zh-TW" dirty="0">
                <a:solidFill>
                  <a:srgbClr val="0432FF"/>
                </a:solidFill>
              </a:rPr>
              <a:t>台灣體育與運動的</a:t>
            </a:r>
            <a:r>
              <a:rPr lang="zh-TW" altLang="zh-TW" dirty="0" smtClean="0">
                <a:solidFill>
                  <a:srgbClr val="0432FF"/>
                </a:solidFill>
              </a:rPr>
              <a:t>發展</a:t>
            </a:r>
            <a:endParaRPr lang="en-US" altLang="zh-TW" dirty="0" smtClean="0">
              <a:solidFill>
                <a:srgbClr val="0432FF"/>
              </a:solidFill>
            </a:endParaRPr>
          </a:p>
          <a:p>
            <a:pPr algn="l"/>
            <a:r>
              <a:rPr lang="zh-TW" altLang="en-US" dirty="0" smtClean="0">
                <a:solidFill>
                  <a:srgbClr val="0432FF"/>
                </a:solidFill>
              </a:rPr>
              <a:t>二</a:t>
            </a:r>
            <a:r>
              <a:rPr lang="zh-TW" altLang="en-US" dirty="0">
                <a:solidFill>
                  <a:srgbClr val="0432FF"/>
                </a:solidFill>
              </a:rPr>
              <a:t>、台灣體育運動用語的演變</a:t>
            </a:r>
            <a:endParaRPr lang="en-US" altLang="zh-TW" dirty="0">
              <a:solidFill>
                <a:srgbClr val="0432FF"/>
              </a:solidFill>
            </a:endParaRPr>
          </a:p>
          <a:p>
            <a:pPr algn="l"/>
            <a:r>
              <a:rPr lang="zh-TW" altLang="en-US" dirty="0" smtClean="0">
                <a:solidFill>
                  <a:srgbClr val="0432FF"/>
                </a:solidFill>
              </a:rPr>
              <a:t>三</a:t>
            </a:r>
            <a:r>
              <a:rPr lang="zh-TW" altLang="en-US" dirty="0">
                <a:solidFill>
                  <a:srgbClr val="0432FF"/>
                </a:solidFill>
              </a:rPr>
              <a:t>、</a:t>
            </a:r>
            <a:r>
              <a:rPr lang="zh-TW" altLang="zh-TW" dirty="0">
                <a:solidFill>
                  <a:srgbClr val="0432FF"/>
                </a:solidFill>
              </a:rPr>
              <a:t>人類行為</a:t>
            </a:r>
            <a:r>
              <a:rPr lang="zh-TW" altLang="zh-TW" dirty="0" smtClean="0">
                <a:solidFill>
                  <a:srgbClr val="0432FF"/>
                </a:solidFill>
              </a:rPr>
              <a:t>與</a:t>
            </a:r>
            <a:r>
              <a:rPr lang="zh-TW" altLang="en-US" dirty="0" smtClean="0">
                <a:solidFill>
                  <a:srgbClr val="0432FF"/>
                </a:solidFill>
              </a:rPr>
              <a:t>運動發展</a:t>
            </a:r>
            <a:r>
              <a:rPr lang="zh-TW" altLang="zh-TW" dirty="0" smtClean="0">
                <a:solidFill>
                  <a:srgbClr val="0432FF"/>
                </a:solidFill>
              </a:rPr>
              <a:t>的</a:t>
            </a:r>
            <a:r>
              <a:rPr lang="zh-TW" altLang="zh-TW" dirty="0">
                <a:solidFill>
                  <a:srgbClr val="0432FF"/>
                </a:solidFill>
              </a:rPr>
              <a:t>關係</a:t>
            </a:r>
          </a:p>
          <a:p>
            <a:pPr algn="l"/>
            <a:r>
              <a:rPr lang="zh-TW" altLang="en-US" dirty="0">
                <a:solidFill>
                  <a:srgbClr val="0432FF"/>
                </a:solidFill>
              </a:rPr>
              <a:t>四、</a:t>
            </a:r>
            <a:r>
              <a:rPr lang="zh-TW" altLang="zh-TW" dirty="0">
                <a:solidFill>
                  <a:srgbClr val="0432FF"/>
                </a:solidFill>
              </a:rPr>
              <a:t>以生物、人文、地理及社群觀點</a:t>
            </a:r>
            <a:endParaRPr lang="en-US" altLang="zh-TW" dirty="0">
              <a:solidFill>
                <a:srgbClr val="0432FF"/>
              </a:solidFill>
            </a:endParaRPr>
          </a:p>
          <a:p>
            <a:pPr algn="l"/>
            <a:r>
              <a:rPr lang="zh-TW" altLang="en-US" dirty="0">
                <a:solidFill>
                  <a:srgbClr val="0432FF"/>
                </a:solidFill>
              </a:rPr>
              <a:t>      </a:t>
            </a:r>
            <a:r>
              <a:rPr lang="zh-TW" altLang="zh-TW" dirty="0">
                <a:solidFill>
                  <a:srgbClr val="0432FF"/>
                </a:solidFill>
              </a:rPr>
              <a:t>看體育運動的發展</a:t>
            </a:r>
            <a:endParaRPr lang="en-US" altLang="zh-TW" dirty="0">
              <a:solidFill>
                <a:srgbClr val="0432FF"/>
              </a:solidFill>
            </a:endParaRPr>
          </a:p>
          <a:p>
            <a:endParaRPr lang="en-US" altLang="zh-TW" kern="100" dirty="0" smtClean="0"/>
          </a:p>
          <a:p>
            <a:endParaRPr lang="zh-TW" altLang="zh-TW" sz="2800" kern="100" dirty="0">
              <a:latin typeface="Calibri" charset="0"/>
              <a:ea typeface="新細明體" charset="-120"/>
              <a:cs typeface="Times New Roman" charset="0"/>
            </a:endParaRPr>
          </a:p>
          <a:p>
            <a:endParaRPr lang="en-US" dirty="0"/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="" xmlns:a16="http://schemas.microsoft.com/office/drawing/2014/main" id="{791D71BF-8F96-4DFA-8979-3392927A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="" xmlns:a16="http://schemas.microsoft.com/office/drawing/2014/main" id="{AD1DCB2D-BA42-47F3-81E2-DEA16E98F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E3149CE-FF63-4B9C-902F-5D04E847B579}" type="slidenum">
              <a:rPr lang="uk-UA" smtClean="0"/>
              <a:t>2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FDE8352-1CD4-4EBA-B695-96AF53D96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82539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一、台灣體育運動的發展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C80DCF9-3E28-439F-BE99-2C7D1AF77B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0816" y="1928973"/>
            <a:ext cx="5558320" cy="4492375"/>
          </a:xfrm>
        </p:spPr>
        <p:txBody>
          <a:bodyPr/>
          <a:lstStyle/>
          <a:p>
            <a:r>
              <a:rPr lang="zh-TW" altLang="en-US" dirty="0"/>
              <a:t>清末明初學校體操主導期</a:t>
            </a:r>
            <a:endParaRPr lang="en-US" altLang="zh-TW" dirty="0"/>
          </a:p>
          <a:p>
            <a:pPr lvl="1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 charset="-120"/>
              </a:rPr>
              <a:t>德、智、體三育為目標</a:t>
            </a:r>
          </a:p>
          <a:p>
            <a:pPr lvl="1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 charset="-120"/>
              </a:rPr>
              <a:t>學校體育著重體操科的教學</a:t>
            </a:r>
          </a:p>
          <a:p>
            <a:pPr lvl="1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 charset="-120"/>
              </a:rPr>
              <a:t>體育為上位，體操為教授科目</a:t>
            </a:r>
          </a:p>
          <a:p>
            <a:pPr lvl="1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  <a:cs typeface="BiauKai" charset="-120"/>
              </a:rPr>
              <a:t>體育（身體的教育）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 charset="-120"/>
              </a:rPr>
              <a:t>分為體操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  <a:cs typeface="BiauKai" charset="-120"/>
            </a:endParaRPr>
          </a:p>
          <a:p>
            <a:pPr marL="457200" lvl="1" indent="0"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BiauKai" charset="-120"/>
              </a:rPr>
              <a:t> （普通、兵式）與運動兩大範疇</a:t>
            </a:r>
            <a:endParaRPr lang="en-US" sz="2400" dirty="0">
              <a:latin typeface="標楷體" panose="03000509000000000000" pitchFamily="65" charset="-120"/>
              <a:ea typeface="標楷體" panose="03000509000000000000" pitchFamily="65" charset="-120"/>
              <a:cs typeface="BiauKai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48" y="2065105"/>
            <a:ext cx="3176952" cy="320553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848" y="2065105"/>
            <a:ext cx="3176952" cy="32014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463" y="1428162"/>
            <a:ext cx="3235721" cy="447530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889107" y="602670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mtClean="0"/>
              <a:t>來源：人民</a:t>
            </a:r>
            <a:r>
              <a:rPr kumimoji="1" lang="zh-TW" altLang="en-US" dirty="0" smtClean="0"/>
              <a:t>教育出版社</a:t>
            </a:r>
            <a:endParaRPr kumimoji="1"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3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FDE8352-1CD4-4EBA-B695-96AF53D96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一、台灣體育運動的發展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C80DCF9-3E28-439F-BE99-2C7D1AF77B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0816" y="1928973"/>
            <a:ext cx="5429696" cy="4097729"/>
          </a:xfrm>
        </p:spPr>
        <p:txBody>
          <a:bodyPr/>
          <a:lstStyle/>
          <a:p>
            <a:r>
              <a:rPr lang="zh-TW" altLang="en-US" dirty="0"/>
              <a:t>學校體育與社會體育並行</a:t>
            </a:r>
            <a:r>
              <a:rPr lang="zh-TW" altLang="en-US" dirty="0" smtClean="0"/>
              <a:t>期</a:t>
            </a:r>
            <a:endParaRPr lang="zh-TW" altLang="en-US" dirty="0"/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五四運動反對兵式體操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對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  <a:cs typeface="Kaiti TC" charset="-120"/>
            </a:endParaRPr>
          </a:p>
          <a:p>
            <a:pPr marL="457200" lvl="1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   孩童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的影響</a:t>
            </a: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體操科被體育科取代</a:t>
            </a: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發展有趣的運動競賽</a:t>
            </a:r>
          </a:p>
          <a:p>
            <a:pPr lvl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Kaiti TC" charset="-120"/>
              </a:rPr>
              <a:t>學校體育與社會體育的出現</a:t>
            </a:r>
            <a:endParaRPr lang="en-US" sz="2000" dirty="0">
              <a:latin typeface="標楷體" panose="03000509000000000000" pitchFamily="65" charset="-120"/>
              <a:ea typeface="標楷體" panose="03000509000000000000" pitchFamily="65" charset="-120"/>
              <a:cs typeface="Kaiti TC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48" y="2599363"/>
            <a:ext cx="3499958" cy="218839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824531" y="485323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北京大學學生街頭發表演說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1026" name="Picture 2" descr="ºç£æç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48" y="2599363"/>
            <a:ext cx="3499958" cy="218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5463249" y="4853232"/>
            <a:ext cx="3680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Kaiti TC" charset="-120"/>
                <a:ea typeface="Kaiti TC" charset="-120"/>
                <a:cs typeface="Kaiti TC" charset="-120"/>
              </a:rPr>
              <a:t>台灣最早的男子排球比賽，出現在</a:t>
            </a:r>
            <a:r>
              <a:rPr lang="en-US" altLang="zh-TW" sz="1400" dirty="0">
                <a:latin typeface="Kaiti TC" charset="-120"/>
                <a:ea typeface="Kaiti TC" charset="-120"/>
                <a:cs typeface="Kaiti TC" charset="-120"/>
              </a:rPr>
              <a:t>1924</a:t>
            </a:r>
            <a:r>
              <a:rPr lang="zh-TW" altLang="en-US" sz="1400" dirty="0">
                <a:latin typeface="Kaiti TC" charset="-120"/>
                <a:ea typeface="Kaiti TC" charset="-120"/>
                <a:cs typeface="Kaiti TC" charset="-120"/>
              </a:rPr>
              <a:t>年</a:t>
            </a:r>
            <a:r>
              <a:rPr lang="en-US" altLang="zh-TW" sz="1400" dirty="0">
                <a:latin typeface="Kaiti TC" charset="-120"/>
                <a:ea typeface="Kaiti TC" charset="-120"/>
                <a:cs typeface="Kaiti TC" charset="-120"/>
              </a:rPr>
              <a:t>(</a:t>
            </a:r>
            <a:r>
              <a:rPr lang="zh-TW" altLang="en-US" sz="1400" dirty="0">
                <a:latin typeface="Kaiti TC" charset="-120"/>
                <a:ea typeface="Kaiti TC" charset="-120"/>
                <a:cs typeface="Kaiti TC" charset="-120"/>
              </a:rPr>
              <a:t>大正</a:t>
            </a:r>
            <a:r>
              <a:rPr lang="en-US" altLang="zh-TW" sz="1400" dirty="0">
                <a:latin typeface="Kaiti TC" charset="-120"/>
                <a:ea typeface="Kaiti TC" charset="-120"/>
                <a:cs typeface="Kaiti TC" charset="-120"/>
              </a:rPr>
              <a:t>13</a:t>
            </a:r>
            <a:r>
              <a:rPr lang="zh-TW" altLang="en-US" sz="1400" dirty="0">
                <a:latin typeface="Kaiti TC" charset="-120"/>
                <a:ea typeface="Kaiti TC" charset="-120"/>
                <a:cs typeface="Kaiti TC" charset="-120"/>
              </a:rPr>
              <a:t>年</a:t>
            </a:r>
            <a:r>
              <a:rPr lang="en-US" altLang="zh-TW" sz="1400" dirty="0">
                <a:latin typeface="Kaiti TC" charset="-120"/>
                <a:ea typeface="Kaiti TC" charset="-120"/>
                <a:cs typeface="Kaiti TC" charset="-120"/>
              </a:rPr>
              <a:t>)</a:t>
            </a:r>
            <a:r>
              <a:rPr lang="zh-TW" altLang="en-US" sz="1400" dirty="0" smtClean="0">
                <a:latin typeface="Kaiti TC" charset="-120"/>
                <a:ea typeface="Kaiti TC" charset="-120"/>
                <a:cs typeface="Kaiti TC" charset="-120"/>
              </a:rPr>
              <a:t>，於</a:t>
            </a:r>
            <a:r>
              <a:rPr lang="zh-TW" altLang="en-US" sz="1400" dirty="0">
                <a:latin typeface="Kaiti TC" charset="-120"/>
                <a:ea typeface="Kaiti TC" charset="-120"/>
                <a:cs typeface="Kaiti TC" charset="-120"/>
              </a:rPr>
              <a:t>圓山運動場</a:t>
            </a:r>
            <a:r>
              <a:rPr lang="zh-TW" altLang="en-US" sz="1400" dirty="0" smtClean="0">
                <a:latin typeface="Kaiti TC" charset="-120"/>
                <a:ea typeface="Kaiti TC" charset="-120"/>
                <a:cs typeface="Kaiti TC" charset="-120"/>
              </a:rPr>
              <a:t>，由</a:t>
            </a:r>
            <a:r>
              <a:rPr lang="zh-TW" altLang="en-US" sz="1400" dirty="0">
                <a:latin typeface="Kaiti TC" charset="-120"/>
                <a:ea typeface="Kaiti TC" charset="-120"/>
                <a:cs typeface="Kaiti TC" charset="-120"/>
              </a:rPr>
              <a:t>台北師範出戰鐵團</a:t>
            </a:r>
            <a:r>
              <a:rPr lang="zh-TW" altLang="en-US" sz="1400" dirty="0" smtClean="0">
                <a:latin typeface="Kaiti TC" charset="-120"/>
                <a:ea typeface="Kaiti TC" charset="-120"/>
                <a:cs typeface="Kaiti TC" charset="-120"/>
              </a:rPr>
              <a:t>。</a:t>
            </a:r>
            <a:endParaRPr kumimoji="1" lang="zh-TW" altLang="en-US" sz="1400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248" y="2599363"/>
            <a:ext cx="3499958" cy="2253869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5520736" y="4862886"/>
            <a:ext cx="3305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楊傳廣</a:t>
            </a:r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1960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參加羅馬奧運參加</a:t>
            </a:r>
            <a:endParaRPr kumimoji="1" lang="en-US" altLang="zh-TW" dirty="0" smtClean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十項全能跳高項目，以</a:t>
            </a:r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1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公尺</a:t>
            </a:r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90</a:t>
            </a:r>
          </a:p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獲得</a:t>
            </a:r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900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積分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32" y="2601202"/>
            <a:ext cx="3453923" cy="2213326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5587287" y="4913880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1968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年墨西哥奧運會紀政獲得</a:t>
            </a:r>
            <a:endParaRPr kumimoji="1" lang="en-US" altLang="zh-TW" dirty="0" smtClean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80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米欄銅牌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13" y="2599363"/>
            <a:ext cx="3476942" cy="2219575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6055363" y="538037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明道國中積極推廣運動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47" y="2599732"/>
            <a:ext cx="3486507" cy="2263490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5520736" y="4940487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我國網球好手謝淑映深入社區</a:t>
            </a:r>
            <a:endParaRPr kumimoji="1" lang="en-US" altLang="zh-TW" dirty="0" smtClean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與民眾互動推廣網球運動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70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  <p:bldP spid="14" grpId="1"/>
      <p:bldP spid="16" grpId="0"/>
      <p:bldP spid="16" grpId="1"/>
      <p:bldP spid="20" grpId="1"/>
      <p:bldP spid="20" grpId="2"/>
      <p:bldP spid="22" grpId="0"/>
      <p:bldP spid="22" grpId="1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FDE8352-1CD4-4EBA-B695-96AF53D96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一、台灣體育運動的發展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C80DCF9-3E28-439F-BE99-2C7D1AF77B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0816" y="1928973"/>
            <a:ext cx="5532438" cy="4492375"/>
          </a:xfrm>
        </p:spPr>
        <p:txBody>
          <a:bodyPr/>
          <a:lstStyle/>
          <a:p>
            <a:r>
              <a:rPr lang="zh-TW" altLang="en-US" sz="3500" dirty="0">
                <a:latin typeface="標楷體" charset="0"/>
                <a:ea typeface="標楷體" charset="0"/>
                <a:cs typeface="標楷體" charset="0"/>
              </a:rPr>
              <a:t>體育多元功能發展期</a:t>
            </a:r>
            <a:endParaRPr lang="en-US" altLang="zh-TW" sz="3500" dirty="0"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社會體育推廣的</a:t>
            </a: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多元化</a:t>
            </a:r>
            <a:endParaRPr lang="en-US" altLang="zh-TW" dirty="0" smtClean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marL="457200" lvl="1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（</a:t>
            </a:r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自發性與自主性的意識抬頭）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花錢買健康的思維興起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職業運動的興起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en-US" altLang="zh-TW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2003</a:t>
            </a:r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年修正的國民體育</a:t>
            </a: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法</a:t>
            </a:r>
            <a:endParaRPr lang="en-US" altLang="zh-TW" dirty="0" smtClean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marL="457200" lvl="1" indent="0">
              <a:buNone/>
            </a:pP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 （</a:t>
            </a:r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體育、運動、體能）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運動是形成體育的基本元素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3254" y="2445249"/>
            <a:ext cx="3082247" cy="2569146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870846" y="506838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新北市三重河堤設置體育及</a:t>
            </a:r>
            <a:endParaRPr kumimoji="1" lang="en-US" altLang="zh-TW" dirty="0" smtClean="0">
              <a:latin typeface="Kaiti TC" charset="-120"/>
              <a:ea typeface="Kaiti TC" charset="-120"/>
              <a:cs typeface="Kaiti TC" charset="-120"/>
            </a:endParaRPr>
          </a:p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遊樂設施提供民眾運動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54" y="2445249"/>
            <a:ext cx="3082247" cy="256914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54" y="2445249"/>
            <a:ext cx="3082247" cy="2579242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776899" y="5086245"/>
            <a:ext cx="3142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亞歷山大健身房為</a:t>
            </a:r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2000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年最知名健身場所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501" y="2435152"/>
            <a:ext cx="3142547" cy="2633237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6101770" y="5105342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1990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年中華職棒成立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104" y="1461538"/>
            <a:ext cx="3142548" cy="4058221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6165168" y="5601221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 smtClean="0">
                <a:latin typeface="Kaiti TC" charset="-120"/>
                <a:ea typeface="Kaiti TC" charset="-120"/>
                <a:cs typeface="Kaiti TC" charset="-120"/>
              </a:rPr>
              <a:t>1994</a:t>
            </a:r>
            <a:r>
              <a:rPr kumimoji="1" lang="zh-TW" altLang="en-US" dirty="0" smtClean="0">
                <a:latin typeface="Kaiti TC" charset="-120"/>
                <a:ea typeface="Kaiti TC" charset="-120"/>
                <a:cs typeface="Kaiti TC" charset="-120"/>
              </a:rPr>
              <a:t>年成立中華職籃</a:t>
            </a:r>
            <a:endParaRPr kumimoji="1" lang="zh-TW" altLang="en-US" dirty="0">
              <a:latin typeface="Kaiti TC" charset="-120"/>
              <a:ea typeface="Kaiti TC" charset="-120"/>
              <a:cs typeface="Kaiti TC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62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6" grpId="0"/>
      <p:bldP spid="16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DFDE8352-1CD4-4EBA-B695-96AF53D96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一、台灣體育運動的發展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="" xmlns:a16="http://schemas.microsoft.com/office/drawing/2014/main" id="{1C80DCF9-3E28-439F-BE99-2C7D1AF77BB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0816" y="1928973"/>
            <a:ext cx="5183117" cy="4492375"/>
          </a:xfrm>
        </p:spPr>
        <p:txBody>
          <a:bodyPr/>
          <a:lstStyle/>
          <a:p>
            <a:r>
              <a:rPr lang="zh-TW" altLang="en-US" sz="3500" dirty="0">
                <a:latin typeface="標楷體" charset="0"/>
                <a:ea typeface="標楷體" charset="0"/>
                <a:cs typeface="標楷體" charset="0"/>
              </a:rPr>
              <a:t>身體運動文化整合時期</a:t>
            </a:r>
            <a:endParaRPr lang="en-US" altLang="zh-TW" sz="3500" dirty="0"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美國體健休學會的設立與</a:t>
            </a: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推動</a:t>
            </a:r>
            <a:endParaRPr lang="en-US" altLang="zh-TW" dirty="0" smtClean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體育</a:t>
            </a:r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涵蓋面向擴及舞蹈、</a:t>
            </a: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藝術、</a:t>
            </a:r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文化與休閒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多元論術的</a:t>
            </a:r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出現</a:t>
            </a:r>
            <a:endParaRPr lang="en-US" altLang="zh-TW" dirty="0" smtClean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lvl="1"/>
            <a:r>
              <a:rPr lang="zh-TW" altLang="en-US" dirty="0" smtClean="0">
                <a:solidFill>
                  <a:schemeClr val="tx1"/>
                </a:solidFill>
                <a:latin typeface="標楷體" charset="0"/>
                <a:ea typeface="標楷體" charset="0"/>
                <a:cs typeface="標楷體" charset="0"/>
              </a:rPr>
              <a:t>政府、企業、民間與職業運動的結合</a:t>
            </a:r>
            <a:endParaRPr lang="en-US" altLang="zh-TW" dirty="0">
              <a:solidFill>
                <a:schemeClr val="tx1"/>
              </a:solidFill>
              <a:latin typeface="標楷體" charset="0"/>
              <a:ea typeface="標楷體" charset="0"/>
              <a:cs typeface="標楷體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933" y="2287187"/>
            <a:ext cx="3439306" cy="288190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506" y="2272961"/>
            <a:ext cx="3439306" cy="288190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506" y="2287187"/>
            <a:ext cx="3471693" cy="290903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898" y="2279285"/>
            <a:ext cx="3402522" cy="285107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933" y="2287187"/>
            <a:ext cx="3549658" cy="2974369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04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7524" y="5646616"/>
            <a:ext cx="7084557" cy="49733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sz="180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體操主導期之用語關聯示意圖取自徐元民（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2006</a:t>
            </a:r>
            <a:r>
              <a:rPr lang="zh-TW" altLang="en-US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）體育學導論一書</a:t>
            </a:r>
            <a:r>
              <a:rPr lang="en-US" altLang="zh-TW" sz="1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1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747" name="文字方塊 3"/>
          <p:cNvSpPr txBox="1">
            <a:spLocks noChangeArrowheads="1"/>
          </p:cNvSpPr>
          <p:nvPr/>
        </p:nvSpPr>
        <p:spPr bwMode="auto">
          <a:xfrm>
            <a:off x="2753474" y="2400293"/>
            <a:ext cx="3168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800" dirty="0">
                <a:latin typeface="標楷體" charset="0"/>
                <a:ea typeface="標楷體" charset="0"/>
                <a:cs typeface="標楷體" charset="0"/>
              </a:rPr>
              <a:t>體育（身體的教育）</a:t>
            </a:r>
          </a:p>
        </p:txBody>
      </p:sp>
      <p:sp>
        <p:nvSpPr>
          <p:cNvPr id="31748" name="文字方塊 4"/>
          <p:cNvSpPr txBox="1">
            <a:spLocks noChangeArrowheads="1"/>
          </p:cNvSpPr>
          <p:nvPr/>
        </p:nvSpPr>
        <p:spPr bwMode="auto">
          <a:xfrm>
            <a:off x="1312818" y="3706413"/>
            <a:ext cx="20891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體操（正式課程）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 dirty="0">
                <a:latin typeface="標楷體" charset="0"/>
                <a:ea typeface="標楷體" charset="0"/>
                <a:cs typeface="標楷體" charset="0"/>
              </a:rPr>
              <a:t>     ：</a:t>
            </a:r>
            <a:endParaRPr lang="en-US" altLang="zh-TW" sz="24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  普通體操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  兵式體操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1749" name="文字方塊 5"/>
          <p:cNvSpPr txBox="1">
            <a:spLocks noChangeArrowheads="1"/>
          </p:cNvSpPr>
          <p:nvPr/>
        </p:nvSpPr>
        <p:spPr bwMode="auto">
          <a:xfrm>
            <a:off x="5274423" y="3725064"/>
            <a:ext cx="208756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運動（課外活動）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 dirty="0">
                <a:latin typeface="標楷體" charset="0"/>
                <a:ea typeface="標楷體" charset="0"/>
                <a:cs typeface="標楷體" charset="0"/>
              </a:rPr>
              <a:t>     ：</a:t>
            </a:r>
            <a:endParaRPr lang="en-US" altLang="zh-TW" sz="24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    田徑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    球類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4337799" y="3085081"/>
            <a:ext cx="0" cy="28733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357393" y="3372418"/>
            <a:ext cx="3960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357393" y="3372418"/>
            <a:ext cx="0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6318205" y="3372418"/>
            <a:ext cx="0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標題 1">
            <a:extLst>
              <a:ext uri="{FF2B5EF4-FFF2-40B4-BE49-F238E27FC236}">
                <a16:creationId xmlns="" xmlns:a16="http://schemas.microsoft.com/office/drawing/2014/main" id="{2FB7763F-777F-4C57-855F-B7A5DC669621}"/>
              </a:ext>
            </a:extLst>
          </p:cNvPr>
          <p:cNvSpPr txBox="1">
            <a:spLocks/>
          </p:cNvSpPr>
          <p:nvPr/>
        </p:nvSpPr>
        <p:spPr>
          <a:xfrm>
            <a:off x="737829" y="476667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</a:lstStyle>
          <a:p>
            <a:r>
              <a:rPr lang="zh-TW" altLang="en-US" dirty="0" smtClean="0"/>
              <a:t>二、台灣體育運動用語的演變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24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二、台灣</a:t>
            </a:r>
            <a:r>
              <a:rPr lang="zh-TW" altLang="en-US" sz="4000" dirty="0"/>
              <a:t>體育運動用語的演變</a:t>
            </a:r>
          </a:p>
        </p:txBody>
      </p:sp>
      <p:sp>
        <p:nvSpPr>
          <p:cNvPr id="32771" name="文字方塊 4"/>
          <p:cNvSpPr txBox="1">
            <a:spLocks noChangeArrowheads="1"/>
          </p:cNvSpPr>
          <p:nvPr/>
        </p:nvSpPr>
        <p:spPr bwMode="auto">
          <a:xfrm>
            <a:off x="2916238" y="1773238"/>
            <a:ext cx="3168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800" dirty="0">
                <a:latin typeface="標楷體" charset="0"/>
                <a:ea typeface="標楷體" charset="0"/>
                <a:cs typeface="標楷體" charset="0"/>
              </a:rPr>
              <a:t>體育（概括的體育）</a:t>
            </a:r>
          </a:p>
        </p:txBody>
      </p:sp>
      <p:sp>
        <p:nvSpPr>
          <p:cNvPr id="32772" name="文字方塊 6"/>
          <p:cNvSpPr txBox="1">
            <a:spLocks noChangeArrowheads="1"/>
          </p:cNvSpPr>
          <p:nvPr/>
        </p:nvSpPr>
        <p:spPr bwMode="auto">
          <a:xfrm>
            <a:off x="2051050" y="2708275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學校體育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773" name="文字方塊 7"/>
          <p:cNvSpPr txBox="1">
            <a:spLocks noChangeArrowheads="1"/>
          </p:cNvSpPr>
          <p:nvPr/>
        </p:nvSpPr>
        <p:spPr bwMode="auto">
          <a:xfrm>
            <a:off x="6227763" y="2708275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社會體育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774" name="文字方塊 8"/>
          <p:cNvSpPr txBox="1">
            <a:spLocks noChangeArrowheads="1"/>
          </p:cNvSpPr>
          <p:nvPr/>
        </p:nvSpPr>
        <p:spPr bwMode="auto">
          <a:xfrm>
            <a:off x="323850" y="3429000"/>
            <a:ext cx="1727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（教育導向）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體操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田徑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球類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舞蹈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國術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遊戲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775" name="文字方塊 9"/>
          <p:cNvSpPr txBox="1">
            <a:spLocks noChangeArrowheads="1"/>
          </p:cNvSpPr>
          <p:nvPr/>
        </p:nvSpPr>
        <p:spPr bwMode="auto">
          <a:xfrm>
            <a:off x="1908175" y="3429000"/>
            <a:ext cx="172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體適能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（健康導向）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早  操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課間操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課外運動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776" name="文字方塊 10"/>
          <p:cNvSpPr txBox="1">
            <a:spLocks noChangeArrowheads="1"/>
          </p:cNvSpPr>
          <p:nvPr/>
        </p:nvSpPr>
        <p:spPr bwMode="auto">
          <a:xfrm>
            <a:off x="3492500" y="3429000"/>
            <a:ext cx="1727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 競技運動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（競技導向）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 dirty="0">
                <a:latin typeface="標楷體" charset="0"/>
                <a:ea typeface="標楷體" charset="0"/>
                <a:cs typeface="標楷體" charset="0"/>
              </a:rPr>
              <a:t>    ：</a:t>
            </a:r>
            <a:endParaRPr lang="en-US" altLang="zh-TW" sz="24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全校運動會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校際運動會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 dirty="0">
                <a:latin typeface="標楷體" charset="0"/>
                <a:ea typeface="標楷體" charset="0"/>
                <a:cs typeface="標楷體" charset="0"/>
              </a:rPr>
              <a:t> （區域性）</a:t>
            </a:r>
            <a:endParaRPr lang="en-US" altLang="zh-TW" sz="2000" dirty="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777" name="文字方塊 11"/>
          <p:cNvSpPr txBox="1">
            <a:spLocks noChangeArrowheads="1"/>
          </p:cNvSpPr>
          <p:nvPr/>
        </p:nvSpPr>
        <p:spPr bwMode="auto">
          <a:xfrm>
            <a:off x="5292725" y="3429000"/>
            <a:ext cx="17272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全民運動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（健康導向）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學校體育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社區體育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職工體育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2778" name="文字方塊 12"/>
          <p:cNvSpPr txBox="1">
            <a:spLocks noChangeArrowheads="1"/>
          </p:cNvSpPr>
          <p:nvPr/>
        </p:nvSpPr>
        <p:spPr bwMode="auto">
          <a:xfrm>
            <a:off x="7092950" y="3429000"/>
            <a:ext cx="1727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競技運動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（競賽導向）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聯合運動會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（區域性）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全國運動會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國際運動賽會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4643438" y="2276475"/>
            <a:ext cx="0" cy="2889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1187450" y="32845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356100" y="32845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2771775" y="32845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6948488" y="2565400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771775" y="2565400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8027988" y="32845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6156325" y="32845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2771775" y="2565400"/>
            <a:ext cx="41767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>
            <a:off x="1187450" y="3284538"/>
            <a:ext cx="31686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>
            <a:off x="2771775" y="30686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6948488" y="3068638"/>
            <a:ext cx="0" cy="215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6156325" y="3284538"/>
            <a:ext cx="18716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標題 1"/>
          <p:cNvSpPr txBox="1">
            <a:spLocks/>
          </p:cNvSpPr>
          <p:nvPr/>
        </p:nvSpPr>
        <p:spPr>
          <a:xfrm>
            <a:off x="2059443" y="5958017"/>
            <a:ext cx="7084557" cy="497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</a:lstStyle>
          <a:p>
            <a:pPr>
              <a:defRPr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學校體育與社會體育並行關聯圖示意圖取自徐元民（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2006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）體育學導論一書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6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3288" y="34836"/>
            <a:ext cx="7772400" cy="1456267"/>
          </a:xfrm>
        </p:spPr>
        <p:txBody>
          <a:bodyPr/>
          <a:lstStyle/>
          <a:p>
            <a:pPr>
              <a:defRPr/>
            </a:pPr>
            <a:r>
              <a:rPr lang="zh-TW" altLang="en-US" sz="4000" dirty="0" smtClean="0"/>
              <a:t>二、台灣</a:t>
            </a:r>
            <a:r>
              <a:rPr lang="zh-TW" altLang="en-US" sz="4000" dirty="0"/>
              <a:t>體育運動用語的演變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795" name="文字方塊 4"/>
          <p:cNvSpPr txBox="1">
            <a:spLocks noChangeArrowheads="1"/>
          </p:cNvSpPr>
          <p:nvPr/>
        </p:nvSpPr>
        <p:spPr bwMode="auto">
          <a:xfrm>
            <a:off x="2916238" y="1773238"/>
            <a:ext cx="31686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800">
                <a:latin typeface="標楷體" charset="0"/>
                <a:ea typeface="標楷體" charset="0"/>
                <a:cs typeface="標楷體" charset="0"/>
              </a:rPr>
              <a:t>體育（概括的體育）</a:t>
            </a:r>
          </a:p>
        </p:txBody>
      </p:sp>
      <p:sp>
        <p:nvSpPr>
          <p:cNvPr id="33796" name="文字方塊 5"/>
          <p:cNvSpPr txBox="1">
            <a:spLocks noChangeArrowheads="1"/>
          </p:cNvSpPr>
          <p:nvPr/>
        </p:nvSpPr>
        <p:spPr bwMode="auto">
          <a:xfrm>
            <a:off x="5508625" y="2565400"/>
            <a:ext cx="31670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800">
                <a:latin typeface="標楷體" charset="0"/>
                <a:ea typeface="標楷體" charset="0"/>
                <a:cs typeface="標楷體" charset="0"/>
              </a:rPr>
              <a:t>運動</a:t>
            </a:r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（本體性的用語）</a:t>
            </a:r>
          </a:p>
        </p:txBody>
      </p:sp>
      <p:sp>
        <p:nvSpPr>
          <p:cNvPr id="33797" name="文字方塊 6"/>
          <p:cNvSpPr txBox="1">
            <a:spLocks noChangeArrowheads="1"/>
          </p:cNvSpPr>
          <p:nvPr/>
        </p:nvSpPr>
        <p:spPr bwMode="auto">
          <a:xfrm>
            <a:off x="1042988" y="3429000"/>
            <a:ext cx="17287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體育教育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（體育正課）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動作發展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動作技能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運動表現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3798" name="文字方塊 7"/>
          <p:cNvSpPr txBox="1">
            <a:spLocks noChangeArrowheads="1"/>
          </p:cNvSpPr>
          <p:nvPr/>
        </p:nvSpPr>
        <p:spPr bwMode="auto">
          <a:xfrm>
            <a:off x="3419475" y="3429000"/>
            <a:ext cx="244792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 體適能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（全民體育）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學校課間操、早操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 社區體育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 職工體育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運動推廣事業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33799" name="文字方塊 8"/>
          <p:cNvSpPr txBox="1">
            <a:spLocks noChangeArrowheads="1"/>
          </p:cNvSpPr>
          <p:nvPr/>
        </p:nvSpPr>
        <p:spPr bwMode="auto">
          <a:xfrm>
            <a:off x="6372225" y="3429000"/>
            <a:ext cx="19446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競技運動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（運動賽會）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400">
                <a:latin typeface="標楷體" charset="0"/>
                <a:ea typeface="標楷體" charset="0"/>
                <a:cs typeface="標楷體" charset="0"/>
              </a:rPr>
              <a:t>     ：</a:t>
            </a:r>
            <a:endParaRPr lang="en-US" altLang="zh-TW" sz="24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校際運動會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各級運動賽會 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職業運動聯賽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  <a:p>
            <a:pPr eaLnBrk="1" hangingPunct="1"/>
            <a:r>
              <a:rPr lang="zh-TW" altLang="en-US" sz="2000">
                <a:latin typeface="標楷體" charset="0"/>
                <a:ea typeface="標楷體" charset="0"/>
                <a:cs typeface="標楷體" charset="0"/>
              </a:rPr>
              <a:t>    </a:t>
            </a:r>
            <a:endParaRPr lang="en-US" altLang="zh-TW" sz="2000">
              <a:latin typeface="標楷體" charset="0"/>
              <a:ea typeface="標楷體" charset="0"/>
              <a:cs typeface="標楷體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4572000" y="2276475"/>
            <a:ext cx="0" cy="936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1908175" y="3213100"/>
            <a:ext cx="0" cy="287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572000" y="3213100"/>
            <a:ext cx="0" cy="287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7380288" y="3213100"/>
            <a:ext cx="0" cy="2873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908175" y="3213100"/>
            <a:ext cx="54721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4572000" y="2852738"/>
            <a:ext cx="7921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標題 1"/>
          <p:cNvSpPr txBox="1">
            <a:spLocks/>
          </p:cNvSpPr>
          <p:nvPr/>
        </p:nvSpPr>
        <p:spPr>
          <a:xfrm>
            <a:off x="2059443" y="5937469"/>
            <a:ext cx="7084557" cy="497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</a:lstStyle>
          <a:p>
            <a:pPr>
              <a:defRPr/>
            </a:pP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體育多元功能發展期用語關聯示意圖取自徐元民（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2006</a:t>
            </a:r>
            <a:r>
              <a:rPr lang="zh-TW" altLang="en-US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）體育學導論一書</a:t>
            </a:r>
            <a:r>
              <a:rPr lang="en-US" altLang="zh-TW" sz="1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4ECE3F86-B6ED-4AAD-ABB2-DECD00EBF3F7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331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998</TotalTime>
  <Words>1506</Words>
  <Application>Microsoft Macintosh PowerPoint</Application>
  <PresentationFormat>如螢幕大小 (4:3)</PresentationFormat>
  <Paragraphs>219</Paragraphs>
  <Slides>17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BiauKai</vt:lpstr>
      <vt:lpstr>Calibri</vt:lpstr>
      <vt:lpstr>Kaiti TC</vt:lpstr>
      <vt:lpstr>Times New Roman</vt:lpstr>
      <vt:lpstr>新細明體</vt:lpstr>
      <vt:lpstr>標楷體</vt:lpstr>
      <vt:lpstr>Arial</vt:lpstr>
      <vt:lpstr>課程名稱</vt:lpstr>
      <vt:lpstr>體育運動的發展</vt:lpstr>
      <vt:lpstr>體育運動的發展～第一部分</vt:lpstr>
      <vt:lpstr>一、台灣體育運動的發展</vt:lpstr>
      <vt:lpstr>一、台灣體育運動的發展</vt:lpstr>
      <vt:lpstr>一、台灣體育運動的發展</vt:lpstr>
      <vt:lpstr>一、台灣體育運動的發展</vt:lpstr>
      <vt:lpstr>[體操主導期之用語關聯示意圖取自徐元民（2006）體育學導論一書]</vt:lpstr>
      <vt:lpstr>二、台灣體育運動用語的演變</vt:lpstr>
      <vt:lpstr>二、台灣體育運動用語的演變</vt:lpstr>
      <vt:lpstr>三、人類行為與運動發展的關係</vt:lpstr>
      <vt:lpstr>三、人類行為與運動發展的關係</vt:lpstr>
      <vt:lpstr>四、以生物觀點看體育運動的發展</vt:lpstr>
      <vt:lpstr>PowerPoint 簡報</vt:lpstr>
      <vt:lpstr>四、以地理、人文觀點看體育運動的發展</vt:lpstr>
      <vt:lpstr>四、以社群觀點看體育運動的發展</vt:lpstr>
      <vt:lpstr>四、以社群觀點看體育運動的發展</vt:lpstr>
      <vt:lpstr>參考文獻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Microsoft Office 使用者</cp:lastModifiedBy>
  <cp:revision>38</cp:revision>
  <dcterms:created xsi:type="dcterms:W3CDTF">2017-11-07T02:54:43Z</dcterms:created>
  <dcterms:modified xsi:type="dcterms:W3CDTF">2018-07-01T04:15:32Z</dcterms:modified>
</cp:coreProperties>
</file>