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60" r:id="rId4"/>
    <p:sldId id="259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4" r:id="rId16"/>
    <p:sldId id="275" r:id="rId17"/>
    <p:sldId id="276" r:id="rId18"/>
    <p:sldId id="278" r:id="rId19"/>
    <p:sldId id="279" r:id="rId20"/>
    <p:sldId id="277" r:id="rId21"/>
    <p:sldId id="280" r:id="rId22"/>
    <p:sldId id="281" r:id="rId23"/>
    <p:sldId id="28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0FF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9" autoAdjust="0"/>
    <p:restoredTop sz="90677" autoAdjust="0"/>
  </p:normalViewPr>
  <p:slideViewPr>
    <p:cSldViewPr snapToGrid="0" snapToObjects="1">
      <p:cViewPr varScale="1">
        <p:scale>
          <a:sx n="41" d="100"/>
          <a:sy n="41" d="100"/>
        </p:scale>
        <p:origin x="1305" y="2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F5E6DF-48B1-6E4A-ABAE-D86599B6AE44}" type="datetimeFigureOut">
              <a:rPr kumimoji="1" lang="zh-TW" altLang="en-US" smtClean="0"/>
              <a:t>2018/7/1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11D12F-182A-9F47-949B-8AB946CB67F2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187772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1D12F-182A-9F47-949B-8AB946CB67F2}" type="slidenum">
              <a:rPr kumimoji="1" lang="zh-TW" altLang="en-US" smtClean="0"/>
              <a:t>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023942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1D12F-182A-9F47-949B-8AB946CB67F2}" type="slidenum">
              <a:rPr kumimoji="1" lang="zh-TW" altLang="en-US" smtClean="0"/>
              <a:t>4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78108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1D12F-182A-9F47-949B-8AB946CB67F2}" type="slidenum">
              <a:rPr kumimoji="1" lang="zh-TW" altLang="en-US" smtClean="0"/>
              <a:t>7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3488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1D12F-182A-9F47-949B-8AB946CB67F2}" type="slidenum">
              <a:rPr kumimoji="1" lang="zh-TW" altLang="en-US" smtClean="0"/>
              <a:t>8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11059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1D12F-182A-9F47-949B-8AB946CB67F2}" type="slidenum">
              <a:rPr kumimoji="1" lang="zh-TW" altLang="en-US" smtClean="0"/>
              <a:t>23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604901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BPC\Downloads\教育部logo991006-1.png">
            <a:extLst>
              <a:ext uri="{FF2B5EF4-FFF2-40B4-BE49-F238E27FC236}">
                <a16:creationId xmlns:a16="http://schemas.microsoft.com/office/drawing/2014/main" id="{4DDCE7F4-86F4-479D-B566-21F443C3F77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id="{41D1AF4F-EA94-4180-B03A-E4DD52C53BE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0A220FA5-E6E2-4ADB-BA5F-5D37570CAAC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E48074A-0274-4CD7-83F9-693861ED901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按一下以編輯母片副標題樣式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AD9F8B3-6052-46BB-A34D-2A6300F7A7F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457200" y="6356351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29F33529-A210-6F49-B2CD-A2E9E537FD84}" type="datetime1">
              <a:rPr lang="zh-TW" altLang="en-US" smtClean="0"/>
              <a:t>2018/7/1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52C2F11-F89C-498A-9D3F-61A88B7687E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124203" y="6356351"/>
            <a:ext cx="2895603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2CD317D-13D2-42E6-B877-DFBCC834845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6553203" y="6356351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FE3149CE-FF63-4B9C-902F-5D04E847B57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486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BPC\Downloads\教育部logo991006-1.png">
            <a:extLst>
              <a:ext uri="{FF2B5EF4-FFF2-40B4-BE49-F238E27FC236}">
                <a16:creationId xmlns:a16="http://schemas.microsoft.com/office/drawing/2014/main" id="{81087E8B-2A95-40F3-9837-42C8B78312B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id="{196A0B58-ABE2-41CC-AE1C-B48CF3EF4DA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7E6F76CF-4A77-4982-A100-7614670C51D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FDAE474B-E34B-4DB2-8D2C-28D3B153616B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5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3535303-7098-46ED-8E3F-C2E7DD46C1F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457200" y="6356351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74944346-6BAF-814C-A62D-CC2542D4DB3F}" type="datetime1">
              <a:rPr lang="zh-TW" altLang="en-US" smtClean="0"/>
              <a:t>2018/7/1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7EC9D63-A1C8-4F5F-B201-9C0C88B9BAB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124203" y="6356351"/>
            <a:ext cx="2895603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10396BD-ACC4-4636-9833-6AE379BB95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6553203" y="6356351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4BAFB97A-2356-478F-AA7B-62770B99E00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379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BPC\Downloads\教育部logo991006-1.png">
            <a:extLst>
              <a:ext uri="{FF2B5EF4-FFF2-40B4-BE49-F238E27FC236}">
                <a16:creationId xmlns:a16="http://schemas.microsoft.com/office/drawing/2014/main" id="{1F378848-4416-4BE9-AA41-DF5DBA5ADD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id="{E3F1280B-A510-42EE-ACB7-4300D94FF8A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直排標題 1">
            <a:extLst>
              <a:ext uri="{FF2B5EF4-FFF2-40B4-BE49-F238E27FC236}">
                <a16:creationId xmlns:a16="http://schemas.microsoft.com/office/drawing/2014/main" id="{8A249DBC-7FBA-45FB-968F-F030BFF99E5A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A38511CE-2575-4985-BCE2-24AC525EEBC0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468B33B-7800-4D58-8443-1FE85272A6F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457200" y="6356351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7555846D-A16C-344F-8E6D-481F46CBA505}" type="datetime1">
              <a:rPr lang="zh-TW" altLang="en-US" smtClean="0"/>
              <a:t>2018/7/1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A91AB96-C49B-449C-833C-643BCE021FA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124203" y="6356351"/>
            <a:ext cx="2895603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5EBA5D8-214A-4E42-9CC3-A686506B3B8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6553203" y="6356351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BFC6988F-8CB5-4E8D-8194-3BABA44E1E2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93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BPC\Downloads\教育部logo991006-1.png">
            <a:extLst>
              <a:ext uri="{FF2B5EF4-FFF2-40B4-BE49-F238E27FC236}">
                <a16:creationId xmlns:a16="http://schemas.microsoft.com/office/drawing/2014/main" id="{C68458DB-34C2-4B49-B110-BC8A52C65DE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id="{936B3C95-D7C0-4E0B-93C9-AAC6969CDA8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184BF02F-FCFC-49B4-896E-F6BB347BE0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7A00B19-7D14-414E-8497-E64FB1A3E16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452595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0B090E2-C23E-45C3-B87D-88C307DB556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457200" y="6356351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5379FD4E-B203-2F41-8A66-AFB9E9C5717D}" type="datetime1">
              <a:rPr lang="zh-TW" altLang="en-US" smtClean="0"/>
              <a:t>2018/7/1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38E6F95-EB4E-4E42-8515-189F632B2C1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124203" y="6356351"/>
            <a:ext cx="2895603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6FCE347-BCE6-4E83-8718-221019EBCDA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6553203" y="6356351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4ECE3F86-B6ED-4AAD-ABB2-DECD00EBF3F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163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BPC\Downloads\教育部logo991006-1.png">
            <a:extLst>
              <a:ext uri="{FF2B5EF4-FFF2-40B4-BE49-F238E27FC236}">
                <a16:creationId xmlns:a16="http://schemas.microsoft.com/office/drawing/2014/main" id="{B3755B0C-2699-4063-BFE2-DE185681075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id="{5362FB08-AC44-4061-AFF3-B82162C8A6A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232A7B92-1F65-4F26-8AF5-EF18098E1C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625EBCE-0ED6-46FE-BEC9-70F737F7D87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2F50B2A-010A-48ED-823E-8841F28B382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457200" y="6356351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39FA73E3-FC11-3746-84C8-A3ABCDF6EE67}" type="datetime1">
              <a:rPr lang="zh-TW" altLang="en-US" smtClean="0"/>
              <a:t>2018/7/1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9A4BCF6-4914-41DF-97F4-965DFEF4E5B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124203" y="6356351"/>
            <a:ext cx="2895603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949F642-0C27-4FD1-A1C5-37A6EF1557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6553203" y="6356351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D020A85D-204E-4FFF-8DD5-30F9851E11E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92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BPC\Downloads\教育部logo991006-1.png">
            <a:extLst>
              <a:ext uri="{FF2B5EF4-FFF2-40B4-BE49-F238E27FC236}">
                <a16:creationId xmlns:a16="http://schemas.microsoft.com/office/drawing/2014/main" id="{48387A25-631A-4617-92C4-F63A3E86C8D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id="{95D37CE0-0213-4AA2-BCD9-32365C74347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F3A51C5F-16A4-4BB3-BEE3-47F3736CA66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F16D9B5-B276-46EF-AFF1-323830CCFFF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11B7794-8849-4727-B347-48F8EECE7DD4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05B349A-C59A-4D10-A9D6-EC3CA7415B4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457200" y="6356351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685BA594-E7C4-C342-A612-6E7ACA0B2316}" type="datetime1">
              <a:rPr lang="zh-TW" altLang="en-US" smtClean="0"/>
              <a:t>2018/7/1</a:t>
            </a:fld>
            <a:endParaRPr 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BAFBCC6-9758-456A-98C5-37BCF7B0426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124203" y="6356351"/>
            <a:ext cx="2895603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7ABD3F6-C038-4346-8E6E-A54E5417351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6553203" y="6356351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280698CD-1859-4572-AD55-54CDDB6C875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840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PC\Downloads\教育部logo991006-1.png">
            <a:extLst>
              <a:ext uri="{FF2B5EF4-FFF2-40B4-BE49-F238E27FC236}">
                <a16:creationId xmlns:a16="http://schemas.microsoft.com/office/drawing/2014/main" id="{CA7DB41E-512E-45C2-8AC9-6B574DD456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id="{8B251052-67D9-414C-AC66-BF74EC77F2A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778136CC-1FAC-4847-BD1D-4500878C0A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D207D36-CC97-4B81-8D48-69F7F0EBBA7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DBEDE40-2687-4611-ABB6-18BC2ACFCCEB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38D9A26-D5CC-4DE2-BC1C-E705F15349B6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16392358-649C-4DC2-95E8-07B4B5993285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4EAB876A-A342-442B-8E37-F0B1FAD5161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457200" y="6356351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9D105EB2-B7D1-5748-A5B8-5B02C766C663}" type="datetime1">
              <a:rPr lang="zh-TW" altLang="en-US" smtClean="0"/>
              <a:t>2018/7/1</a:t>
            </a:fld>
            <a:endParaRPr 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73B91603-A6C4-4934-9849-E91F3BD1659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124203" y="6356351"/>
            <a:ext cx="2895603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557EC2AA-881B-4D2A-9F2E-1171BC742A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6553203" y="6356351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6160AB84-31A0-4DE3-ACE9-3FAB59694A7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0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BPC\Downloads\教育部logo991006-1.png">
            <a:extLst>
              <a:ext uri="{FF2B5EF4-FFF2-40B4-BE49-F238E27FC236}">
                <a16:creationId xmlns:a16="http://schemas.microsoft.com/office/drawing/2014/main" id="{9C025174-9103-4602-B8DC-68E23946E2D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id="{194F6A3E-B2EB-4145-B270-65333ECB60D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2AF1DD1C-0CA2-44A0-A146-1246CBB5819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CF4D4840-C4D9-4100-9DF1-C588BE2616A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457200" y="6356351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F5BDDEEA-2E62-9E46-9A12-4C01CDFE30A6}" type="datetime1">
              <a:rPr lang="zh-TW" altLang="en-US" smtClean="0"/>
              <a:t>2018/7/1</a:t>
            </a:fld>
            <a:endParaRPr 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BCEC56F-E468-48C6-8108-C6845CB3A29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124203" y="6356351"/>
            <a:ext cx="2895603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241F976-A8F1-468B-B273-86E9E48D9C3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6553203" y="6356351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50108A94-483C-4A1A-8715-123F934BBBF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4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BPC\Downloads\教育部logo991006-1.png">
            <a:extLst>
              <a:ext uri="{FF2B5EF4-FFF2-40B4-BE49-F238E27FC236}">
                <a16:creationId xmlns:a16="http://schemas.microsoft.com/office/drawing/2014/main" id="{55772E3F-FA37-415F-B4EB-A7AD0AA552F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id="{BC805DB8-5C12-44C3-952A-80582D63743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E7D11D90-673F-4AEE-BF9E-4EE39331E1A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457200" y="6356351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3A55C075-9246-7B44-976B-82B0D89CAE42}" type="datetime1">
              <a:rPr lang="zh-TW" altLang="en-US" smtClean="0"/>
              <a:t>2018/7/1</a:t>
            </a:fld>
            <a:endParaRPr 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E08C0245-51D9-466C-B165-D00AC7C5CDA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124203" y="6356351"/>
            <a:ext cx="2895603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0DD5799-032E-4670-BBED-637193F24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6553203" y="6356351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A14C753B-55BE-4FB9-864A-82E3E935934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965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BPC\Downloads\教育部logo991006-1.png">
            <a:extLst>
              <a:ext uri="{FF2B5EF4-FFF2-40B4-BE49-F238E27FC236}">
                <a16:creationId xmlns:a16="http://schemas.microsoft.com/office/drawing/2014/main" id="{8810FC3E-62A5-4CF7-A837-9FD51AFFC7E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id="{EBFB7CD7-557B-49B3-9E59-056F084EFA9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FF5870A6-4EDA-466E-AED3-2479263BF3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4BFDF45-8F6E-41FB-8197-3F34B74C578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68A001F-0FE9-4BB7-A668-65E807DF17D8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FFA2372-1CFD-4404-BCCB-05201FF08F7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457200" y="6356351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88FEF839-0219-2D42-A77A-B4C77A3521D0}" type="datetime1">
              <a:rPr lang="zh-TW" altLang="en-US" smtClean="0"/>
              <a:t>2018/7/1</a:t>
            </a:fld>
            <a:endParaRPr 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950F3E3-76D9-40F5-8874-5A1D379626E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124203" y="6356351"/>
            <a:ext cx="2895603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F622D66-19E1-44AD-A21D-5642E6E8B43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6553203" y="6356351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CEE2A1E8-9201-479D-8271-90A2BBEA5EB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244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BPC\Downloads\教育部logo991006-1.png">
            <a:extLst>
              <a:ext uri="{FF2B5EF4-FFF2-40B4-BE49-F238E27FC236}">
                <a16:creationId xmlns:a16="http://schemas.microsoft.com/office/drawing/2014/main" id="{26E60E8E-DF00-4441-A8D7-047D535B8F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id="{86868FCB-0974-4E5D-BC9E-7AB426634E7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D938543F-41AA-4537-8036-B8B930D36EB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E2D56FF5-D07C-457B-9645-7320D100D48A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zh-TW"/>
              <a:t>按一下圖示以新增圖片</a:t>
            </a:r>
            <a:endParaRPr 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DAB4880D-6FD0-4D24-ACF4-4D2D27925CFE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32A6FFE-2643-496A-B93A-58850B442F1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457200" y="6356351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653E15D3-AAFD-234C-BF47-F75F18770C09}" type="datetime1">
              <a:rPr lang="zh-TW" altLang="en-US" smtClean="0"/>
              <a:t>2018/7/1</a:t>
            </a:fld>
            <a:endParaRPr 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5421A71-5A41-41E5-A37E-D851A0BE958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124203" y="6356351"/>
            <a:ext cx="2895603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4C43EA6-A93C-4FEC-81FA-6D696B8A24D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6553203" y="6356351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49A9A51D-D4BF-4E97-97F9-A89BEB0DFD1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357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AB5E4"/>
            </a:gs>
            <a:gs pos="100000">
              <a:srgbClr val="C2D1E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9F78509A-2842-4C60-B2EC-865143C502F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D240657-314A-4EE3-B69C-047093124AA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66C13D3-9298-40A4-A52B-5E97C75101BF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fld id="{5A5E6C7B-E829-CD41-8543-8D7D20DD7931}" type="datetime1">
              <a:rPr lang="zh-TW" altLang="en-US" smtClean="0"/>
              <a:t>2018/7/1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186C0C6-F514-4A20-9190-D2493A39D11C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6C1FDEE-4BEB-4914-8AAE-03611FFC2EAE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fld id="{6FDD3D73-3D11-48CE-BBE3-1036B0D0241D}" type="slidenum">
              <a:t>‹#›</a:t>
            </a:fld>
            <a:endParaRPr lang="en-US"/>
          </a:p>
        </p:txBody>
      </p:sp>
      <p:pic>
        <p:nvPicPr>
          <p:cNvPr id="7" name="Picture 2" descr="C:\Users\BPC\Downloads\教育部logo991006-1.png">
            <a:extLst>
              <a:ext uri="{FF2B5EF4-FFF2-40B4-BE49-F238E27FC236}">
                <a16:creationId xmlns:a16="http://schemas.microsoft.com/office/drawing/2014/main" id="{C2312091-E7C7-456F-8976-63A4A4093DFF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id="{07F0DAC8-9536-4FA7-8A69-3BD63E0351D5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TW" sz="4400" b="0" i="0" u="none" strike="noStrike" kern="1200" cap="none" spc="0" baseline="0">
          <a:solidFill>
            <a:srgbClr val="000000"/>
          </a:solidFill>
          <a:uFillTx/>
          <a:latin typeface="標楷體" pitchFamily="65"/>
          <a:ea typeface="標楷體" pitchFamily="65"/>
          <a:cs typeface="標楷體" pitchFamily="65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zh-TW" sz="3200" b="0" i="0" u="none" strike="noStrike" kern="1200" cap="none" spc="0" baseline="0">
          <a:solidFill>
            <a:srgbClr val="0000FF"/>
          </a:solidFill>
          <a:uFillTx/>
          <a:latin typeface="標楷體" pitchFamily="65"/>
          <a:ea typeface="標楷體" pitchFamily="65"/>
          <a:cs typeface="標楷體" pitchFamily="65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zh-TW" sz="28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zh-TW" sz="24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867A2C-4807-47AC-B418-B7B42B47B11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87989" y="374675"/>
            <a:ext cx="8776138" cy="1470026"/>
          </a:xfrm>
        </p:spPr>
        <p:txBody>
          <a:bodyPr/>
          <a:lstStyle/>
          <a:p>
            <a:pPr lvl="0"/>
            <a:r>
              <a:rPr lang="zh-CN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運動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教練與教師角色的定位與職責</a:t>
            </a:r>
            <a:endParaRPr 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C0A779F-1B1C-452B-BADD-CD715D31E4A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475658" y="1988838"/>
            <a:ext cx="6400800" cy="648071"/>
          </a:xfrm>
        </p:spPr>
        <p:txBody>
          <a:bodyPr/>
          <a:lstStyle/>
          <a:p>
            <a:pPr lvl="0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吳忠誼</a:t>
            </a:r>
            <a:endParaRPr 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BPC\Downloads\教育部logo991006-1.png">
            <a:extLst>
              <a:ext uri="{FF2B5EF4-FFF2-40B4-BE49-F238E27FC236}">
                <a16:creationId xmlns:a16="http://schemas.microsoft.com/office/drawing/2014/main" id="{90B8A990-9C07-40A0-B7D8-C1B399DD31B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id="{D70F472B-E2CD-49B4-9070-5F6C3A3919F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副標題 2">
            <a:extLst>
              <a:ext uri="{FF2B5EF4-FFF2-40B4-BE49-F238E27FC236}">
                <a16:creationId xmlns:a16="http://schemas.microsoft.com/office/drawing/2014/main" id="{A56C88B1-FFEB-4BC0-9600-27617B0AE662}"/>
              </a:ext>
            </a:extLst>
          </p:cNvPr>
          <p:cNvSpPr txBox="1"/>
          <p:nvPr/>
        </p:nvSpPr>
        <p:spPr>
          <a:xfrm>
            <a:off x="1535579" y="2996955"/>
            <a:ext cx="6400800" cy="64807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smtClean="0">
                <a:solidFill>
                  <a:srgbClr val="898989"/>
                </a:solidFill>
                <a:latin typeface="Calibri"/>
                <a:ea typeface="新細明體"/>
                <a:cs typeface=""/>
              </a:rPr>
              <a:t>24</a:t>
            </a:r>
            <a:endParaRPr lang="en-US" sz="3200" b="0" i="0" u="none" strike="noStrike" kern="1200" cap="none" spc="0" baseline="0" dirty="0">
              <a:solidFill>
                <a:srgbClr val="898989"/>
              </a:solidFill>
              <a:uFillTx/>
              <a:latin typeface="Calibri"/>
              <a:ea typeface="新細明體"/>
              <a:cs typeface="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FE3149CE-FF63-4B9C-902F-5D04E847B579}" type="slidenum">
              <a:rPr lang="uk-UA" smtClean="0"/>
              <a:t>1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0718" y="1238964"/>
            <a:ext cx="8544910" cy="5161836"/>
          </a:xfrm>
        </p:spPr>
        <p:txBody>
          <a:bodyPr/>
          <a:lstStyle/>
          <a:p>
            <a:r>
              <a:rPr kumimoji="1"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課程價值取向的特色</a:t>
            </a:r>
            <a:endParaRPr kumimoji="1"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kumimoji="1"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了解教師內在的價值信念</a:t>
            </a:r>
            <a:endParaRPr kumimoji="1"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kumimoji="1"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藉以統合設計課程、反思教學與師生互動等面向</a:t>
            </a:r>
            <a:endParaRPr kumimoji="1"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kumimoji="1"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價值取向僅是一種傾向，並非單一固定的</a:t>
            </a:r>
            <a:endParaRPr kumimoji="1"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kumimoji="1"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體育課程價值取向</a:t>
            </a:r>
            <a:r>
              <a:rPr kumimoji="1"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Jewett, Bain, </a:t>
            </a:r>
            <a:r>
              <a:rPr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Ennis, 1995</a:t>
            </a:r>
            <a:r>
              <a:rPr kumimoji="1"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  <a:endParaRPr kumimoji="1" lang="en-US" altLang="zh-TW" sz="28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學科熟練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價值取向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(Disciplinary Mastery) </a:t>
            </a: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自我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實現價值取向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(Self-Actualization) </a:t>
            </a: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社會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道德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重建價值取向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(Social Reconstruction) </a:t>
            </a: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學習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歷程價值取向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(Learning Process) </a:t>
            </a: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生態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整合價值取向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(Ecological Integration) </a:t>
            </a:r>
          </a:p>
          <a:p>
            <a:pPr lvl="1"/>
            <a:endParaRPr kumimoji="1"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95964"/>
            <a:ext cx="8229600" cy="1143000"/>
          </a:xfrm>
        </p:spPr>
        <p:txBody>
          <a:bodyPr/>
          <a:lstStyle/>
          <a:p>
            <a:r>
              <a:rPr kumimoji="1"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三、體育教師課程價值取向</a:t>
            </a:r>
            <a:endParaRPr kumimoji="1"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ECE3F86-B6ED-4AAD-ABB2-DECD00EBF3F7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8909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三、體育教師課程價值取向</a:t>
            </a:r>
            <a:endParaRPr kumimoji="1"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spcBef>
                <a:spcPts val="800"/>
              </a:spcBef>
              <a:buFont typeface="Arial" pitchFamily="34"/>
              <a:buChar char="•"/>
            </a:pPr>
            <a:r>
              <a:rPr lang="zh-TW" altLang="en-US" sz="3200" dirty="0">
                <a:solidFill>
                  <a:srgbClr val="0432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學科熟練價值取向</a:t>
            </a:r>
            <a:r>
              <a:rPr lang="en-US" altLang="zh-TW" sz="3200" dirty="0">
                <a:solidFill>
                  <a:srgbClr val="0432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(Disciplinary Mastery) </a:t>
            </a:r>
          </a:p>
          <a:p>
            <a:pPr lvl="1"/>
            <a:r>
              <a:rPr kumimoji="1"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以</a:t>
            </a:r>
            <a:r>
              <a:rPr kumimoji="1"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熟練</a:t>
            </a:r>
            <a:r>
              <a:rPr kumimoji="1"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運動技能為導向</a:t>
            </a:r>
            <a:endParaRPr kumimoji="1"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2"/>
            <a:r>
              <a:rPr kumimoji="1" lang="zh-TW" alt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運動技巧、身體活動、體適能</a:t>
            </a:r>
            <a:endParaRPr kumimoji="1" lang="en-US" altLang="zh-TW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常用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命令式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或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練習式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教學法協助學生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熟練該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項技巧、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運動及身體活動 </a:t>
            </a:r>
            <a:endParaRPr kumimoji="1"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知識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與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技能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的重要性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教師必須精通各項技能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ECE3F86-B6ED-4AAD-ABB2-DECD00EBF3F7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9992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85454"/>
            <a:ext cx="8229600" cy="1143000"/>
          </a:xfrm>
        </p:spPr>
        <p:txBody>
          <a:bodyPr/>
          <a:lstStyle/>
          <a:p>
            <a:r>
              <a:rPr kumimoji="1"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三、體育教師課程價值取向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28454"/>
            <a:ext cx="8229600" cy="4525959"/>
          </a:xfrm>
        </p:spPr>
        <p:txBody>
          <a:bodyPr/>
          <a:lstStyle/>
          <a:p>
            <a:pPr marL="342900" lvl="1" indent="-342900">
              <a:spcBef>
                <a:spcPts val="800"/>
              </a:spcBef>
              <a:buFont typeface="Arial" pitchFamily="34"/>
              <a:buChar char="•"/>
            </a:pPr>
            <a:r>
              <a:rPr lang="zh-TW" altLang="en-US" sz="3200" dirty="0">
                <a:solidFill>
                  <a:srgbClr val="0432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自我實現價值取向</a:t>
            </a:r>
            <a:r>
              <a:rPr lang="en-US" altLang="zh-TW" sz="3200" dirty="0">
                <a:solidFill>
                  <a:srgbClr val="0432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(Self-Actualization) </a:t>
            </a:r>
          </a:p>
          <a:p>
            <a:pPr lvl="1"/>
            <a:r>
              <a:rPr kumimoji="1"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著重</a:t>
            </a:r>
            <a:r>
              <a:rPr kumimoji="1"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自我了解</a:t>
            </a:r>
            <a:r>
              <a:rPr kumimoji="1"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與</a:t>
            </a:r>
            <a:r>
              <a:rPr kumimoji="1"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成長</a:t>
            </a:r>
            <a:endParaRPr kumimoji="1" lang="en-US" altLang="zh-TW" dirty="0" smtClean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kumimoji="1"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培養</a:t>
            </a:r>
            <a:r>
              <a:rPr kumimoji="1"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自我規劃</a:t>
            </a:r>
            <a:r>
              <a:rPr kumimoji="1"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的能力</a:t>
            </a:r>
            <a:endParaRPr kumimoji="1"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2"/>
            <a:r>
              <a:rPr kumimoji="1"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主動學習</a:t>
            </a:r>
            <a:endParaRPr kumimoji="1"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2"/>
            <a:r>
              <a:rPr kumimoji="1"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自我管理</a:t>
            </a:r>
            <a:endParaRPr kumimoji="1"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kumimoji="1"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提供學生不同運動種類與遊戲的嘗試機會</a:t>
            </a:r>
            <a:endParaRPr kumimoji="1"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kumimoji="1"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培養學生自我責任及與他人合作</a:t>
            </a:r>
            <a:endParaRPr kumimoji="1"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kumimoji="1"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以</a:t>
            </a:r>
            <a:r>
              <a:rPr kumimoji="1"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學生</a:t>
            </a:r>
            <a:r>
              <a:rPr kumimoji="1"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為學習主體</a:t>
            </a:r>
            <a:endParaRPr kumimoji="1"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kumimoji="1"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教師為</a:t>
            </a:r>
            <a:r>
              <a:rPr kumimoji="1"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引導者</a:t>
            </a:r>
            <a:r>
              <a:rPr kumimoji="1"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，從課程選擇較合適的部分來引導學生獲取相關技能</a:t>
            </a:r>
            <a:endParaRPr kumimoji="1"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ECE3F86-B6ED-4AAD-ABB2-DECD00EBF3F7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991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三、體育教師課程價值取向</a:t>
            </a:r>
            <a:endParaRPr kumimoji="1"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68167" y="1600200"/>
            <a:ext cx="8881240" cy="4525959"/>
          </a:xfrm>
        </p:spPr>
        <p:txBody>
          <a:bodyPr/>
          <a:lstStyle/>
          <a:p>
            <a:r>
              <a:rPr lang="zh-TW" altLang="en-US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社會</a:t>
            </a:r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道德</a:t>
            </a:r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重建價值取向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(Social Reconstruction) </a:t>
            </a:r>
          </a:p>
          <a:p>
            <a:pPr lvl="1"/>
            <a:r>
              <a:rPr kumimoji="1" lang="zh-TW" alt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強調</a:t>
            </a:r>
            <a:r>
              <a:rPr kumimoji="1"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社會需求</a:t>
            </a:r>
            <a:r>
              <a:rPr kumimoji="1" lang="zh-TW" alt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高於個人需求</a:t>
            </a:r>
            <a:endParaRPr kumimoji="1" lang="en-US" altLang="zh-TW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kumimoji="1" lang="zh-TW" alt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針對國家社會或文化的需要設定課程</a:t>
            </a:r>
            <a:endParaRPr kumimoji="1" lang="en-US" altLang="zh-TW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2"/>
            <a:r>
              <a:rPr kumimoji="1" lang="zh-TW" alt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政治、經濟、文化、科學或公衛等</a:t>
            </a:r>
            <a:endParaRPr kumimoji="1" lang="en-US" altLang="zh-TW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重建社會的價值觀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2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社會的變遷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2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文化的形塑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鼓勵學生團隊互動與合作</a:t>
            </a:r>
            <a:endParaRPr lang="en-US" altLang="zh-TW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尊重多元文化與學習價值判斷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ECE3F86-B6ED-4AAD-ABB2-DECD00EBF3F7}" type="slidenum">
              <a:rPr lang="uk-UA" smtClean="0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6386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spcBef>
                <a:spcPts val="800"/>
              </a:spcBef>
              <a:buFont typeface="Arial" pitchFamily="34"/>
              <a:buChar char="•"/>
            </a:pPr>
            <a:r>
              <a:rPr lang="zh-TW" altLang="en-US" sz="3600" dirty="0">
                <a:solidFill>
                  <a:srgbClr val="0432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學習歷程價值取向</a:t>
            </a:r>
            <a:r>
              <a:rPr lang="en-US" altLang="zh-TW" sz="3600" dirty="0">
                <a:solidFill>
                  <a:srgbClr val="0432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(Learning Process) </a:t>
            </a:r>
          </a:p>
          <a:p>
            <a:pPr lvl="1"/>
            <a:r>
              <a:rPr kumimoji="1"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強調「如何學習」及「學習什麼」</a:t>
            </a:r>
          </a:p>
          <a:p>
            <a:pPr lvl="1"/>
            <a:r>
              <a:rPr kumimoji="1"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學習過程與技巧的脈絡</a:t>
            </a:r>
            <a:endParaRPr kumimoji="1"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kumimoji="1"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知識轉化與實際運用</a:t>
            </a:r>
            <a:endParaRPr kumimoji="1"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kumimoji="1"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獨立思考、分析與判斷</a:t>
            </a:r>
            <a:endParaRPr kumimoji="1"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kumimoji="1"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教師扮演輔導者，教導學生如何學習技能與知識，同時將所學概念與知識實際轉化出來</a:t>
            </a:r>
            <a:endParaRPr kumimoji="1"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三、體育教師課程價值取向</a:t>
            </a:r>
            <a:endParaRPr kumimoji="1"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ECE3F86-B6ED-4AAD-ABB2-DECD00EBF3F7}" type="slidenum">
              <a:rPr lang="uk-UA" smtClean="0"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3584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46690" y="1600200"/>
            <a:ext cx="8229600" cy="4525959"/>
          </a:xfrm>
        </p:spPr>
        <p:txBody>
          <a:bodyPr/>
          <a:lstStyle/>
          <a:p>
            <a:r>
              <a:rPr lang="zh-TW" altLang="en-US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生態整合價值取向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(Ecological Integration) 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重視個人意義的追求與自然的關係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平衡個人需求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、對社會環境與自然生態負責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是一種未來的取向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教師課程更多元，涉及面向更廣泛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強調幫助他人、與他人合作、尊重自己與尊重他人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三、體育教師課程價值取向</a:t>
            </a:r>
            <a:endParaRPr kumimoji="1"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ECE3F86-B6ED-4AAD-ABB2-DECD00EBF3F7}" type="slidenum">
              <a:rPr lang="uk-UA" smtClean="0"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1978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48516"/>
            <a:ext cx="8229600" cy="1143000"/>
          </a:xfrm>
        </p:spPr>
        <p:txBody>
          <a:bodyPr/>
          <a:lstStyle/>
          <a:p>
            <a:r>
              <a:rPr kumimoji="1"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四、體育教師與新課綱的連結</a:t>
            </a:r>
            <a:endParaRPr kumimoji="1"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193" y="1396619"/>
            <a:ext cx="8497614" cy="4525959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kumimoji="1"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十二年國教課程綱要（素養導向與特色課程發展）：</a:t>
            </a:r>
            <a:endParaRPr kumimoji="1" lang="en-US" altLang="zh-TW" sz="28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spcBef>
                <a:spcPts val="600"/>
              </a:spcBef>
            </a:pPr>
            <a:r>
              <a:rPr kumimoji="1"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終身學習者</a:t>
            </a:r>
            <a:endParaRPr kumimoji="1"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2">
              <a:spcBef>
                <a:spcPts val="0"/>
              </a:spcBef>
            </a:pPr>
            <a:r>
              <a:rPr kumimoji="1"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自主行動</a:t>
            </a:r>
            <a:endParaRPr kumimoji="1"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3">
              <a:spcBef>
                <a:spcPts val="0"/>
              </a:spcBef>
            </a:pPr>
            <a:r>
              <a:rPr kumimoji="1"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身心素質與自我精進</a:t>
            </a:r>
            <a:endParaRPr kumimoji="1"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3">
              <a:spcBef>
                <a:spcPts val="0"/>
              </a:spcBef>
            </a:pPr>
            <a:r>
              <a:rPr kumimoji="1"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系統思考與解決問題</a:t>
            </a:r>
            <a:endParaRPr kumimoji="1"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3">
              <a:spcBef>
                <a:spcPts val="0"/>
              </a:spcBef>
            </a:pPr>
            <a:r>
              <a:rPr kumimoji="1"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規劃執行與創新應變</a:t>
            </a:r>
            <a:endParaRPr kumimoji="1"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2">
              <a:spcBef>
                <a:spcPts val="0"/>
              </a:spcBef>
            </a:pPr>
            <a:r>
              <a:rPr kumimoji="1"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溝通互動</a:t>
            </a:r>
            <a:endParaRPr kumimoji="1"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3">
              <a:spcBef>
                <a:spcPts val="0"/>
              </a:spcBef>
            </a:pPr>
            <a:r>
              <a:rPr kumimoji="1"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符號溝通與溝通表達</a:t>
            </a:r>
            <a:endParaRPr kumimoji="1"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3">
              <a:spcBef>
                <a:spcPts val="0"/>
              </a:spcBef>
            </a:pPr>
            <a:r>
              <a:rPr kumimoji="1"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科技資訊與媒體素養</a:t>
            </a:r>
            <a:endParaRPr kumimoji="1"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3">
              <a:spcBef>
                <a:spcPts val="0"/>
              </a:spcBef>
            </a:pPr>
            <a:r>
              <a:rPr kumimoji="1"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藝術溝通與美感涵養</a:t>
            </a:r>
            <a:endParaRPr kumimoji="1"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2">
              <a:spcBef>
                <a:spcPts val="0"/>
              </a:spcBef>
            </a:pPr>
            <a:r>
              <a:rPr kumimoji="1"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社會參與</a:t>
            </a:r>
            <a:endParaRPr kumimoji="1"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3">
              <a:spcBef>
                <a:spcPts val="0"/>
              </a:spcBef>
            </a:pPr>
            <a:r>
              <a:rPr kumimoji="1"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多元文化與國際理解</a:t>
            </a:r>
            <a:endParaRPr kumimoji="1"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3">
              <a:spcBef>
                <a:spcPts val="0"/>
              </a:spcBef>
            </a:pPr>
            <a:r>
              <a:rPr kumimoji="1"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人際關係與團隊合作</a:t>
            </a:r>
            <a:endParaRPr kumimoji="1"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3">
              <a:spcBef>
                <a:spcPts val="0"/>
              </a:spcBef>
            </a:pPr>
            <a:r>
              <a:rPr kumimoji="1"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道德實踐與公民意識</a:t>
            </a:r>
            <a:endParaRPr kumimoji="1"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487" y="2769490"/>
            <a:ext cx="3930313" cy="3258191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ECE3F86-B6ED-4AAD-ABB2-DECD00EBF3F7}" type="slidenum">
              <a:rPr lang="uk-UA" smtClean="0"/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2794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健體領域發展特色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重新統整健康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與體育領域的學習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重點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學習表現向度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認知歷程 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學習內容向度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教學素材 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雙向度的整合與共融</a:t>
            </a:r>
            <a:endParaRPr kumimoji="1"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四、體育教師與新課綱的連結</a:t>
            </a:r>
            <a:endParaRPr kumimoji="1"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ECE3F86-B6ED-4AAD-ABB2-DECD00EBF3F7}" type="slidenum">
              <a:rPr lang="uk-UA" smtClean="0"/>
              <a:t>17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5656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5102" y="1558159"/>
            <a:ext cx="8870731" cy="4525959"/>
          </a:xfrm>
        </p:spPr>
        <p:txBody>
          <a:bodyPr/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學習表現向度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認知：健康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知識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（a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技能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概念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（b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              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lvl="1" indent="0">
              <a:buNone/>
            </a:pP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運動知識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（c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技能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原理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（d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  <a:endParaRPr lang="en-US" altLang="zh-TW" dirty="0" smtClean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情意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：健康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覺察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（a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正向態度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（b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lvl="1" indent="0">
              <a:buNone/>
            </a:pP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學習態度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（c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運動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欣賞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（d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技能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：健康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技能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（a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生活技能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（b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lvl="1" indent="0">
              <a:buNone/>
            </a:pP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技能表現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（c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策略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運用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（d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endParaRPr lang="en-US" altLang="zh-TW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行為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：自我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管理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（a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倡議宣導、 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（b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lvl="1" indent="0">
              <a:buNone/>
            </a:pP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運動計畫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（c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運動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實踐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（d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  <a:endParaRPr kumimoji="1" lang="zh-TW" altLang="en-US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25668" y="222089"/>
            <a:ext cx="8229600" cy="1143000"/>
          </a:xfrm>
        </p:spPr>
        <p:txBody>
          <a:bodyPr/>
          <a:lstStyle/>
          <a:p>
            <a:r>
              <a:rPr kumimoji="1"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四、體育教師與新課綱的連結</a:t>
            </a:r>
            <a:endParaRPr kumimoji="1"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ECE3F86-B6ED-4AAD-ABB2-DECD00EBF3F7}" type="slidenum">
              <a:rPr lang="uk-UA" smtClean="0"/>
              <a:t>18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6361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5102" y="1558159"/>
            <a:ext cx="8870731" cy="4525959"/>
          </a:xfrm>
        </p:spPr>
        <p:txBody>
          <a:bodyPr/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學習內容向度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生長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發展與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體適能</a:t>
            </a:r>
            <a:r>
              <a:rPr lang="zh-TW" altLang="en-US" dirty="0" smtClean="0">
                <a:solidFill>
                  <a:srgbClr val="FF4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（Ａ）</a:t>
            </a:r>
            <a:endParaRPr lang="en-US" altLang="zh-TW" dirty="0" smtClean="0">
              <a:solidFill>
                <a:srgbClr val="FF4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安全生活與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運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動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防護</a:t>
            </a:r>
            <a:r>
              <a:rPr lang="zh-TW" altLang="en-US" dirty="0" smtClean="0">
                <a:solidFill>
                  <a:srgbClr val="FF4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（Ｂ）</a:t>
            </a:r>
            <a:endParaRPr lang="en-US" altLang="zh-TW" dirty="0" smtClean="0">
              <a:solidFill>
                <a:srgbClr val="FF4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群體健康與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運動參與</a:t>
            </a:r>
            <a:r>
              <a:rPr lang="zh-TW" altLang="en-US" dirty="0" smtClean="0">
                <a:solidFill>
                  <a:srgbClr val="FF4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（Ｃ）</a:t>
            </a:r>
            <a:endParaRPr lang="en-US" altLang="zh-TW" dirty="0" smtClean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個人衛生與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性教育</a:t>
            </a:r>
            <a:r>
              <a:rPr lang="zh-TW" altLang="en-US" dirty="0" smtClean="0">
                <a:solidFill>
                  <a:srgbClr val="FF4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（Ｄ）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人、食物與健康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消費</a:t>
            </a:r>
            <a:r>
              <a:rPr lang="zh-TW" altLang="en-US" dirty="0" smtClean="0">
                <a:solidFill>
                  <a:srgbClr val="FF4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（Ｅ）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身心健康與疾病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預防</a:t>
            </a:r>
            <a:r>
              <a:rPr lang="zh-TW" altLang="en-US" dirty="0" smtClean="0">
                <a:solidFill>
                  <a:srgbClr val="FF4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（Ｆ）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挑戰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型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運動</a:t>
            </a:r>
            <a:r>
              <a:rPr lang="zh-TW" altLang="en-US" dirty="0" smtClean="0">
                <a:solidFill>
                  <a:srgbClr val="FF4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（Ｇ）</a:t>
            </a:r>
            <a:endParaRPr lang="en-US" altLang="zh-TW" dirty="0" smtClean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競爭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型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運動</a:t>
            </a:r>
            <a:r>
              <a:rPr lang="zh-TW" altLang="en-US" dirty="0" smtClean="0">
                <a:solidFill>
                  <a:srgbClr val="FF4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（Ｈ）</a:t>
            </a:r>
            <a:endParaRPr lang="en-US" altLang="zh-TW" dirty="0" smtClean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表現型運動</a:t>
            </a:r>
            <a:r>
              <a:rPr lang="zh-TW" altLang="en-US" dirty="0" smtClean="0">
                <a:solidFill>
                  <a:srgbClr val="FF4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（Ｉ）</a:t>
            </a:r>
            <a:endParaRPr lang="en-US" altLang="zh-TW" dirty="0">
              <a:solidFill>
                <a:srgbClr val="FF4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25668" y="222089"/>
            <a:ext cx="8229600" cy="1143000"/>
          </a:xfrm>
        </p:spPr>
        <p:txBody>
          <a:bodyPr/>
          <a:lstStyle/>
          <a:p>
            <a:r>
              <a:rPr kumimoji="1"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四、體育教師與新課綱的連結</a:t>
            </a:r>
            <a:endParaRPr kumimoji="1"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ECE3F86-B6ED-4AAD-ABB2-DECD00EBF3F7}" type="slidenum">
              <a:rPr lang="uk-UA" smtClean="0"/>
              <a:t>19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9261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FB7763F-777F-4C57-855F-B7A5DC66962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41738" y="476667"/>
            <a:ext cx="8628993" cy="1470026"/>
          </a:xfrm>
        </p:spPr>
        <p:txBody>
          <a:bodyPr/>
          <a:lstStyle/>
          <a:p>
            <a:r>
              <a:rPr lang="zh-CN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運動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教練與教師角色的定位與職責～第二部分</a:t>
            </a:r>
            <a:endParaRPr 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39AFC3E-728F-4212-9C8E-7D86A822B7B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39343" y="2627770"/>
            <a:ext cx="8233782" cy="3775442"/>
          </a:xfrm>
        </p:spPr>
        <p:txBody>
          <a:bodyPr/>
          <a:lstStyle/>
          <a:p>
            <a:pPr algn="l"/>
            <a:r>
              <a:rPr lang="zh-TW" altLang="en-US" dirty="0">
                <a:solidFill>
                  <a:srgbClr val="0432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一</a:t>
            </a:r>
            <a:r>
              <a:rPr lang="zh-TW" altLang="en-US" dirty="0" smtClean="0">
                <a:solidFill>
                  <a:srgbClr val="0432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、體育教師的職責與</a:t>
            </a:r>
            <a:r>
              <a:rPr lang="zh-TW" altLang="en-US" kern="100" dirty="0" smtClean="0">
                <a:solidFill>
                  <a:srgbClr val="0432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角色</a:t>
            </a:r>
            <a:endParaRPr lang="en-US" altLang="zh-TW" dirty="0" smtClean="0">
              <a:solidFill>
                <a:srgbClr val="0432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l"/>
            <a:r>
              <a:rPr lang="zh-TW" altLang="en-US" kern="100" dirty="0" smtClean="0">
                <a:solidFill>
                  <a:srgbClr val="0432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二</a:t>
            </a:r>
            <a:r>
              <a:rPr lang="zh-TW" altLang="en-US" kern="100" dirty="0">
                <a:solidFill>
                  <a:srgbClr val="0432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、體育教師的專業知能</a:t>
            </a:r>
            <a:endParaRPr lang="en-US" altLang="zh-TW" kern="100" dirty="0">
              <a:solidFill>
                <a:srgbClr val="0432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l"/>
            <a:r>
              <a:rPr lang="zh-TW" altLang="en-US" kern="100" dirty="0" smtClean="0">
                <a:solidFill>
                  <a:srgbClr val="0432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三</a:t>
            </a:r>
            <a:r>
              <a:rPr lang="zh-TW" altLang="en-US" kern="100" dirty="0">
                <a:solidFill>
                  <a:srgbClr val="0432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、體育教師的價值取向</a:t>
            </a:r>
            <a:endParaRPr lang="en-US" altLang="zh-TW" kern="100" dirty="0">
              <a:solidFill>
                <a:srgbClr val="0432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l"/>
            <a:r>
              <a:rPr lang="zh-TW" altLang="en-US" kern="100" dirty="0" smtClean="0">
                <a:solidFill>
                  <a:srgbClr val="0432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四、體育教師與新課綱的連結</a:t>
            </a:r>
            <a:endParaRPr lang="en-US" altLang="zh-TW" kern="100" dirty="0" smtClean="0">
              <a:solidFill>
                <a:srgbClr val="0432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l"/>
            <a:r>
              <a:rPr lang="zh-TW" altLang="en-US" kern="100" dirty="0" smtClean="0">
                <a:solidFill>
                  <a:srgbClr val="0432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五、結語</a:t>
            </a:r>
            <a:endParaRPr lang="en-US" altLang="zh-TW" kern="100" dirty="0" smtClean="0">
              <a:solidFill>
                <a:srgbClr val="0432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l"/>
            <a:endParaRPr lang="en-US" altLang="zh-TW" kern="100" dirty="0" smtClean="0">
              <a:solidFill>
                <a:srgbClr val="0432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l"/>
            <a:endParaRPr 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BPC\Downloads\教育部logo991006-1.png">
            <a:extLst>
              <a:ext uri="{FF2B5EF4-FFF2-40B4-BE49-F238E27FC236}">
                <a16:creationId xmlns:a16="http://schemas.microsoft.com/office/drawing/2014/main" id="{791D71BF-8F96-4DFA-8979-3392927AF9C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id="{AD1DCB2D-BA42-47F3-81E2-DEA16E98F76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FE3149CE-FF63-4B9C-902F-5D04E847B579}" type="slidenum">
              <a:rPr lang="uk-UA" smtClean="0"/>
              <a:t>2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7640"/>
            <a:ext cx="8229600" cy="4525959"/>
          </a:xfrm>
        </p:spPr>
        <p:txBody>
          <a:bodyPr/>
          <a:lstStyle/>
          <a:p>
            <a:r>
              <a:rPr kumimoji="1"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學習表現編碼</a:t>
            </a:r>
            <a:endParaRPr kumimoji="1"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第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碼為表現的類別，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(1-4)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，增列次項目（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 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lvl="1" indent="0">
              <a:buNone/>
            </a:pP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 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第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碼為學習階段別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2"/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Ⅰ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（國小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1~2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2"/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Ⅱ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（國小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3~4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2"/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Ⅲ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（國小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5~6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2"/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Ⅳ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國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7~9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2"/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Ⅴ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（高中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10~12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第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碼為流水號</a:t>
            </a:r>
            <a:endParaRPr kumimoji="1"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四、體育教師與新課綱的連結</a:t>
            </a:r>
            <a:endParaRPr kumimoji="1"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801137" y="4263322"/>
            <a:ext cx="30748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 smtClean="0">
                <a:latin typeface="Times New Roman" charset="0"/>
                <a:ea typeface="Times New Roman" charset="0"/>
                <a:cs typeface="Times New Roman" charset="0"/>
              </a:rPr>
              <a:t>3c-Ⅰ-2</a:t>
            </a:r>
            <a:endParaRPr lang="zh-TW" altLang="en-US" sz="3200" dirty="0">
              <a:latin typeface="KaiTi" charset="-122"/>
              <a:ea typeface="KaiTi" charset="-122"/>
              <a:cs typeface="KaiTi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366423" y="4848097"/>
            <a:ext cx="46987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>
                <a:latin typeface="KaiTi" charset="-122"/>
                <a:ea typeface="KaiTi" charset="-122"/>
                <a:cs typeface="KaiTi" charset="-122"/>
              </a:rPr>
              <a:t>表現安全的身體活動</a:t>
            </a:r>
            <a:r>
              <a:rPr lang="zh-TW" altLang="en-US" sz="3200" dirty="0" smtClean="0">
                <a:latin typeface="KaiTi" charset="-122"/>
                <a:ea typeface="KaiTi" charset="-122"/>
                <a:cs typeface="KaiTi" charset="-122"/>
              </a:rPr>
              <a:t>行為</a:t>
            </a:r>
            <a:endParaRPr lang="zh-TW" altLang="en-US" sz="3200" dirty="0">
              <a:latin typeface="KaiTi" charset="-122"/>
              <a:ea typeface="KaiTi" charset="-122"/>
              <a:cs typeface="KaiTi" charset="-122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657343" y="3863212"/>
            <a:ext cx="80021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zh-TW" altLang="en-US" sz="2400" dirty="0" smtClean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</a:rPr>
              <a:t>技能</a:t>
            </a:r>
            <a:endParaRPr kumimoji="1" lang="zh-TW" altLang="en-US" sz="2400" dirty="0">
              <a:solidFill>
                <a:srgbClr val="FF0000"/>
              </a:solidFill>
              <a:latin typeface="KaiTi" charset="-122"/>
              <a:ea typeface="KaiTi" charset="-122"/>
              <a:cs typeface="KaiTi" charset="-122"/>
            </a:endParaRPr>
          </a:p>
        </p:txBody>
      </p:sp>
      <p:cxnSp>
        <p:nvCxnSpPr>
          <p:cNvPr id="10" name="直線箭頭接點 9"/>
          <p:cNvCxnSpPr/>
          <p:nvPr/>
        </p:nvCxnSpPr>
        <p:spPr>
          <a:xfrm>
            <a:off x="5503728" y="4324877"/>
            <a:ext cx="295850" cy="192308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/>
          <p:cNvSpPr txBox="1"/>
          <p:nvPr/>
        </p:nvSpPr>
        <p:spPr>
          <a:xfrm>
            <a:off x="5503728" y="3215381"/>
            <a:ext cx="141577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zh-TW" altLang="en-US" sz="2400" dirty="0" smtClean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</a:rPr>
              <a:t>技能表現</a:t>
            </a:r>
            <a:endParaRPr kumimoji="1" lang="zh-TW" altLang="en-US" sz="2400" dirty="0">
              <a:solidFill>
                <a:srgbClr val="FF0000"/>
              </a:solidFill>
              <a:latin typeface="KaiTi" charset="-122"/>
              <a:ea typeface="KaiTi" charset="-122"/>
              <a:cs typeface="KaiTi" charset="-122"/>
            </a:endParaRPr>
          </a:p>
        </p:txBody>
      </p:sp>
      <p:cxnSp>
        <p:nvCxnSpPr>
          <p:cNvPr id="13" name="直線箭頭接點 12"/>
          <p:cNvCxnSpPr/>
          <p:nvPr/>
        </p:nvCxnSpPr>
        <p:spPr>
          <a:xfrm flipH="1">
            <a:off x="6211614" y="3677046"/>
            <a:ext cx="147145" cy="769493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>
            <a:off x="7122670" y="3355328"/>
            <a:ext cx="80021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zh-TW" altLang="en-US" sz="2400" dirty="0" smtClean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</a:rPr>
              <a:t>階段</a:t>
            </a:r>
            <a:endParaRPr kumimoji="1" lang="zh-TW" altLang="en-US" sz="2400" dirty="0">
              <a:solidFill>
                <a:srgbClr val="FF0000"/>
              </a:solidFill>
              <a:latin typeface="KaiTi" charset="-122"/>
              <a:ea typeface="KaiTi" charset="-122"/>
              <a:cs typeface="KaiTi" charset="-122"/>
            </a:endParaRPr>
          </a:p>
        </p:txBody>
      </p:sp>
      <p:cxnSp>
        <p:nvCxnSpPr>
          <p:cNvPr id="15" name="直線箭頭接點 14"/>
          <p:cNvCxnSpPr/>
          <p:nvPr/>
        </p:nvCxnSpPr>
        <p:spPr>
          <a:xfrm flipH="1">
            <a:off x="6684007" y="3860264"/>
            <a:ext cx="438663" cy="556840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字方塊 19"/>
          <p:cNvSpPr txBox="1"/>
          <p:nvPr/>
        </p:nvSpPr>
        <p:spPr>
          <a:xfrm>
            <a:off x="7673390" y="4299978"/>
            <a:ext cx="110799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zh-TW" altLang="en-US" sz="2400" smtClean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</a:rPr>
              <a:t>流水號</a:t>
            </a:r>
            <a:endParaRPr kumimoji="1" lang="zh-TW" altLang="en-US" sz="2400" dirty="0">
              <a:solidFill>
                <a:srgbClr val="FF0000"/>
              </a:solidFill>
              <a:latin typeface="KaiTi" charset="-122"/>
              <a:ea typeface="KaiTi" charset="-122"/>
              <a:cs typeface="KaiTi" charset="-122"/>
            </a:endParaRPr>
          </a:p>
        </p:txBody>
      </p:sp>
      <p:cxnSp>
        <p:nvCxnSpPr>
          <p:cNvPr id="22" name="直線箭頭接點 21"/>
          <p:cNvCxnSpPr/>
          <p:nvPr/>
        </p:nvCxnSpPr>
        <p:spPr>
          <a:xfrm>
            <a:off x="7234292" y="4555709"/>
            <a:ext cx="3857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投影片編號版面配置區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ECE3F86-B6ED-4AAD-ABB2-DECD00EBF3F7}" type="slidenum">
              <a:rPr lang="uk-UA" smtClean="0"/>
              <a:t>20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02918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99356"/>
            <a:ext cx="8229600" cy="4525959"/>
          </a:xfrm>
        </p:spPr>
        <p:txBody>
          <a:bodyPr/>
          <a:lstStyle/>
          <a:p>
            <a:r>
              <a:rPr kumimoji="1"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學習內容編碼</a:t>
            </a:r>
            <a:endParaRPr kumimoji="1"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第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碼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為內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容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類別，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Ａ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Ｉ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，增列次項目（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 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lvl="1" indent="0">
              <a:buNone/>
            </a:pP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 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 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第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碼為學習階段別，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2"/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Ⅰ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（國小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1~2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2"/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Ⅱ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（國小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3~4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2"/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Ⅲ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（國小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5~6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2"/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Ⅳ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國中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7~9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2"/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Ⅴ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高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10~12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第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碼為流水號</a:t>
            </a:r>
            <a:endParaRPr kumimoji="1"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四、體育教師與新課綱的連結</a:t>
            </a:r>
            <a:endParaRPr kumimoji="1"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801137" y="4263322"/>
            <a:ext cx="30748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r-IN" altLang="zh-TW" sz="3200" dirty="0">
                <a:latin typeface="Times New Roman" panose="02020603050405020304" pitchFamily="18" charset="0"/>
              </a:rPr>
              <a:t>Ia-Ⅱ-1</a:t>
            </a:r>
            <a:endParaRPr lang="zh-TW" altLang="en-US" sz="3200" dirty="0">
              <a:latin typeface="Times New Roman" panose="02020603050405020304" pitchFamily="18" charset="0"/>
              <a:ea typeface="KaiTi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551335" y="4979665"/>
            <a:ext cx="47040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latin typeface="KaiTi" charset="-122"/>
                <a:ea typeface="KaiTi" charset="-122"/>
                <a:cs typeface="KaiTi" charset="-122"/>
              </a:rPr>
              <a:t>滾翻、支撐、平衡與擺盪動作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4160628" y="3819941"/>
            <a:ext cx="172354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zh-TW" altLang="en-US" sz="2400" smtClean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</a:rPr>
              <a:t>表現型運動</a:t>
            </a:r>
            <a:endParaRPr kumimoji="1" lang="zh-TW" altLang="en-US" sz="2400" dirty="0">
              <a:solidFill>
                <a:srgbClr val="FF0000"/>
              </a:solidFill>
              <a:latin typeface="KaiTi" charset="-122"/>
              <a:ea typeface="KaiTi" charset="-122"/>
              <a:cs typeface="KaiTi" charset="-122"/>
            </a:endParaRPr>
          </a:p>
        </p:txBody>
      </p:sp>
      <p:cxnSp>
        <p:nvCxnSpPr>
          <p:cNvPr id="10" name="直線箭頭接點 9"/>
          <p:cNvCxnSpPr/>
          <p:nvPr/>
        </p:nvCxnSpPr>
        <p:spPr>
          <a:xfrm>
            <a:off x="5503728" y="4324877"/>
            <a:ext cx="295850" cy="192308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/>
          <p:cNvSpPr txBox="1"/>
          <p:nvPr/>
        </p:nvSpPr>
        <p:spPr>
          <a:xfrm>
            <a:off x="5057452" y="2883784"/>
            <a:ext cx="203132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zh-TW" altLang="en-US" sz="2400" smtClean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</a:rPr>
              <a:t>次項目：體操</a:t>
            </a:r>
            <a:endParaRPr kumimoji="1" lang="zh-TW" altLang="en-US" sz="2400" dirty="0">
              <a:solidFill>
                <a:srgbClr val="FF0000"/>
              </a:solidFill>
              <a:latin typeface="KaiTi" charset="-122"/>
              <a:ea typeface="KaiTi" charset="-122"/>
              <a:cs typeface="KaiTi" charset="-122"/>
            </a:endParaRPr>
          </a:p>
        </p:txBody>
      </p:sp>
      <p:cxnSp>
        <p:nvCxnSpPr>
          <p:cNvPr id="13" name="直線箭頭接點 12"/>
          <p:cNvCxnSpPr/>
          <p:nvPr/>
        </p:nvCxnSpPr>
        <p:spPr>
          <a:xfrm flipH="1">
            <a:off x="6143154" y="3419639"/>
            <a:ext cx="22900" cy="1045211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>
            <a:off x="7122670" y="3355328"/>
            <a:ext cx="80021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zh-TW" altLang="en-US" sz="2400" dirty="0" smtClean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</a:rPr>
              <a:t>階段</a:t>
            </a:r>
            <a:endParaRPr kumimoji="1" lang="zh-TW" altLang="en-US" sz="2400" dirty="0">
              <a:solidFill>
                <a:srgbClr val="FF0000"/>
              </a:solidFill>
              <a:latin typeface="KaiTi" charset="-122"/>
              <a:ea typeface="KaiTi" charset="-122"/>
              <a:cs typeface="KaiTi" charset="-122"/>
            </a:endParaRPr>
          </a:p>
        </p:txBody>
      </p:sp>
      <p:cxnSp>
        <p:nvCxnSpPr>
          <p:cNvPr id="15" name="直線箭頭接點 14"/>
          <p:cNvCxnSpPr/>
          <p:nvPr/>
        </p:nvCxnSpPr>
        <p:spPr>
          <a:xfrm flipH="1">
            <a:off x="6684007" y="3860264"/>
            <a:ext cx="438663" cy="556840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字方塊 19"/>
          <p:cNvSpPr txBox="1"/>
          <p:nvPr/>
        </p:nvSpPr>
        <p:spPr>
          <a:xfrm>
            <a:off x="7673390" y="4299978"/>
            <a:ext cx="110799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zh-TW" altLang="en-US" sz="2400" smtClean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</a:rPr>
              <a:t>流水號</a:t>
            </a:r>
            <a:endParaRPr kumimoji="1" lang="zh-TW" altLang="en-US" sz="2400" dirty="0">
              <a:solidFill>
                <a:srgbClr val="FF0000"/>
              </a:solidFill>
              <a:latin typeface="KaiTi" charset="-122"/>
              <a:ea typeface="KaiTi" charset="-122"/>
              <a:cs typeface="KaiTi" charset="-122"/>
            </a:endParaRPr>
          </a:p>
        </p:txBody>
      </p:sp>
      <p:cxnSp>
        <p:nvCxnSpPr>
          <p:cNvPr id="22" name="直線箭頭接點 21"/>
          <p:cNvCxnSpPr/>
          <p:nvPr/>
        </p:nvCxnSpPr>
        <p:spPr>
          <a:xfrm>
            <a:off x="7234292" y="4555709"/>
            <a:ext cx="3857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投影片編號版面配置區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ECE3F86-B6ED-4AAD-ABB2-DECD00EBF3F7}" type="slidenum">
              <a:rPr lang="uk-UA" smtClean="0"/>
              <a:t>21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4146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kumimoji="1"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五、結語</a:t>
            </a:r>
            <a:endParaRPr kumimoji="1"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43000"/>
            <a:ext cx="8329448" cy="5242034"/>
          </a:xfrm>
        </p:spPr>
        <p:txBody>
          <a:bodyPr/>
          <a:lstStyle/>
          <a:p>
            <a:r>
              <a:rPr kumimoji="1"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將學習主導權回歸學生</a:t>
            </a:r>
            <a:endParaRPr kumimoji="1"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kumimoji="1"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教師專業能力的流變</a:t>
            </a:r>
            <a:endParaRPr kumimoji="1"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kumimoji="1"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自我增能</a:t>
            </a:r>
            <a:endParaRPr kumimoji="1"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kumimoji="1"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保持熱情</a:t>
            </a:r>
            <a:endParaRPr kumimoji="1"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kumimoji="1"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多元性的課程規劃</a:t>
            </a:r>
            <a:endParaRPr kumimoji="1"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kumimoji="1"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遊戲性與探索自我</a:t>
            </a:r>
            <a:endParaRPr kumimoji="1"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kumimoji="1"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體育教師新課程的展望</a:t>
            </a:r>
            <a:endParaRPr kumimoji="1"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kumimoji="1"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多聽、多看、多想</a:t>
            </a:r>
            <a:endParaRPr kumimoji="1"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kumimoji="1"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掌握學習核心</a:t>
            </a:r>
            <a:endParaRPr kumimoji="1"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kumimoji="1"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重視運動參與，達成做中學的理念運轉</a:t>
            </a:r>
            <a:endParaRPr kumimoji="1"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ECE3F86-B6ED-4AAD-ABB2-DECD00EBF3F7}" type="slidenum">
              <a:rPr lang="uk-UA" smtClean="0"/>
              <a:t>22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2334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1143000"/>
          </a:xfrm>
        </p:spPr>
        <p:txBody>
          <a:bodyPr/>
          <a:lstStyle/>
          <a:p>
            <a:r>
              <a:rPr kumimoji="1"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參考文獻</a:t>
            </a:r>
            <a:endParaRPr kumimoji="1"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82262"/>
            <a:ext cx="8329448" cy="4843897"/>
          </a:xfrm>
        </p:spPr>
        <p:txBody>
          <a:bodyPr/>
          <a:lstStyle/>
          <a:p>
            <a:pPr marL="0" indent="0">
              <a:spcBef>
                <a:spcPts val="200"/>
              </a:spcBef>
              <a:buNone/>
            </a:pP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Hoffman . S.</a:t>
            </a:r>
            <a:r>
              <a:rPr lang="zh-TW" altLang="en-US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(2013). Introduction to kinesiology. Human Kinetics.</a:t>
            </a:r>
            <a:endParaRPr lang="zh-TW" altLang="zh-TW" sz="16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200"/>
              </a:spcBef>
              <a:buSzTx/>
              <a:buNone/>
            </a:pP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Ennis, C. D. (1996). A model describing the influence of values and context on student learning. In </a:t>
            </a:r>
          </a:p>
          <a:p>
            <a:pPr marL="0" indent="0">
              <a:spcBef>
                <a:spcPts val="200"/>
              </a:spcBef>
              <a:buSzTx/>
              <a:buNone/>
            </a:pP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S. J. Silverman, &amp; C. D. Ennis (Eds.), Student learning in physical education: Applying research </a:t>
            </a:r>
          </a:p>
          <a:p>
            <a:pPr marL="0" indent="0">
              <a:spcBef>
                <a:spcPts val="200"/>
              </a:spcBef>
              <a:buSzTx/>
              <a:buNone/>
            </a:pP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to enhance instruction (pp. 127-148). Champaign, IL: Human Kinetics.</a:t>
            </a:r>
          </a:p>
          <a:p>
            <a:pPr marL="0" indent="0">
              <a:spcBef>
                <a:spcPts val="200"/>
              </a:spcBef>
              <a:buSzTx/>
              <a:buNone/>
            </a:pP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Jewett, A. E., Bain, L. L., &amp; Ennis, C. D. (1995). The curriculum process in physical education </a:t>
            </a:r>
          </a:p>
          <a:p>
            <a:pPr marL="0" indent="0">
              <a:spcBef>
                <a:spcPts val="200"/>
              </a:spcBef>
              <a:buSzTx/>
              <a:buNone/>
            </a:pP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(2nd ed.). Dubuque, IA: Wm. C. Brown.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zh-TW" altLang="zh-TW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江</a:t>
            </a:r>
            <a:r>
              <a:rPr lang="zh-TW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良規（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1982</a:t>
            </a:r>
            <a:r>
              <a:rPr lang="zh-TW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）。體育學原理新論。台北：臺灣商務印書館。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zh-TW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徐元民（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2006</a:t>
            </a:r>
            <a:r>
              <a:rPr lang="zh-TW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）。體育學導論。台北：品度。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zh-TW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許義雄（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1983</a:t>
            </a:r>
            <a:r>
              <a:rPr lang="zh-TW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）。體育學原理。台北：體育學會。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zh-TW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許義雄（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2001</a:t>
            </a:r>
            <a:r>
              <a:rPr lang="zh-TW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）（譯）。體育、體適能及運動入門。臺南：復文書局。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zh-TW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劉一民（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1991</a:t>
            </a:r>
            <a:r>
              <a:rPr lang="zh-TW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）。運動哲學研究－遊戲、運動與人生。台北市：師大書苑。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zh-TW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劉一民（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2005</a:t>
            </a:r>
            <a:r>
              <a:rPr lang="zh-TW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）。運動哲學新論－實踐知識的想像痕跡。台北市：師大書苑。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zh-TW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蔡政杰、程瑞福（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2000</a:t>
            </a:r>
            <a:r>
              <a:rPr lang="zh-TW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）（編）。體育學原理。</a:t>
            </a:r>
            <a:endParaRPr lang="en-US" altLang="zh-TW" sz="16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200"/>
              </a:spcBef>
              <a:buSzTx/>
              <a:buNone/>
            </a:pPr>
            <a:r>
              <a:rPr lang="zh-TW" altLang="en-US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周</a:t>
            </a:r>
            <a:r>
              <a:rPr lang="zh-TW" altLang="en-US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宏室、潘義祥（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2005a</a:t>
            </a:r>
            <a:r>
              <a:rPr lang="zh-TW" altLang="en-US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）。運動教育學的課程理論。載於周宏室（主編），運動教育學（</a:t>
            </a:r>
            <a:r>
              <a:rPr lang="en-US" altLang="zh-TW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</a:p>
          <a:p>
            <a:pPr marL="0" indent="0">
              <a:spcBef>
                <a:spcPts val="200"/>
              </a:spcBef>
              <a:buSzTx/>
              <a:buNone/>
            </a:pP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lang="zh-TW" altLang="en-US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版</a:t>
            </a:r>
            <a:r>
              <a:rPr lang="zh-TW" altLang="en-US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）（頁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106-135</a:t>
            </a:r>
            <a:r>
              <a:rPr lang="zh-TW" altLang="en-US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）。台北市：師大書苑。</a:t>
            </a:r>
            <a:endParaRPr lang="en-US" altLang="zh-TW" sz="16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200"/>
              </a:spcBef>
              <a:buSzTx/>
              <a:buNone/>
            </a:pPr>
            <a:r>
              <a:rPr lang="zh-TW" altLang="en-US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許</a:t>
            </a:r>
            <a:r>
              <a:rPr lang="zh-TW" altLang="en-US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義雄、黃月嬋（譯）（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2001</a:t>
            </a:r>
            <a:r>
              <a:rPr lang="zh-TW" altLang="en-US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）。體育教學策略。台北市：藝軒。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(J. E. Rink, 1998)</a:t>
            </a:r>
            <a:endParaRPr lang="en-US" altLang="zh-TW" sz="16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200"/>
              </a:spcBef>
              <a:buSzTx/>
              <a:buNone/>
            </a:pPr>
            <a:endParaRPr lang="en-US" altLang="zh-TW" sz="16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200"/>
              </a:spcBef>
              <a:buSzTx/>
              <a:buNone/>
            </a:pPr>
            <a:r>
              <a:rPr lang="zh-TW" altLang="en-US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附註</a:t>
            </a:r>
            <a:r>
              <a:rPr lang="zh-TW" altLang="en-US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PPT</a:t>
            </a:r>
            <a:r>
              <a:rPr lang="zh-TW" altLang="en-US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中相關圖片皆透過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Google</a:t>
            </a:r>
            <a:r>
              <a:rPr lang="zh-TW" altLang="en-US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搜尋獲得（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2018.6.10</a:t>
            </a:r>
            <a:r>
              <a:rPr lang="zh-TW" altLang="en-US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搜尋）</a:t>
            </a:r>
            <a:endParaRPr lang="zh-TW" altLang="zh-TW" sz="16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ECE3F86-B6ED-4AAD-ABB2-DECD00EBF3F7}" type="slidenum">
              <a:rPr lang="uk-UA" smtClean="0"/>
              <a:t>23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5449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體育教師的專業面向</a:t>
            </a:r>
            <a:endParaRPr kumimoji="1"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kumimoji="1"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kumimoji="1"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教學與評量</a:t>
            </a:r>
            <a:endParaRPr kumimoji="1"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kumimoji="1"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課程發展</a:t>
            </a:r>
            <a:endParaRPr kumimoji="1"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kumimoji="1"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服務與輔導</a:t>
            </a:r>
            <a:endParaRPr kumimoji="1"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kumimoji="1"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教師增能</a:t>
            </a:r>
            <a:endParaRPr kumimoji="1"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kumimoji="1"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運動教練</a:t>
            </a:r>
            <a:endParaRPr kumimoji="1"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一、體育教師的職責與角色</a:t>
            </a:r>
            <a:endParaRPr kumimoji="1"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ECE3F86-B6ED-4AAD-ABB2-DECD00EBF3F7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8816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一、體育教師的職責與角色</a:t>
            </a:r>
            <a:endParaRPr kumimoji="1"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體育教師的工作內容</a:t>
            </a:r>
            <a:endParaRPr kumimoji="1"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kumimoji="1"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體育教學</a:t>
            </a:r>
            <a:r>
              <a:rPr lang="zh-TW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規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劃</a:t>
            </a:r>
            <a:r>
              <a:rPr lang="zh-TW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與準備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實施教學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活動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教學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之</a:t>
            </a:r>
            <a:r>
              <a:rPr lang="zh-TW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評量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學生輔導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專業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成長</a:t>
            </a:r>
            <a:r>
              <a:rPr lang="zh-TW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活動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舉辦運動賽會或活動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行政事務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組訓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endParaRPr kumimoji="1"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endParaRPr kumimoji="1"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616" y="2773607"/>
            <a:ext cx="3687184" cy="247105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616" y="2773607"/>
            <a:ext cx="3697112" cy="247105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616" y="2786542"/>
            <a:ext cx="3687184" cy="245812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616" y="2459421"/>
            <a:ext cx="3713656" cy="2785242"/>
          </a:xfrm>
          <a:prstGeom prst="rect">
            <a:avLst/>
          </a:prstGeom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ECE3F86-B6ED-4AAD-ABB2-DECD00EBF3F7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6118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體育教師的角色功能</a:t>
            </a:r>
            <a:endParaRPr kumimoji="1"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kumimoji="1"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幫助學生發展成身、心、靈皆健康的個體</a:t>
            </a:r>
            <a:endParaRPr kumimoji="1"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kumimoji="1"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協助學生有效學習相關知識與技能</a:t>
            </a:r>
            <a:endParaRPr kumimoji="1"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kumimoji="1"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提供正確的運動技能學習方式，並善用回饋指導學生至理想的方向</a:t>
            </a:r>
            <a:endParaRPr kumimoji="1"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kumimoji="1"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提供安全的運動環境</a:t>
            </a:r>
            <a:endParaRPr kumimoji="1"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kumimoji="1"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誘導學生學習，激發學生潛能</a:t>
            </a:r>
            <a:endParaRPr kumimoji="1"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一、體育教師的職責與角色</a:t>
            </a:r>
            <a:endParaRPr kumimoji="1"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ECE3F86-B6ED-4AAD-ABB2-DECD00EBF3F7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1852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優秀體育教師的特色</a:t>
            </a:r>
            <a:endParaRPr kumimoji="1"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kumimoji="1"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身體方面</a:t>
            </a:r>
            <a:endParaRPr kumimoji="1"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2"/>
            <a:r>
              <a:rPr kumimoji="1"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健康的體格與充沛的活力</a:t>
            </a:r>
            <a:endParaRPr kumimoji="1"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kumimoji="1"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社會行為方面</a:t>
            </a:r>
            <a:endParaRPr kumimoji="1"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2"/>
            <a:r>
              <a:rPr kumimoji="1"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具教學熱忱，尊重他人</a:t>
            </a:r>
            <a:endParaRPr kumimoji="1"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kumimoji="1"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口語表達能力</a:t>
            </a:r>
            <a:endParaRPr kumimoji="1"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2"/>
            <a:r>
              <a:rPr kumimoji="1"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傾聽、回饋、分析與解釋</a:t>
            </a:r>
            <a:endParaRPr kumimoji="1"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kumimoji="1"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專業知能</a:t>
            </a:r>
            <a:endParaRPr kumimoji="1"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2"/>
            <a:r>
              <a:rPr kumimoji="1"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知識、技能、態度與實踐的完美結合</a:t>
            </a:r>
            <a:endParaRPr kumimoji="1"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一、體育教師的職責與角色</a:t>
            </a:r>
            <a:endParaRPr kumimoji="1"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ECE3F86-B6ED-4AAD-ABB2-DECD00EBF3F7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90540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二、體育教師的專業知能</a:t>
            </a:r>
            <a:endParaRPr kumimoji="1"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體育教師的專業能力向度</a:t>
            </a:r>
            <a:endParaRPr kumimoji="1"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kumimoji="1"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知識</a:t>
            </a:r>
            <a:endParaRPr kumimoji="1" lang="en-US" altLang="zh-TW" dirty="0" smtClean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2"/>
            <a:r>
              <a:rPr kumimoji="1"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一般知識、教育專業知識</a:t>
            </a:r>
            <a:endParaRPr kumimoji="1"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2"/>
            <a:r>
              <a:rPr kumimoji="1"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體育專門知識</a:t>
            </a:r>
            <a:endParaRPr kumimoji="1"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kumimoji="1"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技能</a:t>
            </a:r>
            <a:endParaRPr kumimoji="1" lang="en-US" altLang="zh-TW" dirty="0" smtClean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2"/>
            <a:r>
              <a:rPr kumimoji="1"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運動技能、示範與演示技能</a:t>
            </a:r>
            <a:endParaRPr kumimoji="1"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2"/>
            <a:r>
              <a:rPr kumimoji="1"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教學技能、班級經營、行政管理</a:t>
            </a:r>
            <a:endParaRPr kumimoji="1"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kumimoji="1"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專業態度</a:t>
            </a:r>
            <a:endParaRPr kumimoji="1" lang="en-US" altLang="zh-TW" dirty="0" smtClean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2"/>
            <a:r>
              <a:rPr kumimoji="1"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自我增能、服務精神、健康身心</a:t>
            </a:r>
            <a:endParaRPr kumimoji="1"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ECE3F86-B6ED-4AAD-ABB2-DECD00EBF3F7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63141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二、體育教師的專業知能</a:t>
            </a:r>
            <a:endParaRPr kumimoji="1"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9979" y="1621221"/>
            <a:ext cx="8424041" cy="4525959"/>
          </a:xfrm>
        </p:spPr>
        <p:txBody>
          <a:bodyPr/>
          <a:lstStyle/>
          <a:p>
            <a:r>
              <a:rPr kumimoji="1"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體育教師的專業能力指標</a:t>
            </a:r>
            <a:endParaRPr kumimoji="1"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kumimoji="1"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了解體育目標與相關理論，再進行教學計畫擬定</a:t>
            </a:r>
            <a:endParaRPr kumimoji="1" lang="en-US" altLang="zh-TW" sz="24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kumimoji="1"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具有多樣化體育教學能力與方法</a:t>
            </a:r>
            <a:endParaRPr kumimoji="1" lang="en-US" altLang="zh-TW" sz="24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kumimoji="1"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良好的運動技能並能示範教學</a:t>
            </a:r>
            <a:endParaRPr kumimoji="1" lang="en-US" altLang="zh-TW" sz="24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kumimoji="1"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良好的體適能與體態</a:t>
            </a:r>
            <a:endParaRPr kumimoji="1" lang="en-US" altLang="zh-TW" sz="24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kumimoji="1"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具有指導運動代表隊組成與訓練</a:t>
            </a:r>
            <a:r>
              <a:rPr kumimoji="1"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kumimoji="1"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知識及能力</a:t>
            </a:r>
            <a:endParaRPr kumimoji="1" lang="en-US" altLang="zh-TW" sz="24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kumimoji="1"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體育研究與成績評量的知識與能力</a:t>
            </a:r>
            <a:endParaRPr kumimoji="1" lang="en-US" altLang="zh-TW" sz="24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kumimoji="1"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具備舉辦大型活動及體育表演會的能力</a:t>
            </a:r>
            <a:endParaRPr kumimoji="1" lang="en-US" altLang="zh-TW" sz="24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kumimoji="1"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具備安全評估與傷害急救之能力</a:t>
            </a:r>
            <a:endParaRPr kumimoji="1" lang="en-US" altLang="zh-TW" sz="24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endParaRPr kumimoji="1" lang="en-US" altLang="zh-TW" sz="24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endParaRPr kumimoji="1"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ECE3F86-B6ED-4AAD-ABB2-DECD00EBF3F7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12104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三、體育教師課程價值取向</a:t>
            </a:r>
            <a:endParaRPr kumimoji="1"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21221"/>
            <a:ext cx="8229600" cy="4525959"/>
          </a:xfrm>
        </p:spPr>
        <p:txBody>
          <a:bodyPr/>
          <a:lstStyle/>
          <a:p>
            <a:r>
              <a:rPr kumimoji="1"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體育課程的重要性</a:t>
            </a:r>
            <a:endParaRPr kumimoji="1"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kumimoji="1"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有效體育教學的重要角色</a:t>
            </a:r>
            <a:endParaRPr kumimoji="1" lang="en-US" altLang="zh-TW" sz="20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kumimoji="1"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擬定學習情境、目標、解決問題，形成一套做中學習的知識循環</a:t>
            </a:r>
            <a:endParaRPr kumimoji="1" lang="en-US" altLang="zh-TW" sz="20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kumimoji="1"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體育課程的制定</a:t>
            </a:r>
            <a:endParaRPr kumimoji="1"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kumimoji="1"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國家性政策：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決定課程政策，包括全國課程目標 、學習成就標準、各級學校課程設 計的基本原則及教材範圍。 </a:t>
            </a:r>
            <a:endParaRPr lang="en-US" altLang="zh-TW" sz="20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地方性政策：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依據地方的特殊 需求對目標與內容再作界定，以要 求學校實施。 </a:t>
            </a:r>
          </a:p>
          <a:p>
            <a:pPr lvl="1"/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學校範疇：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依學校組織的特性決定學校本身的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課程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計畫，包括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學校本位課程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特色發展、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教科書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的選用、課程進度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安排等 </a:t>
            </a:r>
            <a:endParaRPr lang="en-US" altLang="zh-TW" sz="20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教師範疇：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決定的主要內容是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學習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經驗，包括學生活動、師生互動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方式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、教學策略與方法的使用、評量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的安排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等。 </a:t>
            </a:r>
          </a:p>
          <a:p>
            <a:pPr lvl="1"/>
            <a:endParaRPr lang="zh-TW" altLang="en-US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endParaRPr lang="zh-TW" altLang="en-US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2"/>
            <a:endParaRPr kumimoji="1"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3"/>
            <a:endParaRPr kumimoji="1"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ECE3F86-B6ED-4AAD-ABB2-DECD00EBF3F7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88853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課程名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課程名稱</Template>
  <TotalTime>3526</TotalTime>
  <Words>1870</Words>
  <Application>Microsoft Office PowerPoint</Application>
  <PresentationFormat>如螢幕大小 (4:3)</PresentationFormat>
  <Paragraphs>262</Paragraphs>
  <Slides>23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31" baseType="lpstr">
      <vt:lpstr>KaiTi</vt:lpstr>
      <vt:lpstr>Mangal</vt:lpstr>
      <vt:lpstr>新細明體</vt:lpstr>
      <vt:lpstr>標楷體</vt:lpstr>
      <vt:lpstr>Arial</vt:lpstr>
      <vt:lpstr>Calibri</vt:lpstr>
      <vt:lpstr>Times New Roman</vt:lpstr>
      <vt:lpstr>課程名稱</vt:lpstr>
      <vt:lpstr>運動教練與教師角色的定位與職責</vt:lpstr>
      <vt:lpstr>運動教練與教師角色的定位與職責～第二部分</vt:lpstr>
      <vt:lpstr>一、體育教師的職責與角色</vt:lpstr>
      <vt:lpstr>一、體育教師的職責與角色</vt:lpstr>
      <vt:lpstr>一、體育教師的職責與角色</vt:lpstr>
      <vt:lpstr>一、體育教師的職責與角色</vt:lpstr>
      <vt:lpstr>二、體育教師的專業知能</vt:lpstr>
      <vt:lpstr>二、體育教師的專業知能</vt:lpstr>
      <vt:lpstr>三、體育教師課程價值取向</vt:lpstr>
      <vt:lpstr>三、體育教師課程價值取向</vt:lpstr>
      <vt:lpstr>三、體育教師課程價值取向</vt:lpstr>
      <vt:lpstr>三、體育教師課程價值取向</vt:lpstr>
      <vt:lpstr>三、體育教師課程價值取向</vt:lpstr>
      <vt:lpstr>三、體育教師課程價值取向</vt:lpstr>
      <vt:lpstr>三、體育教師課程價值取向</vt:lpstr>
      <vt:lpstr>四、體育教師與新課綱的連結</vt:lpstr>
      <vt:lpstr>四、體育教師與新課綱的連結</vt:lpstr>
      <vt:lpstr>四、體育教師與新課綱的連結</vt:lpstr>
      <vt:lpstr>四、體育教師與新課綱的連結</vt:lpstr>
      <vt:lpstr>四、體育教師與新課綱的連結</vt:lpstr>
      <vt:lpstr>四、體育教師與新課綱的連結</vt:lpstr>
      <vt:lpstr>五、結語</vt:lpstr>
      <vt:lpstr>參考文獻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課程名稱</dc:title>
  <dc:creator>BPC</dc:creator>
  <cp:lastModifiedBy>ChungYi</cp:lastModifiedBy>
  <cp:revision>63</cp:revision>
  <dcterms:created xsi:type="dcterms:W3CDTF">2017-11-07T02:54:43Z</dcterms:created>
  <dcterms:modified xsi:type="dcterms:W3CDTF">2018-07-01T05:26:48Z</dcterms:modified>
</cp:coreProperties>
</file>