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81" r:id="rId4"/>
    <p:sldId id="288" r:id="rId5"/>
    <p:sldId id="282" r:id="rId6"/>
    <p:sldId id="283" r:id="rId7"/>
    <p:sldId id="284" r:id="rId8"/>
    <p:sldId id="285" r:id="rId9"/>
    <p:sldId id="286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79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 autoAdjust="0"/>
    <p:restoredTop sz="94648"/>
  </p:normalViewPr>
  <p:slideViewPr>
    <p:cSldViewPr snapToGrid="0">
      <p:cViewPr varScale="1">
        <p:scale>
          <a:sx n="81" d="100"/>
          <a:sy n="81" d="100"/>
        </p:scale>
        <p:origin x="16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21B57-E9C1-4898-B467-08E9A6421A21}" type="datetimeFigureOut">
              <a:rPr lang="zh-TW" altLang="en-US" smtClean="0"/>
              <a:t>2018/5/10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6CCA-FDEB-4069-836E-3F0BD38B7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08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9FD96D-C6D9-40EF-8FE1-14D3AC892444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2862F-5670-4486-888A-53CB5D6865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E9961-6D71-40A2-A964-51BD2FE72388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91889C-91E1-42BC-AD66-0EF89AEFD7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F4BE9B-BDB1-4EDF-A80A-50F868C3718F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15A3A0-E0B6-4474-BB1D-9527034BF3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ED4BD-770D-4A02-8B5B-42F3BD57FE5B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817256-01CD-4AD4-B021-A60EF1D93A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BCAF7-4CBD-49A0-8673-AA9EF5D1B32D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6442A-D587-4DF1-ADDF-FC22FBCC07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D006C0-4095-4B20-B047-4CF260BB6334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B5A5CD-5D68-47BA-854A-FAF22F1F4A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36AC24-E39D-4366-B653-6E736CE45EF2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44C62-693F-4108-A34C-370DBC0A04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BE2B0-60FC-491F-9F3F-DE56A4195B6F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7F696C-4EAC-48A1-8A2A-862F4D21B0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91B2B-6D4A-4FDE-8435-BAB6A492D230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14554E-D8BF-4D80-8378-F1EF046A4B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E08DA-5BE0-4BAF-871B-8C0E808E521E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719DA9-4397-474D-A8D8-509683F78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36676-2CA5-4929-BFA4-6C0F0BD0292B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EF52A-F1F2-4303-9611-475E7E6485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9D78770A-92D2-409B-B2A2-564C322B4747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運動訓練學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/>
              <a:t>鄭景峰</a:t>
            </a:r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dirty="0" smtClean="0">
                <a:solidFill>
                  <a:srgbClr val="898989"/>
                </a:solidFill>
                <a:ea typeface="新細明體"/>
                <a:cs typeface=""/>
              </a:rPr>
              <a:t>年訓練計畫</a:t>
            </a: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02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肌力訓練的</a:t>
            </a:r>
            <a:r>
              <a:rPr kumimoji="1" lang="zh-TW" altLang="en-US" dirty="0" smtClean="0"/>
              <a:t>週期：解剖適應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奠定肌力的基礎</a:t>
            </a:r>
            <a:endParaRPr lang="en-US" altLang="zh-TW" dirty="0" smtClean="0"/>
          </a:p>
          <a:p>
            <a:r>
              <a:rPr lang="zh-TW" altLang="en-US" dirty="0" smtClean="0"/>
              <a:t>又稱為「肌肉發展階段」、「肌耐力階段」</a:t>
            </a:r>
            <a:endParaRPr lang="en-US" altLang="zh-TW" dirty="0" smtClean="0"/>
          </a:p>
          <a:p>
            <a:r>
              <a:rPr lang="zh-TW" altLang="en-US" dirty="0" smtClean="0"/>
              <a:t>目標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增加淨體重，減少體脂肪以及強化結締組織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在劇烈訓練時或高技術高量訓練時，延緩訓練後段的疲勞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神經肌與體能訓練的基礎，預防運動傷害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發展神經肌平衡，降低傷害風險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65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70945"/>
            <a:ext cx="8229600" cy="1143000"/>
          </a:xfrm>
        </p:spPr>
        <p:txBody>
          <a:bodyPr/>
          <a:lstStyle/>
          <a:p>
            <a:r>
              <a:rPr kumimoji="1" lang="zh-TW" altLang="en-US" dirty="0"/>
              <a:t>肌力訓練的週期：解剖適應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13944"/>
            <a:ext cx="8229600" cy="5039721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一般準備次階段的主要成分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低強度（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40-65%1RM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）、高訓練量（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8-12 reps, 2-3 sets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動作數目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多關節大肌肉：數目少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小肌肉、機械式：數目多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訓練週數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一般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4-6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週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年輕或無肌力基礎者：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9-12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週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0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肌力訓練的週期</a:t>
            </a:r>
            <a:r>
              <a:rPr kumimoji="1" lang="zh-TW" altLang="en-US" dirty="0" smtClean="0"/>
              <a:t>：最大肌力階段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10326"/>
            <a:ext cx="8229600" cy="4930218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欲增加爆發力，便需提高肌力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又稱為「基礎肌力階段」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特殊準備階段的主要成分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高強度（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75-85%1RM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）、低至中訓練量（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4-6 reps, 3-5 sets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訓練週數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較依賴最大肌力者：美式足球、鉛球；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個月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以最大肌力為基礎者：自由車或越野滑雪；可短一些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903712"/>
          </a:xfrm>
        </p:spPr>
        <p:txBody>
          <a:bodyPr/>
          <a:lstStyle/>
          <a:p>
            <a:r>
              <a:rPr kumimoji="1" lang="zh-TW" altLang="en-US" dirty="0"/>
              <a:t>肌力訓練的週期</a:t>
            </a:r>
            <a:r>
              <a:rPr kumimoji="1" lang="zh-TW" altLang="en-US" dirty="0" smtClean="0"/>
              <a:t>：轉換階段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8352"/>
            <a:ext cx="8229600" cy="5363850"/>
          </a:xfrm>
        </p:spPr>
        <p:txBody>
          <a:bodyPr/>
          <a:lstStyle/>
          <a:p>
            <a:r>
              <a:rPr lang="zh-TW" altLang="en-US" sz="2800" dirty="0" smtClean="0"/>
              <a:t>又稱為「肌力爆發力階段」</a:t>
            </a:r>
            <a:endParaRPr lang="en-US" altLang="zh-TW" sz="2800" dirty="0" smtClean="0"/>
          </a:p>
          <a:p>
            <a:r>
              <a:rPr lang="zh-TW" altLang="en-US" sz="2800" dirty="0" smtClean="0"/>
              <a:t>準備階段向比賽階段的轉換</a:t>
            </a:r>
            <a:endParaRPr lang="en-US" altLang="zh-TW" sz="2800" dirty="0" smtClean="0"/>
          </a:p>
          <a:p>
            <a:r>
              <a:rPr lang="zh-TW" altLang="en-US" sz="2800" dirty="0" smtClean="0"/>
              <a:t>將最大肌力轉換成專項的爆發力（例如速度訓練、增強式訓練）</a:t>
            </a:r>
            <a:endParaRPr lang="en-US" altLang="zh-TW" sz="2800" dirty="0" smtClean="0"/>
          </a:p>
          <a:p>
            <a:r>
              <a:rPr lang="zh-TW" altLang="en-US" sz="2800" dirty="0" smtClean="0"/>
              <a:t>此階段需維持最大肌力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最大肌力下降→爆發力、速度、敏捷均下降</a:t>
            </a:r>
            <a:endParaRPr lang="en-US" altLang="zh-TW" sz="2400" dirty="0" smtClean="0"/>
          </a:p>
          <a:p>
            <a:r>
              <a:rPr lang="zh-TW" altLang="en-US" sz="2800" dirty="0" smtClean="0"/>
              <a:t>根據運動專項的生理學特徵，決定爆發力與耐力的訓練比例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爆發力與耐力各半：角力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較多爆發力：輕艇（</a:t>
            </a:r>
            <a:r>
              <a:rPr lang="en-US" altLang="zh-TW" sz="2400" dirty="0" smtClean="0"/>
              <a:t>200, 500 m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較多耐力：較長距離游泳（</a:t>
            </a:r>
            <a:r>
              <a:rPr lang="en-US" altLang="zh-TW" sz="2400" dirty="0" smtClean="0"/>
              <a:t>400-1500 m</a:t>
            </a:r>
            <a:r>
              <a:rPr lang="zh-TW" altLang="en-US" sz="2400" dirty="0" smtClean="0"/>
              <a:t>）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0236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肌力訓練的週期</a:t>
            </a:r>
            <a:r>
              <a:rPr kumimoji="1" lang="zh-TW" altLang="en-US" dirty="0" smtClean="0"/>
              <a:t>：維持階段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8034"/>
            <a:ext cx="8229600" cy="4778126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目標：維持前一階段生理與運動表現水準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肌力維持需要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夠高強度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的訓練，但又需避免高度的疲勞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依據運動專項而定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美式足球、鉛球：著重最大肌力與爆發力的發展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耐力性項目：著重於爆發力與耐力發展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動作數目少（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2-4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個）、強度範圍大（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1-3 reps, 30-100%1RM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肌力訓練的週期</a:t>
            </a:r>
            <a:r>
              <a:rPr kumimoji="1" lang="zh-TW" altLang="en-US" dirty="0" smtClean="0"/>
              <a:t>：停止階段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主要比賽前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5-7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天，停止肌力訓練，減少訓練累積的疲勞，降低壓力水準，生理與心理超補償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高度肌力與肌力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爆發力需求的項目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舉重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賽前減少訓練次數，進行低量中強度訓練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肌力訓練的週期</a:t>
            </a:r>
            <a:r>
              <a:rPr kumimoji="1" lang="zh-TW" altLang="en-US" dirty="0" smtClean="0"/>
              <a:t>：補償階段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屬於過渡階段</a:t>
            </a:r>
            <a:endParaRPr lang="en-US" altLang="zh-TW" dirty="0" smtClean="0"/>
          </a:p>
          <a:p>
            <a:r>
              <a:rPr lang="zh-TW" altLang="en-US" dirty="0" smtClean="0"/>
              <a:t>為了下一個年訓練週期作準備</a:t>
            </a:r>
            <a:endParaRPr lang="en-US" altLang="zh-TW" dirty="0" smtClean="0"/>
          </a:p>
          <a:p>
            <a:r>
              <a:rPr lang="zh-TW" altLang="en-US" dirty="0" smtClean="0"/>
              <a:t>再生訓練、消除疲勞、恢復、傷後復健</a:t>
            </a:r>
            <a:endParaRPr lang="en-US" altLang="zh-TW" dirty="0" smtClean="0"/>
          </a:p>
          <a:p>
            <a:r>
              <a:rPr lang="zh-TW" altLang="en-US" dirty="0" smtClean="0"/>
              <a:t>此階段訓練應針對肌肉虛弱處進行強化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0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體能的週期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肌力訓練的週期</a:t>
            </a:r>
            <a:endParaRPr kumimoji="1" lang="en-US" altLang="zh-TW" dirty="0" smtClean="0"/>
          </a:p>
          <a:p>
            <a:r>
              <a:rPr kumimoji="1" lang="zh-TW" altLang="en-US" dirty="0" smtClean="0"/>
              <a:t>耐力週期</a:t>
            </a:r>
            <a:endParaRPr kumimoji="1" lang="en-US" altLang="zh-TW" dirty="0" smtClean="0"/>
          </a:p>
          <a:p>
            <a:r>
              <a:rPr kumimoji="1" lang="zh-TW" altLang="en-US" dirty="0" smtClean="0"/>
              <a:t>速度週期</a:t>
            </a:r>
            <a:endParaRPr kumimoji="1" lang="en-US" altLang="zh-TW" dirty="0" smtClean="0"/>
          </a:p>
          <a:p>
            <a:r>
              <a:rPr kumimoji="1" lang="zh-TW" altLang="en-US" dirty="0" smtClean="0"/>
              <a:t>整合性週期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1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D:\工作站\藝軒\jpg\06\圖6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" y="1257384"/>
            <a:ext cx="8447087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kumimoji="1" lang="zh-TW" altLang="en-US" dirty="0" smtClean="0"/>
              <a:t>體能的週期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03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肌力訓練的</a:t>
            </a:r>
            <a:r>
              <a:rPr kumimoji="1" lang="zh-TW" altLang="en-US" dirty="0" smtClean="0"/>
              <a:t>週期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10326"/>
            <a:ext cx="8229600" cy="4815833"/>
          </a:xfrm>
        </p:spPr>
        <p:txBody>
          <a:bodyPr/>
          <a:lstStyle/>
          <a:p>
            <a:r>
              <a:rPr lang="zh-TW" altLang="en-US" dirty="0" smtClean="0"/>
              <a:t>爆發力＝力量</a:t>
            </a:r>
            <a:r>
              <a:rPr lang="en-US" altLang="zh-TW" dirty="0" smtClean="0">
                <a:sym typeface="Symbol" panose="05050102010706020507" pitchFamily="18" charset="2"/>
              </a:rPr>
              <a:t></a:t>
            </a:r>
            <a:r>
              <a:rPr lang="zh-TW" altLang="en-US" dirty="0" smtClean="0">
                <a:sym typeface="Symbol" panose="05050102010706020507" pitchFamily="18" charset="2"/>
              </a:rPr>
              <a:t>速度</a:t>
            </a:r>
            <a:endParaRPr lang="en-US" altLang="zh-TW" dirty="0" smtClean="0">
              <a:sym typeface="Symbol" panose="05050102010706020507" pitchFamily="18" charset="2"/>
            </a:endParaRPr>
          </a:p>
          <a:p>
            <a:endParaRPr lang="en-US" altLang="zh-TW" dirty="0">
              <a:sym typeface="Symbol" panose="05050102010706020507" pitchFamily="18" charset="2"/>
            </a:endParaRPr>
          </a:p>
          <a:p>
            <a:r>
              <a:rPr lang="zh-TW" altLang="en-US" dirty="0" smtClean="0">
                <a:sym typeface="Symbol" panose="05050102010706020507" pitchFamily="18" charset="2"/>
              </a:rPr>
              <a:t>解剖適應</a:t>
            </a:r>
            <a:endParaRPr lang="en-US" altLang="zh-TW" dirty="0" smtClean="0">
              <a:sym typeface="Symbol" panose="05050102010706020507" pitchFamily="18" charset="2"/>
            </a:endParaRPr>
          </a:p>
          <a:p>
            <a:r>
              <a:rPr lang="zh-TW" altLang="en-US" dirty="0" smtClean="0">
                <a:sym typeface="Symbol" panose="05050102010706020507" pitchFamily="18" charset="2"/>
              </a:rPr>
              <a:t>最大肌力階段</a:t>
            </a:r>
            <a:endParaRPr lang="en-US" altLang="zh-TW" dirty="0" smtClean="0">
              <a:sym typeface="Symbol" panose="05050102010706020507" pitchFamily="18" charset="2"/>
            </a:endParaRPr>
          </a:p>
          <a:p>
            <a:r>
              <a:rPr lang="zh-TW" altLang="en-US" dirty="0" smtClean="0">
                <a:sym typeface="Symbol" panose="05050102010706020507" pitchFamily="18" charset="2"/>
              </a:rPr>
              <a:t>轉換階段</a:t>
            </a:r>
            <a:endParaRPr lang="en-US" altLang="zh-TW" dirty="0" smtClean="0">
              <a:sym typeface="Symbol" panose="05050102010706020507" pitchFamily="18" charset="2"/>
            </a:endParaRPr>
          </a:p>
          <a:p>
            <a:r>
              <a:rPr lang="zh-TW" altLang="en-US" dirty="0" smtClean="0">
                <a:sym typeface="Symbol" panose="05050102010706020507" pitchFamily="18" charset="2"/>
              </a:rPr>
              <a:t>維持階段</a:t>
            </a:r>
            <a:endParaRPr lang="en-US" altLang="zh-TW" dirty="0" smtClean="0">
              <a:sym typeface="Symbol" panose="05050102010706020507" pitchFamily="18" charset="2"/>
            </a:endParaRPr>
          </a:p>
          <a:p>
            <a:r>
              <a:rPr lang="zh-TW" altLang="en-US" dirty="0" smtClean="0">
                <a:sym typeface="Symbol" panose="05050102010706020507" pitchFamily="18" charset="2"/>
              </a:rPr>
              <a:t>停止階段</a:t>
            </a:r>
            <a:endParaRPr lang="en-US" altLang="zh-TW" dirty="0" smtClean="0">
              <a:sym typeface="Symbol" panose="05050102010706020507" pitchFamily="18" charset="2"/>
            </a:endParaRPr>
          </a:p>
          <a:p>
            <a:r>
              <a:rPr lang="zh-TW" altLang="en-US" dirty="0" smtClean="0">
                <a:sym typeface="Symbol" panose="05050102010706020507" pitchFamily="18" charset="2"/>
              </a:rPr>
              <a:t>補償階段</a:t>
            </a:r>
            <a:endParaRPr lang="en-US" altLang="zh-TW" dirty="0" smtClean="0">
              <a:sym typeface="Symbol" panose="05050102010706020507" pitchFamily="18" charset="2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89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D:\工作站\藝軒\jpg\06\圖6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342313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kumimoji="1" lang="zh-TW" altLang="en-US" smtClean="0"/>
              <a:t>肌力訓練的週期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30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D:\工作站\藝軒\jpg\06\圖6.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334375" cy="29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kumimoji="1" lang="zh-TW" altLang="en-US" smtClean="0"/>
              <a:t>肌力訓練的週期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71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D:\工作站\藝軒\jpg\06\圖6.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96288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64344" y="510310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kumimoji="1" lang="zh-TW" altLang="en-US" dirty="0" smtClean="0"/>
              <a:t>肌力訓練的週期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D:\工作站\藝軒\jpg\06\圖6.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96288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kumimoji="1" lang="zh-TW" altLang="en-US" smtClean="0"/>
              <a:t>肌力訓練的週期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5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D:\工作站\藝軒\jpg\06\圖6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96288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kumimoji="1" lang="zh-TW" altLang="en-US" smtClean="0"/>
              <a:t>肌力訓練的週期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32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1902</TotalTime>
  <Words>602</Words>
  <Application>Microsoft Office PowerPoint</Application>
  <PresentationFormat>如螢幕大小 (4:3)</PresentationFormat>
  <Paragraphs>77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新細明體</vt:lpstr>
      <vt:lpstr>標楷體</vt:lpstr>
      <vt:lpstr>Arial</vt:lpstr>
      <vt:lpstr>Calibri</vt:lpstr>
      <vt:lpstr>Symbol</vt:lpstr>
      <vt:lpstr>Times New Roman</vt:lpstr>
      <vt:lpstr>課程名稱</vt:lpstr>
      <vt:lpstr>運動訓練學</vt:lpstr>
      <vt:lpstr>體能的週期</vt:lpstr>
      <vt:lpstr>PowerPoint 簡報</vt:lpstr>
      <vt:lpstr>肌力訓練的週期</vt:lpstr>
      <vt:lpstr>PowerPoint 簡報</vt:lpstr>
      <vt:lpstr>PowerPoint 簡報</vt:lpstr>
      <vt:lpstr>PowerPoint 簡報</vt:lpstr>
      <vt:lpstr>PowerPoint 簡報</vt:lpstr>
      <vt:lpstr>PowerPoint 簡報</vt:lpstr>
      <vt:lpstr>肌力訓練的週期：解剖適應</vt:lpstr>
      <vt:lpstr>肌力訓練的週期：解剖適應</vt:lpstr>
      <vt:lpstr>肌力訓練的週期：最大肌力階段</vt:lpstr>
      <vt:lpstr>肌力訓練的週期：轉換階段</vt:lpstr>
      <vt:lpstr>肌力訓練的週期：維持階段</vt:lpstr>
      <vt:lpstr>肌力訓練的週期：停止階段</vt:lpstr>
      <vt:lpstr>肌力訓練的週期：補償階段</vt:lpstr>
      <vt:lpstr>參考文獻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Andes</cp:lastModifiedBy>
  <cp:revision>106</cp:revision>
  <dcterms:created xsi:type="dcterms:W3CDTF">2017-11-07T02:54:43Z</dcterms:created>
  <dcterms:modified xsi:type="dcterms:W3CDTF">2018-05-10T13:19:49Z</dcterms:modified>
</cp:coreProperties>
</file>