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5" r:id="rId3"/>
    <p:sldId id="286"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287" r:id="rId22"/>
    <p:sldId id="288" r:id="rId23"/>
    <p:sldId id="290" r:id="rId24"/>
    <p:sldId id="291" r:id="rId25"/>
    <p:sldId id="292" r:id="rId26"/>
    <p:sldId id="294" r:id="rId27"/>
    <p:sldId id="295" r:id="rId28"/>
    <p:sldId id="296" r:id="rId29"/>
    <p:sldId id="297" r:id="rId30"/>
    <p:sldId id="298" r:id="rId31"/>
    <p:sldId id="299" r:id="rId32"/>
    <p:sldId id="300" r:id="rId33"/>
    <p:sldId id="301" r:id="rId34"/>
    <p:sldId id="302" r:id="rId35"/>
    <p:sldId id="303" r:id="rId36"/>
    <p:sldId id="264" r:id="rId37"/>
    <p:sldId id="322" r:id="rId38"/>
    <p:sldId id="321" r:id="rId39"/>
    <p:sldId id="284"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4" autoAdjust="0"/>
  </p:normalViewPr>
  <p:slideViewPr>
    <p:cSldViewPr snapToGrid="0">
      <p:cViewPr>
        <p:scale>
          <a:sx n="72" d="100"/>
          <a:sy n="72" d="100"/>
        </p:scale>
        <p:origin x="-1242" y="-48"/>
      </p:cViewPr>
      <p:guideLst>
        <p:guide orient="horz" pos="2160"/>
        <p:guide pos="2880"/>
      </p:guideLst>
    </p:cSldViewPr>
  </p:slideViewPr>
  <p:outlineViewPr>
    <p:cViewPr>
      <p:scale>
        <a:sx n="33" d="100"/>
        <a:sy n="33" d="100"/>
      </p:scale>
      <p:origin x="0" y="-617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613A1-E6B8-474A-BE5B-6865DFB19F02}" type="datetimeFigureOut">
              <a:rPr lang="zh-TW" altLang="en-US" smtClean="0"/>
              <a:t>2018/8/17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64B12-A408-4414-9DA5-9B6909ED8BBD}" type="slidenum">
              <a:rPr lang="zh-TW" altLang="en-US" smtClean="0"/>
              <a:t>‹#›</a:t>
            </a:fld>
            <a:endParaRPr lang="zh-TW" altLang="en-US"/>
          </a:p>
        </p:txBody>
      </p:sp>
    </p:spTree>
    <p:extLst>
      <p:ext uri="{BB962C8B-B14F-4D97-AF65-F5344CB8AC3E}">
        <p14:creationId xmlns:p14="http://schemas.microsoft.com/office/powerpoint/2010/main" val="171677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964B12-A408-4414-9DA5-9B6909ED8BBD}" type="slidenum">
              <a:rPr lang="zh-TW" altLang="en-US" smtClean="0"/>
              <a:t>5</a:t>
            </a:fld>
            <a:endParaRPr lang="zh-TW" altLang="en-US"/>
          </a:p>
        </p:txBody>
      </p:sp>
    </p:spTree>
    <p:extLst>
      <p:ext uri="{BB962C8B-B14F-4D97-AF65-F5344CB8AC3E}">
        <p14:creationId xmlns:p14="http://schemas.microsoft.com/office/powerpoint/2010/main" val="36813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fld id="{A37F9E37-BFC4-4932-AE2E-D5A16DF18971}"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AE45E90-1DB4-4B82-8E8A-CD2FCFC11F98}" type="slidenum">
              <a:t>‹#›</a:t>
            </a:fld>
            <a:endParaRPr lang="en-US"/>
          </a:p>
        </p:txBody>
      </p:sp>
    </p:spTree>
    <p:extLst>
      <p:ext uri="{BB962C8B-B14F-4D97-AF65-F5344CB8AC3E}">
        <p14:creationId xmlns:p14="http://schemas.microsoft.com/office/powerpoint/2010/main" val="411773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864735E3-C2C6-4131-9071-66E7CB42A45F}"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3F8F1439-EE78-46AE-A120-2F9912D3117D}" type="slidenum">
              <a:t>‹#›</a:t>
            </a:fld>
            <a:endParaRPr lang="en-US"/>
          </a:p>
        </p:txBody>
      </p:sp>
    </p:spTree>
    <p:extLst>
      <p:ext uri="{BB962C8B-B14F-4D97-AF65-F5344CB8AC3E}">
        <p14:creationId xmlns:p14="http://schemas.microsoft.com/office/powerpoint/2010/main" val="296741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747277E9-FDB8-4C94-933F-7E120B06E0DB}"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D4264F07-8D40-46C5-AC8C-31230415A5EB}" type="slidenum">
              <a:t>‹#›</a:t>
            </a:fld>
            <a:endParaRPr lang="en-US"/>
          </a:p>
        </p:txBody>
      </p:sp>
    </p:spTree>
    <p:extLst>
      <p:ext uri="{BB962C8B-B14F-4D97-AF65-F5344CB8AC3E}">
        <p14:creationId xmlns:p14="http://schemas.microsoft.com/office/powerpoint/2010/main" val="186704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D06302A4-809C-4B78-AEE1-538ACE7FE3DF}"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65C0395-D23A-44D3-82C0-4590073AED2D}" type="slidenum">
              <a:t>‹#›</a:t>
            </a:fld>
            <a:endParaRPr lang="en-US"/>
          </a:p>
        </p:txBody>
      </p:sp>
    </p:spTree>
    <p:extLst>
      <p:ext uri="{BB962C8B-B14F-4D97-AF65-F5344CB8AC3E}">
        <p14:creationId xmlns:p14="http://schemas.microsoft.com/office/powerpoint/2010/main" val="250683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7254010A-69A2-453C-B970-F31B61FE0B97}"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2912FB0-2E0B-4C7D-89B7-C016A647C260}" type="slidenum">
              <a:t>‹#›</a:t>
            </a:fld>
            <a:endParaRPr lang="en-US"/>
          </a:p>
        </p:txBody>
      </p:sp>
    </p:spTree>
    <p:extLst>
      <p:ext uri="{BB962C8B-B14F-4D97-AF65-F5344CB8AC3E}">
        <p14:creationId xmlns:p14="http://schemas.microsoft.com/office/powerpoint/2010/main" val="83103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68A7D63C-113F-4143-AF97-5A6A748FA55D}" type="datetime1">
              <a:rPr lang="en-US"/>
              <a:pPr lvl="0"/>
              <a:t>8/17/2018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EAC74A30-8353-4862-B702-976BAC0E8F50}" type="slidenum">
              <a:t>‹#›</a:t>
            </a:fld>
            <a:endParaRPr lang="en-US"/>
          </a:p>
        </p:txBody>
      </p:sp>
    </p:spTree>
    <p:extLst>
      <p:ext uri="{BB962C8B-B14F-4D97-AF65-F5344CB8AC3E}">
        <p14:creationId xmlns:p14="http://schemas.microsoft.com/office/powerpoint/2010/main" val="212909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D41E306D-C01A-4CC3-8837-C48E8C87B1BA}" type="datetime1">
              <a:rPr lang="en-US"/>
              <a:pPr lvl="0"/>
              <a:t>8/17/2018</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A9CD0521-1776-48F2-8FB8-C1E263F51F3D}" type="slidenum">
              <a:t>‹#›</a:t>
            </a:fld>
            <a:endParaRPr lang="en-US"/>
          </a:p>
        </p:txBody>
      </p:sp>
    </p:spTree>
    <p:extLst>
      <p:ext uri="{BB962C8B-B14F-4D97-AF65-F5344CB8AC3E}">
        <p14:creationId xmlns:p14="http://schemas.microsoft.com/office/powerpoint/2010/main" val="19420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6438CB1A-A07A-4B43-83A0-A8E07EA398DB}" type="datetime1">
              <a:rPr lang="en-US"/>
              <a:pPr lvl="0"/>
              <a:t>8/17/2018</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382A85B7-C58A-4350-BFB6-40B5FB091D40}" type="slidenum">
              <a:t>‹#›</a:t>
            </a:fld>
            <a:endParaRPr lang="en-US"/>
          </a:p>
        </p:txBody>
      </p:sp>
    </p:spTree>
    <p:extLst>
      <p:ext uri="{BB962C8B-B14F-4D97-AF65-F5344CB8AC3E}">
        <p14:creationId xmlns:p14="http://schemas.microsoft.com/office/powerpoint/2010/main" val="140761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567DCB87-B56A-43D8-A16D-E7982FF73CF2}" type="datetime1">
              <a:rPr lang="en-US"/>
              <a:pPr lvl="0"/>
              <a:t>8/17/2018</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3C786742-364C-42B1-8E4A-2F680DEA7398}" type="slidenum">
              <a:t>‹#›</a:t>
            </a:fld>
            <a:endParaRPr lang="en-US"/>
          </a:p>
        </p:txBody>
      </p:sp>
    </p:spTree>
    <p:extLst>
      <p:ext uri="{BB962C8B-B14F-4D97-AF65-F5344CB8AC3E}">
        <p14:creationId xmlns:p14="http://schemas.microsoft.com/office/powerpoint/2010/main" val="406472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0F55889F-CC49-4950-A2F5-43F1D94B1C24}" type="datetime1">
              <a:rPr lang="en-US"/>
              <a:pPr lvl="0"/>
              <a:t>8/17/2018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77FC8CB1-943C-4FEC-AE98-0A0E426A1479}" type="slidenum">
              <a:t>‹#›</a:t>
            </a:fld>
            <a:endParaRPr lang="en-US"/>
          </a:p>
        </p:txBody>
      </p:sp>
    </p:spTree>
    <p:extLst>
      <p:ext uri="{BB962C8B-B14F-4D97-AF65-F5344CB8AC3E}">
        <p14:creationId xmlns:p14="http://schemas.microsoft.com/office/powerpoint/2010/main" val="8151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35D13BD4-9237-498C-96EB-6FD6DC6A2E4B}" type="datetime1">
              <a:rPr lang="en-US"/>
              <a:pPr lvl="0"/>
              <a:t>8/17/2018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8EB9646-D5C1-49A7-8BC7-64424560F632}" type="slidenum">
              <a:t>‹#›</a:t>
            </a:fld>
            <a:endParaRPr lang="en-US"/>
          </a:p>
        </p:txBody>
      </p:sp>
    </p:spTree>
    <p:extLst>
      <p:ext uri="{BB962C8B-B14F-4D97-AF65-F5344CB8AC3E}">
        <p14:creationId xmlns:p14="http://schemas.microsoft.com/office/powerpoint/2010/main" val="392282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C0C4949E-7836-4454-A5D1-8B546E1F9C33}" type="slidenum">
              <a:t>‹#›</a:t>
            </a:fld>
            <a:endParaRPr lang="en-US"/>
          </a:p>
        </p:txBody>
      </p:sp>
      <p:pic>
        <p:nvPicPr>
          <p:cNvPr id="7" name="Picture 2" descr="C:\Users\BPC\Downloads\教育部logo991006-1.png">
            <a:extLst>
              <a:ext uri="{FF2B5EF4-FFF2-40B4-BE49-F238E27FC236}">
                <a16:creationId xmlns:a16="http://schemas.microsoft.com/office/drawing/2014/main" xmlns="" id="{00000000-0000-0000-0000-000000000000}"/>
              </a:ext>
            </a:extLst>
          </p:cNvPr>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00000000-0000-0000-0000-000000000000}"/>
              </a:ext>
            </a:extLst>
          </p:cNvPr>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uq.edu.au/economics/cepa/software.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9863" y="2459703"/>
            <a:ext cx="7772400" cy="1470026"/>
          </a:xfrm>
        </p:spPr>
        <p:txBody>
          <a:bodyPr/>
          <a:lstStyle/>
          <a:p>
            <a:pPr lvl="0"/>
            <a:r>
              <a:rPr lang="zh-TW" altLang="en-US" dirty="0" smtClean="0"/>
              <a:t>績效評估</a:t>
            </a:r>
            <a:r>
              <a:rPr lang="en-US" altLang="zh-TW" dirty="0" smtClean="0"/>
              <a:t>-</a:t>
            </a:r>
            <a:r>
              <a:rPr lang="zh-TW" altLang="en-US" dirty="0"/>
              <a:t>效率與</a:t>
            </a:r>
            <a:r>
              <a:rPr lang="zh-TW" altLang="en-US" dirty="0" smtClean="0"/>
              <a:t>生產力三</a:t>
            </a:r>
            <a:endParaRPr lang="zh-TW" dirty="0"/>
          </a:p>
        </p:txBody>
      </p:sp>
      <p:sp>
        <p:nvSpPr>
          <p:cNvPr id="3" name="副標題 2"/>
          <p:cNvSpPr txBox="1">
            <a:spLocks noGrp="1"/>
          </p:cNvSpPr>
          <p:nvPr>
            <p:ph type="subTitle" idx="1"/>
          </p:nvPr>
        </p:nvSpPr>
        <p:spPr>
          <a:xfrm>
            <a:off x="1497692" y="3971874"/>
            <a:ext cx="6400800" cy="648071"/>
          </a:xfrm>
        </p:spPr>
        <p:txBody>
          <a:bodyPr/>
          <a:lstStyle/>
          <a:p>
            <a:pPr lvl="0"/>
            <a:r>
              <a:rPr lang="zh-TW" altLang="en-US" smtClean="0"/>
              <a:t>林文斌</a:t>
            </a:r>
            <a:endParaRPr lang="en-US" dirty="0"/>
          </a:p>
        </p:txBody>
      </p:sp>
      <p:pic>
        <p:nvPicPr>
          <p:cNvPr id="4" name="Picture 2" descr="C:\Users\BPC\Downloads\教育部logo991006-1.png">
            <a:extLst>
              <a:ext uri="{FF2B5EF4-FFF2-40B4-BE49-F238E27FC236}">
                <a16:creationId xmlns:a16="http://schemas.microsoft.com/office/drawing/2014/main" xmlns="" id="{00000000-0000-0000-0000-000000000000}"/>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5" name="Picture 3" descr="C:\Users\BPC\AppData\Local\Temp\Rar$DR60.735\A703(修正型).png">
            <a:extLst>
              <a:ext uri="{FF2B5EF4-FFF2-40B4-BE49-F238E27FC236}">
                <a16:creationId xmlns:a16="http://schemas.microsoft.com/office/drawing/2014/main" xmlns="" id="{00000000-0000-0000-0000-000000000000}"/>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執行執行</a:t>
            </a:r>
            <a:r>
              <a:rPr lang="zh-TW" altLang="en-US" dirty="0" smtClean="0"/>
              <a:t>檔</a:t>
            </a:r>
            <a:endParaRPr lang="en-US" altLang="zh-TW" dirty="0" smtClean="0"/>
          </a:p>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 y="1219200"/>
            <a:ext cx="9141607" cy="5638799"/>
          </a:xfrm>
          <a:prstGeom prst="rect">
            <a:avLst/>
          </a:prstGeom>
        </p:spPr>
      </p:pic>
      <p:sp>
        <p:nvSpPr>
          <p:cNvPr id="5" name="Text Box 5"/>
          <p:cNvSpPr txBox="1">
            <a:spLocks noChangeArrowheads="1"/>
          </p:cNvSpPr>
          <p:nvPr/>
        </p:nvSpPr>
        <p:spPr bwMode="auto">
          <a:xfrm>
            <a:off x="5866102" y="3216848"/>
            <a:ext cx="3170740" cy="646331"/>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回到「</a:t>
            </a:r>
            <a:r>
              <a:rPr kumimoji="0" lang="en-US" altLang="zh-TW"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DEAP-xp1</a:t>
            </a:r>
            <a:r>
              <a:rPr kumimoji="0" lang="zh-TW"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a:t>
            </a:r>
            <a:r>
              <a:rPr kumimoji="0" lang="zh-TW" altLang="en-US" sz="1800" b="1" i="0" u="none" strike="noStrike" kern="1200" cap="none" spc="0" normalizeH="0" baseline="0" noProof="0" dirty="0" smtClean="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資料夾</a:t>
            </a:r>
            <a:r>
              <a:rPr kumimoji="0" lang="zh-TW"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點擊左鍵兩下執行</a:t>
            </a:r>
            <a:r>
              <a:rPr kumimoji="0" lang="en-US" altLang="zh-TW"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DEAP.EXE</a:t>
            </a:r>
          </a:p>
        </p:txBody>
      </p:sp>
      <p:sp>
        <p:nvSpPr>
          <p:cNvPr id="6" name="Line 6"/>
          <p:cNvSpPr>
            <a:spLocks noChangeShapeType="1"/>
          </p:cNvSpPr>
          <p:nvPr/>
        </p:nvSpPr>
        <p:spPr bwMode="auto">
          <a:xfrm>
            <a:off x="2595418" y="2466109"/>
            <a:ext cx="3260006" cy="105153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271199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02328"/>
            <a:ext cx="8229600" cy="5135418"/>
          </a:xfrm>
        </p:spPr>
      </p:pic>
      <p:sp>
        <p:nvSpPr>
          <p:cNvPr id="5" name="Oval 5"/>
          <p:cNvSpPr>
            <a:spLocks noChangeArrowheads="1"/>
          </p:cNvSpPr>
          <p:nvPr/>
        </p:nvSpPr>
        <p:spPr bwMode="auto">
          <a:xfrm>
            <a:off x="2264785" y="6026219"/>
            <a:ext cx="1655762" cy="620712"/>
          </a:xfrm>
          <a:prstGeom prst="ellipse">
            <a:avLst/>
          </a:prstGeom>
          <a:noFill/>
          <a:ln w="38100"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6" name="Text Box 6"/>
          <p:cNvSpPr txBox="1">
            <a:spLocks noChangeArrowheads="1"/>
          </p:cNvSpPr>
          <p:nvPr/>
        </p:nvSpPr>
        <p:spPr bwMode="auto">
          <a:xfrm>
            <a:off x="4692072" y="5321300"/>
            <a:ext cx="30572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鍵入執行檔檔名</a:t>
            </a:r>
            <a:r>
              <a:rPr kumimoji="0" lang="zh-TW" altLang="en-US" sz="1800" b="1" i="0" u="none" strike="noStrike" kern="1200" cap="none" spc="0" normalizeH="0" baseline="0" noProof="0" dirty="0" smtClean="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後，按</a:t>
            </a:r>
            <a:r>
              <a:rPr kumimoji="0" lang="en-US" altLang="zh-TW" sz="1800" b="1" i="0" u="none" strike="noStrike" kern="1200" cap="none" spc="0" normalizeH="0" baseline="0" noProof="0" dirty="0">
                <a:ln>
                  <a:noFill/>
                </a:ln>
                <a:solidFill>
                  <a:srgbClr val="0000FF"/>
                </a:solidFill>
                <a:effectLst/>
                <a:uLnTx/>
                <a:uFillTx/>
                <a:latin typeface="Times New Roman" panose="02020603050405020304" pitchFamily="18" charset="0"/>
                <a:ea typeface="標楷體" pitchFamily="65"/>
                <a:cs typeface="Times New Roman" panose="02020603050405020304" pitchFamily="18" charset="0"/>
              </a:rPr>
              <a:t>Enter</a:t>
            </a:r>
          </a:p>
        </p:txBody>
      </p:sp>
      <p:sp>
        <p:nvSpPr>
          <p:cNvPr id="7" name="Line 7"/>
          <p:cNvSpPr>
            <a:spLocks noChangeShapeType="1"/>
          </p:cNvSpPr>
          <p:nvPr/>
        </p:nvSpPr>
        <p:spPr bwMode="auto">
          <a:xfrm flipH="1">
            <a:off x="3920547" y="5661025"/>
            <a:ext cx="863600" cy="57626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472053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找尋結果</a:t>
            </a:r>
            <a:r>
              <a:rPr lang="zh-TW" altLang="en-US" dirty="0" smtClean="0">
                <a:latin typeface="Times New Roman" panose="02020603050405020304" pitchFamily="18" charset="0"/>
                <a:cs typeface="Times New Roman" panose="02020603050405020304" pitchFamily="18" charset="0"/>
              </a:rPr>
              <a:t>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回到「</a:t>
            </a:r>
            <a:r>
              <a:rPr lang="en-US" altLang="zh-TW" dirty="0">
                <a:latin typeface="Times New Roman" panose="02020603050405020304" pitchFamily="18" charset="0"/>
                <a:cs typeface="Times New Roman" panose="02020603050405020304" pitchFamily="18" charset="0"/>
              </a:rPr>
              <a:t>DEAP-xp1</a:t>
            </a:r>
            <a:r>
              <a:rPr lang="zh-TW" altLang="en-US" dirty="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資料夾，尋</a:t>
            </a:r>
            <a:r>
              <a:rPr lang="zh-TW" altLang="en-US" dirty="0">
                <a:latin typeface="Times New Roman" panose="02020603050405020304" pitchFamily="18" charset="0"/>
                <a:cs typeface="Times New Roman" panose="02020603050405020304" pitchFamily="18" charset="0"/>
              </a:rPr>
              <a:t>找</a:t>
            </a:r>
            <a:r>
              <a:rPr lang="zh-TW" altLang="en-US" dirty="0" smtClean="0">
                <a:latin typeface="Times New Roman" panose="02020603050405020304" pitchFamily="18" charset="0"/>
                <a:cs typeface="Times New Roman" panose="02020603050405020304" pitchFamily="18" charset="0"/>
              </a:rPr>
              <a:t>剛剛在</a:t>
            </a:r>
            <a:r>
              <a:rPr lang="zh-TW" altLang="en-US" dirty="0">
                <a:latin typeface="Times New Roman" panose="02020603050405020304" pitchFamily="18" charset="0"/>
                <a:cs typeface="Times New Roman" panose="02020603050405020304" pitchFamily="18" charset="0"/>
              </a:rPr>
              <a:t>指令檔中建立的結果檔</a:t>
            </a:r>
            <a:r>
              <a:rPr lang="zh-TW" altLang="en-US" dirty="0" smtClean="0">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先前本</a:t>
            </a:r>
            <a:r>
              <a:rPr lang="zh-TW" altLang="en-US" dirty="0">
                <a:solidFill>
                  <a:srgbClr val="FF0000"/>
                </a:solidFill>
                <a:latin typeface="Times New Roman" panose="02020603050405020304" pitchFamily="18" charset="0"/>
                <a:cs typeface="Times New Roman" panose="02020603050405020304" pitchFamily="18" charset="0"/>
              </a:rPr>
              <a:t>範例</a:t>
            </a:r>
            <a:r>
              <a:rPr lang="zh-TW" altLang="en-US" dirty="0">
                <a:latin typeface="Times New Roman" panose="02020603050405020304" pitchFamily="18" charset="0"/>
                <a:cs typeface="Times New Roman" panose="02020603050405020304" pitchFamily="18" charset="0"/>
              </a:rPr>
              <a:t>的結果檔檔名為</a:t>
            </a:r>
            <a:r>
              <a:rPr lang="zh-TW" altLang="en-US"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goodout</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p>
            <a:endParaRPr lang="en-US" altLang="zh-TW" dirty="0" smtClean="0"/>
          </a:p>
          <a:p>
            <a:endParaRPr lang="zh-TW" altLang="en-US" dirty="0"/>
          </a:p>
        </p:txBody>
      </p:sp>
      <p:sp>
        <p:nvSpPr>
          <p:cNvPr id="5" name="Oval 6"/>
          <p:cNvSpPr>
            <a:spLocks noChangeArrowheads="1"/>
          </p:cNvSpPr>
          <p:nvPr/>
        </p:nvSpPr>
        <p:spPr bwMode="auto">
          <a:xfrm>
            <a:off x="2794739" y="6083484"/>
            <a:ext cx="1517778" cy="45047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5468"/>
            <a:ext cx="9144000" cy="5212532"/>
          </a:xfrm>
          <a:prstGeom prst="rect">
            <a:avLst/>
          </a:prstGeom>
        </p:spPr>
      </p:pic>
      <p:sp>
        <p:nvSpPr>
          <p:cNvPr id="6" name="AutoShape 7"/>
          <p:cNvSpPr>
            <a:spLocks noChangeArrowheads="1"/>
          </p:cNvSpPr>
          <p:nvPr/>
        </p:nvSpPr>
        <p:spPr bwMode="auto">
          <a:xfrm>
            <a:off x="3194520" y="5176029"/>
            <a:ext cx="2956321" cy="598602"/>
          </a:xfrm>
          <a:prstGeom prst="wedgeRectCallout">
            <a:avLst>
              <a:gd name="adj1" fmla="val -66557"/>
              <a:gd name="adj2" fmla="val 13154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smtClean="0">
                <a:ln>
                  <a:noFill/>
                </a:ln>
                <a:solidFill>
                  <a:srgbClr val="00B0F0"/>
                </a:solidFill>
                <a:effectLst/>
                <a:uLnTx/>
                <a:uFillTx/>
                <a:latin typeface="Arial" panose="020B0604020202020204" pitchFamily="34" charset="0"/>
                <a:ea typeface="微軟正黑體" panose="020B0604030504040204" pitchFamily="34" charset="-120"/>
                <a:cs typeface="+mn-cs"/>
              </a:rPr>
              <a:t>Right here!</a:t>
            </a:r>
            <a:endParaRPr kumimoji="0" lang="zh-TW" altLang="en-US" sz="1800" b="0" i="0" u="none" strike="noStrike" kern="1200" cap="none" spc="0" normalizeH="0" baseline="0" noProof="0" dirty="0">
              <a:ln>
                <a:noFill/>
              </a:ln>
              <a:solidFill>
                <a:srgbClr val="00B0F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671792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結果</a:t>
            </a:r>
            <a:r>
              <a:rPr lang="zh-TW" altLang="en-US" dirty="0" smtClean="0">
                <a:latin typeface="Times New Roman" panose="02020603050405020304" pitchFamily="18" charset="0"/>
                <a:cs typeface="Times New Roman" panose="02020603050405020304" pitchFamily="18" charset="0"/>
              </a:rPr>
              <a:t>分析</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打開結果檔後</a:t>
            </a:r>
            <a:r>
              <a:rPr lang="zh-TW" altLang="en-US" dirty="0" smtClean="0">
                <a:latin typeface="Times New Roman" panose="02020603050405020304" pitchFamily="18" charset="0"/>
                <a:cs typeface="Times New Roman" panose="02020603050405020304" pitchFamily="18" charset="0"/>
              </a:rPr>
              <a:t>，若內容</a:t>
            </a:r>
            <a:r>
              <a:rPr lang="zh-TW" altLang="en-US" dirty="0">
                <a:latin typeface="Times New Roman" panose="02020603050405020304" pitchFamily="18" charset="0"/>
                <a:cs typeface="Times New Roman" panose="02020603050405020304" pitchFamily="18" charset="0"/>
              </a:rPr>
              <a:t>只有短短幾行，表示指令檔的</a:t>
            </a:r>
            <a:r>
              <a:rPr lang="zh-TW" altLang="en-US" dirty="0" smtClean="0">
                <a:latin typeface="Times New Roman" panose="02020603050405020304" pitchFamily="18" charset="0"/>
                <a:cs typeface="Times New Roman" panose="02020603050405020304" pitchFamily="18" charset="0"/>
              </a:rPr>
              <a:t>編寫可能誤，必須重新</a:t>
            </a:r>
            <a:r>
              <a:rPr lang="zh-TW" altLang="en-US" dirty="0">
                <a:latin typeface="Times New Roman" panose="02020603050405020304" pitchFamily="18" charset="0"/>
                <a:cs typeface="Times New Roman" panose="02020603050405020304" pitchFamily="18" charset="0"/>
              </a:rPr>
              <a:t>編寫指令檔</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假若出現</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EFFICIENCY SUMMARY</a:t>
            </a:r>
            <a:r>
              <a:rPr lang="zh-TW" altLang="en-US" dirty="0">
                <a:latin typeface="Times New Roman" panose="02020603050405020304" pitchFamily="18" charset="0"/>
                <a:cs typeface="Times New Roman" panose="02020603050405020304" pitchFamily="18" charset="0"/>
              </a:rPr>
              <a:t>」結果，表示計算順利</a:t>
            </a:r>
            <a:r>
              <a:rPr lang="zh-TW" altLang="en-US" dirty="0" smtClean="0">
                <a:latin typeface="Times New Roman" panose="02020603050405020304" pitchFamily="18" charset="0"/>
                <a:cs typeface="Times New Roman" panose="02020603050405020304" pitchFamily="18" charset="0"/>
              </a:rPr>
              <a:t>完成。</a:t>
            </a:r>
            <a:endParaRPr lang="zh-TW" altLang="en-US" dirty="0">
              <a:latin typeface="Times New Roman" panose="02020603050405020304" pitchFamily="18" charset="0"/>
              <a:cs typeface="Times New Roman" panose="02020603050405020304" pitchFamily="18" charset="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9" y="1163782"/>
            <a:ext cx="7878618" cy="5816940"/>
          </a:xfrm>
          <a:prstGeom prst="rect">
            <a:avLst/>
          </a:prstGeom>
        </p:spPr>
      </p:pic>
      <p:sp>
        <p:nvSpPr>
          <p:cNvPr id="5" name="Oval 5"/>
          <p:cNvSpPr>
            <a:spLocks noChangeArrowheads="1"/>
          </p:cNvSpPr>
          <p:nvPr/>
        </p:nvSpPr>
        <p:spPr bwMode="auto">
          <a:xfrm>
            <a:off x="457200" y="1782618"/>
            <a:ext cx="3370879" cy="61883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6" name="Line 6"/>
          <p:cNvSpPr>
            <a:spLocks noChangeShapeType="1"/>
          </p:cNvSpPr>
          <p:nvPr/>
        </p:nvSpPr>
        <p:spPr bwMode="auto">
          <a:xfrm flipH="1">
            <a:off x="3828079" y="2061803"/>
            <a:ext cx="904339"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Text Box 8"/>
          <p:cNvSpPr txBox="1">
            <a:spLocks noChangeArrowheads="1"/>
          </p:cNvSpPr>
          <p:nvPr/>
        </p:nvSpPr>
        <p:spPr bwMode="auto">
          <a:xfrm>
            <a:off x="4732418" y="1878447"/>
            <a:ext cx="323176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如果只出現這幾行表示有錯</a:t>
            </a:r>
          </a:p>
        </p:txBody>
      </p:sp>
      <p:sp>
        <p:nvSpPr>
          <p:cNvPr id="9" name="矩形 8"/>
          <p:cNvSpPr/>
          <p:nvPr/>
        </p:nvSpPr>
        <p:spPr>
          <a:xfrm>
            <a:off x="628073" y="3362036"/>
            <a:ext cx="2290618" cy="461819"/>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773740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4" presetClass="entr" presetSubtype="16"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ox(i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Rectangle 3"/>
          <p:cNvSpPr txBox="1">
            <a:spLocks noChangeArrowheads="1"/>
          </p:cNvSpPr>
          <p:nvPr/>
        </p:nvSpPr>
        <p:spPr>
          <a:xfrm>
            <a:off x="457200" y="1628775"/>
            <a:ext cx="8197850" cy="4525963"/>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800"/>
              </a:spcBef>
              <a:spcAft>
                <a:spcPts val="0"/>
              </a:spcAft>
              <a:buClrTx/>
              <a:buSzPct val="100000"/>
              <a:buFont typeface="Arial" pitchFamily="34"/>
              <a:buChar char="•"/>
              <a:tabLst/>
              <a:defRPr/>
            </a:pPr>
            <a:r>
              <a:rPr kumimoji="0" lang="zh-TW" alt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結果分析</a:t>
            </a:r>
            <a:endParaRPr kumimoji="0" lang="en-US" altLang="zh-TW"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ct val="90000"/>
              </a:lnSpc>
              <a:spcBef>
                <a:spcPts val="800"/>
              </a:spcBef>
              <a:spcAft>
                <a:spcPts val="0"/>
              </a:spcAft>
              <a:buClrTx/>
              <a:buSzPct val="100000"/>
              <a:buFontTx/>
              <a:buNone/>
              <a:tabLst/>
              <a:defRPr/>
            </a:pPr>
            <a:r>
              <a:rPr kumimoji="0" lang="en-US" altLang="zh-TW" sz="2000" b="0" i="0" u="none" strike="noStrike" kern="1200" cap="none" spc="0" normalizeH="0" baseline="0" noProof="0" dirty="0" smtClean="0">
                <a:ln>
                  <a:noFill/>
                </a:ln>
                <a:solidFill>
                  <a:srgbClr val="0000FF"/>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p>
        </p:txBody>
      </p:sp>
      <p:sp>
        <p:nvSpPr>
          <p:cNvPr id="5" name="Text Box 4"/>
          <p:cNvSpPr txBox="1">
            <a:spLocks noChangeArrowheads="1"/>
          </p:cNvSpPr>
          <p:nvPr/>
        </p:nvSpPr>
        <p:spPr bwMode="auto">
          <a:xfrm>
            <a:off x="3935536" y="1283222"/>
            <a:ext cx="50683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技術效率值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a:t>
            </a:r>
            <a:r>
              <a:rPr kumimoji="0" lang="en-US" altLang="zh-TW"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a:t>
            </a:r>
            <a:r>
              <a:rPr kumimoji="0" lang="zh-TW" altLang="en-US"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23</a:t>
            </a:r>
            <a:r>
              <a:rPr kumimoji="0" lang="zh-TW" altLang="en-US"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為例，其</a:t>
            </a:r>
            <a:r>
              <a:rPr kumimoji="0" lang="zh-TW"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技術效率值為</a:t>
            </a:r>
            <a:r>
              <a:rPr kumimoji="0" lang="en-US" altLang="zh-TW"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0.73</a:t>
            </a:r>
            <a:endParaRPr kumimoji="0" lang="en-US" altLang="zh-TW"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由於生產技術為投入</a:t>
            </a:r>
            <a:r>
              <a:rPr kumimoji="0" lang="zh-TW" altLang="en-US"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導向，表示該國家的</a:t>
            </a:r>
            <a:r>
              <a:rPr kumimoji="0" lang="zh-TW"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「投入」</a:t>
            </a:r>
            <a:r>
              <a:rPr kumimoji="0" lang="zh-TW" altLang="en-US"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還存在著減少</a:t>
            </a:r>
            <a:r>
              <a:rPr kumimoji="0" lang="en-US" altLang="zh-TW"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27%</a:t>
            </a:r>
            <a:r>
              <a:rPr kumimoji="0" lang="zh-TW"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的空間</a:t>
            </a:r>
          </a:p>
        </p:txBody>
      </p:sp>
      <p:pic>
        <p:nvPicPr>
          <p:cNvPr id="3" name="圖片 2"/>
          <p:cNvPicPr>
            <a:picLocks noChangeAspect="1"/>
          </p:cNvPicPr>
          <p:nvPr/>
        </p:nvPicPr>
        <p:blipFill>
          <a:blip r:embed="rId2"/>
          <a:stretch>
            <a:fillRect/>
          </a:stretch>
        </p:blipFill>
        <p:spPr>
          <a:xfrm>
            <a:off x="0" y="228600"/>
            <a:ext cx="3133725" cy="6629400"/>
          </a:xfrm>
          <a:prstGeom prst="rect">
            <a:avLst/>
          </a:prstGeom>
        </p:spPr>
      </p:pic>
      <p:sp>
        <p:nvSpPr>
          <p:cNvPr id="6" name="Oval 5"/>
          <p:cNvSpPr>
            <a:spLocks noChangeArrowheads="1"/>
          </p:cNvSpPr>
          <p:nvPr/>
        </p:nvSpPr>
        <p:spPr bwMode="auto">
          <a:xfrm>
            <a:off x="986996" y="503959"/>
            <a:ext cx="1081843" cy="6238585"/>
          </a:xfrm>
          <a:prstGeom prst="ellipse">
            <a:avLst/>
          </a:prstGeom>
          <a:noFill/>
          <a:ln w="9525"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Line 6"/>
          <p:cNvSpPr>
            <a:spLocks noChangeShapeType="1"/>
          </p:cNvSpPr>
          <p:nvPr/>
        </p:nvSpPr>
        <p:spPr bwMode="auto">
          <a:xfrm flipH="1">
            <a:off x="2189016" y="2426222"/>
            <a:ext cx="1838534" cy="1628542"/>
          </a:xfrm>
          <a:prstGeom prst="line">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Text Box 7"/>
          <p:cNvSpPr txBox="1">
            <a:spLocks noChangeArrowheads="1"/>
          </p:cNvSpPr>
          <p:nvPr/>
        </p:nvSpPr>
        <p:spPr bwMode="auto">
          <a:xfrm>
            <a:off x="4027551" y="3526506"/>
            <a:ext cx="50818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40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若</a:t>
            </a:r>
            <a:r>
              <a:rPr kumimoji="0" lang="zh-TW" altLang="en-US" sz="240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為產出導向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則表示</a:t>
            </a:r>
            <a:r>
              <a:rPr kumimoji="0" lang="en-US" altLang="zh-TW" sz="240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a:t>
            </a:r>
            <a:r>
              <a:rPr kumimoji="0" lang="zh-TW" altLang="en-US" sz="240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40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23</a:t>
            </a:r>
            <a:r>
              <a:rPr kumimoji="0" lang="zh-TW" altLang="en-US" sz="240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a:t>
            </a:r>
            <a:r>
              <a:rPr kumimoji="0" lang="zh-TW" altLang="en-US" sz="240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「產出」還有增產</a:t>
            </a:r>
            <a:r>
              <a:rPr kumimoji="0" lang="en-US" altLang="zh-TW" sz="2400" i="0" u="none" strike="noStrike" kern="1200" cap="none" spc="0" normalizeH="0" baseline="0" noProof="0" dirty="0" smtClean="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27%</a:t>
            </a:r>
            <a:r>
              <a:rPr kumimoji="0" lang="zh-TW" altLang="en-US" sz="2400" i="0" u="none" strike="noStrike" kern="1200" cap="none" spc="0" normalizeH="0" baseline="0" noProof="0" dirty="0">
                <a:ln>
                  <a:noFill/>
                </a:ln>
                <a:solidFill>
                  <a:srgbClr val="0070C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的空間</a:t>
            </a:r>
          </a:p>
        </p:txBody>
      </p:sp>
      <p:sp>
        <p:nvSpPr>
          <p:cNvPr id="9" name="橢圓 8"/>
          <p:cNvSpPr/>
          <p:nvPr/>
        </p:nvSpPr>
        <p:spPr>
          <a:xfrm>
            <a:off x="2373879" y="594590"/>
            <a:ext cx="639907" cy="6018645"/>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0" name="Text Box 7"/>
          <p:cNvSpPr txBox="1">
            <a:spLocks noChangeArrowheads="1"/>
          </p:cNvSpPr>
          <p:nvPr/>
        </p:nvSpPr>
        <p:spPr bwMode="auto">
          <a:xfrm>
            <a:off x="4062170" y="4954409"/>
            <a:ext cx="508183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lvl="0" indent="-342900">
              <a:buFont typeface="Wingdings" panose="05000000000000000000" pitchFamily="2" charset="2"/>
              <a:buChar char="l"/>
            </a:pP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規模報酬</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分析</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buFont typeface="Arial" panose="020B0604020202020204" pitchFamily="34" charset="0"/>
              <a:buChar char="•"/>
            </a:pP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IRS </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規模報酬</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遞增</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buFont typeface="Arial" panose="020B0604020202020204" pitchFamily="34" charset="0"/>
              <a:buChar char="•"/>
            </a:pP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DRS </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規模報酬</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遞減</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buFont typeface="Arial" panose="020B0604020202020204" pitchFamily="34" charset="0"/>
              <a:buChar char="•"/>
            </a:pP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固定</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規模</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報酬</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429357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endParaRPr lang="zh-TW" altLang="en-US" dirty="0"/>
          </a:p>
        </p:txBody>
      </p:sp>
      <p:sp>
        <p:nvSpPr>
          <p:cNvPr id="6" name="Text Box 5"/>
          <p:cNvSpPr txBox="1">
            <a:spLocks noChangeArrowheads="1"/>
          </p:cNvSpPr>
          <p:nvPr/>
        </p:nvSpPr>
        <p:spPr bwMode="auto">
          <a:xfrm>
            <a:off x="5952837" y="2363790"/>
            <a:ext cx="284018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產出與投入差額</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值，此部分較為複雜，在此先行省略介紹。</a:t>
            </a:r>
            <a:endPar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建議可</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參閱</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各</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DEA</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教科書皆</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有詳細</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說明。</a:t>
            </a:r>
            <a:endPar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3491"/>
            <a:ext cx="2209429" cy="6174509"/>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112" y="683490"/>
            <a:ext cx="3102525" cy="6174509"/>
          </a:xfrm>
          <a:prstGeom prst="rect">
            <a:avLst/>
          </a:prstGeom>
        </p:spPr>
      </p:pic>
    </p:spTree>
    <p:extLst>
      <p:ext uri="{BB962C8B-B14F-4D97-AF65-F5344CB8AC3E}">
        <p14:creationId xmlns:p14="http://schemas.microsoft.com/office/powerpoint/2010/main" val="15914576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6" name="Rectangle 3"/>
          <p:cNvSpPr txBox="1">
            <a:spLocks noChangeArrowheads="1"/>
          </p:cNvSpPr>
          <p:nvPr/>
        </p:nvSpPr>
        <p:spPr>
          <a:xfrm>
            <a:off x="457200" y="1628775"/>
            <a:ext cx="8197850" cy="4525963"/>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Pct val="100000"/>
              <a:buFont typeface="Arial" panose="020B0604020202020204" pitchFamily="34" charset="0"/>
              <a:buChar char="•"/>
              <a:tabLst/>
              <a:defRPr/>
            </a:pPr>
            <a:r>
              <a:rPr kumimoji="0" lang="zh-TW"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結果分析</a:t>
            </a:r>
            <a:endParaRPr kumimoji="0" lang="en-US" altLang="zh-TW" sz="3200" b="0" i="0" u="none" strike="noStrike" kern="1200" cap="none" spc="0" normalizeH="0" baseline="0" noProof="0" dirty="0">
              <a:ln>
                <a:noFill/>
              </a:ln>
              <a:solidFill>
                <a:srgbClr val="0000FF"/>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800"/>
              </a:spcBef>
              <a:spcAft>
                <a:spcPts val="0"/>
              </a:spcAft>
              <a:buClrTx/>
              <a:buSzPct val="100000"/>
              <a:buFont typeface="Arial" pitchFamily="34"/>
              <a:buNone/>
              <a:tabLst/>
              <a:defRPr/>
            </a:pPr>
            <a:r>
              <a:rPr kumimoji="0" lang="en-US" altLang="zh-TW" sz="2200" b="0" i="0" u="none" strike="noStrike" kern="1200" cap="none" spc="0" normalizeH="0" baseline="0" noProof="0" dirty="0" smtClean="0">
                <a:ln>
                  <a:noFill/>
                </a:ln>
                <a:solidFill>
                  <a:srgbClr val="0000FF"/>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p>
        </p:txBody>
      </p:sp>
      <p:sp>
        <p:nvSpPr>
          <p:cNvPr id="7" name="Text Box 5"/>
          <p:cNvSpPr txBox="1">
            <a:spLocks noChangeArrowheads="1"/>
          </p:cNvSpPr>
          <p:nvPr/>
        </p:nvSpPr>
        <p:spPr bwMode="auto">
          <a:xfrm>
            <a:off x="3566342" y="2231447"/>
            <a:ext cx="52351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lvl="0" indent="-342900">
              <a:buFont typeface="Wingdings" panose="05000000000000000000" pitchFamily="2" charset="2"/>
              <a:buChar char="l"/>
            </a:pP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各</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國家</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效率改善</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a:t>
            </a:r>
            <a:endPar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lvl="0"/>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2 </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為例：參考</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國家</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10</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與 </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28</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lvl="0"/>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 </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firm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例</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國家</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他</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自己；</a:t>
            </a:r>
            <a:endPar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lvl="0"/>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15 </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為例</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國家</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1</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firm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16 </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firm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lvl="0"/>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國家 </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球員、廠商</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DMU…)</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皆依此類推。</a:t>
            </a:r>
            <a:endPar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2255"/>
            <a:ext cx="2890983" cy="5675745"/>
          </a:xfrm>
          <a:prstGeom prst="rect">
            <a:avLst/>
          </a:prstGeom>
        </p:spPr>
      </p:pic>
    </p:spTree>
    <p:extLst>
      <p:ext uri="{BB962C8B-B14F-4D97-AF65-F5344CB8AC3E}">
        <p14:creationId xmlns:p14="http://schemas.microsoft.com/office/powerpoint/2010/main" val="39472436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down)">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down)">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pPr marL="0" indent="0">
              <a:buNone/>
            </a:pPr>
            <a:endParaRPr lang="zh-TW" altLang="en-US" dirty="0"/>
          </a:p>
        </p:txBody>
      </p:sp>
      <p:sp>
        <p:nvSpPr>
          <p:cNvPr id="4" name="Text Box 4"/>
          <p:cNvSpPr txBox="1">
            <a:spLocks noChangeArrowheads="1"/>
          </p:cNvSpPr>
          <p:nvPr/>
        </p:nvSpPr>
        <p:spPr bwMode="auto">
          <a:xfrm>
            <a:off x="4553527" y="2876550"/>
            <a:ext cx="452581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參考權數：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2</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為例，</a:t>
            </a:r>
            <a:endPar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該國家的</a:t>
            </a: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兩個</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參考對象</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10 </a:t>
            </a: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與 </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 28</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，其參考</a:t>
            </a: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權數分別為</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0.640</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0.360</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5382"/>
            <a:ext cx="2872509" cy="5592618"/>
          </a:xfrm>
          <a:prstGeom prst="rect">
            <a:avLst/>
          </a:prstGeom>
        </p:spPr>
      </p:pic>
    </p:spTree>
    <p:extLst>
      <p:ext uri="{BB962C8B-B14F-4D97-AF65-F5344CB8AC3E}">
        <p14:creationId xmlns:p14="http://schemas.microsoft.com/office/powerpoint/2010/main" val="21926159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結果分析</a:t>
            </a:r>
            <a:endParaRPr lang="en-US" altLang="zh-TW" dirty="0"/>
          </a:p>
          <a:p>
            <a:pPr marL="0" indent="0">
              <a:buNone/>
            </a:pPr>
            <a:endParaRPr lang="zh-TW" altLang="en-US" dirty="0"/>
          </a:p>
        </p:txBody>
      </p:sp>
      <p:sp>
        <p:nvSpPr>
          <p:cNvPr id="4" name="Text Box 4"/>
          <p:cNvSpPr txBox="1">
            <a:spLocks noChangeArrowheads="1"/>
          </p:cNvSpPr>
          <p:nvPr/>
        </p:nvSpPr>
        <p:spPr bwMode="auto">
          <a:xfrm>
            <a:off x="5322165" y="1924187"/>
            <a:ext cx="347085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lvl="0" indent="-285750">
              <a:buFont typeface="Wingdings" panose="05000000000000000000" pitchFamily="2" charset="2"/>
              <a:buChar char="l"/>
              <a:defRPr/>
            </a:pP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被</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其他</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國家</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參考的次數：</a:t>
            </a:r>
            <a:endPar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firm</a:t>
            </a:r>
            <a:r>
              <a:rPr kumimoji="0" lang="en-US" altLang="zh-TW" sz="2400" b="0" i="0" u="none" strike="noStrike" kern="1200" cap="none" spc="0" normalizeH="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28</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為例</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該國家被其他</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14</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個國家當作為參考</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DMU</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，通常</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被當作</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參考</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DMU</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次數越多，表示越值得被</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當成標竿 </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(benchmarking)</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2"/>
          <a:stretch>
            <a:fillRect/>
          </a:stretch>
        </p:blipFill>
        <p:spPr>
          <a:xfrm>
            <a:off x="0" y="533400"/>
            <a:ext cx="5019675" cy="6324600"/>
          </a:xfrm>
          <a:prstGeom prst="rect">
            <a:avLst/>
          </a:prstGeom>
        </p:spPr>
      </p:pic>
    </p:spTree>
    <p:extLst>
      <p:ext uri="{BB962C8B-B14F-4D97-AF65-F5344CB8AC3E}">
        <p14:creationId xmlns:p14="http://schemas.microsoft.com/office/powerpoint/2010/main" val="28323972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pPr marL="0" indent="0">
              <a:buNone/>
            </a:pPr>
            <a:endParaRPr lang="zh-TW" altLang="en-US" dirty="0"/>
          </a:p>
        </p:txBody>
      </p:sp>
      <p:sp>
        <p:nvSpPr>
          <p:cNvPr id="4" name="Text Box 4"/>
          <p:cNvSpPr txBox="1">
            <a:spLocks noChangeArrowheads="1"/>
          </p:cNvSpPr>
          <p:nvPr/>
        </p:nvSpPr>
        <p:spPr bwMode="auto">
          <a:xfrm>
            <a:off x="3749674" y="3447680"/>
            <a:ext cx="5109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目標產出</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達</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到</a:t>
            </a:r>
            <a:r>
              <a:rPr kumimoji="0" lang="zh-TW"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完全</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效率的情況下應獲得之產出</a:t>
            </a:r>
          </a:p>
        </p:txBody>
      </p:sp>
      <p:pic>
        <p:nvPicPr>
          <p:cNvPr id="5" name="圖片 4"/>
          <p:cNvPicPr>
            <a:picLocks noChangeAspect="1"/>
          </p:cNvPicPr>
          <p:nvPr/>
        </p:nvPicPr>
        <p:blipFill>
          <a:blip r:embed="rId2"/>
          <a:stretch>
            <a:fillRect/>
          </a:stretch>
        </p:blipFill>
        <p:spPr>
          <a:xfrm>
            <a:off x="-1" y="777079"/>
            <a:ext cx="2863273" cy="6172200"/>
          </a:xfrm>
          <a:prstGeom prst="rect">
            <a:avLst/>
          </a:prstGeom>
        </p:spPr>
      </p:pic>
    </p:spTree>
    <p:extLst>
      <p:ext uri="{BB962C8B-B14F-4D97-AF65-F5344CB8AC3E}">
        <p14:creationId xmlns:p14="http://schemas.microsoft.com/office/powerpoint/2010/main" val="38014950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DEAP</a:t>
            </a:r>
            <a:r>
              <a:rPr lang="zh-TW" altLang="en-US" dirty="0" smtClean="0">
                <a:latin typeface="Times New Roman" panose="02020603050405020304" pitchFamily="18" charset="0"/>
                <a:cs typeface="Times New Roman" panose="02020603050405020304" pitchFamily="18" charset="0"/>
              </a:rPr>
              <a:t>程式計算</a:t>
            </a:r>
            <a:r>
              <a:rPr lang="en-US" altLang="zh-TW" dirty="0">
                <a:latin typeface="Times New Roman" panose="02020603050405020304" pitchFamily="18" charset="0"/>
                <a:cs typeface="Times New Roman" panose="02020603050405020304" pitchFamily="18" charset="0"/>
              </a:rPr>
              <a:t>DEA</a:t>
            </a:r>
            <a:r>
              <a:rPr lang="zh-TW" altLang="en-US" dirty="0">
                <a:latin typeface="Times New Roman" panose="02020603050405020304" pitchFamily="18" charset="0"/>
                <a:cs typeface="Times New Roman" panose="02020603050405020304" pitchFamily="18" charset="0"/>
              </a:rPr>
              <a:t>效率值</a:t>
            </a:r>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DEAP 2.1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下載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網址</a:t>
            </a: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hlinkClick r:id="rId2"/>
              </a:rPr>
              <a:t>http://</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hlinkClick r:id="rId2"/>
              </a:rPr>
              <a:t>www.uq.edu.au/economics/cepa/software.htm</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下載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後解壓縮後進入資料夾「</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DEAP-xp1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3"/>
          <a:stretch>
            <a:fillRect/>
          </a:stretch>
        </p:blipFill>
        <p:spPr>
          <a:xfrm>
            <a:off x="0" y="0"/>
            <a:ext cx="9144000" cy="6857999"/>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p:cNvSpPr/>
          <p:nvPr/>
        </p:nvSpPr>
        <p:spPr>
          <a:xfrm>
            <a:off x="212436" y="5800436"/>
            <a:ext cx="3676073" cy="105756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927209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pPr marL="0" indent="0">
              <a:buNone/>
            </a:pPr>
            <a:endParaRPr lang="zh-TW" altLang="en-US" dirty="0"/>
          </a:p>
        </p:txBody>
      </p:sp>
      <p:sp>
        <p:nvSpPr>
          <p:cNvPr id="4" name="Text Box 5"/>
          <p:cNvSpPr txBox="1">
            <a:spLocks noChangeArrowheads="1"/>
          </p:cNvSpPr>
          <p:nvPr/>
        </p:nvSpPr>
        <p:spPr bwMode="auto">
          <a:xfrm>
            <a:off x="4254645" y="2945665"/>
            <a:ext cx="47820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目標投入</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
            </a:r>
            <a:br>
              <a:rPr kumimoji="0" lang="en-US" altLang="zh-TW"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b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達</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完全效率的情況下之最適投入</a:t>
            </a:r>
          </a:p>
        </p:txBody>
      </p:sp>
      <p:pic>
        <p:nvPicPr>
          <p:cNvPr id="5" name="圖片 4"/>
          <p:cNvPicPr>
            <a:picLocks noChangeAspect="1"/>
          </p:cNvPicPr>
          <p:nvPr/>
        </p:nvPicPr>
        <p:blipFill>
          <a:blip r:embed="rId2"/>
          <a:stretch>
            <a:fillRect/>
          </a:stretch>
        </p:blipFill>
        <p:spPr>
          <a:xfrm>
            <a:off x="0" y="695325"/>
            <a:ext cx="3990109" cy="6162675"/>
          </a:xfrm>
          <a:prstGeom prst="rect">
            <a:avLst/>
          </a:prstGeom>
        </p:spPr>
      </p:pic>
    </p:spTree>
    <p:extLst>
      <p:ext uri="{BB962C8B-B14F-4D97-AF65-F5344CB8AC3E}">
        <p14:creationId xmlns:p14="http://schemas.microsoft.com/office/powerpoint/2010/main" val="1610071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DEAP</a:t>
            </a:r>
            <a:r>
              <a:rPr lang="zh-TW" altLang="en-US" dirty="0" smtClean="0">
                <a:latin typeface="Times New Roman" panose="02020603050405020304" pitchFamily="18" charset="0"/>
                <a:cs typeface="Times New Roman" panose="02020603050405020304" pitchFamily="18" charset="0"/>
              </a:rPr>
              <a:t>程式計算</a:t>
            </a:r>
            <a:r>
              <a:rPr lang="en-US" altLang="zh-TW" dirty="0">
                <a:latin typeface="Times New Roman" panose="02020603050405020304" pitchFamily="18" charset="0"/>
                <a:cs typeface="Times New Roman" panose="02020603050405020304" pitchFamily="18" charset="0"/>
              </a:rPr>
              <a:t>DEA</a:t>
            </a:r>
            <a:r>
              <a:rPr lang="zh-TW" altLang="en-US" dirty="0">
                <a:latin typeface="Times New Roman" panose="02020603050405020304" pitchFamily="18" charset="0"/>
                <a:cs typeface="Times New Roman" panose="02020603050405020304" pitchFamily="18" charset="0"/>
              </a:rPr>
              <a:t>效率</a:t>
            </a:r>
            <a:r>
              <a:rPr lang="zh-TW" altLang="en-US" dirty="0" smtClean="0">
                <a:latin typeface="Times New Roman" panose="02020603050405020304" pitchFamily="18" charset="0"/>
                <a:cs typeface="Times New Roman" panose="02020603050405020304" pitchFamily="18" charset="0"/>
              </a:rPr>
              <a:t>值</a:t>
            </a:r>
            <a:r>
              <a:rPr lang="en-US" altLang="zh-TW" dirty="0" smtClean="0">
                <a:latin typeface="Times New Roman" panose="02020603050405020304" pitchFamily="18" charset="0"/>
                <a:cs typeface="Times New Roman" panose="02020603050405020304" pitchFamily="18" charset="0"/>
              </a:rPr>
              <a:t>- b</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球員績效評估範例</a:t>
            </a:r>
            <a:endPar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建立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5"/>
          <p:cNvSpPr>
            <a:spLocks noChangeArrowheads="1"/>
          </p:cNvSpPr>
          <p:nvPr/>
        </p:nvSpPr>
        <p:spPr bwMode="auto">
          <a:xfrm>
            <a:off x="5821218" y="5973400"/>
            <a:ext cx="1800225" cy="360363"/>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Oval 6"/>
          <p:cNvSpPr>
            <a:spLocks noChangeArrowheads="1"/>
          </p:cNvSpPr>
          <p:nvPr/>
        </p:nvSpPr>
        <p:spPr bwMode="auto">
          <a:xfrm>
            <a:off x="3652982" y="5368925"/>
            <a:ext cx="1800225" cy="360363"/>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7" name="Text Box 7"/>
          <p:cNvSpPr txBox="1">
            <a:spLocks noChangeArrowheads="1"/>
          </p:cNvSpPr>
          <p:nvPr/>
        </p:nvSpPr>
        <p:spPr bwMode="auto">
          <a:xfrm>
            <a:off x="5564910" y="1939015"/>
            <a:ext cx="35790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indent="-285750" eaLnBrk="1" hangingPunct="1">
              <a:buFont typeface="Wingdings" panose="05000000000000000000" pitchFamily="2" charset="2"/>
              <a:buChar char="l"/>
            </a:pP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按滑鼠右鍵點選「新增」，再點選「文字文件」，建立一個純文字檔案，給定一個檔案名稱，例如「</a:t>
            </a:r>
            <a:r>
              <a:rPr lang="en-US" altLang="zh-TW" dirty="0" err="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testdat</a:t>
            </a: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hangingPunct="1">
              <a:buFont typeface="Wingdings" panose="05000000000000000000" pitchFamily="2" charset="2"/>
              <a:buChar char="l"/>
            </a:pP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取名</a:t>
            </a: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原則：只能取英文檔名，切勿超過八個字母</a:t>
            </a:r>
          </a:p>
        </p:txBody>
      </p:sp>
    </p:spTree>
    <p:extLst>
      <p:ext uri="{BB962C8B-B14F-4D97-AF65-F5344CB8AC3E}">
        <p14:creationId xmlns:p14="http://schemas.microsoft.com/office/powerpoint/2010/main" val="9530801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Font typeface="Wingdings" panose="05000000000000000000" pitchFamily="2" charset="2"/>
              <a:buChar char="l"/>
            </a:pPr>
            <a:r>
              <a:rPr lang="zh-TW" altLang="en-US" dirty="0" smtClean="0"/>
              <a:t>建立資料檔</a:t>
            </a:r>
            <a:endParaRPr lang="en-US" altLang="zh-TW" dirty="0" smtClean="0"/>
          </a:p>
          <a:p>
            <a:endParaRPr lang="en-US" altLang="zh-TW" dirty="0"/>
          </a:p>
          <a:p>
            <a:endParaRPr lang="en-US" altLang="zh-TW" dirty="0" smtClean="0"/>
          </a:p>
          <a:p>
            <a:endParaRPr lang="en-US" altLang="zh-TW" sz="2000" dirty="0"/>
          </a:p>
          <a:p>
            <a:r>
              <a:rPr lang="zh-TW" altLang="en-US" dirty="0" smtClean="0">
                <a:latin typeface="Times New Roman" panose="02020603050405020304" pitchFamily="18" charset="0"/>
                <a:cs typeface="Times New Roman" panose="02020603050405020304" pitchFamily="18" charset="0"/>
              </a:rPr>
              <a:t>資料</a:t>
            </a:r>
            <a:r>
              <a:rPr lang="zh-TW" altLang="en-US" dirty="0">
                <a:latin typeface="Times New Roman" panose="02020603050405020304" pitchFamily="18" charset="0"/>
                <a:cs typeface="Times New Roman" panose="02020603050405020304" pitchFamily="18" charset="0"/>
              </a:rPr>
              <a:t>排列</a:t>
            </a:r>
            <a:r>
              <a:rPr lang="zh-TW" altLang="en-US" dirty="0" smtClean="0">
                <a:latin typeface="Times New Roman" panose="02020603050405020304" pitchFamily="18" charset="0"/>
                <a:cs typeface="Times New Roman" panose="02020603050405020304" pitchFamily="18" charset="0"/>
              </a:rPr>
              <a:t>原則：</a:t>
            </a:r>
            <a:endParaRPr lang="en-US" altLang="zh-TW" dirty="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先</a:t>
            </a:r>
            <a:r>
              <a:rPr lang="zh-TW" altLang="en-US" dirty="0">
                <a:latin typeface="Times New Roman" panose="02020603050405020304" pitchFamily="18" charset="0"/>
                <a:cs typeface="Times New Roman" panose="02020603050405020304" pitchFamily="18" charset="0"/>
              </a:rPr>
              <a:t>產出後投入，例如右圖</a:t>
            </a:r>
            <a:r>
              <a:rPr lang="zh-TW" altLang="en-US" dirty="0" smtClean="0">
                <a:latin typeface="Times New Roman" panose="02020603050405020304" pitchFamily="18" charset="0"/>
                <a:cs typeface="Times New Roman" panose="02020603050405020304" pitchFamily="18" charset="0"/>
              </a:rPr>
              <a:t>中</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記事本</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第一</a:t>
            </a:r>
            <a:r>
              <a:rPr lang="zh-TW" altLang="en-US" dirty="0">
                <a:latin typeface="Times New Roman" panose="02020603050405020304" pitchFamily="18" charset="0"/>
                <a:cs typeface="Times New Roman" panose="02020603050405020304" pitchFamily="18" charset="0"/>
              </a:rPr>
              <a:t>欄為產出，第二、三欄為</a:t>
            </a:r>
            <a:r>
              <a:rPr lang="zh-TW" altLang="en-US" dirty="0" smtClean="0">
                <a:latin typeface="Times New Roman" panose="02020603050405020304" pitchFamily="18" charset="0"/>
                <a:cs typeface="Times New Roman" panose="02020603050405020304" pitchFamily="18" charset="0"/>
              </a:rPr>
              <a:t>投入。</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若</a:t>
            </a:r>
            <a:r>
              <a:rPr lang="zh-TW" altLang="en-US" dirty="0">
                <a:latin typeface="Times New Roman" panose="02020603050405020304" pitchFamily="18" charset="0"/>
                <a:cs typeface="Times New Roman" panose="02020603050405020304" pitchFamily="18" charset="0"/>
              </a:rPr>
              <a:t>有多投入多產出，必須先排完產出，再排投入。待資料建檔完成儲存後</a:t>
            </a:r>
            <a:r>
              <a:rPr lang="zh-TW" altLang="en-US" dirty="0" smtClean="0">
                <a:latin typeface="Times New Roman" panose="02020603050405020304" pitchFamily="18" charset="0"/>
                <a:cs typeface="Times New Roman" panose="02020603050405020304" pitchFamily="18" charset="0"/>
              </a:rPr>
              <a:t>關閉。</a:t>
            </a:r>
            <a:endParaRPr lang="zh-TW" altLang="en-US" dirty="0">
              <a:latin typeface="Times New Roman" panose="02020603050405020304" pitchFamily="18" charset="0"/>
              <a:cs typeface="Times New Roman" panose="02020603050405020304" pitchFamily="18" charset="0"/>
            </a:endParaRPr>
          </a:p>
          <a:p>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045616628"/>
              </p:ext>
            </p:extLst>
          </p:nvPr>
        </p:nvGraphicFramePr>
        <p:xfrm>
          <a:off x="78509" y="1666673"/>
          <a:ext cx="5418664" cy="148336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xmlns="" val="1084890975"/>
                    </a:ext>
                  </a:extLst>
                </a:gridCol>
                <a:gridCol w="677333">
                  <a:extLst>
                    <a:ext uri="{9D8B030D-6E8A-4147-A177-3AD203B41FA5}">
                      <a16:colId xmlns:a16="http://schemas.microsoft.com/office/drawing/2014/main" xmlns="" val="445173004"/>
                    </a:ext>
                  </a:extLst>
                </a:gridCol>
                <a:gridCol w="677333">
                  <a:extLst>
                    <a:ext uri="{9D8B030D-6E8A-4147-A177-3AD203B41FA5}">
                      <a16:colId xmlns:a16="http://schemas.microsoft.com/office/drawing/2014/main" xmlns="" val="3375353508"/>
                    </a:ext>
                  </a:extLst>
                </a:gridCol>
                <a:gridCol w="677333">
                  <a:extLst>
                    <a:ext uri="{9D8B030D-6E8A-4147-A177-3AD203B41FA5}">
                      <a16:colId xmlns:a16="http://schemas.microsoft.com/office/drawing/2014/main" xmlns="" val="2100040160"/>
                    </a:ext>
                  </a:extLst>
                </a:gridCol>
                <a:gridCol w="677333">
                  <a:extLst>
                    <a:ext uri="{9D8B030D-6E8A-4147-A177-3AD203B41FA5}">
                      <a16:colId xmlns:a16="http://schemas.microsoft.com/office/drawing/2014/main" xmlns="" val="3615798504"/>
                    </a:ext>
                  </a:extLst>
                </a:gridCol>
                <a:gridCol w="677333">
                  <a:extLst>
                    <a:ext uri="{9D8B030D-6E8A-4147-A177-3AD203B41FA5}">
                      <a16:colId xmlns:a16="http://schemas.microsoft.com/office/drawing/2014/main" xmlns="" val="790277896"/>
                    </a:ext>
                  </a:extLst>
                </a:gridCol>
                <a:gridCol w="677333">
                  <a:extLst>
                    <a:ext uri="{9D8B030D-6E8A-4147-A177-3AD203B41FA5}">
                      <a16:colId xmlns:a16="http://schemas.microsoft.com/office/drawing/2014/main" xmlns="" val="1037899171"/>
                    </a:ext>
                  </a:extLst>
                </a:gridCol>
                <a:gridCol w="677333">
                  <a:extLst>
                    <a:ext uri="{9D8B030D-6E8A-4147-A177-3AD203B41FA5}">
                      <a16:colId xmlns:a16="http://schemas.microsoft.com/office/drawing/2014/main" xmlns="" val="1765089954"/>
                    </a:ext>
                  </a:extLst>
                </a:gridCol>
              </a:tblGrid>
              <a:tr h="370840">
                <a:tc>
                  <a: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球員</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F</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G</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29337246"/>
                  </a:ext>
                </a:extLst>
              </a:tr>
              <a:tr h="370840">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Y</a:t>
                      </a:r>
                      <a:r>
                        <a:rPr lang="en-US" altLang="zh-TW" baseline="-250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baseline="-25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680909000"/>
                  </a:ext>
                </a:extLst>
              </a:tr>
              <a:tr h="370840">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a:t>
                      </a:r>
                      <a:r>
                        <a:rPr lang="en-US" altLang="zh-TW" baseline="-250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baseline="-25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29930697"/>
                  </a:ext>
                </a:extLst>
              </a:tr>
              <a:tr h="370840">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a:t>
                      </a:r>
                      <a:r>
                        <a:rPr lang="en-US" altLang="zh-TW"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baseline="-25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38884201"/>
                  </a:ext>
                </a:extLst>
              </a:tr>
            </a:tbl>
          </a:graphicData>
        </a:graphic>
      </p:graphicFrame>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841" y="1119547"/>
            <a:ext cx="32956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2"/>
          <p:cNvSpPr>
            <a:spLocks noChangeArrowheads="1"/>
          </p:cNvSpPr>
          <p:nvPr/>
        </p:nvSpPr>
        <p:spPr bwMode="auto">
          <a:xfrm>
            <a:off x="5812122" y="1448342"/>
            <a:ext cx="215900" cy="1584325"/>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8" name="Oval 14"/>
          <p:cNvSpPr>
            <a:spLocks noChangeArrowheads="1"/>
          </p:cNvSpPr>
          <p:nvPr/>
        </p:nvSpPr>
        <p:spPr bwMode="auto">
          <a:xfrm>
            <a:off x="5954997" y="1448342"/>
            <a:ext cx="431800" cy="1584325"/>
          </a:xfrm>
          <a:prstGeom prst="ellipse">
            <a:avLst/>
          </a:prstGeom>
          <a:noFill/>
          <a:ln w="9525" algn="ctr">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9" name="Oval 11"/>
          <p:cNvSpPr>
            <a:spLocks noChangeArrowheads="1"/>
          </p:cNvSpPr>
          <p:nvPr/>
        </p:nvSpPr>
        <p:spPr bwMode="auto">
          <a:xfrm>
            <a:off x="-624" y="1974101"/>
            <a:ext cx="5652654" cy="434252"/>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0" name="Oval 13"/>
          <p:cNvSpPr>
            <a:spLocks noChangeArrowheads="1"/>
          </p:cNvSpPr>
          <p:nvPr/>
        </p:nvSpPr>
        <p:spPr bwMode="auto">
          <a:xfrm>
            <a:off x="-624" y="2319552"/>
            <a:ext cx="5653279" cy="861435"/>
          </a:xfrm>
          <a:prstGeom prst="ellipse">
            <a:avLst/>
          </a:prstGeom>
          <a:noFill/>
          <a:ln w="9525"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Tree>
    <p:extLst>
      <p:ext uri="{BB962C8B-B14F-4D97-AF65-F5344CB8AC3E}">
        <p14:creationId xmlns:p14="http://schemas.microsoft.com/office/powerpoint/2010/main" val="28763804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down)">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down)">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down)">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ipe(down)">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latin typeface="Times New Roman" panose="02020603050405020304" pitchFamily="18" charset="0"/>
                <a:cs typeface="Times New Roman" panose="02020603050405020304" pitchFamily="18" charset="0"/>
              </a:rPr>
              <a:t>建立指令檔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回到「 </a:t>
            </a:r>
            <a:r>
              <a:rPr lang="en-US" altLang="zh-TW" dirty="0">
                <a:latin typeface="Times New Roman" panose="02020603050405020304" pitchFamily="18" charset="0"/>
                <a:cs typeface="Times New Roman" panose="02020603050405020304" pitchFamily="18" charset="0"/>
              </a:rPr>
              <a:t>DEAP-xp1 </a:t>
            </a:r>
            <a:r>
              <a:rPr lang="zh-TW" altLang="en-US" dirty="0">
                <a:latin typeface="Times New Roman" panose="02020603050405020304" pitchFamily="18" charset="0"/>
                <a:cs typeface="Times New Roman" panose="02020603050405020304" pitchFamily="18" charset="0"/>
              </a:rPr>
              <a:t>」的資料夾內，任意開啟一個檔名末三字為</a:t>
            </a:r>
            <a:r>
              <a:rPr lang="en-US" altLang="zh-TW" dirty="0">
                <a:latin typeface="Times New Roman" panose="02020603050405020304" pitchFamily="18" charset="0"/>
                <a:cs typeface="Times New Roman" panose="02020603050405020304" pitchFamily="18" charset="0"/>
              </a:rPr>
              <a:t>ins</a:t>
            </a:r>
            <a:r>
              <a:rPr lang="zh-TW" altLang="en-US" dirty="0">
                <a:latin typeface="Times New Roman" panose="02020603050405020304" pitchFamily="18" charset="0"/>
                <a:cs typeface="Times New Roman" panose="02020603050405020304" pitchFamily="18" charset="0"/>
              </a:rPr>
              <a:t>的文件</a:t>
            </a:r>
            <a:r>
              <a:rPr lang="zh-TW" altLang="en-US" dirty="0" smtClean="0">
                <a:latin typeface="Times New Roman" panose="02020603050405020304" pitchFamily="18" charset="0"/>
                <a:cs typeface="Times New Roman" panose="02020603050405020304" pitchFamily="18" charset="0"/>
              </a:rPr>
              <a:t>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開啟如下圖</a:t>
            </a:r>
            <a:r>
              <a:rPr lang="zh-TW" altLang="en-US"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p:txBody>
      </p:sp>
      <p:grpSp>
        <p:nvGrpSpPr>
          <p:cNvPr id="6" name="群組 5"/>
          <p:cNvGrpSpPr/>
          <p:nvPr/>
        </p:nvGrpSpPr>
        <p:grpSpPr>
          <a:xfrm>
            <a:off x="777081" y="3863179"/>
            <a:ext cx="7589837" cy="2619375"/>
            <a:chOff x="777081" y="3863179"/>
            <a:chExt cx="7589837" cy="2619375"/>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 y="3863179"/>
              <a:ext cx="758983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stretch>
              <a:fillRect/>
            </a:stretch>
          </p:blipFill>
          <p:spPr>
            <a:xfrm>
              <a:off x="861147" y="4631605"/>
              <a:ext cx="145618" cy="162750"/>
            </a:xfrm>
            <a:prstGeom prst="rect">
              <a:avLst/>
            </a:prstGeom>
          </p:spPr>
        </p:pic>
      </p:grpSp>
    </p:spTree>
    <p:extLst>
      <p:ext uri="{BB962C8B-B14F-4D97-AF65-F5344CB8AC3E}">
        <p14:creationId xmlns:p14="http://schemas.microsoft.com/office/powerpoint/2010/main" val="2539975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2"/>
          <p:cNvSpPr txBox="1">
            <a:spLocks noChangeArrowheads="1"/>
          </p:cNvSpPr>
          <p:nvPr/>
        </p:nvSpPr>
        <p:spPr bwMode="auto">
          <a:xfrm>
            <a:off x="3805238" y="121920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改成剛才</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建立的資料檔檔名</a:t>
            </a:r>
          </a:p>
        </p:txBody>
      </p:sp>
      <p:sp>
        <p:nvSpPr>
          <p:cNvPr id="6" name="Text Box 43"/>
          <p:cNvSpPr txBox="1">
            <a:spLocks noChangeArrowheads="1"/>
          </p:cNvSpPr>
          <p:nvPr/>
        </p:nvSpPr>
        <p:spPr bwMode="auto">
          <a:xfrm>
            <a:off x="3779838" y="1622425"/>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改成欲呈現</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的結果檔檔名</a:t>
            </a:r>
          </a:p>
        </p:txBody>
      </p:sp>
      <p:sp>
        <p:nvSpPr>
          <p:cNvPr id="7" name="Text Box 44"/>
          <p:cNvSpPr txBox="1">
            <a:spLocks noChangeArrowheads="1"/>
          </p:cNvSpPr>
          <p:nvPr/>
        </p:nvSpPr>
        <p:spPr bwMode="auto">
          <a:xfrm>
            <a:off x="3805238" y="2054225"/>
            <a:ext cx="3127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輸入</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廠商</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球員、</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DMU...)</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家</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數</a:t>
            </a:r>
          </a:p>
        </p:txBody>
      </p:sp>
      <p:sp>
        <p:nvSpPr>
          <p:cNvPr id="8" name="Text Box 45"/>
          <p:cNvSpPr txBox="1">
            <a:spLocks noChangeArrowheads="1"/>
          </p:cNvSpPr>
          <p:nvPr/>
        </p:nvSpPr>
        <p:spPr bwMode="auto">
          <a:xfrm>
            <a:off x="3779838" y="241458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輸入期數</a:t>
            </a:r>
          </a:p>
        </p:txBody>
      </p:sp>
      <p:sp>
        <p:nvSpPr>
          <p:cNvPr id="9" name="Text Box 46"/>
          <p:cNvSpPr txBox="1">
            <a:spLocks noChangeArrowheads="1"/>
          </p:cNvSpPr>
          <p:nvPr/>
        </p:nvSpPr>
        <p:spPr bwMode="auto">
          <a:xfrm>
            <a:off x="3779838" y="284638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輸入產出項數</a:t>
            </a:r>
          </a:p>
        </p:txBody>
      </p:sp>
      <p:sp>
        <p:nvSpPr>
          <p:cNvPr id="10" name="Text Box 47"/>
          <p:cNvSpPr txBox="1">
            <a:spLocks noChangeArrowheads="1"/>
          </p:cNvSpPr>
          <p:nvPr/>
        </p:nvSpPr>
        <p:spPr bwMode="auto">
          <a:xfrm>
            <a:off x="3779838" y="3167467"/>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輸入投入項數</a:t>
            </a:r>
          </a:p>
        </p:txBody>
      </p:sp>
      <p:sp>
        <p:nvSpPr>
          <p:cNvPr id="11" name="Text Box 48"/>
          <p:cNvSpPr txBox="1">
            <a:spLocks noChangeArrowheads="1"/>
          </p:cNvSpPr>
          <p:nvPr/>
        </p:nvSpPr>
        <p:spPr bwMode="auto">
          <a:xfrm>
            <a:off x="4661911" y="3467100"/>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設定投入或產出導向，</a:t>
            </a:r>
          </a:p>
          <a:p>
            <a:pPr eaLnBrk="1" hangingPunct="1"/>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為投入導向，</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為產出導向</a:t>
            </a:r>
          </a:p>
        </p:txBody>
      </p:sp>
      <p:sp>
        <p:nvSpPr>
          <p:cNvPr id="12" name="Text Box 49"/>
          <p:cNvSpPr txBox="1">
            <a:spLocks noChangeArrowheads="1"/>
          </p:cNvSpPr>
          <p:nvPr/>
        </p:nvSpPr>
        <p:spPr bwMode="auto">
          <a:xfrm>
            <a:off x="2944813" y="4055952"/>
            <a:ext cx="386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為固定規模報酬，</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為變動規模報酬</a:t>
            </a:r>
          </a:p>
        </p:txBody>
      </p:sp>
      <p:sp>
        <p:nvSpPr>
          <p:cNvPr id="13" name="Text Box 50"/>
          <p:cNvSpPr txBox="1">
            <a:spLocks noChangeArrowheads="1"/>
          </p:cNvSpPr>
          <p:nvPr/>
        </p:nvSpPr>
        <p:spPr bwMode="auto">
          <a:xfrm>
            <a:off x="1476375" y="4933950"/>
            <a:ext cx="6878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DEA</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模式，</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為多階段解法，</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為成本</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DEA</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為多期</a:t>
            </a:r>
            <a:r>
              <a:rPr lang="en-US" altLang="zh-TW"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MalmquistDEA</a:t>
            </a:r>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為一階段</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DEA</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為兩階段</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DEA</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。通常選</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1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 y="567536"/>
            <a:ext cx="2881313"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075" y="1771092"/>
            <a:ext cx="7151399" cy="508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3362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ox(in)">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執行執行</a:t>
            </a:r>
            <a:r>
              <a:rPr lang="zh-TW" altLang="en-US" dirty="0" smtClean="0"/>
              <a:t>檔</a:t>
            </a:r>
            <a:endParaRPr lang="en-US" altLang="zh-TW" dirty="0" smtClean="0"/>
          </a:p>
          <a:p>
            <a:endParaRPr lang="zh-TW" alt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866102" y="3216848"/>
            <a:ext cx="3170740" cy="646331"/>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b="1" dirty="0">
                <a:solidFill>
                  <a:srgbClr val="0000FF"/>
                </a:solidFill>
                <a:latin typeface="Times New Roman" panose="02020603050405020304" pitchFamily="18" charset="0"/>
                <a:ea typeface="標楷體" pitchFamily="65"/>
                <a:cs typeface="Times New Roman" panose="02020603050405020304" pitchFamily="18" charset="0"/>
              </a:rPr>
              <a:t>回到「</a:t>
            </a:r>
            <a:r>
              <a:rPr lang="en-US" altLang="zh-TW" b="1" dirty="0">
                <a:solidFill>
                  <a:srgbClr val="0000FF"/>
                </a:solidFill>
                <a:latin typeface="Times New Roman" panose="02020603050405020304" pitchFamily="18" charset="0"/>
                <a:ea typeface="標楷體" pitchFamily="65"/>
                <a:cs typeface="Times New Roman" panose="02020603050405020304" pitchFamily="18" charset="0"/>
              </a:rPr>
              <a:t>DEAP-xp1</a:t>
            </a:r>
            <a:r>
              <a:rPr lang="zh-TW" altLang="en-US" b="1" dirty="0">
                <a:solidFill>
                  <a:srgbClr val="0000FF"/>
                </a:solidFill>
                <a:latin typeface="Times New Roman" panose="02020603050405020304" pitchFamily="18" charset="0"/>
                <a:ea typeface="標楷體" pitchFamily="65"/>
                <a:cs typeface="Times New Roman" panose="02020603050405020304" pitchFamily="18" charset="0"/>
              </a:rPr>
              <a:t>」</a:t>
            </a:r>
            <a:r>
              <a:rPr lang="zh-TW" altLang="en-US" b="1" dirty="0" smtClean="0">
                <a:solidFill>
                  <a:srgbClr val="0000FF"/>
                </a:solidFill>
                <a:latin typeface="Times New Roman" panose="02020603050405020304" pitchFamily="18" charset="0"/>
                <a:ea typeface="標楷體" pitchFamily="65"/>
                <a:cs typeface="Times New Roman" panose="02020603050405020304" pitchFamily="18" charset="0"/>
              </a:rPr>
              <a:t>資料夾</a:t>
            </a:r>
            <a:r>
              <a:rPr lang="zh-TW" altLang="en-US" b="1" dirty="0">
                <a:solidFill>
                  <a:srgbClr val="0000FF"/>
                </a:solidFill>
                <a:latin typeface="Times New Roman" panose="02020603050405020304" pitchFamily="18" charset="0"/>
                <a:ea typeface="標楷體" pitchFamily="65"/>
                <a:cs typeface="Times New Roman" panose="02020603050405020304" pitchFamily="18" charset="0"/>
              </a:rPr>
              <a:t>、</a:t>
            </a:r>
          </a:p>
          <a:p>
            <a:pPr eaLnBrk="1" hangingPunct="1"/>
            <a:r>
              <a:rPr lang="zh-TW" altLang="en-US" b="1" dirty="0">
                <a:solidFill>
                  <a:srgbClr val="0000FF"/>
                </a:solidFill>
                <a:latin typeface="Times New Roman" panose="02020603050405020304" pitchFamily="18" charset="0"/>
                <a:ea typeface="標楷體" pitchFamily="65"/>
                <a:cs typeface="Times New Roman" panose="02020603050405020304" pitchFamily="18" charset="0"/>
              </a:rPr>
              <a:t>點擊左鍵兩下執行</a:t>
            </a:r>
            <a:r>
              <a:rPr lang="en-US" altLang="zh-TW" b="1" dirty="0">
                <a:solidFill>
                  <a:srgbClr val="0000FF"/>
                </a:solidFill>
                <a:latin typeface="Times New Roman" panose="02020603050405020304" pitchFamily="18" charset="0"/>
                <a:ea typeface="標楷體" pitchFamily="65"/>
                <a:cs typeface="Times New Roman" panose="02020603050405020304" pitchFamily="18" charset="0"/>
              </a:rPr>
              <a:t>DEAP.EXE</a:t>
            </a:r>
          </a:p>
        </p:txBody>
      </p:sp>
      <p:sp>
        <p:nvSpPr>
          <p:cNvPr id="6" name="Line 6"/>
          <p:cNvSpPr>
            <a:spLocks noChangeShapeType="1"/>
          </p:cNvSpPr>
          <p:nvPr/>
        </p:nvSpPr>
        <p:spPr bwMode="auto">
          <a:xfrm flipV="1">
            <a:off x="1476375" y="3574472"/>
            <a:ext cx="4389727" cy="129756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14353828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p:nvSpPr>
        <p:spPr bwMode="auto">
          <a:xfrm>
            <a:off x="3169949" y="6155528"/>
            <a:ext cx="1655762" cy="620712"/>
          </a:xfrm>
          <a:prstGeom prst="ellipse">
            <a:avLst/>
          </a:prstGeom>
          <a:noFill/>
          <a:ln w="38100"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Text Box 6"/>
          <p:cNvSpPr txBox="1">
            <a:spLocks noChangeArrowheads="1"/>
          </p:cNvSpPr>
          <p:nvPr/>
        </p:nvSpPr>
        <p:spPr bwMode="auto">
          <a:xfrm>
            <a:off x="5343525" y="5321300"/>
            <a:ext cx="2839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b="1" dirty="0">
                <a:solidFill>
                  <a:srgbClr val="0000FF"/>
                </a:solidFill>
                <a:latin typeface="Times New Roman" panose="02020603050405020304" pitchFamily="18" charset="0"/>
                <a:ea typeface="標楷體" pitchFamily="65"/>
                <a:cs typeface="Times New Roman" panose="02020603050405020304" pitchFamily="18" charset="0"/>
              </a:rPr>
              <a:t>鍵入執行檔檔名後按</a:t>
            </a:r>
            <a:r>
              <a:rPr lang="en-US" altLang="zh-TW" b="1" dirty="0">
                <a:solidFill>
                  <a:srgbClr val="0000FF"/>
                </a:solidFill>
                <a:latin typeface="Times New Roman" panose="02020603050405020304" pitchFamily="18" charset="0"/>
                <a:ea typeface="標楷體" pitchFamily="65"/>
                <a:cs typeface="Times New Roman" panose="02020603050405020304" pitchFamily="18" charset="0"/>
              </a:rPr>
              <a:t>Enter</a:t>
            </a:r>
          </a:p>
        </p:txBody>
      </p:sp>
      <p:sp>
        <p:nvSpPr>
          <p:cNvPr id="7" name="Line 7"/>
          <p:cNvSpPr>
            <a:spLocks noChangeShapeType="1"/>
          </p:cNvSpPr>
          <p:nvPr/>
        </p:nvSpPr>
        <p:spPr bwMode="auto">
          <a:xfrm flipH="1">
            <a:off x="4572000" y="5661025"/>
            <a:ext cx="863600" cy="57626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0671192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找尋結果</a:t>
            </a:r>
            <a:r>
              <a:rPr lang="zh-TW" altLang="en-US" dirty="0" smtClean="0">
                <a:latin typeface="Times New Roman" panose="02020603050405020304" pitchFamily="18" charset="0"/>
                <a:cs typeface="Times New Roman" panose="02020603050405020304" pitchFamily="18" charset="0"/>
              </a:rPr>
              <a:t>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回到「</a:t>
            </a:r>
            <a:r>
              <a:rPr lang="en-US" altLang="zh-TW" dirty="0">
                <a:latin typeface="Times New Roman" panose="02020603050405020304" pitchFamily="18" charset="0"/>
                <a:cs typeface="Times New Roman" panose="02020603050405020304" pitchFamily="18" charset="0"/>
              </a:rPr>
              <a:t>DEAP-xp1</a:t>
            </a:r>
            <a:r>
              <a:rPr lang="zh-TW" altLang="en-US" dirty="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資料夾，尋</a:t>
            </a:r>
            <a:r>
              <a:rPr lang="zh-TW" altLang="en-US" dirty="0">
                <a:latin typeface="Times New Roman" panose="02020603050405020304" pitchFamily="18" charset="0"/>
                <a:cs typeface="Times New Roman" panose="02020603050405020304" pitchFamily="18" charset="0"/>
              </a:rPr>
              <a:t>找</a:t>
            </a:r>
            <a:r>
              <a:rPr lang="zh-TW" altLang="en-US" dirty="0" smtClean="0">
                <a:latin typeface="Times New Roman" panose="02020603050405020304" pitchFamily="18" charset="0"/>
                <a:cs typeface="Times New Roman" panose="02020603050405020304" pitchFamily="18" charset="0"/>
              </a:rPr>
              <a:t>剛剛在</a:t>
            </a:r>
            <a:r>
              <a:rPr lang="zh-TW" altLang="en-US" dirty="0">
                <a:latin typeface="Times New Roman" panose="02020603050405020304" pitchFamily="18" charset="0"/>
                <a:cs typeface="Times New Roman" panose="02020603050405020304" pitchFamily="18" charset="0"/>
              </a:rPr>
              <a:t>指令檔中建立的結果檔</a:t>
            </a:r>
            <a:r>
              <a:rPr lang="zh-TW" altLang="en-US" dirty="0" smtClean="0">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先前本</a:t>
            </a:r>
            <a:r>
              <a:rPr lang="zh-TW" altLang="en-US" dirty="0">
                <a:solidFill>
                  <a:srgbClr val="FF0000"/>
                </a:solidFill>
                <a:latin typeface="Times New Roman" panose="02020603050405020304" pitchFamily="18" charset="0"/>
                <a:cs typeface="Times New Roman" panose="02020603050405020304" pitchFamily="18" charset="0"/>
              </a:rPr>
              <a:t>範例</a:t>
            </a:r>
            <a:r>
              <a:rPr lang="zh-TW" altLang="en-US" dirty="0">
                <a:latin typeface="Times New Roman" panose="02020603050405020304" pitchFamily="18" charset="0"/>
                <a:cs typeface="Times New Roman" panose="02020603050405020304" pitchFamily="18" charset="0"/>
              </a:rPr>
              <a:t>的結果檔檔名為「</a:t>
            </a:r>
            <a:r>
              <a:rPr lang="en-US" altLang="zh-TW" dirty="0" err="1">
                <a:latin typeface="Times New Roman" panose="02020603050405020304" pitchFamily="18" charset="0"/>
                <a:cs typeface="Times New Roman" panose="02020603050405020304" pitchFamily="18" charset="0"/>
              </a:rPr>
              <a:t>testout</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p>
            <a:endParaRPr lang="en-US" altLang="zh-TW" dirty="0" smtClean="0"/>
          </a:p>
          <a:p>
            <a:endParaRPr lang="zh-TW"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46088"/>
            <a:ext cx="8147050" cy="541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6"/>
          <p:cNvSpPr>
            <a:spLocks noChangeArrowheads="1"/>
          </p:cNvSpPr>
          <p:nvPr/>
        </p:nvSpPr>
        <p:spPr bwMode="auto">
          <a:xfrm>
            <a:off x="2794739" y="6083484"/>
            <a:ext cx="1517778" cy="45047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AutoShape 7"/>
          <p:cNvSpPr>
            <a:spLocks noChangeArrowheads="1"/>
          </p:cNvSpPr>
          <p:nvPr/>
        </p:nvSpPr>
        <p:spPr bwMode="auto">
          <a:xfrm>
            <a:off x="4062738" y="5239271"/>
            <a:ext cx="2956321" cy="598602"/>
          </a:xfrm>
          <a:prstGeom prst="wedgeRectCallout">
            <a:avLst>
              <a:gd name="adj1" fmla="val -44062"/>
              <a:gd name="adj2" fmla="val 10531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dirty="0" smtClean="0">
                <a:solidFill>
                  <a:srgbClr val="00B0F0"/>
                </a:solidFill>
                <a:ea typeface="微軟正黑體" panose="020B0604030504040204" pitchFamily="34" charset="-120"/>
              </a:rPr>
              <a:t>Right here!</a:t>
            </a:r>
            <a:endParaRPr lang="zh-TW" altLang="en-US" dirty="0">
              <a:solidFill>
                <a:srgbClr val="00B0F0"/>
              </a:solidFill>
              <a:ea typeface="微軟正黑體" panose="020B0604030504040204" pitchFamily="34" charset="-120"/>
            </a:endParaRPr>
          </a:p>
        </p:txBody>
      </p:sp>
    </p:spTree>
    <p:extLst>
      <p:ext uri="{BB962C8B-B14F-4D97-AF65-F5344CB8AC3E}">
        <p14:creationId xmlns:p14="http://schemas.microsoft.com/office/powerpoint/2010/main" val="7912515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結果</a:t>
            </a:r>
            <a:r>
              <a:rPr lang="zh-TW" altLang="en-US" dirty="0" smtClean="0">
                <a:latin typeface="Times New Roman" panose="02020603050405020304" pitchFamily="18" charset="0"/>
                <a:cs typeface="Times New Roman" panose="02020603050405020304" pitchFamily="18" charset="0"/>
              </a:rPr>
              <a:t>分析</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打開結果檔後</a:t>
            </a:r>
            <a:r>
              <a:rPr lang="zh-TW" altLang="en-US" dirty="0" smtClean="0">
                <a:latin typeface="Times New Roman" panose="02020603050405020304" pitchFamily="18" charset="0"/>
                <a:cs typeface="Times New Roman" panose="02020603050405020304" pitchFamily="18" charset="0"/>
              </a:rPr>
              <a:t>，若內容</a:t>
            </a:r>
            <a:r>
              <a:rPr lang="zh-TW" altLang="en-US" dirty="0">
                <a:latin typeface="Times New Roman" panose="02020603050405020304" pitchFamily="18" charset="0"/>
                <a:cs typeface="Times New Roman" panose="02020603050405020304" pitchFamily="18" charset="0"/>
              </a:rPr>
              <a:t>只有短短幾行，表示指令檔的</a:t>
            </a:r>
            <a:r>
              <a:rPr lang="zh-TW" altLang="en-US" dirty="0" smtClean="0">
                <a:latin typeface="Times New Roman" panose="02020603050405020304" pitchFamily="18" charset="0"/>
                <a:cs typeface="Times New Roman" panose="02020603050405020304" pitchFamily="18" charset="0"/>
              </a:rPr>
              <a:t>編寫可能誤，必須重新</a:t>
            </a:r>
            <a:r>
              <a:rPr lang="zh-TW" altLang="en-US" dirty="0">
                <a:latin typeface="Times New Roman" panose="02020603050405020304" pitchFamily="18" charset="0"/>
                <a:cs typeface="Times New Roman" panose="02020603050405020304" pitchFamily="18" charset="0"/>
              </a:rPr>
              <a:t>編寫指令檔</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假若出現</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EFFICIENCY SUMMARY</a:t>
            </a:r>
            <a:r>
              <a:rPr lang="zh-TW" altLang="en-US" dirty="0">
                <a:latin typeface="Times New Roman" panose="02020603050405020304" pitchFamily="18" charset="0"/>
                <a:cs typeface="Times New Roman" panose="02020603050405020304" pitchFamily="18" charset="0"/>
              </a:rPr>
              <a:t>」結果，表示計算順利</a:t>
            </a:r>
            <a:r>
              <a:rPr lang="zh-TW" altLang="en-US" dirty="0" smtClean="0">
                <a:latin typeface="Times New Roman" panose="02020603050405020304" pitchFamily="18" charset="0"/>
                <a:cs typeface="Times New Roman" panose="02020603050405020304" pitchFamily="18" charset="0"/>
              </a:rPr>
              <a:t>完成。</a:t>
            </a:r>
            <a:endParaRPr lang="zh-TW" altLang="en-US" dirty="0">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55" y="1319213"/>
            <a:ext cx="788713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p:nvSpPr>
        <p:spPr bwMode="auto">
          <a:xfrm>
            <a:off x="345643" y="1758085"/>
            <a:ext cx="3370879" cy="79216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Line 6"/>
          <p:cNvSpPr>
            <a:spLocks noChangeShapeType="1"/>
          </p:cNvSpPr>
          <p:nvPr/>
        </p:nvSpPr>
        <p:spPr bwMode="auto">
          <a:xfrm flipH="1">
            <a:off x="3716522" y="2154166"/>
            <a:ext cx="904339"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 name="Text Box 8"/>
          <p:cNvSpPr txBox="1">
            <a:spLocks noChangeArrowheads="1"/>
          </p:cNvSpPr>
          <p:nvPr/>
        </p:nvSpPr>
        <p:spPr bwMode="auto">
          <a:xfrm>
            <a:off x="4620861" y="1970810"/>
            <a:ext cx="323176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如果只出現這幾行表示有錯</a:t>
            </a:r>
          </a:p>
        </p:txBody>
      </p:sp>
    </p:spTree>
    <p:extLst>
      <p:ext uri="{BB962C8B-B14F-4D97-AF65-F5344CB8AC3E}">
        <p14:creationId xmlns:p14="http://schemas.microsoft.com/office/powerpoint/2010/main" val="25481335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4" presetClass="entr" presetSubtype="16"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ox(in)">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Rectangle 3"/>
          <p:cNvSpPr txBox="1">
            <a:spLocks noChangeArrowheads="1"/>
          </p:cNvSpPr>
          <p:nvPr/>
        </p:nvSpPr>
        <p:spPr>
          <a:xfrm>
            <a:off x="457200" y="1628775"/>
            <a:ext cx="8197850" cy="4525963"/>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結果分析</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EFFICIENCY SUMMARY:</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firm    </a:t>
            </a:r>
            <a:r>
              <a:rPr lang="en-US" altLang="zh-TW" sz="2000" dirty="0" err="1" smtClean="0">
                <a:latin typeface="Times New Roman" panose="02020603050405020304" pitchFamily="18" charset="0"/>
                <a:ea typeface="標楷體" panose="03000509000000000000" pitchFamily="65" charset="-120"/>
                <a:cs typeface="Times New Roman" panose="02020603050405020304" pitchFamily="18" charset="0"/>
              </a:rPr>
              <a:t>te</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1  0.750</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2  1.000</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3  0.667</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4  1.000</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5  0.750</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6  1.000</a:t>
            </a:r>
          </a:p>
          <a:p>
            <a:pPr>
              <a:lnSpc>
                <a:spcPct val="90000"/>
              </a:lnSpc>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7  1.000</a:t>
            </a:r>
          </a:p>
          <a:p>
            <a:pPr>
              <a:lnSpc>
                <a:spcPct val="90000"/>
              </a:lnSpc>
              <a:spcBef>
                <a:spcPts val="2400"/>
              </a:spcBef>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mean  0.881</a:t>
            </a:r>
          </a:p>
        </p:txBody>
      </p:sp>
      <p:sp>
        <p:nvSpPr>
          <p:cNvPr id="5" name="Text Box 4"/>
          <p:cNvSpPr txBox="1">
            <a:spLocks noChangeArrowheads="1"/>
          </p:cNvSpPr>
          <p:nvPr/>
        </p:nvSpPr>
        <p:spPr bwMode="auto">
          <a:xfrm>
            <a:off x="3219412" y="2922260"/>
            <a:ext cx="497029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indent="-342900" eaLnBrk="1" hangingPunct="1">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技術效率值</a:t>
            </a: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firm</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例，其</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技術效率值為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0.75</a:t>
            </a: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由於生產技術為投入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導向，表示該球員的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「投入」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還存在著減少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的空間</a:t>
            </a:r>
          </a:p>
        </p:txBody>
      </p:sp>
      <p:sp>
        <p:nvSpPr>
          <p:cNvPr id="6" name="Oval 5"/>
          <p:cNvSpPr>
            <a:spLocks noChangeArrowheads="1"/>
          </p:cNvSpPr>
          <p:nvPr/>
        </p:nvSpPr>
        <p:spPr bwMode="auto">
          <a:xfrm>
            <a:off x="894598" y="3206173"/>
            <a:ext cx="1343653" cy="26638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Line 6"/>
          <p:cNvSpPr>
            <a:spLocks noChangeShapeType="1"/>
          </p:cNvSpPr>
          <p:nvPr/>
        </p:nvSpPr>
        <p:spPr bwMode="auto">
          <a:xfrm flipH="1">
            <a:off x="2238251" y="4052094"/>
            <a:ext cx="8696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Text Box 7"/>
          <p:cNvSpPr txBox="1">
            <a:spLocks noChangeArrowheads="1"/>
          </p:cNvSpPr>
          <p:nvPr/>
        </p:nvSpPr>
        <p:spPr bwMode="auto">
          <a:xfrm>
            <a:off x="3311427" y="5165544"/>
            <a:ext cx="50818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indent="-342900" eaLnBrk="1" hangingPunct="1">
              <a:buFont typeface="Wingdings" panose="05000000000000000000" pitchFamily="2" charset="2"/>
              <a:buChar char="l"/>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若</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為產出導向</a:t>
            </a:r>
          </a:p>
          <a:p>
            <a:pPr eaLnBrk="1" hangingPunct="1"/>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則表示</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firm</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的「產出」還有增產</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的空間</a:t>
            </a:r>
          </a:p>
        </p:txBody>
      </p:sp>
    </p:spTree>
    <p:extLst>
      <p:ext uri="{BB962C8B-B14F-4D97-AF65-F5344CB8AC3E}">
        <p14:creationId xmlns:p14="http://schemas.microsoft.com/office/powerpoint/2010/main" val="10003476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wipe(down)">
                                      <p:cBhvr>
                                        <p:cTn id="31" dur="500"/>
                                        <p:tgtEl>
                                          <p:spTgt spid="4">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wipe(down)">
                                      <p:cBhvr>
                                        <p:cTn id="34" dur="500"/>
                                        <p:tgtEl>
                                          <p:spTgt spid="4">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down)">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DEAP</a:t>
            </a:r>
            <a:r>
              <a:rPr lang="zh-TW" altLang="en-US" dirty="0" smtClean="0">
                <a:latin typeface="Times New Roman" panose="02020603050405020304" pitchFamily="18" charset="0"/>
                <a:cs typeface="Times New Roman" panose="02020603050405020304" pitchFamily="18" charset="0"/>
              </a:rPr>
              <a:t>程式計算</a:t>
            </a:r>
            <a:r>
              <a:rPr lang="en-US" altLang="zh-TW" dirty="0">
                <a:latin typeface="Times New Roman" panose="02020603050405020304" pitchFamily="18" charset="0"/>
                <a:cs typeface="Times New Roman" panose="02020603050405020304" pitchFamily="18" charset="0"/>
              </a:rPr>
              <a:t>DEA</a:t>
            </a:r>
            <a:r>
              <a:rPr lang="zh-TW" altLang="en-US" dirty="0">
                <a:latin typeface="Times New Roman" panose="02020603050405020304" pitchFamily="18" charset="0"/>
                <a:cs typeface="Times New Roman" panose="02020603050405020304" pitchFamily="18" charset="0"/>
              </a:rPr>
              <a:t>效率值</a:t>
            </a:r>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DEAP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使用步驟</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建立資料</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建立指令</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執行執行</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找尋結果</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分析結果</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927836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endParaRPr lang="zh-TW" altLang="en-US" dirty="0"/>
          </a:p>
        </p:txBody>
      </p:sp>
      <p:sp>
        <p:nvSpPr>
          <p:cNvPr id="4" name="Rectangle 3"/>
          <p:cNvSpPr txBox="1">
            <a:spLocks noChangeArrowheads="1"/>
          </p:cNvSpPr>
          <p:nvPr/>
        </p:nvSpPr>
        <p:spPr>
          <a:xfrm>
            <a:off x="544945" y="48349"/>
            <a:ext cx="7869382" cy="6809651"/>
          </a:xfrm>
          <a:prstGeom prst="rect">
            <a:avLst/>
          </a:prstGeom>
          <a:solidFill>
            <a:schemeClr val="bg1"/>
          </a:solid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SUMMARY OF OUTPUT SLACKS:</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firm  output:           1</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1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2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6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7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a:t>
            </a:r>
          </a:p>
          <a:p>
            <a:pPr>
              <a:lnSpc>
                <a:spcPct val="80000"/>
              </a:lnSpc>
              <a:buFontTx/>
              <a:buNone/>
            </a:pPr>
            <a:endPar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endParaRP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mean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SUMMARY OF INPUT SLACKS:</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firm  input:            1           2</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1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2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               .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               .</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6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0.000       0.000</a:t>
            </a: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7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1.000       0.000</a:t>
            </a:r>
          </a:p>
          <a:p>
            <a:pPr>
              <a:lnSpc>
                <a:spcPct val="80000"/>
              </a:lnSpc>
              <a:buFontTx/>
              <a:buNone/>
            </a:pPr>
            <a:endPar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endParaRPr>
          </a:p>
          <a:p>
            <a:pPr>
              <a:lnSpc>
                <a:spcPct val="80000"/>
              </a:lnSpc>
              <a:buFontTx/>
              <a:buNone/>
            </a:pP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mean              </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0.143       0.000</a:t>
            </a:r>
          </a:p>
        </p:txBody>
      </p:sp>
      <p:sp>
        <p:nvSpPr>
          <p:cNvPr id="6" name="Text Box 5"/>
          <p:cNvSpPr txBox="1">
            <a:spLocks noChangeArrowheads="1"/>
          </p:cNvSpPr>
          <p:nvPr/>
        </p:nvSpPr>
        <p:spPr bwMode="auto">
          <a:xfrm>
            <a:off x="4572000" y="2326845"/>
            <a:ext cx="3191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indent="-342900" eaLnBrk="1" hangingPunct="1">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產出與投入差額值</a:t>
            </a:r>
          </a:p>
          <a:p>
            <a:pPr eaLnBrk="1" hangingPunct="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此，部分較為複雜，在此先行省略介紹。</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Wingdings" panose="05000000000000000000" pitchFamily="2" charset="2"/>
              <a:buChar char="l"/>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建議可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參閱</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DEA</a:t>
            </a:r>
          </a:p>
          <a:p>
            <a:pPr eaLnBrk="1" hangingPunct="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教科書皆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有詳細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619755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6" name="Rectangle 3"/>
          <p:cNvSpPr txBox="1">
            <a:spLocks noChangeArrowheads="1"/>
          </p:cNvSpPr>
          <p:nvPr/>
        </p:nvSpPr>
        <p:spPr>
          <a:xfrm>
            <a:off x="457200" y="1628775"/>
            <a:ext cx="8197850" cy="4525963"/>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結果分析</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SUMMARY OF PEERS:</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firm  peers:</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1      2    4</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2      2</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3      4</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4      4</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5      6    4</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6      6</a:t>
            </a:r>
          </a:p>
          <a:p>
            <a:pPr>
              <a:buFontTx/>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7      6</a:t>
            </a:r>
          </a:p>
        </p:txBody>
      </p:sp>
      <p:sp>
        <p:nvSpPr>
          <p:cNvPr id="7" name="Text Box 5"/>
          <p:cNvSpPr txBox="1">
            <a:spLocks noChangeArrowheads="1"/>
          </p:cNvSpPr>
          <p:nvPr/>
        </p:nvSpPr>
        <p:spPr bwMode="auto">
          <a:xfrm>
            <a:off x="3529396" y="2924175"/>
            <a:ext cx="52351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indent="-342900" eaLnBrk="1" hangingPunct="1">
              <a:buFont typeface="Wingdings" panose="05000000000000000000" pitchFamily="2" charset="2"/>
              <a:buChar char="l"/>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各球員的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效率改善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參考：</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firm 1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為例：他的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參考對象為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firm 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firm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firm 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為例：他的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參考對象為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他</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自己；</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firm 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為例：他的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參考對象為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firm 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其他球員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廠商、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DMU…)</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皆依此類推。</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074566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down)">
                                      <p:cBhvr>
                                        <p:cTn id="19" dur="500"/>
                                        <p:tgtEl>
                                          <p:spTgt spid="6">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wipe(down)">
                                      <p:cBhvr>
                                        <p:cTn id="25" dur="500"/>
                                        <p:tgtEl>
                                          <p:spTgt spid="6">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wipe(down)">
                                      <p:cBhvr>
                                        <p:cTn id="28" dur="500"/>
                                        <p:tgtEl>
                                          <p:spTgt spid="6">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wipe(down)">
                                      <p:cBhvr>
                                        <p:cTn id="31" dur="500"/>
                                        <p:tgtEl>
                                          <p:spTgt spid="6">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wipe(down)">
                                      <p:cBhvr>
                                        <p:cTn id="34" dur="500"/>
                                        <p:tgtEl>
                                          <p:spTgt spid="6">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down)">
                                      <p:cBhvr>
                                        <p:cTn id="39" dur="500"/>
                                        <p:tgtEl>
                                          <p:spTgt spid="7">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down)">
                                      <p:cBhvr>
                                        <p:cTn id="42" dur="500"/>
                                        <p:tgtEl>
                                          <p:spTgt spid="7">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down)">
                                      <p:cBhvr>
                                        <p:cTn id="45" dur="500"/>
                                        <p:tgtEl>
                                          <p:spTgt spid="7">
                                            <p:txEl>
                                              <p:pRg st="2" end="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wipe(down)">
                                      <p:cBhvr>
                                        <p:cTn id="48" dur="500"/>
                                        <p:tgtEl>
                                          <p:spTgt spid="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wipe(down)">
                                      <p:cBhvr>
                                        <p:cTn id="5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SUMMARY OF PEER WEIGHTS:</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(in same order as above)</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firm  peer weights:</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1   0.500 0.500</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2   1.000</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3   1.000</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4   1.000</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5   0.500 0.500</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6   1.000</a:t>
            </a:r>
          </a:p>
          <a:p>
            <a:pPr>
              <a:lnSpc>
                <a:spcPct val="90000"/>
              </a:lnSpc>
              <a:buNone/>
            </a:pP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    7   1.000</a:t>
            </a:r>
          </a:p>
          <a:p>
            <a:pPr marL="0" indent="0">
              <a:buNone/>
            </a:pPr>
            <a:endParaRPr lang="zh-TW" altLang="en-US" dirty="0"/>
          </a:p>
        </p:txBody>
      </p:sp>
      <p:sp>
        <p:nvSpPr>
          <p:cNvPr id="4" name="Text Box 4"/>
          <p:cNvSpPr txBox="1">
            <a:spLocks noChangeArrowheads="1"/>
          </p:cNvSpPr>
          <p:nvPr/>
        </p:nvSpPr>
        <p:spPr bwMode="auto">
          <a:xfrm>
            <a:off x="4551363" y="2876550"/>
            <a:ext cx="423241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indent="-285750" eaLnBrk="1" hangingPunct="1">
              <a:buFont typeface="Wingdings" panose="05000000000000000000" pitchFamily="2" charset="2"/>
              <a:buChar char="l"/>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參考權數：</a:t>
            </a:r>
          </a:p>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firm 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例，</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該球員的</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兩個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參考</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firm 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firm 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，其參考</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權數分別為</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080078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結果分析</a:t>
            </a:r>
            <a:endParaRPr lang="en-US" altLang="zh-TW" dirty="0"/>
          </a:p>
          <a:p>
            <a:pPr marL="0" indent="0">
              <a:buNone/>
            </a:pPr>
            <a:r>
              <a:rPr lang="en-US" altLang="zh-TW" sz="2000" dirty="0">
                <a:latin typeface="Times New Roman" panose="02020603050405020304" pitchFamily="18" charset="0"/>
                <a:cs typeface="Times New Roman" panose="02020603050405020304" pitchFamily="18" charset="0"/>
              </a:rPr>
              <a:t>PEER COUNT SUMMARY:</a:t>
            </a:r>
          </a:p>
          <a:p>
            <a:pPr marL="0" indent="0">
              <a:buNone/>
            </a:pPr>
            <a:r>
              <a:rPr lang="en-US" altLang="zh-TW" sz="2000" dirty="0">
                <a:latin typeface="Times New Roman" panose="02020603050405020304" pitchFamily="18" charset="0"/>
                <a:cs typeface="Times New Roman" panose="02020603050405020304" pitchFamily="18" charset="0"/>
              </a:rPr>
              <a:t>   (i.e., no. times each firm is a peer for another)</a:t>
            </a:r>
          </a:p>
          <a:p>
            <a:pPr marL="0" indent="0">
              <a:buNone/>
            </a:pPr>
            <a:r>
              <a:rPr lang="en-US" altLang="zh-TW" sz="2000" dirty="0">
                <a:latin typeface="Times New Roman" panose="02020603050405020304" pitchFamily="18" charset="0"/>
                <a:cs typeface="Times New Roman" panose="02020603050405020304" pitchFamily="18" charset="0"/>
              </a:rPr>
              <a:t> </a:t>
            </a:r>
            <a:endParaRPr lang="en-US" altLang="zh-TW" sz="1400" dirty="0">
              <a:latin typeface="Times New Roman" panose="02020603050405020304" pitchFamily="18" charset="0"/>
              <a:cs typeface="Times New Roman" panose="02020603050405020304" pitchFamily="18" charset="0"/>
            </a:endParaRPr>
          </a:p>
          <a:p>
            <a:pPr marL="0" indent="0">
              <a:buNone/>
            </a:pPr>
            <a:r>
              <a:rPr lang="en-US" altLang="zh-TW" sz="2000" dirty="0">
                <a:latin typeface="Times New Roman" panose="02020603050405020304" pitchFamily="18" charset="0"/>
                <a:cs typeface="Times New Roman" panose="02020603050405020304" pitchFamily="18" charset="0"/>
              </a:rPr>
              <a:t>  firm  peer count:</a:t>
            </a:r>
          </a:p>
          <a:p>
            <a:pPr marL="0" indent="0">
              <a:buNone/>
            </a:pPr>
            <a:r>
              <a:rPr lang="en-US" altLang="zh-TW" sz="2000" dirty="0">
                <a:latin typeface="Times New Roman" panose="02020603050405020304" pitchFamily="18" charset="0"/>
                <a:cs typeface="Times New Roman" panose="02020603050405020304" pitchFamily="18" charset="0"/>
              </a:rPr>
              <a:t>    1       0</a:t>
            </a:r>
          </a:p>
          <a:p>
            <a:pPr marL="0" indent="0">
              <a:buNone/>
            </a:pPr>
            <a:r>
              <a:rPr lang="en-US" altLang="zh-TW" sz="2000" dirty="0">
                <a:latin typeface="Times New Roman" panose="02020603050405020304" pitchFamily="18" charset="0"/>
                <a:cs typeface="Times New Roman" panose="02020603050405020304" pitchFamily="18" charset="0"/>
              </a:rPr>
              <a:t>    2       1</a:t>
            </a:r>
          </a:p>
          <a:p>
            <a:pPr marL="0" indent="0">
              <a:buNone/>
            </a:pPr>
            <a:r>
              <a:rPr lang="en-US" altLang="zh-TW" sz="2000" dirty="0">
                <a:latin typeface="Times New Roman" panose="02020603050405020304" pitchFamily="18" charset="0"/>
                <a:cs typeface="Times New Roman" panose="02020603050405020304" pitchFamily="18" charset="0"/>
              </a:rPr>
              <a:t>    3       0</a:t>
            </a:r>
          </a:p>
          <a:p>
            <a:pPr marL="0" indent="0">
              <a:buNone/>
            </a:pPr>
            <a:r>
              <a:rPr lang="en-US" altLang="zh-TW" sz="2000" dirty="0">
                <a:latin typeface="Times New Roman" panose="02020603050405020304" pitchFamily="18" charset="0"/>
                <a:cs typeface="Times New Roman" panose="02020603050405020304" pitchFamily="18" charset="0"/>
              </a:rPr>
              <a:t>    4       3</a:t>
            </a:r>
          </a:p>
          <a:p>
            <a:pPr marL="0" indent="0">
              <a:buNone/>
            </a:pPr>
            <a:r>
              <a:rPr lang="en-US" altLang="zh-TW" sz="2000" dirty="0">
                <a:latin typeface="Times New Roman" panose="02020603050405020304" pitchFamily="18" charset="0"/>
                <a:cs typeface="Times New Roman" panose="02020603050405020304" pitchFamily="18" charset="0"/>
              </a:rPr>
              <a:t>    5       0</a:t>
            </a:r>
          </a:p>
          <a:p>
            <a:pPr marL="0" indent="0">
              <a:buNone/>
            </a:pPr>
            <a:r>
              <a:rPr lang="en-US" altLang="zh-TW" sz="2000" dirty="0">
                <a:latin typeface="Times New Roman" panose="02020603050405020304" pitchFamily="18" charset="0"/>
                <a:cs typeface="Times New Roman" panose="02020603050405020304" pitchFamily="18" charset="0"/>
              </a:rPr>
              <a:t>    6       2</a:t>
            </a:r>
          </a:p>
          <a:p>
            <a:pPr marL="0" indent="0">
              <a:buNone/>
            </a:pPr>
            <a:r>
              <a:rPr lang="en-US" altLang="zh-TW" sz="2000" dirty="0">
                <a:latin typeface="Times New Roman" panose="02020603050405020304" pitchFamily="18" charset="0"/>
                <a:cs typeface="Times New Roman" panose="02020603050405020304" pitchFamily="18" charset="0"/>
              </a:rPr>
              <a:t>    7       0</a:t>
            </a:r>
          </a:p>
          <a:p>
            <a:pPr marL="0" indent="0">
              <a:buNone/>
            </a:pPr>
            <a:endParaRPr lang="zh-TW" altLang="en-US" dirty="0"/>
          </a:p>
        </p:txBody>
      </p:sp>
      <p:sp>
        <p:nvSpPr>
          <p:cNvPr id="4" name="Text Box 4"/>
          <p:cNvSpPr txBox="1">
            <a:spLocks noChangeArrowheads="1"/>
          </p:cNvSpPr>
          <p:nvPr/>
        </p:nvSpPr>
        <p:spPr bwMode="auto">
          <a:xfrm>
            <a:off x="3419474" y="3213100"/>
            <a:ext cx="505950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indent="-285750" eaLnBrk="1" hangingPunct="1">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其他球員當成參考的次數：</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firm 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該球員被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其他</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個球員當作為參考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DMU</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，通常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被當作</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DMU</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次數越多，表示越值得被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當成標竿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(benchmarking)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決策單位。</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141757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pPr marL="0" indent="0">
              <a:buNone/>
            </a:pPr>
            <a:r>
              <a:rPr lang="en-US" altLang="zh-TW" sz="2000" dirty="0">
                <a:latin typeface="Times New Roman" panose="02020603050405020304" pitchFamily="18" charset="0"/>
                <a:cs typeface="Times New Roman" panose="02020603050405020304" pitchFamily="18" charset="0"/>
              </a:rPr>
              <a:t>SUMMARY OF OUTPUT TARGETS:</a:t>
            </a:r>
          </a:p>
          <a:p>
            <a:pPr marL="0" indent="0">
              <a:buNone/>
            </a:pPr>
            <a:r>
              <a:rPr lang="en-US" altLang="zh-TW" sz="2000" dirty="0">
                <a:latin typeface="Times New Roman" panose="02020603050405020304" pitchFamily="18" charset="0"/>
                <a:cs typeface="Times New Roman" panose="02020603050405020304" pitchFamily="18" charset="0"/>
              </a:rPr>
              <a:t> </a:t>
            </a:r>
          </a:p>
          <a:p>
            <a:pPr marL="0" indent="0">
              <a:buNone/>
            </a:pPr>
            <a:r>
              <a:rPr lang="en-US" altLang="zh-TW" sz="2000" dirty="0">
                <a:latin typeface="Times New Roman" panose="02020603050405020304" pitchFamily="18" charset="0"/>
                <a:cs typeface="Times New Roman" panose="02020603050405020304" pitchFamily="18" charset="0"/>
              </a:rPr>
              <a:t> firm  output:           1</a:t>
            </a:r>
          </a:p>
          <a:p>
            <a:pPr marL="0" indent="0">
              <a:buNone/>
            </a:pPr>
            <a:r>
              <a:rPr lang="en-US" altLang="zh-TW" sz="2000" dirty="0">
                <a:latin typeface="Times New Roman" panose="02020603050405020304" pitchFamily="18" charset="0"/>
                <a:cs typeface="Times New Roman" panose="02020603050405020304" pitchFamily="18" charset="0"/>
              </a:rPr>
              <a:t>    1                1.000</a:t>
            </a:r>
          </a:p>
          <a:p>
            <a:pPr marL="0" indent="0">
              <a:buNone/>
            </a:pPr>
            <a:r>
              <a:rPr lang="en-US" altLang="zh-TW" sz="2000" dirty="0">
                <a:latin typeface="Times New Roman" panose="02020603050405020304" pitchFamily="18" charset="0"/>
                <a:cs typeface="Times New Roman" panose="02020603050405020304" pitchFamily="18" charset="0"/>
              </a:rPr>
              <a:t>    2                1.000</a:t>
            </a:r>
          </a:p>
          <a:p>
            <a:pPr marL="0" indent="0">
              <a:buNone/>
            </a:pPr>
            <a:r>
              <a:rPr lang="en-US" altLang="zh-TW" sz="2000" dirty="0">
                <a:latin typeface="Times New Roman" panose="02020603050405020304" pitchFamily="18" charset="0"/>
                <a:cs typeface="Times New Roman" panose="02020603050405020304" pitchFamily="18" charset="0"/>
              </a:rPr>
              <a:t>    3                1.000</a:t>
            </a:r>
          </a:p>
          <a:p>
            <a:pPr marL="0" indent="0">
              <a:buNone/>
            </a:pPr>
            <a:r>
              <a:rPr lang="en-US" altLang="zh-TW" sz="2000" dirty="0">
                <a:latin typeface="Times New Roman" panose="02020603050405020304" pitchFamily="18" charset="0"/>
                <a:cs typeface="Times New Roman" panose="02020603050405020304" pitchFamily="18" charset="0"/>
              </a:rPr>
              <a:t>    4                1.000</a:t>
            </a:r>
          </a:p>
          <a:p>
            <a:pPr marL="0" indent="0">
              <a:buNone/>
            </a:pPr>
            <a:r>
              <a:rPr lang="en-US" altLang="zh-TW" sz="2000" dirty="0">
                <a:latin typeface="Times New Roman" panose="02020603050405020304" pitchFamily="18" charset="0"/>
                <a:cs typeface="Times New Roman" panose="02020603050405020304" pitchFamily="18" charset="0"/>
              </a:rPr>
              <a:t>    5                1.000</a:t>
            </a:r>
          </a:p>
          <a:p>
            <a:pPr marL="0" indent="0">
              <a:buNone/>
            </a:pPr>
            <a:r>
              <a:rPr lang="en-US" altLang="zh-TW" sz="2000" dirty="0">
                <a:latin typeface="Times New Roman" panose="02020603050405020304" pitchFamily="18" charset="0"/>
                <a:cs typeface="Times New Roman" panose="02020603050405020304" pitchFamily="18" charset="0"/>
              </a:rPr>
              <a:t>    6                1.000</a:t>
            </a:r>
          </a:p>
          <a:p>
            <a:pPr marL="0" indent="0">
              <a:buNone/>
            </a:pPr>
            <a:r>
              <a:rPr lang="en-US" altLang="zh-TW" sz="2000" dirty="0">
                <a:latin typeface="Times New Roman" panose="02020603050405020304" pitchFamily="18" charset="0"/>
                <a:cs typeface="Times New Roman" panose="02020603050405020304" pitchFamily="18" charset="0"/>
              </a:rPr>
              <a:t>    7                1.000</a:t>
            </a:r>
          </a:p>
          <a:p>
            <a:pPr marL="0" indent="0">
              <a:buNone/>
            </a:pPr>
            <a:endParaRPr lang="zh-TW" altLang="en-US" dirty="0"/>
          </a:p>
        </p:txBody>
      </p:sp>
      <p:sp>
        <p:nvSpPr>
          <p:cNvPr id="4" name="Text Box 4"/>
          <p:cNvSpPr txBox="1">
            <a:spLocks noChangeArrowheads="1"/>
          </p:cNvSpPr>
          <p:nvPr/>
        </p:nvSpPr>
        <p:spPr bwMode="auto">
          <a:xfrm>
            <a:off x="4266911" y="3863179"/>
            <a:ext cx="4801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342900" indent="-342900" eaLnBrk="1" hangingPunct="1">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目標產出</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達</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完全效率的情況下應獲得之產出</a:t>
            </a:r>
          </a:p>
        </p:txBody>
      </p:sp>
    </p:spTree>
    <p:extLst>
      <p:ext uri="{BB962C8B-B14F-4D97-AF65-F5344CB8AC3E}">
        <p14:creationId xmlns:p14="http://schemas.microsoft.com/office/powerpoint/2010/main" val="7933973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結果分析</a:t>
            </a:r>
            <a:endParaRPr lang="en-US" altLang="zh-TW" dirty="0" smtClean="0"/>
          </a:p>
          <a:p>
            <a:pPr marL="0" indent="0">
              <a:buNone/>
            </a:pPr>
            <a:r>
              <a:rPr lang="en-US" altLang="zh-TW" sz="2200" dirty="0">
                <a:latin typeface="Times New Roman" panose="02020603050405020304" pitchFamily="18" charset="0"/>
                <a:cs typeface="Times New Roman" panose="02020603050405020304" pitchFamily="18" charset="0"/>
              </a:rPr>
              <a:t>SUMMARY OF INPUT TARGETS:</a:t>
            </a:r>
          </a:p>
          <a:p>
            <a:pPr marL="0" indent="0">
              <a:buNone/>
            </a:pPr>
            <a:r>
              <a:rPr lang="en-US" altLang="zh-TW" sz="2200" dirty="0">
                <a:latin typeface="Times New Roman" panose="02020603050405020304" pitchFamily="18" charset="0"/>
                <a:cs typeface="Times New Roman" panose="02020603050405020304" pitchFamily="18" charset="0"/>
              </a:rPr>
              <a:t> </a:t>
            </a:r>
          </a:p>
          <a:p>
            <a:pPr marL="0" indent="0">
              <a:buNone/>
            </a:pPr>
            <a:r>
              <a:rPr lang="en-US" altLang="zh-TW" sz="2200" dirty="0">
                <a:latin typeface="Times New Roman" panose="02020603050405020304" pitchFamily="18" charset="0"/>
                <a:cs typeface="Times New Roman" panose="02020603050405020304" pitchFamily="18" charset="0"/>
              </a:rPr>
              <a:t> firm  input:            1           2</a:t>
            </a:r>
          </a:p>
          <a:p>
            <a:pPr marL="0" indent="0">
              <a:buNone/>
            </a:pPr>
            <a:r>
              <a:rPr lang="en-US" altLang="zh-TW" sz="2200" dirty="0">
                <a:latin typeface="Times New Roman" panose="02020603050405020304" pitchFamily="18" charset="0"/>
                <a:cs typeface="Times New Roman" panose="02020603050405020304" pitchFamily="18" charset="0"/>
              </a:rPr>
              <a:t>    1                1.500       3.000</a:t>
            </a:r>
          </a:p>
          <a:p>
            <a:pPr marL="0" indent="0">
              <a:buNone/>
            </a:pPr>
            <a:r>
              <a:rPr lang="en-US" altLang="zh-TW" sz="2200" dirty="0">
                <a:latin typeface="Times New Roman" panose="02020603050405020304" pitchFamily="18" charset="0"/>
                <a:cs typeface="Times New Roman" panose="02020603050405020304" pitchFamily="18" charset="0"/>
              </a:rPr>
              <a:t>    2                1.000       4.000</a:t>
            </a:r>
          </a:p>
          <a:p>
            <a:pPr marL="0" indent="0">
              <a:buNone/>
            </a:pPr>
            <a:r>
              <a:rPr lang="en-US" altLang="zh-TW" sz="2200" dirty="0">
                <a:latin typeface="Times New Roman" panose="02020603050405020304" pitchFamily="18" charset="0"/>
                <a:cs typeface="Times New Roman" panose="02020603050405020304" pitchFamily="18" charset="0"/>
              </a:rPr>
              <a:t>    3                2.000       2.000</a:t>
            </a:r>
          </a:p>
          <a:p>
            <a:pPr marL="0" indent="0">
              <a:buNone/>
            </a:pPr>
            <a:r>
              <a:rPr lang="en-US" altLang="zh-TW" sz="2200" dirty="0">
                <a:latin typeface="Times New Roman" panose="02020603050405020304" pitchFamily="18" charset="0"/>
                <a:cs typeface="Times New Roman" panose="02020603050405020304" pitchFamily="18" charset="0"/>
              </a:rPr>
              <a:t>    4                2.000       2.000</a:t>
            </a:r>
          </a:p>
          <a:p>
            <a:pPr marL="0" indent="0">
              <a:buNone/>
            </a:pPr>
            <a:r>
              <a:rPr lang="en-US" altLang="zh-TW" sz="2200" dirty="0">
                <a:latin typeface="Times New Roman" panose="02020603050405020304" pitchFamily="18" charset="0"/>
                <a:cs typeface="Times New Roman" panose="02020603050405020304" pitchFamily="18" charset="0"/>
              </a:rPr>
              <a:t>    5                3.000       1.500</a:t>
            </a:r>
          </a:p>
          <a:p>
            <a:pPr marL="0" indent="0">
              <a:buNone/>
            </a:pPr>
            <a:r>
              <a:rPr lang="en-US" altLang="zh-TW" sz="2200" dirty="0">
                <a:latin typeface="Times New Roman" panose="02020603050405020304" pitchFamily="18" charset="0"/>
                <a:cs typeface="Times New Roman" panose="02020603050405020304" pitchFamily="18" charset="0"/>
              </a:rPr>
              <a:t>    6                4.000       1.000</a:t>
            </a:r>
          </a:p>
          <a:p>
            <a:pPr marL="0" indent="0">
              <a:buNone/>
            </a:pPr>
            <a:r>
              <a:rPr lang="en-US" altLang="zh-TW" sz="2200" dirty="0">
                <a:latin typeface="Times New Roman" panose="02020603050405020304" pitchFamily="18" charset="0"/>
                <a:cs typeface="Times New Roman" panose="02020603050405020304" pitchFamily="18" charset="0"/>
              </a:rPr>
              <a:t>    7                4.000       1.000</a:t>
            </a:r>
          </a:p>
          <a:p>
            <a:pPr marL="0" indent="0">
              <a:buNone/>
            </a:pPr>
            <a:endParaRPr lang="zh-TW" altLang="en-US" dirty="0"/>
          </a:p>
        </p:txBody>
      </p:sp>
      <p:sp>
        <p:nvSpPr>
          <p:cNvPr id="4" name="Text Box 5"/>
          <p:cNvSpPr txBox="1">
            <a:spLocks noChangeArrowheads="1"/>
          </p:cNvSpPr>
          <p:nvPr/>
        </p:nvSpPr>
        <p:spPr bwMode="auto">
          <a:xfrm>
            <a:off x="4439373" y="4001724"/>
            <a:ext cx="47820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indent="-285750" eaLnBrk="1" hangingPunct="1">
              <a:buFont typeface="Wingdings" panose="05000000000000000000" pitchFamily="2" charset="2"/>
              <a:buChar char="l"/>
            </a:pPr>
            <a:r>
              <a:rPr lang="zh-TW" altLang="en-US" sz="2400" dirty="0">
                <a:latin typeface="標楷體" panose="03000509000000000000" pitchFamily="65" charset="-120"/>
                <a:ea typeface="標楷體" panose="03000509000000000000" pitchFamily="65" charset="-120"/>
              </a:rPr>
              <a:t>目標投入</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zh-TW" altLang="en-US" sz="2400" dirty="0" smtClean="0">
                <a:latin typeface="標楷體" panose="03000509000000000000" pitchFamily="65" charset="-120"/>
                <a:ea typeface="標楷體" panose="03000509000000000000" pitchFamily="65" charset="-120"/>
              </a:rPr>
              <a:t>達</a:t>
            </a:r>
            <a:r>
              <a:rPr lang="zh-TW" altLang="en-US" sz="2400" dirty="0">
                <a:latin typeface="標楷體" panose="03000509000000000000" pitchFamily="65" charset="-120"/>
                <a:ea typeface="標楷體" panose="03000509000000000000" pitchFamily="65" charset="-120"/>
              </a:rPr>
              <a:t>完全效率的情況下之最適投入</a:t>
            </a:r>
          </a:p>
        </p:txBody>
      </p:sp>
    </p:spTree>
    <p:extLst>
      <p:ext uri="{BB962C8B-B14F-4D97-AF65-F5344CB8AC3E}">
        <p14:creationId xmlns:p14="http://schemas.microsoft.com/office/powerpoint/2010/main" val="22866159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重點摘述</a:t>
            </a:r>
          </a:p>
        </p:txBody>
      </p:sp>
      <p:sp>
        <p:nvSpPr>
          <p:cNvPr id="3" name="內容版面配置區 2"/>
          <p:cNvSpPr>
            <a:spLocks noGrp="1"/>
          </p:cNvSpPr>
          <p:nvPr>
            <p:ph idx="1"/>
          </p:nvPr>
        </p:nvSpPr>
        <p:spPr>
          <a:xfrm>
            <a:off x="457200" y="1276927"/>
            <a:ext cx="8492836" cy="4525959"/>
          </a:xfrm>
        </p:spPr>
        <p:txBody>
          <a:bodyPr/>
          <a:lstStyle/>
          <a:p>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除一般</a:t>
            </a:r>
            <a:r>
              <a:rPr lang="zh-TW" altLang="en-US"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求解線性規劃之軟體</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外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例，</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Lingo)</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，目前常見數個執行</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DEA</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的專用軟體。</a:t>
            </a:r>
          </a:p>
          <a:p>
            <a:pPr lvl="1">
              <a:lnSpc>
                <a:spcPct val="90000"/>
              </a:lnSpc>
              <a:spcBef>
                <a:spcPts val="1200"/>
              </a:spcBef>
              <a:buFont typeface="Wingdings" panose="05000000000000000000" pitchFamily="2" charset="2"/>
              <a:buChar char="p"/>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Frontier Analyst, … (free)</a:t>
            </a:r>
          </a:p>
          <a:p>
            <a:pPr lvl="1">
              <a:lnSpc>
                <a:spcPct val="90000"/>
              </a:lnSpc>
              <a:spcBef>
                <a:spcPts val="1200"/>
              </a:spcBef>
              <a:buFont typeface="Wingdings" panose="05000000000000000000" pitchFamily="2" charset="2"/>
              <a:buChar char="p"/>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DEA-SOLVER</a:t>
            </a:r>
          </a:p>
          <a:p>
            <a:pPr lvl="1">
              <a:lnSpc>
                <a:spcPct val="90000"/>
              </a:lnSpc>
              <a:spcBef>
                <a:spcPts val="1200"/>
              </a:spcBef>
              <a:buFont typeface="Wingdings" panose="05000000000000000000" pitchFamily="2" charset="2"/>
              <a:buChar char="p"/>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DEAP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澳洲昆士蘭大學教授</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Tim </a:t>
            </a:r>
            <a:r>
              <a:rPr lang="en-US" altLang="zh-TW" sz="1800" b="1" dirty="0" err="1">
                <a:latin typeface="Times New Roman" panose="02020603050405020304" pitchFamily="18" charset="0"/>
                <a:ea typeface="標楷體" panose="03000509000000000000" pitchFamily="65" charset="-120"/>
                <a:cs typeface="Times New Roman" panose="02020603050405020304" pitchFamily="18" charset="0"/>
              </a:rPr>
              <a:t>Coelli</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所撰寫之</a:t>
            </a:r>
            <a:r>
              <a:rPr lang="en-US" altLang="zh-TW" sz="1800" b="1" dirty="0" err="1">
                <a:latin typeface="Times New Roman" panose="02020603050405020304" pitchFamily="18" charset="0"/>
                <a:ea typeface="標楷體" panose="03000509000000000000" pitchFamily="65" charset="-120"/>
                <a:cs typeface="Times New Roman" panose="02020603050405020304" pitchFamily="18" charset="0"/>
              </a:rPr>
              <a:t>Deap</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(ver2.1)</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 軟體</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(http://www.uq.edu.au/econoics/cepa/software.htm)]</a:t>
            </a:r>
          </a:p>
          <a:p>
            <a:pPr lvl="0"/>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7356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重點摘述</a:t>
            </a:r>
          </a:p>
        </p:txBody>
      </p:sp>
      <p:sp>
        <p:nvSpPr>
          <p:cNvPr id="3" name="內容版面配置區 2"/>
          <p:cNvSpPr>
            <a:spLocks noGrp="1"/>
          </p:cNvSpPr>
          <p:nvPr>
            <p:ph idx="1"/>
          </p:nvPr>
        </p:nvSpPr>
        <p:spPr>
          <a:xfrm>
            <a:off x="457200" y="1276927"/>
            <a:ext cx="8492836" cy="4525959"/>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DEAP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使用步驟</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建立資料</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產出再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投入</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資料務必正</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確</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建立指令</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檔</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ins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dta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txt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out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exe</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執行檔</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找尋結果檔</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分析</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結果</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正確分析與判斷</a:t>
            </a:r>
            <a:endParaRPr lang="zh-TW" altLang="en-US" dirty="0" smtClean="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6130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重點摘述</a:t>
            </a:r>
          </a:p>
        </p:txBody>
      </p:sp>
      <p:sp>
        <p:nvSpPr>
          <p:cNvPr id="3" name="內容版面配置區 2"/>
          <p:cNvSpPr>
            <a:spLocks noGrp="1"/>
          </p:cNvSpPr>
          <p:nvPr>
            <p:ph idx="1"/>
          </p:nvPr>
        </p:nvSpPr>
        <p:spPr>
          <a:xfrm>
            <a:off x="457200" y="1276927"/>
            <a:ext cx="8492836" cy="4525959"/>
          </a:xfrm>
        </p:spPr>
        <p:txBody>
          <a:bodyPr/>
          <a:lstStyle/>
          <a:p>
            <a:r>
              <a:rPr lang="en-US" altLang="zh-TW" b="1" dirty="0">
                <a:solidFill>
                  <a:schemeClr val="tx1"/>
                </a:solidFill>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是一種可以同時衡量多項產出與多項投入的多屬性效率評估</a:t>
            </a:r>
            <a:r>
              <a:rPr lang="zh-TW" altLang="en-US" b="1" dirty="0" smtClean="0">
                <a:latin typeface="Times New Roman" panose="02020603050405020304" pitchFamily="18" charset="0"/>
                <a:cs typeface="Times New Roman" panose="02020603050405020304" pitchFamily="18" charset="0"/>
              </a:rPr>
              <a:t>方法。</a:t>
            </a:r>
            <a:endParaRPr lang="zh-TW" altLang="en-US" b="1" dirty="0">
              <a:latin typeface="Times New Roman" panose="02020603050405020304" pitchFamily="18" charset="0"/>
              <a:cs typeface="Times New Roman" panose="02020603050405020304" pitchFamily="18" charset="0"/>
            </a:endParaRPr>
          </a:p>
          <a:p>
            <a:r>
              <a:rPr lang="en-US" altLang="zh-TW" b="1" dirty="0">
                <a:solidFill>
                  <a:schemeClr val="tx1"/>
                </a:solidFill>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能夠在不須預設生產函數型式且亦不須事先決定投入產出屬性的相對權重之下，以求取各方案之相對效率。</a:t>
            </a:r>
          </a:p>
          <a:p>
            <a:r>
              <a:rPr lang="en-US" altLang="zh-TW" b="1" dirty="0">
                <a:solidFill>
                  <a:schemeClr val="tx1"/>
                </a:solidFill>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不僅可以評估相對效率，指出效率有待改進的</a:t>
            </a:r>
            <a:r>
              <a:rPr lang="en-US" altLang="zh-TW" b="1" dirty="0">
                <a:latin typeface="Times New Roman" panose="02020603050405020304" pitchFamily="18" charset="0"/>
                <a:cs typeface="Times New Roman" panose="02020603050405020304" pitchFamily="18" charset="0"/>
              </a:rPr>
              <a:t>DMU</a:t>
            </a:r>
            <a:r>
              <a:rPr lang="zh-TW" altLang="en-US" b="1" dirty="0">
                <a:latin typeface="Times New Roman" panose="02020603050405020304" pitchFamily="18" charset="0"/>
                <a:cs typeface="Times New Roman" panose="02020603050405020304" pitchFamily="18" charset="0"/>
              </a:rPr>
              <a:t>，也可以利用</a:t>
            </a:r>
            <a:r>
              <a:rPr lang="zh-TW" altLang="en-US" b="1" dirty="0">
                <a:solidFill>
                  <a:schemeClr val="accent2"/>
                </a:solidFill>
                <a:latin typeface="Times New Roman" panose="02020603050405020304" pitchFamily="18" charset="0"/>
                <a:cs typeface="Times New Roman" panose="02020603050405020304" pitchFamily="18" charset="0"/>
              </a:rPr>
              <a:t>差額變數分析</a:t>
            </a:r>
            <a:r>
              <a:rPr lang="zh-TW" altLang="en-US" b="1" dirty="0">
                <a:latin typeface="Times New Roman" panose="02020603050405020304" pitchFamily="18" charset="0"/>
                <a:cs typeface="Times New Roman" panose="02020603050405020304" pitchFamily="18" charset="0"/>
              </a:rPr>
              <a:t>和</a:t>
            </a:r>
            <a:r>
              <a:rPr lang="zh-TW" altLang="en-US" b="1" dirty="0">
                <a:solidFill>
                  <a:schemeClr val="accent2"/>
                </a:solidFill>
                <a:latin typeface="Times New Roman" panose="02020603050405020304" pitchFamily="18" charset="0"/>
                <a:cs typeface="Times New Roman" panose="02020603050405020304" pitchFamily="18" charset="0"/>
              </a:rPr>
              <a:t>敏感度分析</a:t>
            </a:r>
            <a:r>
              <a:rPr lang="zh-TW" altLang="en-US" b="1" dirty="0">
                <a:latin typeface="Times New Roman" panose="02020603050405020304" pitchFamily="18" charset="0"/>
                <a:cs typeface="Times New Roman" panose="02020603050405020304" pitchFamily="18" charset="0"/>
              </a:rPr>
              <a:t>，提供決策者各種改進效率值的可行</a:t>
            </a:r>
            <a:r>
              <a:rPr lang="zh-TW" altLang="en-US" b="1" dirty="0" smtClean="0">
                <a:latin typeface="Times New Roman" panose="02020603050405020304" pitchFamily="18" charset="0"/>
                <a:cs typeface="Times New Roman" panose="02020603050405020304" pitchFamily="18" charset="0"/>
              </a:rPr>
              <a:t>途徑。</a:t>
            </a:r>
            <a:endParaRPr lang="zh-TW" altLang="en-US" b="1" dirty="0">
              <a:latin typeface="Times New Roman" panose="02020603050405020304" pitchFamily="18" charset="0"/>
              <a:cs typeface="Times New Roman" panose="02020603050405020304" pitchFamily="18" charset="0"/>
            </a:endParaRPr>
          </a:p>
          <a:p>
            <a:pPr lvl="0"/>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4824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謝謝聆聽</a:t>
            </a:r>
            <a:endParaRPr lang="zh-TW" altLang="en-US" dirty="0"/>
          </a:p>
        </p:txBody>
      </p:sp>
      <p:sp>
        <p:nvSpPr>
          <p:cNvPr id="5" name="副標題 4"/>
          <p:cNvSpPr>
            <a:spLocks noGrp="1"/>
          </p:cNvSpPr>
          <p:nvPr>
            <p:ph type="subTitle" idx="1"/>
          </p:nvPr>
        </p:nvSpPr>
        <p:spPr/>
        <p:txBody>
          <a:bodyPr/>
          <a:lstStyle/>
          <a:p>
            <a:endParaRPr lang="zh-TW" altLang="en-US"/>
          </a:p>
        </p:txBody>
      </p:sp>
      <p:sp>
        <p:nvSpPr>
          <p:cNvPr id="6" name="矩形 5"/>
          <p:cNvSpPr/>
          <p:nvPr/>
        </p:nvSpPr>
        <p:spPr>
          <a:xfrm>
            <a:off x="1988489" y="5940475"/>
            <a:ext cx="7155511"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本簡報感謝國立臺灣師範大學「高等教育深耕計畫」以及教育部支持。</a:t>
            </a:r>
          </a:p>
        </p:txBody>
      </p:sp>
    </p:spTree>
    <p:extLst>
      <p:ext uri="{BB962C8B-B14F-4D97-AF65-F5344CB8AC3E}">
        <p14:creationId xmlns:p14="http://schemas.microsoft.com/office/powerpoint/2010/main" val="15685924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DEAP</a:t>
            </a:r>
            <a:r>
              <a:rPr lang="zh-TW" altLang="en-US" dirty="0">
                <a:latin typeface="Times New Roman" panose="02020603050405020304" pitchFamily="18" charset="0"/>
                <a:cs typeface="Times New Roman" panose="02020603050405020304" pitchFamily="18" charset="0"/>
              </a:rPr>
              <a:t>程式計算</a:t>
            </a:r>
            <a:r>
              <a:rPr lang="en-US" altLang="zh-TW" dirty="0">
                <a:latin typeface="Times New Roman" panose="02020603050405020304" pitchFamily="18" charset="0"/>
                <a:cs typeface="Times New Roman" panose="02020603050405020304" pitchFamily="18" charset="0"/>
              </a:rPr>
              <a:t>DEA</a:t>
            </a:r>
            <a:r>
              <a:rPr lang="zh-TW" altLang="en-US" dirty="0">
                <a:latin typeface="Times New Roman" panose="02020603050405020304" pitchFamily="18" charset="0"/>
                <a:cs typeface="Times New Roman" panose="02020603050405020304" pitchFamily="18" charset="0"/>
              </a:rPr>
              <a:t>效率</a:t>
            </a:r>
            <a:r>
              <a:rPr lang="zh-TW" altLang="en-US" dirty="0" smtClean="0">
                <a:latin typeface="Times New Roman" panose="02020603050405020304" pitchFamily="18" charset="0"/>
                <a:cs typeface="Times New Roman" panose="02020603050405020304" pitchFamily="18" charset="0"/>
              </a:rPr>
              <a:t>值</a:t>
            </a:r>
            <a:r>
              <a:rPr lang="en-US" altLang="zh-TW" dirty="0" smtClean="0">
                <a:latin typeface="Times New Roman" panose="02020603050405020304" pitchFamily="18" charset="0"/>
                <a:cs typeface="Times New Roman" panose="02020603050405020304" pitchFamily="18" charset="0"/>
              </a:rPr>
              <a:t>- a</a:t>
            </a:r>
            <a:endParaRPr lang="zh-TW" altLang="en-US" dirty="0"/>
          </a:p>
        </p:txBody>
      </p:sp>
      <p:sp>
        <p:nvSpPr>
          <p:cNvPr id="3" name="內容版面配置區 2"/>
          <p:cNvSpPr>
            <a:spLocks noGrp="1"/>
          </p:cNvSpPr>
          <p:nvPr>
            <p:ph idx="1"/>
          </p:nvPr>
        </p:nvSpPr>
        <p:spPr/>
        <p:txBody>
          <a:bodyPr/>
          <a:lstStyle/>
          <a:p>
            <a:r>
              <a:rPr lang="zh-TW" altLang="en-US" dirty="0" smtClean="0">
                <a:solidFill>
                  <a:srgbClr val="FF0000"/>
                </a:solidFill>
              </a:rPr>
              <a:t>國家參加大型運動賽會績效評估範例</a:t>
            </a:r>
            <a:endParaRPr lang="en-US" altLang="zh-TW" dirty="0" smtClean="0">
              <a:solidFill>
                <a:srgbClr val="FF0000"/>
              </a:solidFill>
            </a:endParaRPr>
          </a:p>
          <a:p>
            <a:r>
              <a:rPr lang="zh-TW" altLang="en-US" dirty="0" smtClean="0"/>
              <a:t>建立資料檔</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40"/>
            <a:ext cx="9144000" cy="5475650"/>
          </a:xfrm>
          <a:prstGeom prst="rect">
            <a:avLst/>
          </a:prstGeom>
        </p:spPr>
      </p:pic>
      <p:sp>
        <p:nvSpPr>
          <p:cNvPr id="6" name="橢圓 5"/>
          <p:cNvSpPr/>
          <p:nvPr/>
        </p:nvSpPr>
        <p:spPr>
          <a:xfrm>
            <a:off x="4572000" y="6253018"/>
            <a:ext cx="1810327" cy="323273"/>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橢圓 6"/>
          <p:cNvSpPr/>
          <p:nvPr/>
        </p:nvSpPr>
        <p:spPr>
          <a:xfrm>
            <a:off x="6271491" y="5686637"/>
            <a:ext cx="1274618" cy="249382"/>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8" name="Text Box 7"/>
          <p:cNvSpPr txBox="1">
            <a:spLocks noChangeArrowheads="1"/>
          </p:cNvSpPr>
          <p:nvPr/>
        </p:nvSpPr>
        <p:spPr bwMode="auto">
          <a:xfrm>
            <a:off x="6271491" y="1554855"/>
            <a:ext cx="29464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285750" indent="-285750" eaLnBrk="1" hangingPunct="1">
              <a:buFont typeface="Wingdings" panose="05000000000000000000" pitchFamily="2" charset="2"/>
              <a:buChar char="l"/>
            </a:pP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按滑鼠右鍵點選「新增」，再點選「文字文件」，建立一個純文字檔案，給定一個檔案名稱，例如</a:t>
            </a: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EG1</a:t>
            </a: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hangingPunct="1">
              <a:buFont typeface="Wingdings" panose="05000000000000000000" pitchFamily="2" charset="2"/>
              <a:buChar char="l"/>
            </a:pP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取名</a:t>
            </a: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原則：只能取英文檔名，切勿超過八個字母</a:t>
            </a:r>
          </a:p>
        </p:txBody>
      </p:sp>
    </p:spTree>
    <p:extLst>
      <p:ext uri="{BB962C8B-B14F-4D97-AF65-F5344CB8AC3E}">
        <p14:creationId xmlns:p14="http://schemas.microsoft.com/office/powerpoint/2010/main" val="10258980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down)">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600200"/>
            <a:ext cx="5241636" cy="4525959"/>
          </a:xfrm>
        </p:spPr>
        <p:txBody>
          <a:bodyPr/>
          <a:lstStyle/>
          <a:p>
            <a:pPr>
              <a:buFont typeface="Wingdings" panose="05000000000000000000" pitchFamily="2" charset="2"/>
              <a:buChar char="l"/>
            </a:pPr>
            <a:r>
              <a:rPr lang="zh-TW" altLang="en-US" dirty="0" smtClean="0"/>
              <a:t>建立資料檔</a:t>
            </a:r>
            <a:endParaRPr lang="en-US" altLang="zh-TW" dirty="0"/>
          </a:p>
          <a:p>
            <a:pPr>
              <a:buFont typeface="Wingdings" panose="05000000000000000000" pitchFamily="2" charset="2"/>
              <a:buChar char="l"/>
            </a:pPr>
            <a:r>
              <a:rPr lang="zh-TW" altLang="en-US" dirty="0" smtClean="0">
                <a:latin typeface="Times New Roman" panose="02020603050405020304" pitchFamily="18" charset="0"/>
                <a:cs typeface="Times New Roman" panose="02020603050405020304" pitchFamily="18" charset="0"/>
              </a:rPr>
              <a:t>資料</a:t>
            </a:r>
            <a:r>
              <a:rPr lang="zh-TW" altLang="en-US" dirty="0">
                <a:latin typeface="Times New Roman" panose="02020603050405020304" pitchFamily="18" charset="0"/>
                <a:cs typeface="Times New Roman" panose="02020603050405020304" pitchFamily="18" charset="0"/>
              </a:rPr>
              <a:t>排列</a:t>
            </a:r>
            <a:r>
              <a:rPr lang="zh-TW" altLang="en-US" dirty="0" smtClean="0">
                <a:latin typeface="Times New Roman" panose="02020603050405020304" pitchFamily="18" charset="0"/>
                <a:cs typeface="Times New Roman" panose="02020603050405020304" pitchFamily="18" charset="0"/>
              </a:rPr>
              <a:t>原則：</a:t>
            </a:r>
            <a:endParaRPr lang="en-US" altLang="zh-TW" dirty="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sz="2800" dirty="0" smtClean="0">
                <a:latin typeface="Times New Roman" panose="02020603050405020304" pitchFamily="18" charset="0"/>
                <a:cs typeface="Times New Roman" panose="02020603050405020304" pitchFamily="18" charset="0"/>
              </a:rPr>
              <a:t>先</a:t>
            </a:r>
            <a:r>
              <a:rPr lang="zh-TW" altLang="en-US" sz="2800" dirty="0">
                <a:latin typeface="Times New Roman" panose="02020603050405020304" pitchFamily="18" charset="0"/>
                <a:cs typeface="Times New Roman" panose="02020603050405020304" pitchFamily="18" charset="0"/>
              </a:rPr>
              <a:t>產出後投入，例如右圖</a:t>
            </a:r>
            <a:r>
              <a:rPr lang="zh-TW" altLang="en-US" sz="2800" dirty="0" smtClean="0">
                <a:latin typeface="Times New Roman" panose="02020603050405020304" pitchFamily="18" charset="0"/>
                <a:cs typeface="Times New Roman" panose="02020603050405020304" pitchFamily="18" charset="0"/>
              </a:rPr>
              <a:t>中</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記事本</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第一</a:t>
            </a:r>
            <a:r>
              <a:rPr lang="zh-TW" altLang="en-US" sz="2800" dirty="0">
                <a:latin typeface="Times New Roman" panose="02020603050405020304" pitchFamily="18" charset="0"/>
                <a:cs typeface="Times New Roman" panose="02020603050405020304" pitchFamily="18" charset="0"/>
              </a:rPr>
              <a:t>欄為</a:t>
            </a:r>
            <a:r>
              <a:rPr lang="zh-TW" altLang="en-US" sz="2800" dirty="0" smtClean="0">
                <a:latin typeface="Times New Roman" panose="02020603050405020304" pitchFamily="18" charset="0"/>
                <a:cs typeface="Times New Roman" panose="02020603050405020304" pitchFamily="18" charset="0"/>
              </a:rPr>
              <a:t>產出 </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solidFill>
                  <a:srgbClr val="FF0000"/>
                </a:solidFill>
                <a:latin typeface="Times New Roman" panose="02020603050405020304" pitchFamily="18" charset="0"/>
                <a:cs typeface="Times New Roman" panose="02020603050405020304" pitchFamily="18" charset="0"/>
              </a:rPr>
              <a:t>國家奪牌總分</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第二、三欄為</a:t>
            </a:r>
            <a:r>
              <a:rPr lang="zh-TW" altLang="en-US" sz="2800" dirty="0" smtClean="0">
                <a:latin typeface="Times New Roman" panose="02020603050405020304" pitchFamily="18" charset="0"/>
                <a:cs typeface="Times New Roman" panose="02020603050405020304" pitchFamily="18" charset="0"/>
              </a:rPr>
              <a:t>投入 </a:t>
            </a:r>
            <a:r>
              <a:rPr lang="en-US" altLang="zh-TW" sz="2800" dirty="0" smtClean="0">
                <a:latin typeface="Times New Roman" panose="02020603050405020304" pitchFamily="18" charset="0"/>
                <a:cs typeface="Times New Roman" panose="02020603050405020304" pitchFamily="18" charset="0"/>
              </a:rPr>
              <a:t>(</a:t>
            </a:r>
            <a:r>
              <a:rPr lang="en-US" altLang="zh-TW" sz="2800" dirty="0" smtClean="0">
                <a:solidFill>
                  <a:srgbClr val="FF0000"/>
                </a:solidFill>
                <a:latin typeface="Times New Roman" panose="02020603050405020304" pitchFamily="18" charset="0"/>
                <a:cs typeface="Times New Roman" panose="02020603050405020304" pitchFamily="18" charset="0"/>
              </a:rPr>
              <a:t>GDP</a:t>
            </a:r>
            <a:r>
              <a:rPr lang="zh-TW" altLang="en-US" sz="2800" dirty="0" smtClean="0">
                <a:latin typeface="Times New Roman" panose="02020603050405020304" pitchFamily="18" charset="0"/>
                <a:cs typeface="Times New Roman" panose="02020603050405020304" pitchFamily="18" charset="0"/>
              </a:rPr>
              <a:t>、</a:t>
            </a:r>
            <a:r>
              <a:rPr lang="zh-TW" altLang="en-US" sz="2800" dirty="0" smtClean="0">
                <a:solidFill>
                  <a:srgbClr val="FF0000"/>
                </a:solidFill>
                <a:latin typeface="Times New Roman" panose="02020603050405020304" pitchFamily="18" charset="0"/>
                <a:cs typeface="Times New Roman" panose="02020603050405020304" pitchFamily="18" charset="0"/>
              </a:rPr>
              <a:t>人口數</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sz="2800" dirty="0" smtClean="0">
                <a:latin typeface="Times New Roman" panose="02020603050405020304" pitchFamily="18" charset="0"/>
                <a:cs typeface="Times New Roman" panose="02020603050405020304" pitchFamily="18" charset="0"/>
              </a:rPr>
              <a:t>若</a:t>
            </a:r>
            <a:r>
              <a:rPr lang="zh-TW" altLang="en-US" sz="2800" dirty="0">
                <a:latin typeface="Times New Roman" panose="02020603050405020304" pitchFamily="18" charset="0"/>
                <a:cs typeface="Times New Roman" panose="02020603050405020304" pitchFamily="18" charset="0"/>
              </a:rPr>
              <a:t>有多投入多產出，必須先排完產出，再排投入。待資料建檔完成儲存後</a:t>
            </a:r>
            <a:r>
              <a:rPr lang="zh-TW" altLang="en-US" sz="2800" dirty="0" smtClean="0">
                <a:latin typeface="Times New Roman" panose="02020603050405020304" pitchFamily="18" charset="0"/>
                <a:cs typeface="Times New Roman" panose="02020603050405020304" pitchFamily="18" charset="0"/>
              </a:rPr>
              <a:t>關閉。</a:t>
            </a:r>
            <a:endParaRPr lang="zh-TW" altLang="en-US" sz="2800" dirty="0">
              <a:latin typeface="Times New Roman" panose="02020603050405020304" pitchFamily="18" charset="0"/>
              <a:cs typeface="Times New Roman" panose="02020603050405020304" pitchFamily="18" charset="0"/>
            </a:endParaRPr>
          </a:p>
          <a:p>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97" y="1351354"/>
            <a:ext cx="2600185" cy="5335774"/>
          </a:xfrm>
          <a:prstGeom prst="rect">
            <a:avLst/>
          </a:prstGeom>
        </p:spPr>
      </p:pic>
      <p:sp>
        <p:nvSpPr>
          <p:cNvPr id="11" name="橢圓 10"/>
          <p:cNvSpPr/>
          <p:nvPr/>
        </p:nvSpPr>
        <p:spPr>
          <a:xfrm>
            <a:off x="6308436" y="1754909"/>
            <a:ext cx="683491" cy="4950691"/>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橢圓 11"/>
          <p:cNvSpPr/>
          <p:nvPr/>
        </p:nvSpPr>
        <p:spPr>
          <a:xfrm>
            <a:off x="6991927" y="1681018"/>
            <a:ext cx="1514764" cy="5006110"/>
          </a:xfrm>
          <a:prstGeom prst="ellipse">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0284017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建立資料檔的</a:t>
            </a:r>
            <a:r>
              <a:rPr lang="zh-TW" altLang="en-US" dirty="0" smtClean="0">
                <a:latin typeface="Times New Roman" panose="02020603050405020304" pitchFamily="18" charset="0"/>
                <a:cs typeface="Times New Roman" panose="02020603050405020304" pitchFamily="18" charset="0"/>
              </a:rPr>
              <a:t>注意事項：</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sz="3000" dirty="0">
                <a:latin typeface="Times New Roman" panose="02020603050405020304" pitchFamily="18" charset="0"/>
                <a:cs typeface="Times New Roman" panose="02020603050405020304" pitchFamily="18" charset="0"/>
              </a:rPr>
              <a:t>資料</a:t>
            </a:r>
            <a:r>
              <a:rPr lang="zh-TW" altLang="en-US" sz="3000" dirty="0">
                <a:solidFill>
                  <a:srgbClr val="FF0000"/>
                </a:solidFill>
                <a:latin typeface="Times New Roman" panose="02020603050405020304" pitchFamily="18" charset="0"/>
                <a:cs typeface="Times New Roman" panose="02020603050405020304" pitchFamily="18" charset="0"/>
              </a:rPr>
              <a:t>不可超過八</a:t>
            </a:r>
            <a:r>
              <a:rPr lang="zh-TW" altLang="en-US" sz="3000" dirty="0" smtClean="0">
                <a:solidFill>
                  <a:srgbClr val="FF0000"/>
                </a:solidFill>
                <a:latin typeface="Times New Roman" panose="02020603050405020304" pitchFamily="18" charset="0"/>
                <a:cs typeface="Times New Roman" panose="02020603050405020304" pitchFamily="18" charset="0"/>
              </a:rPr>
              <a:t>位數</a:t>
            </a:r>
            <a:r>
              <a:rPr lang="zh-TW" altLang="en-US" sz="3000" dirty="0" smtClean="0">
                <a:latin typeface="Times New Roman" panose="02020603050405020304" pitchFamily="18" charset="0"/>
                <a:cs typeface="Times New Roman" panose="02020603050405020304" pitchFamily="18" charset="0"/>
              </a:rPr>
              <a:t>。例：</a:t>
            </a:r>
            <a:r>
              <a:rPr lang="zh-TW" altLang="en-US" sz="3000" dirty="0">
                <a:latin typeface="Times New Roman" panose="02020603050405020304" pitchFamily="18" charset="0"/>
                <a:cs typeface="Times New Roman" panose="02020603050405020304" pitchFamily="18" charset="0"/>
              </a:rPr>
              <a:t>若投入為金額</a:t>
            </a:r>
            <a:r>
              <a:rPr lang="en-US" altLang="zh-TW" sz="3000" dirty="0">
                <a:latin typeface="Times New Roman" panose="02020603050405020304" pitchFamily="18" charset="0"/>
                <a:cs typeface="Times New Roman" panose="02020603050405020304" pitchFamily="18" charset="0"/>
              </a:rPr>
              <a:t>123000000</a:t>
            </a:r>
            <a:r>
              <a:rPr lang="zh-TW" altLang="en-US" sz="3000" dirty="0" smtClean="0">
                <a:latin typeface="Times New Roman" panose="02020603050405020304" pitchFamily="18" charset="0"/>
                <a:cs typeface="Times New Roman" panose="02020603050405020304" pitchFamily="18" charset="0"/>
              </a:rPr>
              <a:t>元，必須自行</a:t>
            </a:r>
            <a:r>
              <a:rPr lang="zh-TW" altLang="en-US" sz="3000" dirty="0">
                <a:latin typeface="Times New Roman" panose="02020603050405020304" pitchFamily="18" charset="0"/>
                <a:cs typeface="Times New Roman" panose="02020603050405020304" pitchFamily="18" charset="0"/>
              </a:rPr>
              <a:t>將變數單位由元改為萬元。</a:t>
            </a:r>
            <a:r>
              <a:rPr lang="en-US" altLang="zh-TW" sz="3000" dirty="0">
                <a:latin typeface="Times New Roman" panose="02020603050405020304" pitchFamily="18" charset="0"/>
                <a:cs typeface="Times New Roman" panose="02020603050405020304" pitchFamily="18" charset="0"/>
              </a:rPr>
              <a:t>123000000</a:t>
            </a:r>
            <a:r>
              <a:rPr lang="zh-TW" altLang="en-US" sz="3000" dirty="0">
                <a:latin typeface="Times New Roman" panose="02020603050405020304" pitchFamily="18" charset="0"/>
                <a:cs typeface="Times New Roman" panose="02020603050405020304" pitchFamily="18" charset="0"/>
              </a:rPr>
              <a:t>元更改為</a:t>
            </a:r>
            <a:r>
              <a:rPr lang="en-US" altLang="zh-TW" sz="3000" dirty="0">
                <a:latin typeface="Times New Roman" panose="02020603050405020304" pitchFamily="18" charset="0"/>
                <a:cs typeface="Times New Roman" panose="02020603050405020304" pitchFamily="18" charset="0"/>
              </a:rPr>
              <a:t>12300</a:t>
            </a:r>
            <a:r>
              <a:rPr lang="zh-TW" altLang="en-US" sz="3000" dirty="0">
                <a:latin typeface="Times New Roman" panose="02020603050405020304" pitchFamily="18" charset="0"/>
                <a:cs typeface="Times New Roman" panose="02020603050405020304" pitchFamily="18" charset="0"/>
              </a:rPr>
              <a:t>萬元，輸入資料時</a:t>
            </a:r>
            <a:r>
              <a:rPr lang="zh-TW" altLang="en-US" sz="3000" dirty="0" smtClean="0">
                <a:latin typeface="Times New Roman" panose="02020603050405020304" pitchFamily="18" charset="0"/>
                <a:cs typeface="Times New Roman" panose="02020603050405020304" pitchFamily="18" charset="0"/>
              </a:rPr>
              <a:t>僅須輸入</a:t>
            </a:r>
            <a:r>
              <a:rPr lang="en-US" altLang="zh-TW" sz="3000" dirty="0">
                <a:latin typeface="Times New Roman" panose="02020603050405020304" pitchFamily="18" charset="0"/>
                <a:cs typeface="Times New Roman" panose="02020603050405020304" pitchFamily="18" charset="0"/>
              </a:rPr>
              <a:t>12300</a:t>
            </a:r>
            <a:r>
              <a:rPr lang="zh-TW" altLang="en-US" sz="3000" dirty="0">
                <a:latin typeface="Times New Roman" panose="02020603050405020304" pitchFamily="18" charset="0"/>
                <a:cs typeface="Times New Roman" panose="02020603050405020304" pitchFamily="18" charset="0"/>
              </a:rPr>
              <a:t>即可。</a:t>
            </a:r>
          </a:p>
          <a:p>
            <a:pPr>
              <a:buFont typeface="Wingdings" panose="05000000000000000000" pitchFamily="2" charset="2"/>
              <a:buChar char="p"/>
            </a:pPr>
            <a:r>
              <a:rPr lang="zh-TW" altLang="en-US" sz="3000" dirty="0">
                <a:latin typeface="Times New Roman" panose="02020603050405020304" pitchFamily="18" charset="0"/>
                <a:cs typeface="Times New Roman" panose="02020603050405020304" pitchFamily="18" charset="0"/>
              </a:rPr>
              <a:t>由於資料包絡分析法有單位中立的特性，因此</a:t>
            </a:r>
            <a:r>
              <a:rPr lang="zh-TW" altLang="en-US" sz="3000" dirty="0">
                <a:solidFill>
                  <a:srgbClr val="FF0000"/>
                </a:solidFill>
                <a:latin typeface="Times New Roman" panose="02020603050405020304" pitchFamily="18" charset="0"/>
                <a:cs typeface="Times New Roman" panose="02020603050405020304" pitchFamily="18" charset="0"/>
              </a:rPr>
              <a:t>不管投入產出的單位為何</a:t>
            </a:r>
            <a:r>
              <a:rPr lang="zh-TW" altLang="en-US" sz="3000" dirty="0">
                <a:latin typeface="Times New Roman" panose="02020603050405020304" pitchFamily="18" charset="0"/>
                <a:cs typeface="Times New Roman" panose="02020603050405020304" pitchFamily="18" charset="0"/>
              </a:rPr>
              <a:t>，都不會影響最後的效率估計結果。</a:t>
            </a:r>
          </a:p>
          <a:p>
            <a:pPr>
              <a:buFont typeface="Wingdings" panose="05000000000000000000" pitchFamily="2" charset="2"/>
              <a:buChar char="p"/>
            </a:pPr>
            <a:r>
              <a:rPr lang="zh-TW" altLang="en-US" sz="3000" dirty="0">
                <a:latin typeface="Times New Roman" panose="02020603050405020304" pitchFamily="18" charset="0"/>
                <a:cs typeface="Times New Roman" panose="02020603050405020304" pitchFamily="18" charset="0"/>
              </a:rPr>
              <a:t>如果資料型態為</a:t>
            </a:r>
            <a:r>
              <a:rPr lang="en-US" altLang="zh-TW" sz="3000" dirty="0">
                <a:latin typeface="Times New Roman" panose="02020603050405020304" pitchFamily="18" charset="0"/>
                <a:cs typeface="Times New Roman" panose="02020603050405020304" pitchFamily="18" charset="0"/>
              </a:rPr>
              <a:t>0.2344567</a:t>
            </a:r>
            <a:r>
              <a:rPr lang="zh-TW" altLang="en-US" sz="3000" dirty="0" smtClean="0">
                <a:latin typeface="Times New Roman" panose="02020603050405020304" pitchFamily="18" charset="0"/>
                <a:cs typeface="Times New Roman" panose="02020603050405020304" pitchFamily="18" charset="0"/>
              </a:rPr>
              <a:t>，同樣必須自行</a:t>
            </a:r>
            <a:r>
              <a:rPr lang="zh-TW" altLang="en-US" sz="3000" dirty="0">
                <a:solidFill>
                  <a:srgbClr val="FF0000"/>
                </a:solidFill>
                <a:latin typeface="Times New Roman" panose="02020603050405020304" pitchFamily="18" charset="0"/>
                <a:cs typeface="Times New Roman" panose="02020603050405020304" pitchFamily="18" charset="0"/>
              </a:rPr>
              <a:t>四捨五入</a:t>
            </a:r>
            <a:r>
              <a:rPr lang="zh-TW" altLang="en-US" sz="3000" dirty="0">
                <a:latin typeface="Times New Roman" panose="02020603050405020304" pitchFamily="18" charset="0"/>
                <a:cs typeface="Times New Roman" panose="02020603050405020304" pitchFamily="18" charset="0"/>
              </a:rPr>
              <a:t>為</a:t>
            </a:r>
            <a:r>
              <a:rPr lang="en-US" altLang="zh-TW" sz="3000" dirty="0" smtClean="0">
                <a:latin typeface="Times New Roman" panose="02020603050405020304" pitchFamily="18" charset="0"/>
                <a:cs typeface="Times New Roman" panose="02020603050405020304" pitchFamily="18" charset="0"/>
              </a:rPr>
              <a:t>0.234457</a:t>
            </a:r>
            <a:r>
              <a:rPr lang="zh-TW" altLang="en-US" sz="3000" dirty="0" smtClean="0">
                <a:latin typeface="Times New Roman" panose="02020603050405020304" pitchFamily="18" charset="0"/>
                <a:cs typeface="Times New Roman" panose="02020603050405020304" pitchFamily="18" charset="0"/>
              </a:rPr>
              <a:t>。</a:t>
            </a:r>
            <a:endParaRPr lang="en-US" altLang="zh-TW" sz="3000"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3966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latin typeface="Times New Roman" panose="02020603050405020304" pitchFamily="18" charset="0"/>
                <a:cs typeface="Times New Roman" panose="02020603050405020304" pitchFamily="18" charset="0"/>
              </a:rPr>
              <a:t>建立指令檔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回到「 </a:t>
            </a:r>
            <a:r>
              <a:rPr lang="en-US" altLang="zh-TW" dirty="0">
                <a:latin typeface="Times New Roman" panose="02020603050405020304" pitchFamily="18" charset="0"/>
                <a:cs typeface="Times New Roman" panose="02020603050405020304" pitchFamily="18" charset="0"/>
              </a:rPr>
              <a:t>DEAP-xp1 </a:t>
            </a:r>
            <a:r>
              <a:rPr lang="zh-TW" altLang="en-US" dirty="0">
                <a:latin typeface="Times New Roman" panose="02020603050405020304" pitchFamily="18" charset="0"/>
                <a:cs typeface="Times New Roman" panose="02020603050405020304" pitchFamily="18" charset="0"/>
              </a:rPr>
              <a:t>」的資料夾內，任意開啟一個檔名末三字為</a:t>
            </a:r>
            <a:r>
              <a:rPr lang="en-US" altLang="zh-TW" dirty="0">
                <a:latin typeface="Times New Roman" panose="02020603050405020304" pitchFamily="18" charset="0"/>
                <a:cs typeface="Times New Roman" panose="02020603050405020304" pitchFamily="18" charset="0"/>
              </a:rPr>
              <a:t>ins</a:t>
            </a:r>
            <a:r>
              <a:rPr lang="zh-TW" altLang="en-US" dirty="0">
                <a:latin typeface="Times New Roman" panose="02020603050405020304" pitchFamily="18" charset="0"/>
                <a:cs typeface="Times New Roman" panose="02020603050405020304" pitchFamily="18" charset="0"/>
              </a:rPr>
              <a:t>的文件</a:t>
            </a:r>
            <a:r>
              <a:rPr lang="zh-TW" altLang="en-US" dirty="0" smtClean="0">
                <a:latin typeface="Times New Roman" panose="02020603050405020304" pitchFamily="18" charset="0"/>
                <a:cs typeface="Times New Roman" panose="02020603050405020304" pitchFamily="18" charset="0"/>
              </a:rPr>
              <a:t>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開啟如下圖</a:t>
            </a:r>
            <a:r>
              <a:rPr lang="zh-TW" altLang="en-US"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p:txBody>
      </p:sp>
      <p:grpSp>
        <p:nvGrpSpPr>
          <p:cNvPr id="6" name="群組 5"/>
          <p:cNvGrpSpPr/>
          <p:nvPr/>
        </p:nvGrpSpPr>
        <p:grpSpPr>
          <a:xfrm>
            <a:off x="777081" y="3863179"/>
            <a:ext cx="7589837" cy="2619375"/>
            <a:chOff x="777081" y="3863179"/>
            <a:chExt cx="7589837" cy="2619375"/>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 y="3863179"/>
              <a:ext cx="758983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stretch>
              <a:fillRect/>
            </a:stretch>
          </p:blipFill>
          <p:spPr>
            <a:xfrm>
              <a:off x="861147" y="4631605"/>
              <a:ext cx="145618" cy="162750"/>
            </a:xfrm>
            <a:prstGeom prst="rect">
              <a:avLst/>
            </a:prstGeom>
          </p:spPr>
        </p:pic>
      </p:grpSp>
    </p:spTree>
    <p:extLst>
      <p:ext uri="{BB962C8B-B14F-4D97-AF65-F5344CB8AC3E}">
        <p14:creationId xmlns:p14="http://schemas.microsoft.com/office/powerpoint/2010/main" val="14350561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4120"/>
            <a:ext cx="9143998" cy="6652695"/>
          </a:xfrm>
        </p:spPr>
      </p:pic>
      <p:sp>
        <p:nvSpPr>
          <p:cNvPr id="2" name="標題 1"/>
          <p:cNvSpPr>
            <a:spLocks noGrp="1"/>
          </p:cNvSpPr>
          <p:nvPr>
            <p:ph type="title"/>
          </p:nvPr>
        </p:nvSpPr>
        <p:spPr/>
        <p:txBody>
          <a:bodyPr/>
          <a:lstStyle/>
          <a:p>
            <a:endParaRPr lang="zh-TW" altLang="en-US"/>
          </a:p>
        </p:txBody>
      </p:sp>
      <p:sp>
        <p:nvSpPr>
          <p:cNvPr id="5" name="Text Box 42"/>
          <p:cNvSpPr txBox="1">
            <a:spLocks noChangeArrowheads="1"/>
          </p:cNvSpPr>
          <p:nvPr/>
        </p:nvSpPr>
        <p:spPr bwMode="auto">
          <a:xfrm>
            <a:off x="3481965" y="1579418"/>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改成剛才</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建立的資料檔檔名</a:t>
            </a:r>
          </a:p>
        </p:txBody>
      </p:sp>
      <p:sp>
        <p:nvSpPr>
          <p:cNvPr id="6" name="Text Box 43"/>
          <p:cNvSpPr txBox="1">
            <a:spLocks noChangeArrowheads="1"/>
          </p:cNvSpPr>
          <p:nvPr/>
        </p:nvSpPr>
        <p:spPr bwMode="auto">
          <a:xfrm>
            <a:off x="3481965" y="1824458"/>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改成欲呈現</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的結果檔檔名</a:t>
            </a:r>
          </a:p>
        </p:txBody>
      </p:sp>
      <p:sp>
        <p:nvSpPr>
          <p:cNvPr id="7" name="Text Box 44"/>
          <p:cNvSpPr txBox="1">
            <a:spLocks noChangeArrowheads="1"/>
          </p:cNvSpPr>
          <p:nvPr/>
        </p:nvSpPr>
        <p:spPr bwMode="auto">
          <a:xfrm>
            <a:off x="3481965" y="2062549"/>
            <a:ext cx="3127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輸入</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廠商</a:t>
            </a:r>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球員、</a:t>
            </a:r>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DMU...)</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家</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a:t>
            </a:r>
          </a:p>
        </p:txBody>
      </p:sp>
      <p:sp>
        <p:nvSpPr>
          <p:cNvPr id="8" name="Text Box 45"/>
          <p:cNvSpPr txBox="1">
            <a:spLocks noChangeArrowheads="1"/>
          </p:cNvSpPr>
          <p:nvPr/>
        </p:nvSpPr>
        <p:spPr bwMode="auto">
          <a:xfrm>
            <a:off x="3493955" y="233151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輸入期數</a:t>
            </a:r>
          </a:p>
        </p:txBody>
      </p:sp>
      <p:sp>
        <p:nvSpPr>
          <p:cNvPr id="9" name="Text Box 46"/>
          <p:cNvSpPr txBox="1">
            <a:spLocks noChangeArrowheads="1"/>
          </p:cNvSpPr>
          <p:nvPr/>
        </p:nvSpPr>
        <p:spPr bwMode="auto">
          <a:xfrm>
            <a:off x="3485862" y="2548274"/>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輸入產出項數</a:t>
            </a:r>
          </a:p>
        </p:txBody>
      </p:sp>
      <p:sp>
        <p:nvSpPr>
          <p:cNvPr id="10" name="Text Box 47"/>
          <p:cNvSpPr txBox="1">
            <a:spLocks noChangeArrowheads="1"/>
          </p:cNvSpPr>
          <p:nvPr/>
        </p:nvSpPr>
        <p:spPr bwMode="auto">
          <a:xfrm>
            <a:off x="3481965" y="2744261"/>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輸入投入項數</a:t>
            </a:r>
          </a:p>
        </p:txBody>
      </p:sp>
      <p:sp>
        <p:nvSpPr>
          <p:cNvPr id="11" name="Text Box 48"/>
          <p:cNvSpPr txBox="1">
            <a:spLocks noChangeArrowheads="1"/>
          </p:cNvSpPr>
          <p:nvPr/>
        </p:nvSpPr>
        <p:spPr bwMode="auto">
          <a:xfrm>
            <a:off x="4138106" y="2948617"/>
            <a:ext cx="50058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設定投入或產出導向</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投入、</a:t>
            </a:r>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為產出導向</a:t>
            </a:r>
          </a:p>
        </p:txBody>
      </p:sp>
      <p:sp>
        <p:nvSpPr>
          <p:cNvPr id="12" name="Text Box 49"/>
          <p:cNvSpPr txBox="1">
            <a:spLocks noChangeArrowheads="1"/>
          </p:cNvSpPr>
          <p:nvPr/>
        </p:nvSpPr>
        <p:spPr bwMode="auto">
          <a:xfrm>
            <a:off x="3563649" y="3183149"/>
            <a:ext cx="386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為固定規模報酬，</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為變動規模報酬</a:t>
            </a:r>
          </a:p>
        </p:txBody>
      </p:sp>
      <p:sp>
        <p:nvSpPr>
          <p:cNvPr id="13" name="Text Box 50"/>
          <p:cNvSpPr txBox="1">
            <a:spLocks noChangeArrowheads="1"/>
          </p:cNvSpPr>
          <p:nvPr/>
        </p:nvSpPr>
        <p:spPr bwMode="auto">
          <a:xfrm>
            <a:off x="1291647" y="3744137"/>
            <a:ext cx="6878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DEA</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模式，</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為多階段解法，</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為成本</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DEA</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為多期</a:t>
            </a:r>
            <a:r>
              <a:rPr kumimoji="0" lang="en-US" altLang="zh-TW" sz="1800" b="0" i="0" u="none" strike="noStrike" kern="1200" cap="none" spc="0" normalizeH="0" baseline="0" noProof="0" dirty="0" err="1">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MalmquistDEA</a:t>
            </a:r>
            <a:endPar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為一階段</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DEA</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為兩階段</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DEA</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。通常選</a:t>
            </a:r>
            <a:r>
              <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0</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59173"/>
            <a:ext cx="1798476" cy="1409822"/>
          </a:xfrm>
          <a:prstGeom prst="rect">
            <a:avLst/>
          </a:prstGeom>
        </p:spPr>
      </p:pic>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375" y="3157010"/>
            <a:ext cx="7117697" cy="4442845"/>
          </a:xfrm>
          <a:prstGeom prst="rect">
            <a:avLst/>
          </a:prstGeom>
        </p:spPr>
      </p:pic>
    </p:spTree>
    <p:extLst>
      <p:ext uri="{BB962C8B-B14F-4D97-AF65-F5344CB8AC3E}">
        <p14:creationId xmlns:p14="http://schemas.microsoft.com/office/powerpoint/2010/main" val="34574551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latin typeface="Times New Roman" panose="02020603050405020304" pitchFamily="18" charset="0"/>
                <a:cs typeface="Times New Roman" panose="02020603050405020304" pitchFamily="18" charset="0"/>
              </a:rPr>
              <a:t>建立指令檔</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修改完畢之後另存新檔，改存</a:t>
            </a:r>
            <a:r>
              <a:rPr lang="zh-TW" altLang="en-US" dirty="0" smtClean="0">
                <a:latin typeface="Times New Roman" panose="02020603050405020304" pitchFamily="18" charset="0"/>
                <a:cs typeface="Times New Roman" panose="02020603050405020304" pitchFamily="18" charset="0"/>
              </a:rPr>
              <a:t>成我們要的</a:t>
            </a:r>
            <a:r>
              <a:rPr lang="zh-TW" altLang="en-US" dirty="0">
                <a:latin typeface="Times New Roman" panose="02020603050405020304" pitchFamily="18" charset="0"/>
                <a:cs typeface="Times New Roman" panose="02020603050405020304" pitchFamily="18" charset="0"/>
              </a:rPr>
              <a:t>檔名，檔名可以任意</a:t>
            </a:r>
            <a:r>
              <a:rPr lang="zh-TW" altLang="en-US" dirty="0" smtClean="0">
                <a:latin typeface="Times New Roman" panose="02020603050405020304" pitchFamily="18" charset="0"/>
                <a:cs typeface="Times New Roman" panose="02020603050405020304" pitchFamily="18" charset="0"/>
              </a:rPr>
              <a:t>取，但仍舊必須遵守「取英文檔名</a:t>
            </a:r>
            <a:r>
              <a:rPr lang="zh-TW" altLang="en-US" dirty="0">
                <a:latin typeface="Times New Roman" panose="02020603050405020304" pitchFamily="18" charset="0"/>
                <a:cs typeface="Times New Roman" panose="02020603050405020304" pitchFamily="18" charset="0"/>
              </a:rPr>
              <a:t>」以及「檔名不超過八個字母」兩項</a:t>
            </a:r>
            <a:r>
              <a:rPr lang="zh-TW" altLang="en-US" dirty="0" smtClean="0">
                <a:latin typeface="Times New Roman" panose="02020603050405020304" pitchFamily="18" charset="0"/>
                <a:cs typeface="Times New Roman" panose="02020603050405020304" pitchFamily="18" charset="0"/>
              </a:rPr>
              <a:t>原則。</a:t>
            </a:r>
            <a:endParaRPr lang="zh-TW"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a:latin typeface="Times New Roman" panose="02020603050405020304" pitchFamily="18" charset="0"/>
                <a:cs typeface="Times New Roman" panose="02020603050405020304" pitchFamily="18" charset="0"/>
              </a:rPr>
              <a:t>依照</a:t>
            </a:r>
            <a:r>
              <a:rPr lang="zh-TW" altLang="en-US" dirty="0" smtClean="0">
                <a:solidFill>
                  <a:srgbClr val="FF0000"/>
                </a:solidFill>
                <a:latin typeface="Times New Roman" panose="02020603050405020304" pitchFamily="18" charset="0"/>
                <a:cs typeface="Times New Roman" panose="02020603050405020304" pitchFamily="18" charset="0"/>
              </a:rPr>
              <a:t>本範例</a:t>
            </a:r>
            <a:r>
              <a:rPr lang="zh-TW" altLang="en-US" dirty="0" smtClean="0">
                <a:latin typeface="Times New Roman" panose="02020603050405020304" pitchFamily="18" charset="0"/>
                <a:cs typeface="Times New Roman" panose="02020603050405020304" pitchFamily="18" charset="0"/>
              </a:rPr>
              <a:t>，建議檔案</a:t>
            </a:r>
            <a:r>
              <a:rPr lang="zh-TW" altLang="en-US" dirty="0">
                <a:latin typeface="Times New Roman" panose="02020603050405020304" pitchFamily="18" charset="0"/>
                <a:cs typeface="Times New Roman" panose="02020603050405020304" pitchFamily="18" charset="0"/>
              </a:rPr>
              <a:t>另存為</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good</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p"/>
            </a:pPr>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3587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lnDef>
      <a:spPr>
        <a:ln w="28575">
          <a:solidFill>
            <a:srgbClr val="FF0000"/>
          </a:solidFill>
          <a:tailEnd type="triangle"/>
        </a:ln>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1907</TotalTime>
  <Words>1973</Words>
  <Application>Microsoft Office PowerPoint</Application>
  <PresentationFormat>如螢幕大小 (4:3)</PresentationFormat>
  <Paragraphs>298</Paragraphs>
  <Slides>39</Slides>
  <Notes>1</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課程名稱</vt:lpstr>
      <vt:lpstr>績效評估-效率與生產力三</vt:lpstr>
      <vt:lpstr>DEAP程式計算DEA效率值</vt:lpstr>
      <vt:lpstr>DEAP程式計算DEA效率值</vt:lpstr>
      <vt:lpstr>DEAP程式計算DEA效率值- a</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DEAP程式計算DEA效率值- b</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重點摘述</vt:lpstr>
      <vt:lpstr>重點摘述</vt:lpstr>
      <vt:lpstr>重點摘述</vt:lpstr>
      <vt:lpstr>謝謝聆聽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BPC</cp:lastModifiedBy>
  <cp:revision>252</cp:revision>
  <dcterms:created xsi:type="dcterms:W3CDTF">2017-11-07T02:54:43Z</dcterms:created>
  <dcterms:modified xsi:type="dcterms:W3CDTF">2018-08-17T04:03:05Z</dcterms:modified>
</cp:coreProperties>
</file>