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3" r:id="rId5"/>
    <p:sldId id="267" r:id="rId6"/>
    <p:sldId id="266" r:id="rId7"/>
    <p:sldId id="261" r:id="rId8"/>
    <p:sldId id="264" r:id="rId9"/>
    <p:sldId id="262" r:id="rId10"/>
    <p:sldId id="265" r:id="rId11"/>
    <p:sldId id="268" r:id="rId1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46F890A9-2807-4EBB-B81D-B2AA78EC7F39}" styleName="深色樣式 2 - 輔色 5/輔色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348" y="-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2FAFE24-6925-4A67-ACD2-C3D6745C4E87}" type="doc">
      <dgm:prSet loTypeId="urn:microsoft.com/office/officeart/2005/8/layout/matrix2" loCatId="matrix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8C5BC326-1968-4663-9D82-C685FC200932}">
      <dgm:prSet phldrT="[文字]" custT="1"/>
      <dgm:spPr/>
      <dgm:t>
        <a:bodyPr/>
        <a:lstStyle/>
        <a:p>
          <a:pPr algn="ctr"/>
          <a:r>
            <a:rPr lang="zh-TW" altLang="en-US" sz="3200" dirty="0" smtClean="0">
              <a:latin typeface="Adobe 繁黑體 Std B" pitchFamily="34" charset="-120"/>
              <a:ea typeface="Adobe 繁黑體 Std B" pitchFamily="34" charset="-120"/>
            </a:rPr>
            <a:t>開放我</a:t>
          </a:r>
          <a:endParaRPr lang="zh-TW" altLang="en-US" sz="3200" dirty="0">
            <a:latin typeface="Adobe 繁黑體 Std B" pitchFamily="34" charset="-120"/>
            <a:ea typeface="Adobe 繁黑體 Std B" pitchFamily="34" charset="-120"/>
          </a:endParaRPr>
        </a:p>
      </dgm:t>
    </dgm:pt>
    <dgm:pt modelId="{40D49AC0-A5F7-41C8-8D84-71D2CA776213}" type="parTrans" cxnId="{2C3B0F4C-D4B9-4331-8DE3-7959CA7BA00E}">
      <dgm:prSet/>
      <dgm:spPr/>
      <dgm:t>
        <a:bodyPr/>
        <a:lstStyle/>
        <a:p>
          <a:endParaRPr lang="zh-TW" altLang="en-US"/>
        </a:p>
      </dgm:t>
    </dgm:pt>
    <dgm:pt modelId="{605862F4-7E7D-43E3-92B9-92496CC0D252}" type="sibTrans" cxnId="{2C3B0F4C-D4B9-4331-8DE3-7959CA7BA00E}">
      <dgm:prSet/>
      <dgm:spPr/>
      <dgm:t>
        <a:bodyPr/>
        <a:lstStyle/>
        <a:p>
          <a:endParaRPr lang="zh-TW" altLang="en-US"/>
        </a:p>
      </dgm:t>
    </dgm:pt>
    <dgm:pt modelId="{B1622E62-50DF-4A85-BD77-238A3FF1BB1F}">
      <dgm:prSet phldrT="[文字]" custT="1"/>
      <dgm:spPr/>
      <dgm:t>
        <a:bodyPr/>
        <a:lstStyle/>
        <a:p>
          <a:pPr algn="ctr"/>
          <a:r>
            <a:rPr lang="zh-TW" altLang="en-US" sz="3200" dirty="0" smtClean="0">
              <a:latin typeface="Adobe 繁黑體 Std B" pitchFamily="34" charset="-120"/>
              <a:ea typeface="Adobe 繁黑體 Std B" pitchFamily="34" charset="-120"/>
            </a:rPr>
            <a:t>盲目我</a:t>
          </a:r>
          <a:endParaRPr lang="zh-TW" altLang="en-US" sz="3200" dirty="0">
            <a:latin typeface="Adobe 繁黑體 Std B" pitchFamily="34" charset="-120"/>
            <a:ea typeface="Adobe 繁黑體 Std B" pitchFamily="34" charset="-120"/>
          </a:endParaRPr>
        </a:p>
      </dgm:t>
    </dgm:pt>
    <dgm:pt modelId="{2D35B97B-1B4B-467A-870E-1584D6660EA2}" type="parTrans" cxnId="{56A84E8C-3125-44AC-9873-1B9EBBF93E4D}">
      <dgm:prSet/>
      <dgm:spPr/>
      <dgm:t>
        <a:bodyPr/>
        <a:lstStyle/>
        <a:p>
          <a:endParaRPr lang="zh-TW" altLang="en-US"/>
        </a:p>
      </dgm:t>
    </dgm:pt>
    <dgm:pt modelId="{50F0DAB3-4AD0-4FFF-A458-B00725102B74}" type="sibTrans" cxnId="{56A84E8C-3125-44AC-9873-1B9EBBF93E4D}">
      <dgm:prSet/>
      <dgm:spPr/>
      <dgm:t>
        <a:bodyPr/>
        <a:lstStyle/>
        <a:p>
          <a:endParaRPr lang="zh-TW" altLang="en-US"/>
        </a:p>
      </dgm:t>
    </dgm:pt>
    <dgm:pt modelId="{794BC0D5-2426-4729-BDFF-5F5882B152CE}">
      <dgm:prSet phldrT="[文字]" custT="1"/>
      <dgm:spPr/>
      <dgm:t>
        <a:bodyPr/>
        <a:lstStyle/>
        <a:p>
          <a:pPr algn="ctr"/>
          <a:r>
            <a:rPr lang="zh-TW" altLang="en-US" sz="3200" dirty="0" smtClean="0">
              <a:latin typeface="Adobe 繁黑體 Std B" pitchFamily="34" charset="-120"/>
              <a:ea typeface="Adobe 繁黑體 Std B" pitchFamily="34" charset="-120"/>
            </a:rPr>
            <a:t>隱藏我</a:t>
          </a:r>
          <a:endParaRPr lang="zh-TW" altLang="en-US" sz="3200" dirty="0">
            <a:latin typeface="Adobe 繁黑體 Std B" pitchFamily="34" charset="-120"/>
            <a:ea typeface="Adobe 繁黑體 Std B" pitchFamily="34" charset="-120"/>
          </a:endParaRPr>
        </a:p>
      </dgm:t>
    </dgm:pt>
    <dgm:pt modelId="{67571ED5-1D74-4A57-8747-5411F31DE9D5}" type="parTrans" cxnId="{41149297-DAB2-4AAC-A231-2351B0C7CDBE}">
      <dgm:prSet/>
      <dgm:spPr/>
      <dgm:t>
        <a:bodyPr/>
        <a:lstStyle/>
        <a:p>
          <a:endParaRPr lang="zh-TW" altLang="en-US"/>
        </a:p>
      </dgm:t>
    </dgm:pt>
    <dgm:pt modelId="{ECB87ADF-B2D0-4C64-90FF-2B23648FD144}" type="sibTrans" cxnId="{41149297-DAB2-4AAC-A231-2351B0C7CDBE}">
      <dgm:prSet/>
      <dgm:spPr/>
      <dgm:t>
        <a:bodyPr/>
        <a:lstStyle/>
        <a:p>
          <a:endParaRPr lang="zh-TW" altLang="en-US"/>
        </a:p>
      </dgm:t>
    </dgm:pt>
    <dgm:pt modelId="{48BC8715-FA38-468E-A387-17DDE4B872BA}">
      <dgm:prSet phldrT="[文字]" custT="1"/>
      <dgm:spPr/>
      <dgm:t>
        <a:bodyPr/>
        <a:lstStyle/>
        <a:p>
          <a:pPr algn="ctr"/>
          <a:r>
            <a:rPr lang="zh-TW" altLang="en-US" sz="3200" dirty="0" smtClean="0">
              <a:latin typeface="Adobe 繁黑體 Std B" pitchFamily="34" charset="-120"/>
              <a:ea typeface="Adobe 繁黑體 Std B" pitchFamily="34" charset="-120"/>
            </a:rPr>
            <a:t>未知我</a:t>
          </a:r>
          <a:endParaRPr lang="zh-TW" altLang="en-US" sz="3200" dirty="0">
            <a:latin typeface="Adobe 繁黑體 Std B" pitchFamily="34" charset="-120"/>
            <a:ea typeface="Adobe 繁黑體 Std B" pitchFamily="34" charset="-120"/>
          </a:endParaRPr>
        </a:p>
      </dgm:t>
    </dgm:pt>
    <dgm:pt modelId="{1E5B0470-A08F-4F35-A5FF-EE454391BEF7}" type="parTrans" cxnId="{8D5E179D-C842-4424-ABAD-8BDABA63F340}">
      <dgm:prSet/>
      <dgm:spPr/>
      <dgm:t>
        <a:bodyPr/>
        <a:lstStyle/>
        <a:p>
          <a:endParaRPr lang="zh-TW" altLang="en-US"/>
        </a:p>
      </dgm:t>
    </dgm:pt>
    <dgm:pt modelId="{332D90CA-8561-4968-855C-E17BE85324C7}" type="sibTrans" cxnId="{8D5E179D-C842-4424-ABAD-8BDABA63F340}">
      <dgm:prSet/>
      <dgm:spPr/>
      <dgm:t>
        <a:bodyPr/>
        <a:lstStyle/>
        <a:p>
          <a:endParaRPr lang="zh-TW" altLang="en-US"/>
        </a:p>
      </dgm:t>
    </dgm:pt>
    <dgm:pt modelId="{D9393E37-339F-4C10-BF26-1177F6E4A1A4}" type="pres">
      <dgm:prSet presAssocID="{E2FAFE24-6925-4A67-ACD2-C3D6745C4E87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FC60D9EE-B653-4BC1-852F-8BD3A28646EA}" type="pres">
      <dgm:prSet presAssocID="{E2FAFE24-6925-4A67-ACD2-C3D6745C4E87}" presName="axisShape" presStyleLbl="bgShp" presStyleIdx="0" presStyleCnt="1"/>
      <dgm:spPr>
        <a:solidFill>
          <a:schemeClr val="bg2">
            <a:lumMod val="25000"/>
          </a:schemeClr>
        </a:solidFill>
      </dgm:spPr>
    </dgm:pt>
    <dgm:pt modelId="{5A03193A-9352-45C6-A07B-0E7787C4EA8F}" type="pres">
      <dgm:prSet presAssocID="{E2FAFE24-6925-4A67-ACD2-C3D6745C4E87}" presName="rect1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F3764CB-3F16-483C-A15A-C6B1EE5F6F01}" type="pres">
      <dgm:prSet presAssocID="{E2FAFE24-6925-4A67-ACD2-C3D6745C4E87}" presName="rect2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09D38F4-CA60-4B46-9677-2F3B0A26DC7E}" type="pres">
      <dgm:prSet presAssocID="{E2FAFE24-6925-4A67-ACD2-C3D6745C4E87}" presName="rect3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8334FA5-2D61-4210-ADBB-360B60FE6AC1}" type="pres">
      <dgm:prSet presAssocID="{E2FAFE24-6925-4A67-ACD2-C3D6745C4E87}" presName="rect4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C6CC7FBC-0CAB-49DF-BCCB-ECB197129787}" type="presOf" srcId="{794BC0D5-2426-4729-BDFF-5F5882B152CE}" destId="{F09D38F4-CA60-4B46-9677-2F3B0A26DC7E}" srcOrd="0" destOrd="0" presId="urn:microsoft.com/office/officeart/2005/8/layout/matrix2"/>
    <dgm:cxn modelId="{41149297-DAB2-4AAC-A231-2351B0C7CDBE}" srcId="{E2FAFE24-6925-4A67-ACD2-C3D6745C4E87}" destId="{794BC0D5-2426-4729-BDFF-5F5882B152CE}" srcOrd="2" destOrd="0" parTransId="{67571ED5-1D74-4A57-8747-5411F31DE9D5}" sibTransId="{ECB87ADF-B2D0-4C64-90FF-2B23648FD144}"/>
    <dgm:cxn modelId="{8005311E-800E-4AF9-AE2C-FC3AD923C35E}" type="presOf" srcId="{48BC8715-FA38-468E-A387-17DDE4B872BA}" destId="{88334FA5-2D61-4210-ADBB-360B60FE6AC1}" srcOrd="0" destOrd="0" presId="urn:microsoft.com/office/officeart/2005/8/layout/matrix2"/>
    <dgm:cxn modelId="{2C3B0F4C-D4B9-4331-8DE3-7959CA7BA00E}" srcId="{E2FAFE24-6925-4A67-ACD2-C3D6745C4E87}" destId="{8C5BC326-1968-4663-9D82-C685FC200932}" srcOrd="0" destOrd="0" parTransId="{40D49AC0-A5F7-41C8-8D84-71D2CA776213}" sibTransId="{605862F4-7E7D-43E3-92B9-92496CC0D252}"/>
    <dgm:cxn modelId="{CC0C2050-B9B7-488A-A955-DD7A6C57CD2A}" type="presOf" srcId="{B1622E62-50DF-4A85-BD77-238A3FF1BB1F}" destId="{AF3764CB-3F16-483C-A15A-C6B1EE5F6F01}" srcOrd="0" destOrd="0" presId="urn:microsoft.com/office/officeart/2005/8/layout/matrix2"/>
    <dgm:cxn modelId="{56A84E8C-3125-44AC-9873-1B9EBBF93E4D}" srcId="{E2FAFE24-6925-4A67-ACD2-C3D6745C4E87}" destId="{B1622E62-50DF-4A85-BD77-238A3FF1BB1F}" srcOrd="1" destOrd="0" parTransId="{2D35B97B-1B4B-467A-870E-1584D6660EA2}" sibTransId="{50F0DAB3-4AD0-4FFF-A458-B00725102B74}"/>
    <dgm:cxn modelId="{DCEE6B21-91DF-45B6-B004-4BDDEFA44599}" type="presOf" srcId="{E2FAFE24-6925-4A67-ACD2-C3D6745C4E87}" destId="{D9393E37-339F-4C10-BF26-1177F6E4A1A4}" srcOrd="0" destOrd="0" presId="urn:microsoft.com/office/officeart/2005/8/layout/matrix2"/>
    <dgm:cxn modelId="{8D5E179D-C842-4424-ABAD-8BDABA63F340}" srcId="{E2FAFE24-6925-4A67-ACD2-C3D6745C4E87}" destId="{48BC8715-FA38-468E-A387-17DDE4B872BA}" srcOrd="3" destOrd="0" parTransId="{1E5B0470-A08F-4F35-A5FF-EE454391BEF7}" sibTransId="{332D90CA-8561-4968-855C-E17BE85324C7}"/>
    <dgm:cxn modelId="{22EAA332-1853-43BE-97ED-117C4C1182E1}" type="presOf" srcId="{8C5BC326-1968-4663-9D82-C685FC200932}" destId="{5A03193A-9352-45C6-A07B-0E7787C4EA8F}" srcOrd="0" destOrd="0" presId="urn:microsoft.com/office/officeart/2005/8/layout/matrix2"/>
    <dgm:cxn modelId="{D204B922-68EE-42AF-B9F9-96EFD72B64BA}" type="presParOf" srcId="{D9393E37-339F-4C10-BF26-1177F6E4A1A4}" destId="{FC60D9EE-B653-4BC1-852F-8BD3A28646EA}" srcOrd="0" destOrd="0" presId="urn:microsoft.com/office/officeart/2005/8/layout/matrix2"/>
    <dgm:cxn modelId="{922F2B7C-D680-405A-8876-9B6434F1B01D}" type="presParOf" srcId="{D9393E37-339F-4C10-BF26-1177F6E4A1A4}" destId="{5A03193A-9352-45C6-A07B-0E7787C4EA8F}" srcOrd="1" destOrd="0" presId="urn:microsoft.com/office/officeart/2005/8/layout/matrix2"/>
    <dgm:cxn modelId="{76F1642D-1828-4D42-A4DB-DD1BC143A3C1}" type="presParOf" srcId="{D9393E37-339F-4C10-BF26-1177F6E4A1A4}" destId="{AF3764CB-3F16-483C-A15A-C6B1EE5F6F01}" srcOrd="2" destOrd="0" presId="urn:microsoft.com/office/officeart/2005/8/layout/matrix2"/>
    <dgm:cxn modelId="{A37EB753-F9EE-4DAD-98DE-987ADEC78B33}" type="presParOf" srcId="{D9393E37-339F-4C10-BF26-1177F6E4A1A4}" destId="{F09D38F4-CA60-4B46-9677-2F3B0A26DC7E}" srcOrd="3" destOrd="0" presId="urn:microsoft.com/office/officeart/2005/8/layout/matrix2"/>
    <dgm:cxn modelId="{2CE26D2D-FF8F-4900-BBC4-C5DC31040282}" type="presParOf" srcId="{D9393E37-339F-4C10-BF26-1177F6E4A1A4}" destId="{88334FA5-2D61-4210-ADBB-360B60FE6AC1}" srcOrd="4" destOrd="0" presId="urn:microsoft.com/office/officeart/2005/8/layout/matrix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44C2F7E-283A-4D8E-9609-F647B96AE331}" type="doc">
      <dgm:prSet loTypeId="urn:microsoft.com/office/officeart/2005/8/layout/defaul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1100ACBB-4D95-48F2-A2A3-5CA27C49A5C3}">
      <dgm:prSet phldrT="[文字]" custT="1"/>
      <dgm:spPr/>
      <dgm:t>
        <a:bodyPr/>
        <a:lstStyle/>
        <a:p>
          <a:r>
            <a:rPr lang="zh-TW" altLang="en-US" sz="3200" b="1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生理的自我</a:t>
          </a:r>
          <a:endParaRPr lang="zh-TW" altLang="en-US" sz="3200" b="1" dirty="0">
            <a:solidFill>
              <a:schemeClr val="tx1"/>
            </a:solidFill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10F6C589-3616-4E2A-8E56-9D3B648F34EF}" type="parTrans" cxnId="{4BA7C108-A10E-47ED-A82F-9B44C9E48853}">
      <dgm:prSet/>
      <dgm:spPr/>
      <dgm:t>
        <a:bodyPr/>
        <a:lstStyle/>
        <a:p>
          <a:endParaRPr lang="zh-TW" altLang="en-US"/>
        </a:p>
      </dgm:t>
    </dgm:pt>
    <dgm:pt modelId="{8EBB144C-6859-43BC-A4BD-835CF2760DA2}" type="sibTrans" cxnId="{4BA7C108-A10E-47ED-A82F-9B44C9E48853}">
      <dgm:prSet/>
      <dgm:spPr/>
      <dgm:t>
        <a:bodyPr/>
        <a:lstStyle/>
        <a:p>
          <a:endParaRPr lang="zh-TW" altLang="en-US"/>
        </a:p>
      </dgm:t>
    </dgm:pt>
    <dgm:pt modelId="{A5449FEE-5BD0-44AD-851D-D43DC190A346}">
      <dgm:prSet phldrT="[文字]" custT="1"/>
      <dgm:spPr/>
      <dgm:t>
        <a:bodyPr/>
        <a:lstStyle/>
        <a:p>
          <a:r>
            <a:rPr lang="zh-TW" altLang="en-US" sz="3200" b="1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心理的自我</a:t>
          </a:r>
          <a:endParaRPr lang="zh-TW" altLang="en-US" sz="3200" b="1" dirty="0">
            <a:solidFill>
              <a:schemeClr val="tx1"/>
            </a:solidFill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168DDBFD-8916-4B47-A22B-60027E93B65B}" type="parTrans" cxnId="{01388696-7C90-473E-B5D8-7273E12D0B34}">
      <dgm:prSet/>
      <dgm:spPr/>
      <dgm:t>
        <a:bodyPr/>
        <a:lstStyle/>
        <a:p>
          <a:endParaRPr lang="zh-TW" altLang="en-US"/>
        </a:p>
      </dgm:t>
    </dgm:pt>
    <dgm:pt modelId="{B162E8E7-F142-4E82-A5FD-B8E8A5B65BAC}" type="sibTrans" cxnId="{01388696-7C90-473E-B5D8-7273E12D0B34}">
      <dgm:prSet/>
      <dgm:spPr/>
      <dgm:t>
        <a:bodyPr/>
        <a:lstStyle/>
        <a:p>
          <a:endParaRPr lang="zh-TW" altLang="en-US"/>
        </a:p>
      </dgm:t>
    </dgm:pt>
    <dgm:pt modelId="{026ECEF0-4C42-4528-93DE-95BEE4E65D78}">
      <dgm:prSet phldrT="[文字]" custT="1"/>
      <dgm:spPr/>
      <dgm:t>
        <a:bodyPr/>
        <a:lstStyle/>
        <a:p>
          <a:r>
            <a:rPr lang="zh-TW" altLang="en-US" sz="3200" b="1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社會的自我</a:t>
          </a:r>
          <a:endParaRPr lang="zh-TW" altLang="en-US" sz="3200" b="1" dirty="0">
            <a:solidFill>
              <a:schemeClr val="tx1"/>
            </a:solidFill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D39492C7-C1C9-4E3F-8599-3B361B95F0D4}" type="sibTrans" cxnId="{5AC17E0C-D4FC-4340-8591-FB4797804198}">
      <dgm:prSet/>
      <dgm:spPr/>
      <dgm:t>
        <a:bodyPr/>
        <a:lstStyle/>
        <a:p>
          <a:endParaRPr lang="zh-TW" altLang="en-US"/>
        </a:p>
      </dgm:t>
    </dgm:pt>
    <dgm:pt modelId="{52327625-D288-4C06-9846-72CAB20F272E}" type="parTrans" cxnId="{5AC17E0C-D4FC-4340-8591-FB4797804198}">
      <dgm:prSet/>
      <dgm:spPr/>
      <dgm:t>
        <a:bodyPr/>
        <a:lstStyle/>
        <a:p>
          <a:endParaRPr lang="zh-TW" altLang="en-US"/>
        </a:p>
      </dgm:t>
    </dgm:pt>
    <dgm:pt modelId="{2AE9A65D-1ED0-4655-B6D4-45FF8BABC2BC}" type="pres">
      <dgm:prSet presAssocID="{144C2F7E-283A-4D8E-9609-F647B96AE331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0AC3BEC5-E08C-40E0-B83C-B98DE17CB142}" type="pres">
      <dgm:prSet presAssocID="{1100ACBB-4D95-48F2-A2A3-5CA27C49A5C3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AEDAD65-1935-48D4-9CCB-039D3EB33C78}" type="pres">
      <dgm:prSet presAssocID="{8EBB144C-6859-43BC-A4BD-835CF2760DA2}" presName="sibTrans" presStyleCnt="0"/>
      <dgm:spPr/>
    </dgm:pt>
    <dgm:pt modelId="{0CD68CAF-FBD9-4AAD-9348-17ADAB527810}" type="pres">
      <dgm:prSet presAssocID="{026ECEF0-4C42-4528-93DE-95BEE4E65D78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766BDCD-4603-40C6-AB0B-D29EF6A7FD75}" type="pres">
      <dgm:prSet presAssocID="{D39492C7-C1C9-4E3F-8599-3B361B95F0D4}" presName="sibTrans" presStyleCnt="0"/>
      <dgm:spPr/>
    </dgm:pt>
    <dgm:pt modelId="{186F770A-0966-4CC3-B958-33B0EFE2C4F0}" type="pres">
      <dgm:prSet presAssocID="{A5449FEE-5BD0-44AD-851D-D43DC190A346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01388696-7C90-473E-B5D8-7273E12D0B34}" srcId="{144C2F7E-283A-4D8E-9609-F647B96AE331}" destId="{A5449FEE-5BD0-44AD-851D-D43DC190A346}" srcOrd="2" destOrd="0" parTransId="{168DDBFD-8916-4B47-A22B-60027E93B65B}" sibTransId="{B162E8E7-F142-4E82-A5FD-B8E8A5B65BAC}"/>
    <dgm:cxn modelId="{04AA918B-98CF-4C17-9947-8E018140140F}" type="presOf" srcId="{144C2F7E-283A-4D8E-9609-F647B96AE331}" destId="{2AE9A65D-1ED0-4655-B6D4-45FF8BABC2BC}" srcOrd="0" destOrd="0" presId="urn:microsoft.com/office/officeart/2005/8/layout/default"/>
    <dgm:cxn modelId="{5AC17E0C-D4FC-4340-8591-FB4797804198}" srcId="{144C2F7E-283A-4D8E-9609-F647B96AE331}" destId="{026ECEF0-4C42-4528-93DE-95BEE4E65D78}" srcOrd="1" destOrd="0" parTransId="{52327625-D288-4C06-9846-72CAB20F272E}" sibTransId="{D39492C7-C1C9-4E3F-8599-3B361B95F0D4}"/>
    <dgm:cxn modelId="{18D0BE3E-507E-4E77-AC24-0A1EAD99C3D0}" type="presOf" srcId="{1100ACBB-4D95-48F2-A2A3-5CA27C49A5C3}" destId="{0AC3BEC5-E08C-40E0-B83C-B98DE17CB142}" srcOrd="0" destOrd="0" presId="urn:microsoft.com/office/officeart/2005/8/layout/default"/>
    <dgm:cxn modelId="{4BA7C108-A10E-47ED-A82F-9B44C9E48853}" srcId="{144C2F7E-283A-4D8E-9609-F647B96AE331}" destId="{1100ACBB-4D95-48F2-A2A3-5CA27C49A5C3}" srcOrd="0" destOrd="0" parTransId="{10F6C589-3616-4E2A-8E56-9D3B648F34EF}" sibTransId="{8EBB144C-6859-43BC-A4BD-835CF2760DA2}"/>
    <dgm:cxn modelId="{3DD39BFB-B70A-43DD-BDE5-5D96E4C7E89D}" type="presOf" srcId="{026ECEF0-4C42-4528-93DE-95BEE4E65D78}" destId="{0CD68CAF-FBD9-4AAD-9348-17ADAB527810}" srcOrd="0" destOrd="0" presId="urn:microsoft.com/office/officeart/2005/8/layout/default"/>
    <dgm:cxn modelId="{8A0D3192-419F-4BD5-B61D-1D34C8E29390}" type="presOf" srcId="{A5449FEE-5BD0-44AD-851D-D43DC190A346}" destId="{186F770A-0966-4CC3-B958-33B0EFE2C4F0}" srcOrd="0" destOrd="0" presId="urn:microsoft.com/office/officeart/2005/8/layout/default"/>
    <dgm:cxn modelId="{E363F54D-6940-47B2-B4D2-0CA2A42139EA}" type="presParOf" srcId="{2AE9A65D-1ED0-4655-B6D4-45FF8BABC2BC}" destId="{0AC3BEC5-E08C-40E0-B83C-B98DE17CB142}" srcOrd="0" destOrd="0" presId="urn:microsoft.com/office/officeart/2005/8/layout/default"/>
    <dgm:cxn modelId="{FF88B9DD-E47B-4499-BD14-D21B46DC3556}" type="presParOf" srcId="{2AE9A65D-1ED0-4655-B6D4-45FF8BABC2BC}" destId="{BAEDAD65-1935-48D4-9CCB-039D3EB33C78}" srcOrd="1" destOrd="0" presId="urn:microsoft.com/office/officeart/2005/8/layout/default"/>
    <dgm:cxn modelId="{1F3E4879-3C4F-4B72-BB40-78E32CEF2C6A}" type="presParOf" srcId="{2AE9A65D-1ED0-4655-B6D4-45FF8BABC2BC}" destId="{0CD68CAF-FBD9-4AAD-9348-17ADAB527810}" srcOrd="2" destOrd="0" presId="urn:microsoft.com/office/officeart/2005/8/layout/default"/>
    <dgm:cxn modelId="{8C04C75A-2944-43AF-B1CB-92ECE978117F}" type="presParOf" srcId="{2AE9A65D-1ED0-4655-B6D4-45FF8BABC2BC}" destId="{3766BDCD-4603-40C6-AB0B-D29EF6A7FD75}" srcOrd="3" destOrd="0" presId="urn:microsoft.com/office/officeart/2005/8/layout/default"/>
    <dgm:cxn modelId="{B8C6B45A-E5DF-44D1-9A66-34ECB38EB466}" type="presParOf" srcId="{2AE9A65D-1ED0-4655-B6D4-45FF8BABC2BC}" destId="{186F770A-0966-4CC3-B958-33B0EFE2C4F0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60D9EE-B653-4BC1-852F-8BD3A28646EA}">
      <dsp:nvSpPr>
        <dsp:cNvPr id="0" name=""/>
        <dsp:cNvSpPr/>
      </dsp:nvSpPr>
      <dsp:spPr>
        <a:xfrm>
          <a:off x="1355899" y="0"/>
          <a:ext cx="4145243" cy="4145243"/>
        </a:xfrm>
        <a:prstGeom prst="quadArrow">
          <a:avLst>
            <a:gd name="adj1" fmla="val 2000"/>
            <a:gd name="adj2" fmla="val 4000"/>
            <a:gd name="adj3" fmla="val 5000"/>
          </a:avLst>
        </a:prstGeom>
        <a:solidFill>
          <a:schemeClr val="bg2">
            <a:lumMod val="2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A03193A-9352-45C6-A07B-0E7787C4EA8F}">
      <dsp:nvSpPr>
        <dsp:cNvPr id="0" name=""/>
        <dsp:cNvSpPr/>
      </dsp:nvSpPr>
      <dsp:spPr>
        <a:xfrm>
          <a:off x="1625340" y="269440"/>
          <a:ext cx="1658097" cy="1658097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dirty="0" smtClean="0">
              <a:latin typeface="Adobe 繁黑體 Std B" pitchFamily="34" charset="-120"/>
              <a:ea typeface="Adobe 繁黑體 Std B" pitchFamily="34" charset="-120"/>
            </a:rPr>
            <a:t>開放我</a:t>
          </a:r>
          <a:endParaRPr lang="zh-TW" altLang="en-US" sz="3200" kern="1200" dirty="0">
            <a:latin typeface="Adobe 繁黑體 Std B" pitchFamily="34" charset="-120"/>
            <a:ea typeface="Adobe 繁黑體 Std B" pitchFamily="34" charset="-120"/>
          </a:endParaRPr>
        </a:p>
      </dsp:txBody>
      <dsp:txXfrm>
        <a:off x="1706282" y="350382"/>
        <a:ext cx="1496213" cy="1496213"/>
      </dsp:txXfrm>
    </dsp:sp>
    <dsp:sp modelId="{AF3764CB-3F16-483C-A15A-C6B1EE5F6F01}">
      <dsp:nvSpPr>
        <dsp:cNvPr id="0" name=""/>
        <dsp:cNvSpPr/>
      </dsp:nvSpPr>
      <dsp:spPr>
        <a:xfrm>
          <a:off x="3573604" y="269440"/>
          <a:ext cx="1658097" cy="1658097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dirty="0" smtClean="0">
              <a:latin typeface="Adobe 繁黑體 Std B" pitchFamily="34" charset="-120"/>
              <a:ea typeface="Adobe 繁黑體 Std B" pitchFamily="34" charset="-120"/>
            </a:rPr>
            <a:t>盲目我</a:t>
          </a:r>
          <a:endParaRPr lang="zh-TW" altLang="en-US" sz="3200" kern="1200" dirty="0">
            <a:latin typeface="Adobe 繁黑體 Std B" pitchFamily="34" charset="-120"/>
            <a:ea typeface="Adobe 繁黑體 Std B" pitchFamily="34" charset="-120"/>
          </a:endParaRPr>
        </a:p>
      </dsp:txBody>
      <dsp:txXfrm>
        <a:off x="3654546" y="350382"/>
        <a:ext cx="1496213" cy="1496213"/>
      </dsp:txXfrm>
    </dsp:sp>
    <dsp:sp modelId="{F09D38F4-CA60-4B46-9677-2F3B0A26DC7E}">
      <dsp:nvSpPr>
        <dsp:cNvPr id="0" name=""/>
        <dsp:cNvSpPr/>
      </dsp:nvSpPr>
      <dsp:spPr>
        <a:xfrm>
          <a:off x="1625340" y="2217705"/>
          <a:ext cx="1658097" cy="1658097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dirty="0" smtClean="0">
              <a:latin typeface="Adobe 繁黑體 Std B" pitchFamily="34" charset="-120"/>
              <a:ea typeface="Adobe 繁黑體 Std B" pitchFamily="34" charset="-120"/>
            </a:rPr>
            <a:t>隱藏我</a:t>
          </a:r>
          <a:endParaRPr lang="zh-TW" altLang="en-US" sz="3200" kern="1200" dirty="0">
            <a:latin typeface="Adobe 繁黑體 Std B" pitchFamily="34" charset="-120"/>
            <a:ea typeface="Adobe 繁黑體 Std B" pitchFamily="34" charset="-120"/>
          </a:endParaRPr>
        </a:p>
      </dsp:txBody>
      <dsp:txXfrm>
        <a:off x="1706282" y="2298647"/>
        <a:ext cx="1496213" cy="1496213"/>
      </dsp:txXfrm>
    </dsp:sp>
    <dsp:sp modelId="{88334FA5-2D61-4210-ADBB-360B60FE6AC1}">
      <dsp:nvSpPr>
        <dsp:cNvPr id="0" name=""/>
        <dsp:cNvSpPr/>
      </dsp:nvSpPr>
      <dsp:spPr>
        <a:xfrm>
          <a:off x="3573604" y="2217705"/>
          <a:ext cx="1658097" cy="1658097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dirty="0" smtClean="0">
              <a:latin typeface="Adobe 繁黑體 Std B" pitchFamily="34" charset="-120"/>
              <a:ea typeface="Adobe 繁黑體 Std B" pitchFamily="34" charset="-120"/>
            </a:rPr>
            <a:t>未知我</a:t>
          </a:r>
          <a:endParaRPr lang="zh-TW" altLang="en-US" sz="3200" kern="1200" dirty="0">
            <a:latin typeface="Adobe 繁黑體 Std B" pitchFamily="34" charset="-120"/>
            <a:ea typeface="Adobe 繁黑體 Std B" pitchFamily="34" charset="-120"/>
          </a:endParaRPr>
        </a:p>
      </dsp:txBody>
      <dsp:txXfrm>
        <a:off x="3654546" y="2298647"/>
        <a:ext cx="1496213" cy="149621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C3BEC5-E08C-40E0-B83C-B98DE17CB142}">
      <dsp:nvSpPr>
        <dsp:cNvPr id="0" name=""/>
        <dsp:cNvSpPr/>
      </dsp:nvSpPr>
      <dsp:spPr>
        <a:xfrm>
          <a:off x="588" y="365571"/>
          <a:ext cx="2296837" cy="137810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b="1" kern="12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生理的自我</a:t>
          </a:r>
          <a:endParaRPr lang="zh-TW" altLang="en-US" sz="3200" b="1" kern="1200" dirty="0">
            <a:solidFill>
              <a:schemeClr val="tx1"/>
            </a:solidFill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588" y="365571"/>
        <a:ext cx="2296837" cy="1378102"/>
      </dsp:txXfrm>
    </dsp:sp>
    <dsp:sp modelId="{0CD68CAF-FBD9-4AAD-9348-17ADAB527810}">
      <dsp:nvSpPr>
        <dsp:cNvPr id="0" name=""/>
        <dsp:cNvSpPr/>
      </dsp:nvSpPr>
      <dsp:spPr>
        <a:xfrm>
          <a:off x="2527109" y="365571"/>
          <a:ext cx="2296837" cy="1378102"/>
        </a:xfrm>
        <a:prstGeom prst="rect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b="1" kern="12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社會的自我</a:t>
          </a:r>
          <a:endParaRPr lang="zh-TW" altLang="en-US" sz="3200" b="1" kern="1200" dirty="0">
            <a:solidFill>
              <a:schemeClr val="tx1"/>
            </a:solidFill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2527109" y="365571"/>
        <a:ext cx="2296837" cy="1378102"/>
      </dsp:txXfrm>
    </dsp:sp>
    <dsp:sp modelId="{186F770A-0966-4CC3-B958-33B0EFE2C4F0}">
      <dsp:nvSpPr>
        <dsp:cNvPr id="0" name=""/>
        <dsp:cNvSpPr/>
      </dsp:nvSpPr>
      <dsp:spPr>
        <a:xfrm>
          <a:off x="1263849" y="1973357"/>
          <a:ext cx="2296837" cy="1378102"/>
        </a:xfrm>
        <a:prstGeom prst="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b="1" kern="12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心理的自我</a:t>
          </a:r>
          <a:endParaRPr lang="zh-TW" altLang="en-US" sz="3200" b="1" kern="1200" dirty="0">
            <a:solidFill>
              <a:schemeClr val="tx1"/>
            </a:solidFill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1263849" y="1973357"/>
        <a:ext cx="2296837" cy="13781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l" for="ch" forName="rect1" refType="w" fact="0.065"/>
          <dgm:constr type="t" for="ch" forName="rect1" refType="h" fact="0.065"/>
          <dgm:constr type="w" for="ch" forName="rect2" refType="w" fact="0.4"/>
          <dgm:constr type="h" for="ch" forName="rect2" refType="h" fact="0.4"/>
          <dgm:constr type="r" for="ch" forName="rect2" refType="w" fact="0.935"/>
          <dgm:constr type="t" for="ch" forName="rect2" refType="h" fact="0.065"/>
          <dgm:constr type="w" for="ch" forName="rect3" refType="w" fact="0.4"/>
          <dgm:constr type="h" for="ch" forName="rect3" refType="w" fact="0.4"/>
          <dgm:constr type="l" for="ch" forName="rect3" refType="w" fact="0.065"/>
          <dgm:constr type="b" for="ch" forName="rect3" refType="h" fact="0.935"/>
          <dgm:constr type="w" for="ch" forName="rect4" refType="w" fact="0.4"/>
          <dgm:constr type="h" for="ch" forName="rect4" refType="h" fact="0.4"/>
          <dgm:constr type="r" for="ch" forName="rect4" refType="w" fact="0.935"/>
          <dgm:constr type="b" for="ch" forName="rect4" refType="h" fact="0.935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r" for="ch" forName="rect1" refType="w" fact="0.935"/>
          <dgm:constr type="t" for="ch" forName="rect1" refType="h" fact="0.065"/>
          <dgm:constr type="w" for="ch" forName="rect2" refType="w" fact="0.4"/>
          <dgm:constr type="h" for="ch" forName="rect2" refType="h" fact="0.4"/>
          <dgm:constr type="l" for="ch" forName="rect2" refType="w" fact="0.065"/>
          <dgm:constr type="t" for="ch" forName="rect2" refType="h" fact="0.065"/>
          <dgm:constr type="w" for="ch" forName="rect3" refType="w" fact="0.4"/>
          <dgm:constr type="h" for="ch" forName="rect3" refType="w" fact="0.4"/>
          <dgm:constr type="r" for="ch" forName="rect3" refType="w" fact="0.935"/>
          <dgm:constr type="b" for="ch" forName="rect3" refType="h" fact="0.935"/>
          <dgm:constr type="w" for="ch" forName="rect4" refType="w" fact="0.4"/>
          <dgm:constr type="h" for="ch" forName="rect4" refType="h" fact="0.4"/>
          <dgm:constr type="l" for="ch" forName="rect4" refType="w" fact="0.065"/>
          <dgm:constr type="b" for="ch" forName="rect4" refType="h" fact="0.935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xmlns:r="http://schemas.openxmlformats.org/officeDocument/2006/relationships" type="quadArrow" r:blip="">
            <dgm:adjLst>
              <dgm:adj idx="1" val="0.02"/>
              <dgm:adj idx="2" val="0.04"/>
              <dgm:adj idx="3" val="0.05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685800" y="2130423"/>
            <a:ext cx="7772400" cy="147002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3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zh-TW"/>
              <a:t>按一下以編輯母片副標題樣式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1077161-7AD6-4978-9425-5E508CE5868B}" type="datetime1">
              <a:rPr lang="en-US"/>
              <a:pPr lvl="0"/>
              <a:t>4/9/2018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FFA08DD-9ED0-4F6A-8D6A-FD342763274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683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21ED4C6-44DD-4F63-A954-107375526E7F}" type="datetime1">
              <a:rPr lang="en-US"/>
              <a:pPr lvl="0"/>
              <a:t>4/9/2018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0F5FB5F-2933-4773-A893-82AAD4E3B9D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54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 txBox="1"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9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 txBox="1">
            <a:spLocks noGrp="1"/>
          </p:cNvSpPr>
          <p:nvPr>
            <p:ph type="body" orient="vert" idx="1"/>
          </p:nvPr>
        </p:nvSpPr>
        <p:spPr>
          <a:xfrm>
            <a:off x="457200" y="274640"/>
            <a:ext cx="6019796" cy="5851529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2125A7F-198D-4228-ADDF-EB962634DA3D}" type="datetime1">
              <a:rPr lang="en-US"/>
              <a:pPr lvl="0"/>
              <a:t>4/9/2018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0879CD7-3B4C-4251-B837-91F602CD236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751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A2FFF2F-B95B-4F7E-9C48-F45A88FA9881}" type="datetime1">
              <a:rPr lang="en-US"/>
              <a:pPr lvl="0"/>
              <a:t>4/9/2018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15FEE61-8D68-4D7D-88C0-ADFFBEF16E8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090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722311" y="4406895"/>
            <a:ext cx="7772400" cy="1362071"/>
          </a:xfrm>
        </p:spPr>
        <p:txBody>
          <a:bodyPr anchor="t" anchorCtr="0"/>
          <a:lstStyle>
            <a:lvl1pPr algn="l">
              <a:defRPr sz="4000" b="1" cap="all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722311" y="2906713"/>
            <a:ext cx="7772400" cy="1500182"/>
          </a:xfrm>
        </p:spPr>
        <p:txBody>
          <a:bodyPr anchor="b"/>
          <a:lstStyle>
            <a:lvl1pPr marL="0" indent="0">
              <a:spcBef>
                <a:spcPts val="500"/>
              </a:spcBef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665B3C4-8F0C-4FC6-AB1B-92D4017B7559}" type="datetime1">
              <a:rPr lang="en-US"/>
              <a:pPr lvl="0"/>
              <a:t>4/9/2018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99CBC6F-5EE8-4A8F-8ABB-D30526DFDFC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475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內容版面配置區 3"/>
          <p:cNvSpPr txBox="1">
            <a:spLocks noGrp="1"/>
          </p:cNvSpPr>
          <p:nvPr>
            <p:ph idx="2"/>
          </p:nvPr>
        </p:nvSpPr>
        <p:spPr>
          <a:xfrm>
            <a:off x="4648196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D1918B8-4D52-4924-9A83-1E53BCA06531}" type="datetime1">
              <a:rPr lang="en-US"/>
              <a:pPr lvl="0"/>
              <a:t>4/9/2018</a:t>
            </a:fld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087D0BC-6D0D-4C58-936B-7C8DD7A2D7E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512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4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4" name="內容版面配置區 3"/>
          <p:cNvSpPr txBox="1">
            <a:spLocks noGrp="1"/>
          </p:cNvSpPr>
          <p:nvPr>
            <p:ph idx="2"/>
          </p:nvPr>
        </p:nvSpPr>
        <p:spPr>
          <a:xfrm>
            <a:off x="457200" y="2174872"/>
            <a:ext cx="4040184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5" name="文字版面配置區 4"/>
          <p:cNvSpPr txBox="1">
            <a:spLocks noGrp="1"/>
          </p:cNvSpPr>
          <p:nvPr>
            <p:ph type="body" idx="3"/>
          </p:nvPr>
        </p:nvSpPr>
        <p:spPr>
          <a:xfrm>
            <a:off x="4645023" y="1535113"/>
            <a:ext cx="4041776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6" name="內容版面配置區 5"/>
          <p:cNvSpPr txBox="1">
            <a:spLocks noGrp="1"/>
          </p:cNvSpPr>
          <p:nvPr>
            <p:ph idx="4"/>
          </p:nvPr>
        </p:nvSpPr>
        <p:spPr>
          <a:xfrm>
            <a:off x="4645023" y="2174872"/>
            <a:ext cx="4041776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7" name="日期版面配置區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23CD553-7F43-4F68-8C6C-6E6053EC51EB}" type="datetime1">
              <a:rPr lang="en-US"/>
              <a:pPr lvl="0"/>
              <a:t>4/9/2018</a:t>
            </a:fld>
            <a:endParaRPr lang="en-US"/>
          </a:p>
        </p:txBody>
      </p:sp>
      <p:sp>
        <p:nvSpPr>
          <p:cNvPr id="8" name="頁尾版面配置區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投影片編號版面配置區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56B8485-B365-4379-BA86-C4B53A9DA15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997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日期版面配置區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76AEDC2-E767-48D9-8378-4B451D96A7BE}" type="datetime1">
              <a:rPr lang="en-US"/>
              <a:pPr lvl="0"/>
              <a:t>4/9/2018</a:t>
            </a:fld>
            <a:endParaRPr lang="en-US"/>
          </a:p>
        </p:txBody>
      </p:sp>
      <p:sp>
        <p:nvSpPr>
          <p:cNvPr id="4" name="頁尾版面配置區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投影片編號版面配置區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7368028-077D-442D-AE88-99BC5F948E8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312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B85008C-BC9C-4387-B5E1-453A653DF1D8}" type="datetime1">
              <a:rPr lang="en-US"/>
              <a:pPr lvl="0"/>
              <a:t>4/9/2018</a:t>
            </a:fld>
            <a:endParaRPr lang="en-US"/>
          </a:p>
        </p:txBody>
      </p:sp>
      <p:sp>
        <p:nvSpPr>
          <p:cNvPr id="3" name="頁尾版面配置區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投影片編號版面配置區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38043FF-28B8-477E-88BD-EA287368531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120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457200" y="273048"/>
            <a:ext cx="3008311" cy="1162046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>
          <a:xfrm>
            <a:off x="3575047" y="273048"/>
            <a:ext cx="5111752" cy="585311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文字版面配置區 3"/>
          <p:cNvSpPr txBox="1">
            <a:spLocks noGrp="1"/>
          </p:cNvSpPr>
          <p:nvPr>
            <p:ph type="body" idx="2"/>
          </p:nvPr>
        </p:nvSpPr>
        <p:spPr>
          <a:xfrm>
            <a:off x="457200" y="1435095"/>
            <a:ext cx="3008311" cy="46910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7232428-46EF-4D94-A905-95060DD8E4E7}" type="datetime1">
              <a:rPr lang="en-US"/>
              <a:pPr lvl="0"/>
              <a:t>4/9/2018</a:t>
            </a:fld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F835979-B55C-44F1-9AB0-7BF8EB9F17C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340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5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圖片版面配置區 2"/>
          <p:cNvSpPr txBox="1"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zh-TW"/>
              <a:t>按一下圖示以新增圖片</a:t>
            </a:r>
            <a:endParaRPr lang="en-US"/>
          </a:p>
        </p:txBody>
      </p:sp>
      <p:sp>
        <p:nvSpPr>
          <p:cNvPr id="4" name="文字版面配置區 3"/>
          <p:cNvSpPr txBox="1">
            <a:spLocks noGrp="1"/>
          </p:cNvSpPr>
          <p:nvPr>
            <p:ph type="body" idx="2"/>
          </p:nvPr>
        </p:nvSpPr>
        <p:spPr>
          <a:xfrm>
            <a:off x="1792288" y="5367335"/>
            <a:ext cx="5486400" cy="8048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A773C61-8C78-4FFA-9F23-AE857D1AC62C}" type="datetime1">
              <a:rPr lang="en-US"/>
              <a:pPr lvl="0"/>
              <a:t>4/9/2018</a:t>
            </a:fld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CBC2B51-D192-4ACA-B5A3-7528D5BB83E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603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AB5E4"/>
            </a:gs>
            <a:gs pos="100000">
              <a:srgbClr val="C2D1ED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/>
          <a:lstStyle/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2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3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/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4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fld id="{AC28A6C4-B726-4BF9-B660-4D7625451C1E}" type="slidenum">
              <a:t>‹#›</a:t>
            </a:fld>
            <a:endParaRPr lang="en-US"/>
          </a:p>
        </p:txBody>
      </p:sp>
      <p:pic>
        <p:nvPicPr>
          <p:cNvPr id="7" name="Picture 2" descr="C:\Users\BPC\Downloads\教育部logo991006-1.png"/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3" descr="C:\Users\BPC\AppData\Local\Temp\Rar$DR60.735\A703(修正型).png"/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marL="0" marR="0" lvl="0" indent="0" algn="ctr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zh-TW" sz="4400" b="0" i="0" u="none" strike="noStrike" kern="1200" cap="none" spc="0" baseline="0">
          <a:solidFill>
            <a:srgbClr val="000000"/>
          </a:solidFill>
          <a:uFillTx/>
          <a:latin typeface="標楷體" pitchFamily="65"/>
          <a:ea typeface="標楷體" pitchFamily="65"/>
          <a:cs typeface="標楷體" pitchFamily="65"/>
        </a:defRPr>
      </a:lvl1pPr>
    </p:titleStyle>
    <p:bodyStyle>
      <a:lvl1pPr marL="342900" marR="0" lvl="0" indent="-342900" algn="l" defTabSz="914400" rtl="0" fontAlgn="auto" hangingPunct="1">
        <a:lnSpc>
          <a:spcPct val="100000"/>
        </a:lnSpc>
        <a:spcBef>
          <a:spcPts val="800"/>
        </a:spcBef>
        <a:spcAft>
          <a:spcPts val="0"/>
        </a:spcAft>
        <a:buSzPct val="100000"/>
        <a:buFont typeface="Arial" pitchFamily="34"/>
        <a:buChar char="•"/>
        <a:tabLst/>
        <a:defRPr lang="zh-TW" sz="3200" b="0" i="0" u="none" strike="noStrike" kern="1200" cap="none" spc="0" baseline="0">
          <a:solidFill>
            <a:srgbClr val="0000FF"/>
          </a:solidFill>
          <a:uFillTx/>
          <a:latin typeface="標楷體" pitchFamily="65"/>
          <a:ea typeface="標楷體" pitchFamily="65"/>
          <a:cs typeface="標楷體" pitchFamily="65"/>
        </a:defRPr>
      </a:lvl1pPr>
      <a:lvl2pPr marL="742950" marR="0" lvl="1" indent="-285750" algn="l" defTabSz="914400" rtl="0" fontAlgn="auto" hangingPunct="1">
        <a:lnSpc>
          <a:spcPct val="100000"/>
        </a:lnSpc>
        <a:spcBef>
          <a:spcPts val="700"/>
        </a:spcBef>
        <a:spcAft>
          <a:spcPts val="0"/>
        </a:spcAft>
        <a:buSzPct val="100000"/>
        <a:buFont typeface="Arial" pitchFamily="34"/>
        <a:buChar char="–"/>
        <a:tabLst/>
        <a:defRPr lang="zh-TW" sz="28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2pPr>
      <a:lvl3pPr marL="1143000" marR="0" lvl="2" indent="-228600" algn="l" defTabSz="914400" rtl="0" fontAlgn="auto" hangingPunct="1">
        <a:lnSpc>
          <a:spcPct val="100000"/>
        </a:lnSpc>
        <a:spcBef>
          <a:spcPts val="600"/>
        </a:spcBef>
        <a:spcAft>
          <a:spcPts val="0"/>
        </a:spcAft>
        <a:buSzPct val="100000"/>
        <a:buFont typeface="Arial" pitchFamily="34"/>
        <a:buChar char="•"/>
        <a:tabLst/>
        <a:defRPr lang="zh-TW" sz="24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3pPr>
      <a:lvl4pPr marL="1600200" marR="0" lvl="3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–"/>
        <a:tabLst/>
        <a:defRPr lang="zh-TW" sz="20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4pPr>
      <a:lvl5pPr marL="2057400" marR="0" lvl="4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»"/>
        <a:tabLst/>
        <a:defRPr lang="zh-TW" sz="20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5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737829" y="476667"/>
            <a:ext cx="7772400" cy="1470026"/>
          </a:xfrm>
        </p:spPr>
        <p:txBody>
          <a:bodyPr/>
          <a:lstStyle/>
          <a:p>
            <a:pPr lvl="0"/>
            <a:r>
              <a:rPr lang="zh-TW" altLang="en-US" dirty="0"/>
              <a:t>溝通與表達自我概念的形成</a:t>
            </a:r>
            <a:endParaRPr lang="zh-TW" dirty="0"/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1475658" y="1988838"/>
            <a:ext cx="6400800" cy="648071"/>
          </a:xfrm>
        </p:spPr>
        <p:txBody>
          <a:bodyPr/>
          <a:lstStyle/>
          <a:p>
            <a:pPr lvl="0"/>
            <a:r>
              <a:rPr lang="zh-TW" altLang="en-US" dirty="0" smtClean="0">
                <a:solidFill>
                  <a:schemeClr val="tx1"/>
                </a:solidFill>
              </a:rPr>
              <a:t>陳伯儀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Picture 2" descr="C:\Users\BPC\Downloads\教育部logo991006-1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3" descr="C:\Users\BPC\AppData\Local\Temp\Rar$DR60.735\A703(修正型)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副標題 2"/>
          <p:cNvSpPr txBox="1"/>
          <p:nvPr/>
        </p:nvSpPr>
        <p:spPr>
          <a:xfrm>
            <a:off x="1535579" y="2996955"/>
            <a:ext cx="6400800" cy="64807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3200" b="0" i="0" u="none" strike="noStrike" kern="1200" cap="none" spc="0" baseline="0" dirty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rPr>
              <a:t>01</a:t>
            </a:r>
          </a:p>
        </p:txBody>
      </p:sp>
      <p:pic>
        <p:nvPicPr>
          <p:cNvPr id="4098" name="Picture 2" descr="「自我大腦」的圖片搜尋結果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8" y="2708920"/>
            <a:ext cx="6179093" cy="3463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自尊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8909355"/>
              </p:ext>
            </p:extLst>
          </p:nvPr>
        </p:nvGraphicFramePr>
        <p:xfrm>
          <a:off x="457200" y="1600200"/>
          <a:ext cx="8363274" cy="3917033"/>
        </p:xfrm>
        <a:graphic>
          <a:graphicData uri="http://schemas.openxmlformats.org/drawingml/2006/table">
            <a:tbl>
              <a:tblPr firstRow="1" bandRow="1">
                <a:tableStyleId>{46F890A9-2807-4EBB-B81D-B2AA78EC7F39}</a:tableStyleId>
              </a:tblPr>
              <a:tblGrid>
                <a:gridCol w="1090464"/>
                <a:gridCol w="3636405"/>
                <a:gridCol w="3636405"/>
              </a:tblGrid>
              <a:tr h="605360">
                <a:tc>
                  <a:txBody>
                    <a:bodyPr/>
                    <a:lstStyle/>
                    <a:p>
                      <a:endParaRPr lang="zh-TW" altLang="en-US" sz="2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高自尊</a:t>
                      </a:r>
                      <a:endParaRPr lang="zh-TW" altLang="en-US" sz="2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低自尊</a:t>
                      </a:r>
                      <a:endParaRPr lang="zh-TW" altLang="en-US" sz="2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03891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性格</a:t>
                      </a:r>
                      <a:endParaRPr lang="zh-TW" altLang="en-US" sz="2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開朗、樂觀</a:t>
                      </a:r>
                      <a:endParaRPr lang="en-US" altLang="zh-TW" sz="280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/>
                      <a:r>
                        <a:rPr lang="zh-TW" altLang="en-US" sz="2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自信、責任感</a:t>
                      </a:r>
                      <a:endParaRPr lang="zh-TW" altLang="en-US" sz="2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悲觀、依賴</a:t>
                      </a:r>
                      <a:endParaRPr lang="en-US" altLang="zh-TW" sz="280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/>
                      <a:r>
                        <a:rPr lang="zh-TW" altLang="en-US" sz="2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猜疑、逃避</a:t>
                      </a:r>
                      <a:endParaRPr lang="zh-TW" altLang="en-US" sz="2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03891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人際</a:t>
                      </a:r>
                      <a:endParaRPr lang="en-US" altLang="zh-TW" sz="280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/>
                      <a:r>
                        <a:rPr lang="zh-TW" altLang="en-US" sz="2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關係</a:t>
                      </a:r>
                      <a:endParaRPr lang="zh-TW" altLang="en-US" sz="2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勇於表達想法</a:t>
                      </a:r>
                      <a:endParaRPr lang="en-US" altLang="zh-TW" sz="280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/>
                      <a:r>
                        <a:rPr lang="zh-TW" altLang="en-US" sz="2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主動與他人相處</a:t>
                      </a:r>
                      <a:endParaRPr lang="zh-TW" altLang="en-US" sz="2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缺乏自信</a:t>
                      </a:r>
                      <a:endParaRPr lang="en-US" altLang="zh-TW" sz="280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/>
                      <a:r>
                        <a:rPr lang="zh-TW" altLang="en-US" sz="2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抗拒與他人接觸</a:t>
                      </a:r>
                      <a:endParaRPr lang="zh-TW" altLang="en-US" sz="2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03891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自我</a:t>
                      </a:r>
                      <a:endParaRPr lang="en-US" altLang="zh-TW" sz="280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/>
                      <a:r>
                        <a:rPr lang="zh-TW" altLang="en-US" sz="2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評價</a:t>
                      </a:r>
                      <a:endParaRPr lang="zh-TW" altLang="en-US" sz="2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了解自身優點與潛能</a:t>
                      </a:r>
                      <a:endParaRPr lang="zh-TW" altLang="en-US" sz="2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挫敗感重</a:t>
                      </a:r>
                      <a:endParaRPr lang="en-US" altLang="zh-TW" sz="280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/>
                      <a:r>
                        <a:rPr lang="zh-TW" altLang="en-US" sz="2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低估自己能力</a:t>
                      </a:r>
                      <a:endParaRPr lang="zh-TW" altLang="en-US" sz="2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62359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53" r="95965">
                        <a14:foregroundMark x1="12807" y1="54211" x2="12807" y2="54211"/>
                        <a14:backgroundMark x1="53158" y1="59123" x2="53158" y2="5912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0982" y="548680"/>
            <a:ext cx="5429250" cy="542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ãtalking pngãçåçæå°çµæ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0103" y="1247392"/>
            <a:ext cx="6330131" cy="47888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5" name="Picture 11" descr="ãtalking pngãçåçæå°çµæ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5168" y="2852936"/>
            <a:ext cx="4143375" cy="3495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9927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前言</a:t>
            </a:r>
            <a:endParaRPr lang="zh-TW" altLang="en-US" dirty="0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1"/>
                </a:solidFill>
              </a:rPr>
              <a:t>自我概念</a:t>
            </a:r>
            <a:endParaRPr lang="en-US" altLang="zh-TW" dirty="0" smtClean="0">
              <a:solidFill>
                <a:schemeClr val="tx1"/>
              </a:solidFill>
            </a:endParaRPr>
          </a:p>
          <a:p>
            <a:r>
              <a:rPr lang="zh-TW" altLang="en-US" dirty="0">
                <a:solidFill>
                  <a:schemeClr val="tx1"/>
                </a:solidFill>
              </a:rPr>
              <a:t>自我</a:t>
            </a:r>
            <a:r>
              <a:rPr lang="zh-TW" altLang="en-US" dirty="0" smtClean="0">
                <a:solidFill>
                  <a:schemeClr val="tx1"/>
                </a:solidFill>
              </a:rPr>
              <a:t>意識</a:t>
            </a:r>
            <a:endParaRPr lang="en-US" altLang="zh-TW" dirty="0" smtClean="0">
              <a:solidFill>
                <a:schemeClr val="tx1"/>
              </a:solidFill>
            </a:endParaRPr>
          </a:p>
          <a:p>
            <a:r>
              <a:rPr lang="zh-TW" altLang="en-US" dirty="0" smtClean="0">
                <a:solidFill>
                  <a:schemeClr val="tx1"/>
                </a:solidFill>
              </a:rPr>
              <a:t>自尊</a:t>
            </a:r>
            <a:endParaRPr lang="en-US" altLang="zh-TW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自我概念</a:t>
            </a:r>
            <a:endParaRPr lang="zh-TW" altLang="en-US" dirty="0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marL="971550" lvl="1" indent="-514350">
              <a:buFont typeface="+mj-lt"/>
              <a:buAutoNum type="arabicPeriod"/>
            </a:pP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別人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對我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的印象</a:t>
            </a:r>
            <a:endParaRPr lang="en-US" altLang="zh-TW" sz="3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我與別人的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比較</a:t>
            </a:r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自己對自己的評價</a:t>
            </a:r>
            <a:endParaRPr lang="en-US" altLang="zh-TW" sz="3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457200" lvl="1" indent="0">
              <a:buNone/>
            </a:pPr>
            <a:endParaRPr lang="zh-TW" altLang="en-US" dirty="0"/>
          </a:p>
        </p:txBody>
      </p:sp>
      <p:grpSp>
        <p:nvGrpSpPr>
          <p:cNvPr id="35" name="群組 34"/>
          <p:cNvGrpSpPr/>
          <p:nvPr/>
        </p:nvGrpSpPr>
        <p:grpSpPr>
          <a:xfrm>
            <a:off x="4886155" y="3008080"/>
            <a:ext cx="3780000" cy="3349379"/>
            <a:chOff x="4139952" y="2996952"/>
            <a:chExt cx="3780000" cy="3349379"/>
          </a:xfrm>
        </p:grpSpPr>
        <p:sp>
          <p:nvSpPr>
            <p:cNvPr id="34" name="矩形 33"/>
            <p:cNvSpPr/>
            <p:nvPr/>
          </p:nvSpPr>
          <p:spPr>
            <a:xfrm>
              <a:off x="4139952" y="2996952"/>
              <a:ext cx="3780000" cy="3338346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pic>
          <p:nvPicPr>
            <p:cNvPr id="1033" name="Picture 9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88024" y="3453062"/>
              <a:ext cx="2573633" cy="20144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9" name="文字方塊 18"/>
            <p:cNvSpPr txBox="1"/>
            <p:nvPr/>
          </p:nvSpPr>
          <p:spPr>
            <a:xfrm>
              <a:off x="5561457" y="4460311"/>
              <a:ext cx="1164446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zh-TW" altLang="en-US" b="1" dirty="0">
                  <a:latin typeface="Adobe 繁黑體 Std B" pitchFamily="34" charset="-120"/>
                  <a:ea typeface="Adobe 繁黑體 Std B" pitchFamily="34" charset="-120"/>
                </a:rPr>
                <a:t>自我評價</a:t>
              </a:r>
            </a:p>
          </p:txBody>
        </p:sp>
        <p:sp>
          <p:nvSpPr>
            <p:cNvPr id="20" name="文字方塊 19"/>
            <p:cNvSpPr txBox="1"/>
            <p:nvPr/>
          </p:nvSpPr>
          <p:spPr>
            <a:xfrm>
              <a:off x="6660232" y="5445224"/>
              <a:ext cx="1164446" cy="369332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zh-TW" altLang="en-US" b="1" dirty="0" smtClean="0">
                  <a:latin typeface="Adobe 繁黑體 Std B" pitchFamily="34" charset="-120"/>
                  <a:ea typeface="Adobe 繁黑體 Std B" pitchFamily="34" charset="-120"/>
                </a:rPr>
                <a:t>社會比較</a:t>
              </a:r>
              <a:endParaRPr lang="zh-TW" altLang="en-US" b="1" dirty="0">
                <a:latin typeface="Adobe 繁黑體 Std B" pitchFamily="34" charset="-120"/>
                <a:ea typeface="Adobe 繁黑體 Std B" pitchFamily="34" charset="-120"/>
              </a:endParaRPr>
            </a:p>
          </p:txBody>
        </p:sp>
        <p:sp>
          <p:nvSpPr>
            <p:cNvPr id="30" name="文字方塊 29"/>
            <p:cNvSpPr txBox="1"/>
            <p:nvPr/>
          </p:nvSpPr>
          <p:spPr>
            <a:xfrm>
              <a:off x="5436096" y="3059668"/>
              <a:ext cx="1231978" cy="369332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zh-TW" altLang="en-US" b="1" dirty="0">
                  <a:latin typeface="Adobe 繁黑體 Std B" pitchFamily="34" charset="-120"/>
                  <a:ea typeface="Adobe 繁黑體 Std B" pitchFamily="34" charset="-120"/>
                </a:rPr>
                <a:t>自我評價</a:t>
              </a:r>
            </a:p>
          </p:txBody>
        </p:sp>
        <p:sp>
          <p:nvSpPr>
            <p:cNvPr id="31" name="文字方塊 30"/>
            <p:cNvSpPr txBox="1"/>
            <p:nvPr/>
          </p:nvSpPr>
          <p:spPr>
            <a:xfrm>
              <a:off x="4276126" y="5445224"/>
              <a:ext cx="1231978" cy="369332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zh-TW" altLang="en-US" b="1" dirty="0" smtClean="0">
                  <a:latin typeface="Adobe 繁黑體 Std B" pitchFamily="34" charset="-120"/>
                  <a:ea typeface="Adobe 繁黑體 Std B" pitchFamily="34" charset="-120"/>
                </a:rPr>
                <a:t>他人反應</a:t>
              </a:r>
              <a:endParaRPr lang="zh-TW" altLang="en-US" b="1" dirty="0">
                <a:latin typeface="Adobe 繁黑體 Std B" pitchFamily="34" charset="-120"/>
                <a:ea typeface="Adobe 繁黑體 Std B" pitchFamily="34" charset="-120"/>
              </a:endParaRPr>
            </a:p>
          </p:txBody>
        </p:sp>
        <p:sp>
          <p:nvSpPr>
            <p:cNvPr id="33" name="文字方塊 32"/>
            <p:cNvSpPr txBox="1"/>
            <p:nvPr/>
          </p:nvSpPr>
          <p:spPr>
            <a:xfrm>
              <a:off x="4844174" y="5884666"/>
              <a:ext cx="2429616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zh-TW" altLang="en-US" sz="2400" b="1" dirty="0" smtClean="0">
                  <a:latin typeface="Adobe 繁黑體 Std B" pitchFamily="34" charset="-120"/>
                  <a:ea typeface="Adobe 繁黑體 Std B" pitchFamily="34" charset="-120"/>
                </a:rPr>
                <a:t>自我概念的來源</a:t>
              </a:r>
              <a:endParaRPr lang="zh-TW" altLang="en-US" sz="2400" b="1" dirty="0">
                <a:latin typeface="Adobe 繁黑體 Std B" pitchFamily="34" charset="-120"/>
                <a:ea typeface="Adobe 繁黑體 Std B" pitchFamily="34" charset="-120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自我概念</a:t>
            </a:r>
            <a:endParaRPr lang="zh-TW" altLang="en-US" dirty="0"/>
          </a:p>
        </p:txBody>
      </p:sp>
      <p:grpSp>
        <p:nvGrpSpPr>
          <p:cNvPr id="11" name="群組 10"/>
          <p:cNvGrpSpPr/>
          <p:nvPr/>
        </p:nvGrpSpPr>
        <p:grpSpPr>
          <a:xfrm>
            <a:off x="1231769" y="1320669"/>
            <a:ext cx="6857042" cy="4494113"/>
            <a:chOff x="1027326" y="2175247"/>
            <a:chExt cx="6857042" cy="4494113"/>
          </a:xfrm>
        </p:grpSpPr>
        <p:graphicFrame>
          <p:nvGraphicFramePr>
            <p:cNvPr id="10" name="資料庫圖表 9"/>
            <p:cNvGraphicFramePr/>
            <p:nvPr>
              <p:extLst>
                <p:ext uri="{D42A27DB-BD31-4B8C-83A1-F6EECF244321}">
                  <p14:modId xmlns:p14="http://schemas.microsoft.com/office/powerpoint/2010/main" val="1993551568"/>
                </p:ext>
              </p:extLst>
            </p:nvPr>
          </p:nvGraphicFramePr>
          <p:xfrm>
            <a:off x="1027326" y="2524117"/>
            <a:ext cx="6857042" cy="4145243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sp>
          <p:nvSpPr>
            <p:cNvPr id="12" name="文字方塊 11"/>
            <p:cNvSpPr txBox="1"/>
            <p:nvPr/>
          </p:nvSpPr>
          <p:spPr>
            <a:xfrm>
              <a:off x="2699792" y="2175247"/>
              <a:ext cx="1403736" cy="461665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zh-TW" altLang="en-US" sz="2400" b="1" dirty="0" smtClean="0">
                  <a:latin typeface="Adobe 繁黑體 Std B" pitchFamily="34" charset="-120"/>
                  <a:ea typeface="Adobe 繁黑體 Std B" pitchFamily="34" charset="-120"/>
                </a:rPr>
                <a:t>自己知道</a:t>
              </a:r>
              <a:endParaRPr lang="zh-TW" altLang="en-US" sz="2400" b="1" dirty="0">
                <a:latin typeface="Adobe 繁黑體 Std B" pitchFamily="34" charset="-120"/>
                <a:ea typeface="Adobe 繁黑體 Std B" pitchFamily="34" charset="-120"/>
              </a:endParaRPr>
            </a:p>
          </p:txBody>
        </p:sp>
        <p:sp>
          <p:nvSpPr>
            <p:cNvPr id="13" name="文字方塊 12"/>
            <p:cNvSpPr txBox="1"/>
            <p:nvPr/>
          </p:nvSpPr>
          <p:spPr>
            <a:xfrm>
              <a:off x="4716016" y="2204864"/>
              <a:ext cx="1403736" cy="461665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zh-TW" altLang="en-US" sz="2400" b="1" dirty="0" smtClean="0">
                  <a:latin typeface="Adobe 繁黑體 Std B" pitchFamily="34" charset="-120"/>
                  <a:ea typeface="Adobe 繁黑體 Std B" pitchFamily="34" charset="-120"/>
                </a:rPr>
                <a:t>自己未知</a:t>
              </a:r>
              <a:endParaRPr lang="zh-TW" altLang="en-US" sz="2400" b="1" dirty="0">
                <a:latin typeface="Adobe 繁黑體 Std B" pitchFamily="34" charset="-120"/>
                <a:ea typeface="Adobe 繁黑體 Std B" pitchFamily="34" charset="-120"/>
              </a:endParaRPr>
            </a:p>
          </p:txBody>
        </p:sp>
        <p:sp>
          <p:nvSpPr>
            <p:cNvPr id="14" name="文字方塊 13"/>
            <p:cNvSpPr txBox="1"/>
            <p:nvPr/>
          </p:nvSpPr>
          <p:spPr>
            <a:xfrm>
              <a:off x="2051720" y="2795445"/>
              <a:ext cx="423664" cy="1569660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zh-TW" altLang="en-US" sz="2400" b="1" dirty="0" smtClean="0">
                  <a:latin typeface="Adobe 繁黑體 Std B" pitchFamily="34" charset="-120"/>
                  <a:ea typeface="Adobe 繁黑體 Std B" pitchFamily="34" charset="-120"/>
                </a:rPr>
                <a:t>他人知道</a:t>
              </a:r>
              <a:endParaRPr lang="zh-TW" altLang="en-US" sz="2400" b="1" dirty="0">
                <a:latin typeface="Adobe 繁黑體 Std B" pitchFamily="34" charset="-120"/>
                <a:ea typeface="Adobe 繁黑體 Std B" pitchFamily="34" charset="-120"/>
              </a:endParaRPr>
            </a:p>
          </p:txBody>
        </p:sp>
        <p:sp>
          <p:nvSpPr>
            <p:cNvPr id="15" name="文字方塊 14"/>
            <p:cNvSpPr txBox="1"/>
            <p:nvPr/>
          </p:nvSpPr>
          <p:spPr>
            <a:xfrm>
              <a:off x="2051720" y="4761184"/>
              <a:ext cx="423664" cy="1569660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zh-TW" altLang="en-US" sz="2400" b="1" dirty="0" smtClean="0">
                  <a:latin typeface="Adobe 繁黑體 Std B" pitchFamily="34" charset="-120"/>
                  <a:ea typeface="Adobe 繁黑體 Std B" pitchFamily="34" charset="-120"/>
                </a:rPr>
                <a:t>他人未知</a:t>
              </a:r>
              <a:endParaRPr lang="zh-TW" altLang="en-US" sz="2400" b="1" dirty="0">
                <a:latin typeface="Adobe 繁黑體 Std B" pitchFamily="34" charset="-120"/>
                <a:ea typeface="Adobe 繁黑體 Std B" pitchFamily="34" charset="-120"/>
              </a:endParaRPr>
            </a:p>
          </p:txBody>
        </p:sp>
      </p:grpSp>
      <p:sp>
        <p:nvSpPr>
          <p:cNvPr id="16" name="矩形 15"/>
          <p:cNvSpPr/>
          <p:nvPr/>
        </p:nvSpPr>
        <p:spPr>
          <a:xfrm>
            <a:off x="2299909" y="5930116"/>
            <a:ext cx="4767652" cy="523220"/>
          </a:xfrm>
          <a:prstGeom prst="rect">
            <a:avLst/>
          </a:prstGeom>
          <a:solidFill>
            <a:srgbClr val="FF0000"/>
          </a:solidFill>
        </p:spPr>
        <p:txBody>
          <a:bodyPr wrap="none">
            <a:spAutoFit/>
          </a:bodyPr>
          <a:lstStyle/>
          <a:p>
            <a:pPr algn="ctr"/>
            <a:r>
              <a:rPr lang="zh-TW" altLang="en-US" sz="2800" b="1" dirty="0">
                <a:solidFill>
                  <a:schemeClr val="bg1"/>
                </a:solidFill>
                <a:latin typeface="Adobe 繁黑體 Std B" pitchFamily="34" charset="-120"/>
                <a:ea typeface="Adobe 繁黑體 Std B" pitchFamily="34" charset="-120"/>
              </a:rPr>
              <a:t>周哈里窗</a:t>
            </a:r>
            <a:r>
              <a:rPr lang="zh-TW" altLang="en-US" sz="2800" dirty="0">
                <a:solidFill>
                  <a:schemeClr val="bg1"/>
                </a:solidFill>
                <a:latin typeface="Adobe 繁黑體 Std B" pitchFamily="34" charset="-120"/>
                <a:ea typeface="Adobe 繁黑體 Std B" pitchFamily="34" charset="-120"/>
              </a:rPr>
              <a:t>（</a:t>
            </a:r>
            <a:r>
              <a:rPr lang="en-US" altLang="zh-TW" sz="2800" dirty="0">
                <a:solidFill>
                  <a:schemeClr val="bg1"/>
                </a:solidFill>
                <a:latin typeface="Adobe 繁黑體 Std B" pitchFamily="34" charset="-120"/>
                <a:ea typeface="Adobe 繁黑體 Std B" pitchFamily="34" charset="-120"/>
              </a:rPr>
              <a:t>Johari Window</a:t>
            </a:r>
            <a:r>
              <a:rPr lang="zh-TW" altLang="en-US" sz="2800" dirty="0">
                <a:solidFill>
                  <a:schemeClr val="bg1"/>
                </a:solidFill>
                <a:latin typeface="Adobe 繁黑體 Std B" pitchFamily="34" charset="-120"/>
                <a:ea typeface="Adobe 繁黑體 Std B" pitchFamily="34" charset="-120"/>
              </a:rPr>
              <a:t>）</a:t>
            </a:r>
            <a:endParaRPr lang="en-US" altLang="zh-TW" sz="2800" dirty="0">
              <a:solidFill>
                <a:schemeClr val="bg1"/>
              </a:solidFill>
              <a:latin typeface="Adobe 繁黑體 Std B" pitchFamily="34" charset="-120"/>
              <a:ea typeface="Adobe 繁黑體 Std B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46335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自我概念的</a:t>
            </a:r>
            <a:r>
              <a:rPr lang="zh-TW" altLang="en-US" dirty="0" smtClean="0"/>
              <a:t>特徵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zh-TW" altLang="en-US" dirty="0">
                <a:solidFill>
                  <a:schemeClr val="tx1"/>
                </a:solidFill>
                <a:latin typeface="標楷體" pitchFamily="65"/>
                <a:ea typeface="標楷體" pitchFamily="65"/>
                <a:cs typeface="標楷體" pitchFamily="65"/>
              </a:rPr>
              <a:t> 自我概念相當主觀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zh-TW" altLang="en-US" dirty="0">
                <a:solidFill>
                  <a:schemeClr val="tx1"/>
                </a:solidFill>
                <a:latin typeface="標楷體" pitchFamily="65"/>
                <a:ea typeface="標楷體" pitchFamily="65"/>
                <a:cs typeface="標楷體" pitchFamily="65"/>
              </a:rPr>
              <a:t> 自我概念是學習來的，而且可以改變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zh-TW" altLang="en-US" dirty="0">
                <a:solidFill>
                  <a:schemeClr val="tx1"/>
                </a:solidFill>
                <a:latin typeface="標楷體" pitchFamily="65"/>
                <a:ea typeface="標楷體" pitchFamily="65"/>
                <a:cs typeface="標楷體" pitchFamily="65"/>
              </a:rPr>
              <a:t> 自我概念的改變需要一段長時間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zh-TW" altLang="en-US" dirty="0">
                <a:solidFill>
                  <a:schemeClr val="tx1"/>
                </a:solidFill>
                <a:latin typeface="標楷體" pitchFamily="65"/>
                <a:ea typeface="標楷體" pitchFamily="65"/>
                <a:cs typeface="標楷體" pitchFamily="65"/>
              </a:rPr>
              <a:t> 自我概念中愈接近中心的信念愈難改變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zh-TW" altLang="en-US" dirty="0">
                <a:solidFill>
                  <a:schemeClr val="tx1"/>
                </a:solidFill>
                <a:latin typeface="標楷體" pitchFamily="65"/>
                <a:ea typeface="標楷體" pitchFamily="65"/>
                <a:cs typeface="標楷體" pitchFamily="65"/>
              </a:rPr>
              <a:t> 自我概念會自行增強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zh-TW" altLang="en-US" dirty="0">
                <a:solidFill>
                  <a:schemeClr val="tx1"/>
                </a:solidFill>
                <a:latin typeface="標楷體" pitchFamily="65"/>
                <a:ea typeface="標楷體" pitchFamily="65"/>
                <a:cs typeface="標楷體" pitchFamily="65"/>
              </a:rPr>
              <a:t> 自我實現的預言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18147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自我概念與</a:t>
            </a:r>
            <a:r>
              <a:rPr lang="zh-TW" altLang="en-US" dirty="0" smtClean="0"/>
              <a:t>人際關係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3600" b="1" dirty="0">
                <a:solidFill>
                  <a:srgbClr val="FF0000"/>
                </a:solidFill>
              </a:rPr>
              <a:t>「自己是什麼樣的人</a:t>
            </a:r>
            <a:r>
              <a:rPr lang="zh-TW" altLang="en-US" sz="3600" b="1" dirty="0" smtClean="0">
                <a:solidFill>
                  <a:srgbClr val="FF0000"/>
                </a:solidFill>
              </a:rPr>
              <a:t>」</a:t>
            </a:r>
            <a:r>
              <a:rPr lang="en-US" altLang="zh-TW" sz="3600" b="1" dirty="0" smtClean="0">
                <a:solidFill>
                  <a:srgbClr val="FF0000"/>
                </a:solidFill>
              </a:rPr>
              <a:t/>
            </a:r>
            <a:br>
              <a:rPr lang="en-US" altLang="zh-TW" sz="3600" b="1" dirty="0" smtClean="0">
                <a:solidFill>
                  <a:srgbClr val="FF0000"/>
                </a:solidFill>
              </a:rPr>
            </a:br>
            <a:r>
              <a:rPr lang="zh-TW" altLang="en-US" dirty="0" smtClean="0">
                <a:solidFill>
                  <a:schemeClr val="tx1"/>
                </a:solidFill>
              </a:rPr>
              <a:t>指個人對</a:t>
            </a:r>
            <a:r>
              <a:rPr lang="zh-TW" altLang="en-US" dirty="0">
                <a:solidFill>
                  <a:schemeClr val="tx1"/>
                </a:solidFill>
              </a:rPr>
              <a:t>自我的了解，</a:t>
            </a:r>
            <a:r>
              <a:rPr lang="zh-TW" altLang="en-US" dirty="0" smtClean="0">
                <a:solidFill>
                  <a:schemeClr val="tx1"/>
                </a:solidFill>
              </a:rPr>
              <a:t>亦</a:t>
            </a:r>
            <a:r>
              <a:rPr lang="zh-TW" altLang="en-US" dirty="0">
                <a:solidFill>
                  <a:schemeClr val="tx1"/>
                </a:solidFill>
              </a:rPr>
              <a:t>即</a:t>
            </a:r>
            <a:r>
              <a:rPr lang="zh-TW" altLang="en-US" dirty="0" smtClean="0">
                <a:solidFill>
                  <a:schemeClr val="tx1"/>
                </a:solidFill>
              </a:rPr>
              <a:t>每</a:t>
            </a:r>
            <a:r>
              <a:rPr lang="zh-TW" altLang="en-US" dirty="0">
                <a:solidFill>
                  <a:schemeClr val="tx1"/>
                </a:solidFill>
              </a:rPr>
              <a:t>個人</a:t>
            </a:r>
            <a:r>
              <a:rPr lang="zh-TW" altLang="en-US" dirty="0" smtClean="0">
                <a:solidFill>
                  <a:schemeClr val="tx1"/>
                </a:solidFill>
              </a:rPr>
              <a:t>對自己的</a:t>
            </a:r>
            <a:r>
              <a:rPr lang="zh-TW" altLang="en-US" dirty="0">
                <a:solidFill>
                  <a:schemeClr val="tx1"/>
                </a:solidFill>
              </a:rPr>
              <a:t>一種</a:t>
            </a:r>
            <a:r>
              <a:rPr lang="zh-TW" altLang="en-US" dirty="0" smtClean="0">
                <a:solidFill>
                  <a:schemeClr val="tx1"/>
                </a:solidFill>
              </a:rPr>
              <a:t>認知</a:t>
            </a:r>
            <a:r>
              <a:rPr lang="zh-TW" altLang="en-US" dirty="0">
                <a:solidFill>
                  <a:schemeClr val="tx1"/>
                </a:solidFill>
              </a:rPr>
              <a:t>或感受程度</a:t>
            </a:r>
            <a:r>
              <a:rPr lang="zh-TW" altLang="en-US" dirty="0" smtClean="0">
                <a:solidFill>
                  <a:schemeClr val="tx1"/>
                </a:solidFill>
              </a:rPr>
              <a:t>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endParaRPr lang="zh-TW" altLang="en-US" dirty="0">
              <a:solidFill>
                <a:schemeClr val="tx1"/>
              </a:solidFill>
            </a:endParaRPr>
          </a:p>
          <a:p>
            <a:r>
              <a:rPr lang="zh-TW" altLang="en-US" dirty="0" smtClean="0">
                <a:solidFill>
                  <a:schemeClr val="tx1"/>
                </a:solidFill>
              </a:rPr>
              <a:t>透過</a:t>
            </a:r>
            <a:r>
              <a:rPr lang="zh-TW" altLang="en-US" dirty="0">
                <a:solidFill>
                  <a:schemeClr val="tx1"/>
                </a:solidFill>
              </a:rPr>
              <a:t>他人，間接對自身行為表現的一種主觀知覺與評估。包括自身</a:t>
            </a:r>
            <a:r>
              <a:rPr lang="zh-TW" altLang="en-US" dirty="0" smtClean="0">
                <a:solidFill>
                  <a:schemeClr val="tx1"/>
                </a:solidFill>
              </a:rPr>
              <a:t>存在的</a:t>
            </a:r>
            <a:r>
              <a:rPr lang="zh-TW" altLang="en-US" dirty="0">
                <a:solidFill>
                  <a:schemeClr val="tx1"/>
                </a:solidFill>
              </a:rPr>
              <a:t>知覺，及對身體、能力、性格、態度、思想、興趣、慾望等方面的</a:t>
            </a:r>
            <a:r>
              <a:rPr lang="zh-TW" altLang="en-US" dirty="0" smtClean="0">
                <a:solidFill>
                  <a:schemeClr val="tx1"/>
                </a:solidFill>
              </a:rPr>
              <a:t>一種</a:t>
            </a:r>
            <a:r>
              <a:rPr lang="zh-TW" altLang="en-US" dirty="0">
                <a:solidFill>
                  <a:schemeClr val="tx1"/>
                </a:solidFill>
              </a:rPr>
              <a:t>統整的評估與感情。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67052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自我</a:t>
            </a:r>
            <a:r>
              <a:rPr lang="zh-TW" altLang="en-US" dirty="0" smtClean="0"/>
              <a:t>意識</a:t>
            </a:r>
            <a:endParaRPr lang="zh-TW" altLang="en-US" dirty="0"/>
          </a:p>
        </p:txBody>
      </p:sp>
      <p:sp>
        <p:nvSpPr>
          <p:cNvPr id="4" name="橢圓 3"/>
          <p:cNvSpPr/>
          <p:nvPr/>
        </p:nvSpPr>
        <p:spPr>
          <a:xfrm>
            <a:off x="3275856" y="1484784"/>
            <a:ext cx="2592288" cy="2592288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自我認識</a:t>
            </a:r>
            <a:endParaRPr lang="zh-TW" altLang="en-US" sz="32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橢圓 4"/>
          <p:cNvSpPr/>
          <p:nvPr/>
        </p:nvSpPr>
        <p:spPr>
          <a:xfrm>
            <a:off x="1619672" y="3645024"/>
            <a:ext cx="2592288" cy="2592288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自我體驗</a:t>
            </a:r>
            <a:endParaRPr lang="zh-TW" altLang="en-US" sz="32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7" name="橢圓 6"/>
          <p:cNvSpPr/>
          <p:nvPr/>
        </p:nvSpPr>
        <p:spPr>
          <a:xfrm>
            <a:off x="4932040" y="3645024"/>
            <a:ext cx="2592288" cy="2592288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自我控制</a:t>
            </a:r>
            <a:endParaRPr lang="zh-TW" altLang="en-US" sz="32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8" name="橢圓 7"/>
          <p:cNvSpPr/>
          <p:nvPr/>
        </p:nvSpPr>
        <p:spPr>
          <a:xfrm>
            <a:off x="4211960" y="3284984"/>
            <a:ext cx="720080" cy="72008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知</a:t>
            </a:r>
            <a:endParaRPr lang="zh-TW" altLang="en-US" sz="32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9" name="橢圓 8"/>
          <p:cNvSpPr/>
          <p:nvPr/>
        </p:nvSpPr>
        <p:spPr>
          <a:xfrm>
            <a:off x="2555776" y="3717032"/>
            <a:ext cx="720080" cy="72008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情</a:t>
            </a:r>
            <a:endParaRPr lang="zh-TW" altLang="en-US" sz="32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0" name="橢圓 9"/>
          <p:cNvSpPr/>
          <p:nvPr/>
        </p:nvSpPr>
        <p:spPr>
          <a:xfrm>
            <a:off x="5868144" y="3717032"/>
            <a:ext cx="720080" cy="72008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意</a:t>
            </a:r>
            <a:endParaRPr lang="zh-TW" altLang="en-US" sz="32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77755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自我</a:t>
            </a:r>
            <a:r>
              <a:rPr lang="zh-TW" altLang="en-US" dirty="0" smtClean="0"/>
              <a:t>意識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tx1"/>
                </a:solidFill>
              </a:rPr>
              <a:t>自我意識是個體社會化的</a:t>
            </a:r>
            <a:r>
              <a:rPr lang="zh-TW" altLang="en-US" dirty="0" smtClean="0">
                <a:solidFill>
                  <a:schemeClr val="tx1"/>
                </a:solidFill>
              </a:rPr>
              <a:t>結果，其形成</a:t>
            </a:r>
            <a:r>
              <a:rPr lang="zh-TW" altLang="en-US" dirty="0">
                <a:solidFill>
                  <a:schemeClr val="tx1"/>
                </a:solidFill>
              </a:rPr>
              <a:t>大致可以分為以下三個</a:t>
            </a:r>
            <a:r>
              <a:rPr lang="zh-TW" altLang="en-US" dirty="0" smtClean="0">
                <a:solidFill>
                  <a:schemeClr val="tx1"/>
                </a:solidFill>
              </a:rPr>
              <a:t>階段。</a:t>
            </a:r>
            <a:endParaRPr lang="zh-TW" altLang="en-US" dirty="0">
              <a:solidFill>
                <a:schemeClr val="tx1"/>
              </a:solidFill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3532987981"/>
              </p:ext>
            </p:extLst>
          </p:nvPr>
        </p:nvGraphicFramePr>
        <p:xfrm>
          <a:off x="2555776" y="2708920"/>
          <a:ext cx="4824536" cy="37170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矩形 4"/>
          <p:cNvSpPr/>
          <p:nvPr/>
        </p:nvSpPr>
        <p:spPr>
          <a:xfrm>
            <a:off x="2735987" y="4057908"/>
            <a:ext cx="1915909" cy="46166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28575">
            <a:solidFill>
              <a:schemeClr val="bg1"/>
            </a:solidFill>
          </a:ln>
        </p:spPr>
        <p:txBody>
          <a:bodyPr wrap="none">
            <a:spAutoFit/>
          </a:bodyPr>
          <a:lstStyle/>
          <a:p>
            <a:r>
              <a:rPr lang="zh-TW" altLang="en-US" sz="2400" b="1" spc="300" dirty="0">
                <a:latin typeface="標楷體" panose="03000509000000000000" pitchFamily="65" charset="-120"/>
                <a:ea typeface="標楷體" panose="03000509000000000000" pitchFamily="65" charset="-120"/>
              </a:rPr>
              <a:t>物質的自我</a:t>
            </a:r>
          </a:p>
        </p:txBody>
      </p:sp>
      <p:sp>
        <p:nvSpPr>
          <p:cNvPr id="6" name="矩形 5"/>
          <p:cNvSpPr/>
          <p:nvPr/>
        </p:nvSpPr>
        <p:spPr>
          <a:xfrm>
            <a:off x="5220072" y="4057908"/>
            <a:ext cx="2069797" cy="461665"/>
          </a:xfrm>
          <a:prstGeom prst="rect">
            <a:avLst/>
          </a:prstGeom>
          <a:solidFill>
            <a:srgbClr val="66FF66"/>
          </a:solidFill>
          <a:ln w="28575">
            <a:solidFill>
              <a:schemeClr val="bg1"/>
            </a:solidFill>
          </a:ln>
        </p:spPr>
        <p:txBody>
          <a:bodyPr wrap="none">
            <a:spAutoFit/>
          </a:bodyPr>
          <a:lstStyle/>
          <a:p>
            <a:r>
              <a:rPr lang="zh-TW" altLang="en-US" sz="2400" b="1" spc="-300" dirty="0">
                <a:latin typeface="標楷體" panose="03000509000000000000" pitchFamily="65" charset="-120"/>
                <a:ea typeface="標楷體" panose="03000509000000000000" pitchFamily="65" charset="-120"/>
              </a:rPr>
              <a:t>個體客觀化時期</a:t>
            </a:r>
          </a:p>
        </p:txBody>
      </p:sp>
      <p:sp>
        <p:nvSpPr>
          <p:cNvPr id="7" name="矩形 6"/>
          <p:cNvSpPr/>
          <p:nvPr/>
        </p:nvSpPr>
        <p:spPr>
          <a:xfrm>
            <a:off x="4024243" y="5805264"/>
            <a:ext cx="1915909" cy="46166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bg1"/>
            </a:solidFill>
          </a:ln>
        </p:spPr>
        <p:txBody>
          <a:bodyPr wrap="none">
            <a:spAutoFit/>
          </a:bodyPr>
          <a:lstStyle/>
          <a:p>
            <a:r>
              <a:rPr lang="zh-TW" altLang="en-US" sz="2400" b="1" spc="300" dirty="0">
                <a:latin typeface="標楷體" panose="03000509000000000000" pitchFamily="65" charset="-120"/>
                <a:ea typeface="標楷體" panose="03000509000000000000" pitchFamily="65" charset="-120"/>
              </a:rPr>
              <a:t>精神的自我</a:t>
            </a:r>
          </a:p>
        </p:txBody>
      </p:sp>
    </p:spTree>
    <p:extLst>
      <p:ext uri="{BB962C8B-B14F-4D97-AF65-F5344CB8AC3E}">
        <p14:creationId xmlns:p14="http://schemas.microsoft.com/office/powerpoint/2010/main" val="3436774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自尊</a:t>
            </a:r>
            <a:endParaRPr lang="zh-TW" altLang="en-US" dirty="0"/>
          </a:p>
        </p:txBody>
      </p:sp>
      <p:pic>
        <p:nvPicPr>
          <p:cNvPr id="3076" name="Picture 4" descr="「人png」的圖片搜尋結果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2443"/>
          <a:stretch/>
        </p:blipFill>
        <p:spPr bwMode="auto">
          <a:xfrm>
            <a:off x="3647591" y="1389886"/>
            <a:ext cx="2045898" cy="44622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橢圓形圖說文字 3"/>
          <p:cNvSpPr/>
          <p:nvPr/>
        </p:nvSpPr>
        <p:spPr>
          <a:xfrm>
            <a:off x="683568" y="1268760"/>
            <a:ext cx="2756322" cy="2011349"/>
          </a:xfrm>
          <a:prstGeom prst="wedgeEllipseCallout">
            <a:avLst>
              <a:gd name="adj1" fmla="val 51004"/>
              <a:gd name="adj2" fmla="val 40105"/>
            </a:avLst>
          </a:prstGeom>
          <a:solidFill>
            <a:schemeClr val="accent2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b="1" spc="-15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自我概念</a:t>
            </a:r>
            <a:endParaRPr lang="zh-TW" altLang="en-US" sz="3200" b="1" spc="-15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4316487" y="2507025"/>
            <a:ext cx="615553" cy="1426031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r>
              <a:rPr lang="zh-TW" altLang="en-US" sz="2800" b="1" spc="-15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事件經驗</a:t>
            </a:r>
            <a:endParaRPr lang="zh-TW" altLang="en-US" sz="2800" b="1" spc="-150" dirty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8" name="橢圓形圖說文字 7"/>
          <p:cNvSpPr/>
          <p:nvPr/>
        </p:nvSpPr>
        <p:spPr>
          <a:xfrm>
            <a:off x="5815548" y="1268760"/>
            <a:ext cx="2756322" cy="2011349"/>
          </a:xfrm>
          <a:prstGeom prst="wedgeEllipseCallout">
            <a:avLst>
              <a:gd name="adj1" fmla="val -54240"/>
              <a:gd name="adj2" fmla="val 31482"/>
            </a:avLst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b="1" spc="-15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自我價值</a:t>
            </a:r>
            <a:endParaRPr lang="zh-TW" altLang="en-US" sz="3200" b="1" spc="-15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9" name="橢圓形圖說文字 8"/>
          <p:cNvSpPr/>
          <p:nvPr/>
        </p:nvSpPr>
        <p:spPr>
          <a:xfrm>
            <a:off x="687744" y="3688111"/>
            <a:ext cx="2756322" cy="2011349"/>
          </a:xfrm>
          <a:prstGeom prst="wedgeEllipseCallout">
            <a:avLst>
              <a:gd name="adj1" fmla="val 53292"/>
              <a:gd name="adj2" fmla="val -35143"/>
            </a:avLst>
          </a:prstGeom>
          <a:solidFill>
            <a:srgbClr val="66FF66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b="1" spc="-15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自愛</a:t>
            </a:r>
            <a:endParaRPr lang="zh-TW" altLang="en-US" sz="3200" b="1" spc="-15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0" name="橢圓形圖說文字 9"/>
          <p:cNvSpPr/>
          <p:nvPr/>
        </p:nvSpPr>
        <p:spPr>
          <a:xfrm>
            <a:off x="5992142" y="3688110"/>
            <a:ext cx="2756322" cy="2011349"/>
          </a:xfrm>
          <a:prstGeom prst="wedgeEllipseCallout">
            <a:avLst>
              <a:gd name="adj1" fmla="val -55956"/>
              <a:gd name="adj2" fmla="val -31224"/>
            </a:avLst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b="1" spc="-15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自我態度</a:t>
            </a:r>
            <a:endParaRPr lang="zh-TW" altLang="en-US" sz="3200" b="1" spc="-15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53406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課程名稱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課程名稱</Template>
  <TotalTime>1858</TotalTime>
  <Words>249</Words>
  <Application>Microsoft Office PowerPoint</Application>
  <PresentationFormat>如螢幕大小 (4:3)</PresentationFormat>
  <Paragraphs>77</Paragraphs>
  <Slides>11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2" baseType="lpstr">
      <vt:lpstr>課程名稱</vt:lpstr>
      <vt:lpstr>溝通與表達自我概念的形成</vt:lpstr>
      <vt:lpstr>前言</vt:lpstr>
      <vt:lpstr>自我概念</vt:lpstr>
      <vt:lpstr>自我概念</vt:lpstr>
      <vt:lpstr>自我概念的特徵</vt:lpstr>
      <vt:lpstr>自我概念與人際關係</vt:lpstr>
      <vt:lpstr>自我意識</vt:lpstr>
      <vt:lpstr>自我意識</vt:lpstr>
      <vt:lpstr>自尊</vt:lpstr>
      <vt:lpstr>自尊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課程名稱</dc:title>
  <dc:creator>BPC</dc:creator>
  <cp:lastModifiedBy>winnie</cp:lastModifiedBy>
  <cp:revision>90</cp:revision>
  <dcterms:created xsi:type="dcterms:W3CDTF">2017-11-07T02:54:43Z</dcterms:created>
  <dcterms:modified xsi:type="dcterms:W3CDTF">2018-04-09T13:53:29Z</dcterms:modified>
</cp:coreProperties>
</file>